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62" r:id="rId6"/>
    <p:sldId id="261" r:id="rId7"/>
    <p:sldId id="259"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E98B-E437-4DED-B183-4231AC7BE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EA121E-A51E-4BC9-935C-857D3D4D1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062C3-33C0-4AD8-85F1-3A4B405CFFFF}"/>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5" name="Footer Placeholder 4">
            <a:extLst>
              <a:ext uri="{FF2B5EF4-FFF2-40B4-BE49-F238E27FC236}">
                <a16:creationId xmlns:a16="http://schemas.microsoft.com/office/drawing/2014/main" id="{1C56B6BD-A2D0-4680-9021-10C9490A3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2CA8-AD06-455C-AFC2-3AFB4EF73431}"/>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111632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63B4-FD89-4AA2-9EFA-3DAA4E5D71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199F3A-419A-4E85-8D7D-C1C7D586F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0CC15-7592-4C66-BECF-325F00C494E3}"/>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5" name="Footer Placeholder 4">
            <a:extLst>
              <a:ext uri="{FF2B5EF4-FFF2-40B4-BE49-F238E27FC236}">
                <a16:creationId xmlns:a16="http://schemas.microsoft.com/office/drawing/2014/main" id="{AB134412-A563-4B66-B1B7-C38B4F75D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26271-D3DC-42AC-AE3C-E268B89D050E}"/>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377882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5A4C4-30A8-47AC-9766-B793F3A3F0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C9534-01ED-47C4-AAFF-18055EF5E9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8D9C6-2C97-439B-B79B-DA5473A101E3}"/>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5" name="Footer Placeholder 4">
            <a:extLst>
              <a:ext uri="{FF2B5EF4-FFF2-40B4-BE49-F238E27FC236}">
                <a16:creationId xmlns:a16="http://schemas.microsoft.com/office/drawing/2014/main" id="{EF45E57D-F1C0-4094-89C9-B7BF800B8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884E4-0836-4914-BA60-AAB12FBE599F}"/>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304450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613A-242E-48C6-BD07-061B7A809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5F54C1-EEFA-4F06-83C4-22CBA5D4D1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D36BC-B22D-42E8-BCCB-B9C0B0340636}"/>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5" name="Footer Placeholder 4">
            <a:extLst>
              <a:ext uri="{FF2B5EF4-FFF2-40B4-BE49-F238E27FC236}">
                <a16:creationId xmlns:a16="http://schemas.microsoft.com/office/drawing/2014/main" id="{178BCA2B-225C-4D17-B748-237A35F73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5FDB6-ECDD-4F08-9E8D-CC9410C4BE7C}"/>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195976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6C40-6446-44AD-A811-3C852AC68F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687B7A-5567-4928-BCF9-EE399F63B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F584F-36BD-4BFB-A1A7-B29173547D85}"/>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5" name="Footer Placeholder 4">
            <a:extLst>
              <a:ext uri="{FF2B5EF4-FFF2-40B4-BE49-F238E27FC236}">
                <a16:creationId xmlns:a16="http://schemas.microsoft.com/office/drawing/2014/main" id="{62985EB8-6954-4875-9917-2D8FBC84E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AF5E5-E6A0-47E3-B6A8-8A9C1DE1F817}"/>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39973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4839-39CC-48D7-88AC-E1B2C5811D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6E731-D5A4-4BB4-A417-F5517C34E1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6B0717-BB8B-4784-B4AF-123B8EF7C4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D57A92-040E-40ED-8571-6C21D9F12A07}"/>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6" name="Footer Placeholder 5">
            <a:extLst>
              <a:ext uri="{FF2B5EF4-FFF2-40B4-BE49-F238E27FC236}">
                <a16:creationId xmlns:a16="http://schemas.microsoft.com/office/drawing/2014/main" id="{221AED48-57B4-4F2A-B58D-62ABFA96F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8A07F-ADA1-4D01-AFD4-D03C239B4527}"/>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416106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61D7-0814-4F7E-B2ED-395325EF7E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48443D-5531-4B4C-8FA7-9C26FAE8D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172A42-01A5-4A54-8389-49CEB0250B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4ECD40-B3C7-4B6A-9F98-F4AC9C8AB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B8F3AD-89F7-4354-BA01-279B5A80CD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9DA279-030D-49AC-A4CE-40FB9AF7477B}"/>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8" name="Footer Placeholder 7">
            <a:extLst>
              <a:ext uri="{FF2B5EF4-FFF2-40B4-BE49-F238E27FC236}">
                <a16:creationId xmlns:a16="http://schemas.microsoft.com/office/drawing/2014/main" id="{EB9CE693-670F-4F6E-9E4B-0483281DE9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B6C9D7-7AF5-473E-96B0-1A7CEA5BCBD7}"/>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1458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CBB6-DF7E-4DD3-B573-3E7EB3988E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EA99FB-907B-4B80-B310-5F25C1F531F3}"/>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4" name="Footer Placeholder 3">
            <a:extLst>
              <a:ext uri="{FF2B5EF4-FFF2-40B4-BE49-F238E27FC236}">
                <a16:creationId xmlns:a16="http://schemas.microsoft.com/office/drawing/2014/main" id="{3F6D368B-B552-4858-B684-CD4632C7E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2E26B0-84E9-4387-9F3D-FF61A37AF60D}"/>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21698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068C3-4D45-45A8-8B71-4B80E9F86821}"/>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3" name="Footer Placeholder 2">
            <a:extLst>
              <a:ext uri="{FF2B5EF4-FFF2-40B4-BE49-F238E27FC236}">
                <a16:creationId xmlns:a16="http://schemas.microsoft.com/office/drawing/2014/main" id="{E540EAA6-0422-4BED-B3FF-ACDDBD08F1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48A11-3CC9-4132-BFC5-B07CF1C0183A}"/>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240129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EF67-D194-4A56-8D1E-3ABE6DBBC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C2E811-11C4-4CF3-9FF0-C10C838DE7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E0666-A4C0-4774-A2C3-69C5A8D97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6BB96-9F22-4A4F-92F6-8D6F577953A8}"/>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6" name="Footer Placeholder 5">
            <a:extLst>
              <a:ext uri="{FF2B5EF4-FFF2-40B4-BE49-F238E27FC236}">
                <a16:creationId xmlns:a16="http://schemas.microsoft.com/office/drawing/2014/main" id="{C7780881-40BA-42E7-B2BB-85AAADEF9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C1159-3C99-4B10-8B43-B2CD315E9DA4}"/>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2227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C79F-12BE-43D2-AABE-436C85D42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2E24C4-DF05-49DE-A281-575EB82078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6BDF28-4A47-4DC7-A777-F34883ED9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588B8-BE80-4730-A257-A79F33D4D232}"/>
              </a:ext>
            </a:extLst>
          </p:cNvPr>
          <p:cNvSpPr>
            <a:spLocks noGrp="1"/>
          </p:cNvSpPr>
          <p:nvPr>
            <p:ph type="dt" sz="half" idx="10"/>
          </p:nvPr>
        </p:nvSpPr>
        <p:spPr/>
        <p:txBody>
          <a:bodyPr/>
          <a:lstStyle/>
          <a:p>
            <a:fld id="{518E2A7D-57C7-4CA2-8702-9EE544C0918A}" type="datetimeFigureOut">
              <a:rPr lang="en-US" smtClean="0"/>
              <a:t>2021-12-31</a:t>
            </a:fld>
            <a:endParaRPr lang="en-US"/>
          </a:p>
        </p:txBody>
      </p:sp>
      <p:sp>
        <p:nvSpPr>
          <p:cNvPr id="6" name="Footer Placeholder 5">
            <a:extLst>
              <a:ext uri="{FF2B5EF4-FFF2-40B4-BE49-F238E27FC236}">
                <a16:creationId xmlns:a16="http://schemas.microsoft.com/office/drawing/2014/main" id="{E2FB6B1F-9B0F-445C-8BF8-325990162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2ADB3-523B-452A-8A89-196896F00140}"/>
              </a:ext>
            </a:extLst>
          </p:cNvPr>
          <p:cNvSpPr>
            <a:spLocks noGrp="1"/>
          </p:cNvSpPr>
          <p:nvPr>
            <p:ph type="sldNum" sz="quarter" idx="12"/>
          </p:nvPr>
        </p:nvSpPr>
        <p:spPr/>
        <p:txBody>
          <a:bodyPr/>
          <a:lstStyle/>
          <a:p>
            <a:fld id="{782BDAD6-27D1-47F4-9C0B-D35ECDEBFD34}" type="slidenum">
              <a:rPr lang="en-US" smtClean="0"/>
              <a:t>‹#›</a:t>
            </a:fld>
            <a:endParaRPr lang="en-US"/>
          </a:p>
        </p:txBody>
      </p:sp>
    </p:spTree>
    <p:extLst>
      <p:ext uri="{BB962C8B-B14F-4D97-AF65-F5344CB8AC3E}">
        <p14:creationId xmlns:p14="http://schemas.microsoft.com/office/powerpoint/2010/main" val="141837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7EF916-BD34-44CE-B4EF-BEBF0E6BE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2E043B-3320-444A-BF9E-FD84014559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74C30-ABB0-40AE-9939-74A619587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E2A7D-57C7-4CA2-8702-9EE544C0918A}" type="datetimeFigureOut">
              <a:rPr lang="en-US" smtClean="0"/>
              <a:t>2021-12-31</a:t>
            </a:fld>
            <a:endParaRPr lang="en-US"/>
          </a:p>
        </p:txBody>
      </p:sp>
      <p:sp>
        <p:nvSpPr>
          <p:cNvPr id="5" name="Footer Placeholder 4">
            <a:extLst>
              <a:ext uri="{FF2B5EF4-FFF2-40B4-BE49-F238E27FC236}">
                <a16:creationId xmlns:a16="http://schemas.microsoft.com/office/drawing/2014/main" id="{A8D0AFEE-68E9-4D1A-AED5-286D2B6D6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BBE047-02D9-4244-BD15-2174C155D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BDAD6-27D1-47F4-9C0B-D35ECDEBFD34}" type="slidenum">
              <a:rPr lang="en-US" smtClean="0"/>
              <a:t>‹#›</a:t>
            </a:fld>
            <a:endParaRPr lang="en-US"/>
          </a:p>
        </p:txBody>
      </p:sp>
    </p:spTree>
    <p:extLst>
      <p:ext uri="{BB962C8B-B14F-4D97-AF65-F5344CB8AC3E}">
        <p14:creationId xmlns:p14="http://schemas.microsoft.com/office/powerpoint/2010/main" val="3638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4" descr="5 Great Resources to Help You Incorporate Global Education Into Your  Classroom">
            <a:extLst>
              <a:ext uri="{FF2B5EF4-FFF2-40B4-BE49-F238E27FC236}">
                <a16:creationId xmlns:a16="http://schemas.microsoft.com/office/drawing/2014/main" id="{0EE737F4-6F66-477F-9247-AFA61A0238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89" r="3148" b="2"/>
          <a:stretch/>
        </p:blipFill>
        <p:spPr bwMode="auto">
          <a:xfrm>
            <a:off x="0" y="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5594B603-16D0-431D-995E-97EC30FB2962}"/>
              </a:ext>
            </a:extLst>
          </p:cNvPr>
          <p:cNvSpPr>
            <a:spLocks noGrp="1"/>
          </p:cNvSpPr>
          <p:nvPr>
            <p:ph type="title"/>
          </p:nvPr>
        </p:nvSpPr>
        <p:spPr>
          <a:xfrm>
            <a:off x="8971721" y="510899"/>
            <a:ext cx="3008245" cy="1325563"/>
          </a:xfrm>
        </p:spPr>
        <p:txBody>
          <a:bodyPr>
            <a:normAutofit/>
          </a:bodyPr>
          <a:lstStyle/>
          <a:p>
            <a:pPr algn="ctr"/>
            <a:r>
              <a:rPr lang="en-US" dirty="0">
                <a:solidFill>
                  <a:srgbClr val="00B0F0"/>
                </a:solidFill>
                <a:latin typeface="Britannic Bold" panose="020B0903060703020204" pitchFamily="34" charset="0"/>
                <a:cs typeface="Aharoni" panose="020B0604020202020204" pitchFamily="2" charset="-79"/>
              </a:rPr>
              <a:t>GLOBAL EDUCATION</a:t>
            </a:r>
          </a:p>
        </p:txBody>
      </p:sp>
      <p:sp>
        <p:nvSpPr>
          <p:cNvPr id="12" name="TextBox 11">
            <a:extLst>
              <a:ext uri="{FF2B5EF4-FFF2-40B4-BE49-F238E27FC236}">
                <a16:creationId xmlns:a16="http://schemas.microsoft.com/office/drawing/2014/main" id="{1501C8A5-723E-4B60-A781-893B0981A8B5}"/>
              </a:ext>
            </a:extLst>
          </p:cNvPr>
          <p:cNvSpPr txBox="1"/>
          <p:nvPr/>
        </p:nvSpPr>
        <p:spPr>
          <a:xfrm>
            <a:off x="3048000" y="3247647"/>
            <a:ext cx="6096000" cy="369332"/>
          </a:xfrm>
          <a:prstGeom prst="rect">
            <a:avLst/>
          </a:prstGeom>
          <a:noFill/>
        </p:spPr>
        <p:txBody>
          <a:bodyPr wrap="square">
            <a:spAutoFit/>
          </a:bodyPr>
          <a:lstStyle/>
          <a:p>
            <a:r>
              <a:rPr lang="en-US" dirty="0">
                <a:solidFill>
                  <a:srgbClr val="00B0F0"/>
                </a:solidFill>
                <a:latin typeface="Britannic Bold" panose="020B0903060703020204" pitchFamily="34" charset="0"/>
                <a:cs typeface="Aharoni" panose="020B0604020202020204" pitchFamily="2" charset="-79"/>
              </a:rPr>
              <a:t>GLOBAL </a:t>
            </a:r>
            <a:endParaRPr lang="en-US" dirty="0"/>
          </a:p>
        </p:txBody>
      </p:sp>
    </p:spTree>
    <p:extLst>
      <p:ext uri="{BB962C8B-B14F-4D97-AF65-F5344CB8AC3E}">
        <p14:creationId xmlns:p14="http://schemas.microsoft.com/office/powerpoint/2010/main" val="343151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7E25-8148-4B35-B9CD-4E8293B87734}"/>
              </a:ext>
            </a:extLst>
          </p:cNvPr>
          <p:cNvSpPr>
            <a:spLocks noGrp="1"/>
          </p:cNvSpPr>
          <p:nvPr>
            <p:ph type="title"/>
          </p:nvPr>
        </p:nvSpPr>
        <p:spPr>
          <a:xfrm>
            <a:off x="599661" y="365125"/>
            <a:ext cx="10157792" cy="738911"/>
          </a:xfrm>
        </p:spPr>
        <p:txBody>
          <a:bodyPr>
            <a:normAutofit/>
          </a:bodyPr>
          <a:lstStyle/>
          <a:p>
            <a:pPr algn="ctr"/>
            <a:r>
              <a:rPr lang="en-US" sz="4000" b="1" dirty="0">
                <a:solidFill>
                  <a:srgbClr val="00B0F0"/>
                </a:solidFill>
              </a:rPr>
              <a:t>ABSTRACT</a:t>
            </a:r>
          </a:p>
        </p:txBody>
      </p:sp>
      <p:sp>
        <p:nvSpPr>
          <p:cNvPr id="12" name="TextBox 11">
            <a:extLst>
              <a:ext uri="{FF2B5EF4-FFF2-40B4-BE49-F238E27FC236}">
                <a16:creationId xmlns:a16="http://schemas.microsoft.com/office/drawing/2014/main" id="{335BD0EA-DFD4-440E-9BE3-BCD0B1D7AAC9}"/>
              </a:ext>
            </a:extLst>
          </p:cNvPr>
          <p:cNvSpPr txBox="1"/>
          <p:nvPr/>
        </p:nvSpPr>
        <p:spPr>
          <a:xfrm>
            <a:off x="838200" y="1277540"/>
            <a:ext cx="10515600" cy="4093428"/>
          </a:xfrm>
          <a:prstGeom prst="rect">
            <a:avLst/>
          </a:prstGeom>
          <a:noFill/>
        </p:spPr>
        <p:txBody>
          <a:bodyPr wrap="square">
            <a:spAutoFit/>
          </a:bodyPr>
          <a:lstStyle/>
          <a:p>
            <a:r>
              <a:rPr lang="en-US" sz="2000" dirty="0"/>
              <a:t>Education is regarded as a quintessential resource for people and civilizations alike. Indeed, in most countries, basic education is now seen not just as a right, but also as a responsibility: governments are often expected to ensure access to basic education, and citizens are frequently required by law to obtain education up to a particular degree.</a:t>
            </a:r>
          </a:p>
          <a:p>
            <a:endParaRPr lang="en-US" sz="2000" dirty="0"/>
          </a:p>
          <a:p>
            <a:r>
              <a:rPr lang="en-US" sz="2000" dirty="0"/>
              <a:t>We begin by offering an overview of long-term trends in education outcomes and outputs around the world, concentrating on both quantity and quality indicators of educational attainment; and then we analyze the data available on the determinants and consequences of education.</a:t>
            </a:r>
          </a:p>
          <a:p>
            <a:endParaRPr lang="en-US" sz="2000" dirty="0"/>
          </a:p>
          <a:p>
            <a:r>
              <a:rPr lang="en-US" sz="2000" dirty="0"/>
              <a:t>With each country's population in mind, we analyze literacy rates, government expenditure on education, which country ranks highest in terms of education spending, what percentage of a country's population receives the minimum vs advanced education, primary and secondary schooling with years and finally we compare countries based on average harmonized learning score.</a:t>
            </a:r>
          </a:p>
        </p:txBody>
      </p:sp>
    </p:spTree>
    <p:extLst>
      <p:ext uri="{BB962C8B-B14F-4D97-AF65-F5344CB8AC3E}">
        <p14:creationId xmlns:p14="http://schemas.microsoft.com/office/powerpoint/2010/main" val="359585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62621-523C-4529-A53D-C076488364BA}"/>
              </a:ext>
            </a:extLst>
          </p:cNvPr>
          <p:cNvSpPr>
            <a:spLocks noGrp="1"/>
          </p:cNvSpPr>
          <p:nvPr>
            <p:ph type="title"/>
          </p:nvPr>
        </p:nvSpPr>
        <p:spPr>
          <a:xfrm>
            <a:off x="730658" y="570048"/>
            <a:ext cx="10515600" cy="355504"/>
          </a:xfrm>
        </p:spPr>
        <p:txBody>
          <a:bodyPr anchor="ctr">
            <a:noAutofit/>
          </a:bodyPr>
          <a:lstStyle/>
          <a:p>
            <a:pPr algn="ctr"/>
            <a:r>
              <a:rPr lang="en-US" sz="2800" b="1" i="0" dirty="0">
                <a:effectLst/>
                <a:latin typeface="+mn-lt"/>
              </a:rPr>
              <a:t>WORLD LITERACY RATE 1976-2021</a:t>
            </a:r>
            <a:br>
              <a:rPr lang="en-US" sz="2800" b="1" i="0" dirty="0">
                <a:effectLst/>
                <a:latin typeface="+mn-lt"/>
              </a:rPr>
            </a:br>
            <a:endParaRPr lang="en-US" sz="2800" dirty="0">
              <a:latin typeface="+mn-lt"/>
            </a:endParaRPr>
          </a:p>
        </p:txBody>
      </p:sp>
      <p:sp>
        <p:nvSpPr>
          <p:cNvPr id="30" name="TextBox 29">
            <a:extLst>
              <a:ext uri="{FF2B5EF4-FFF2-40B4-BE49-F238E27FC236}">
                <a16:creationId xmlns:a16="http://schemas.microsoft.com/office/drawing/2014/main" id="{49A0BA4E-9A94-4B72-A122-FEE5E21E0D98}"/>
              </a:ext>
            </a:extLst>
          </p:cNvPr>
          <p:cNvSpPr txBox="1"/>
          <p:nvPr/>
        </p:nvSpPr>
        <p:spPr>
          <a:xfrm>
            <a:off x="9251331" y="1495600"/>
            <a:ext cx="2782956" cy="4339650"/>
          </a:xfrm>
          <a:prstGeom prst="rect">
            <a:avLst/>
          </a:prstGeom>
          <a:noFill/>
        </p:spPr>
        <p:txBody>
          <a:bodyPr wrap="square">
            <a:spAutoFit/>
          </a:bodyPr>
          <a:lstStyle/>
          <a:p>
            <a:pPr marL="285750" indent="-285750">
              <a:buFont typeface="Arial" panose="020B0604020202020204" pitchFamily="34" charset="0"/>
              <a:buChar char="•"/>
            </a:pPr>
            <a:r>
              <a:rPr lang="en-US" sz="1600" b="1" i="0" dirty="0">
                <a:effectLst/>
              </a:rPr>
              <a:t>Adult literacy rate </a:t>
            </a:r>
            <a:r>
              <a:rPr lang="en-US" sz="1600" b="0" i="0" dirty="0">
                <a:effectLst/>
              </a:rPr>
              <a:t>is the percentage of people ages 15 and above who can both read and write with understanding a short simple statement about their everyday life.</a:t>
            </a:r>
          </a:p>
          <a:p>
            <a:pPr marL="285750" indent="-285750">
              <a:buFont typeface="Arial" panose="020B0604020202020204" pitchFamily="34" charset="0"/>
              <a:buChar char="•"/>
            </a:pPr>
            <a:endParaRPr lang="en-US" sz="1600" b="0" i="0" dirty="0">
              <a:effectLst/>
            </a:endParaRPr>
          </a:p>
          <a:p>
            <a:pPr marL="285750" indent="-285750">
              <a:buFont typeface="Arial" panose="020B0604020202020204" pitchFamily="34" charset="0"/>
              <a:buChar char="•"/>
            </a:pPr>
            <a:r>
              <a:rPr lang="en-US" sz="1600" b="0" i="0" dirty="0">
                <a:effectLst/>
              </a:rPr>
              <a:t>World literacy rate for 2019 was </a:t>
            </a:r>
            <a:r>
              <a:rPr lang="en-US" sz="1600" b="1" i="0" dirty="0">
                <a:effectLst/>
              </a:rPr>
              <a:t>86.48%</a:t>
            </a:r>
            <a:r>
              <a:rPr lang="en-US" sz="1600" b="0" i="0" dirty="0">
                <a:effectLst/>
              </a:rPr>
              <a:t>, a </a:t>
            </a:r>
            <a:r>
              <a:rPr lang="en-US" sz="1600" b="1" i="0" dirty="0">
                <a:effectLst/>
              </a:rPr>
              <a:t>0.23% increase</a:t>
            </a:r>
            <a:r>
              <a:rPr lang="en-US" sz="1600" b="0" i="0" dirty="0">
                <a:effectLst/>
              </a:rPr>
              <a:t> from 2018</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effectLst/>
              </a:rPr>
              <a:t>World literacy rate for 2005 was </a:t>
            </a:r>
            <a:r>
              <a:rPr lang="en-US" sz="1600" b="1" i="0" dirty="0">
                <a:effectLst/>
              </a:rPr>
              <a:t>82.26%</a:t>
            </a:r>
            <a:r>
              <a:rPr lang="en-US" sz="1600" b="0" i="0" dirty="0">
                <a:effectLst/>
              </a:rPr>
              <a:t>, a </a:t>
            </a:r>
            <a:r>
              <a:rPr lang="en-US" sz="1600" b="1" i="0" dirty="0">
                <a:effectLst/>
              </a:rPr>
              <a:t>0.08%</a:t>
            </a:r>
            <a:r>
              <a:rPr lang="en-US" sz="1600" b="1" dirty="0"/>
              <a:t> decrease</a:t>
            </a:r>
            <a:r>
              <a:rPr lang="en-US" sz="1600" b="0" i="0" dirty="0">
                <a:effectLst/>
              </a:rPr>
              <a:t> from 2004.</a:t>
            </a:r>
          </a:p>
          <a:p>
            <a:pPr marL="285750" indent="-285750">
              <a:buFont typeface="Arial" panose="020B0604020202020204" pitchFamily="34" charset="0"/>
              <a:buChar char="•"/>
            </a:pPr>
            <a:endParaRPr lang="en-US" dirty="0">
              <a:solidFill>
                <a:srgbClr val="444444"/>
              </a:solidFill>
              <a:latin typeface="Roboto" panose="02000000000000000000" pitchFamily="2" charset="0"/>
            </a:endParaRPr>
          </a:p>
          <a:p>
            <a:pPr marL="285750" indent="-285750">
              <a:buFont typeface="Arial" panose="020B0604020202020204" pitchFamily="34" charset="0"/>
              <a:buChar char="•"/>
            </a:pPr>
            <a:endParaRPr lang="en-US" sz="1800" dirty="0">
              <a:latin typeface="Britannic Bold" panose="020B0903060703020204" pitchFamily="34" charset="0"/>
              <a:cs typeface="Aharoni" panose="020B0604020202020204" pitchFamily="2" charset="-79"/>
            </a:endParaRPr>
          </a:p>
        </p:txBody>
      </p:sp>
      <p:pic>
        <p:nvPicPr>
          <p:cNvPr id="12" name="Picture 11" descr="Chart, line chart&#10;&#10;Description automatically generated">
            <a:extLst>
              <a:ext uri="{FF2B5EF4-FFF2-40B4-BE49-F238E27FC236}">
                <a16:creationId xmlns:a16="http://schemas.microsoft.com/office/drawing/2014/main" id="{8E36B386-FD32-402B-8823-412254719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5" y="1495600"/>
            <a:ext cx="8765362" cy="4273342"/>
          </a:xfrm>
          <a:prstGeom prst="rect">
            <a:avLst/>
          </a:prstGeom>
        </p:spPr>
      </p:pic>
    </p:spTree>
    <p:extLst>
      <p:ext uri="{BB962C8B-B14F-4D97-AF65-F5344CB8AC3E}">
        <p14:creationId xmlns:p14="http://schemas.microsoft.com/office/powerpoint/2010/main" val="23356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0B41-39E2-4113-892A-C1B05752E233}"/>
              </a:ext>
            </a:extLst>
          </p:cNvPr>
          <p:cNvSpPr>
            <a:spLocks noGrp="1"/>
          </p:cNvSpPr>
          <p:nvPr>
            <p:ph type="title"/>
          </p:nvPr>
        </p:nvSpPr>
        <p:spPr>
          <a:xfrm>
            <a:off x="838200" y="365125"/>
            <a:ext cx="10515600" cy="522771"/>
          </a:xfrm>
        </p:spPr>
        <p:txBody>
          <a:bodyPr>
            <a:normAutofit fontScale="90000"/>
          </a:bodyPr>
          <a:lstStyle/>
          <a:p>
            <a:pPr algn="ctr"/>
            <a:r>
              <a:rPr lang="en-US" sz="3200" b="1" dirty="0">
                <a:latin typeface="+mn-lt"/>
              </a:rPr>
              <a:t>LITERACY RATE ( 2021 )</a:t>
            </a:r>
          </a:p>
        </p:txBody>
      </p:sp>
      <p:sp>
        <p:nvSpPr>
          <p:cNvPr id="8" name="TextBox 7">
            <a:extLst>
              <a:ext uri="{FF2B5EF4-FFF2-40B4-BE49-F238E27FC236}">
                <a16:creationId xmlns:a16="http://schemas.microsoft.com/office/drawing/2014/main" id="{2A3E9F39-E97B-4983-9306-3A075BAE5F71}"/>
              </a:ext>
            </a:extLst>
          </p:cNvPr>
          <p:cNvSpPr txBox="1"/>
          <p:nvPr/>
        </p:nvSpPr>
        <p:spPr>
          <a:xfrm>
            <a:off x="8627391" y="1520785"/>
            <a:ext cx="3167044" cy="4062651"/>
          </a:xfrm>
          <a:prstGeom prst="rect">
            <a:avLst/>
          </a:prstGeom>
          <a:noFill/>
        </p:spPr>
        <p:txBody>
          <a:bodyPr wrap="square">
            <a:spAutoFit/>
          </a:bodyPr>
          <a:lstStyle/>
          <a:p>
            <a:pPr marL="285750" indent="-285750">
              <a:buFont typeface="Arial" panose="020B0604020202020204" pitchFamily="34" charset="0"/>
              <a:buChar char="•"/>
            </a:pPr>
            <a:r>
              <a:rPr lang="en-US" sz="1600" dirty="0"/>
              <a:t>It is evident from the map that African countries have the lowest literacy rates in the world.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7 superpowers of the world have a very high literacy rate.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Other developed countries such as Canada, Australia also lead in the same.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Unlike other continents, there is a great disparity in rate of literacy in the continent of Asia.</a:t>
            </a:r>
          </a:p>
          <a:p>
            <a:pPr marL="285750" indent="-285750">
              <a:buFont typeface="Arial" panose="020B0604020202020204" pitchFamily="34" charset="0"/>
              <a:buChar char="•"/>
            </a:pPr>
            <a:endParaRPr lang="en-US" dirty="0"/>
          </a:p>
        </p:txBody>
      </p:sp>
      <p:pic>
        <p:nvPicPr>
          <p:cNvPr id="10" name="Picture 9" descr="Map&#10;&#10;Description automatically generated">
            <a:extLst>
              <a:ext uri="{FF2B5EF4-FFF2-40B4-BE49-F238E27FC236}">
                <a16:creationId xmlns:a16="http://schemas.microsoft.com/office/drawing/2014/main" id="{2C8FB6F1-03C6-4FAD-A923-7F23A8621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4" y="1548246"/>
            <a:ext cx="8134160" cy="3965615"/>
          </a:xfrm>
          <a:prstGeom prst="rect">
            <a:avLst/>
          </a:prstGeom>
        </p:spPr>
      </p:pic>
    </p:spTree>
    <p:extLst>
      <p:ext uri="{BB962C8B-B14F-4D97-AF65-F5344CB8AC3E}">
        <p14:creationId xmlns:p14="http://schemas.microsoft.com/office/powerpoint/2010/main" val="371184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83C9-AAFA-4B8F-9D4D-1C24C00FFB10}"/>
              </a:ext>
            </a:extLst>
          </p:cNvPr>
          <p:cNvSpPr>
            <a:spLocks noGrp="1"/>
          </p:cNvSpPr>
          <p:nvPr>
            <p:ph type="title"/>
          </p:nvPr>
        </p:nvSpPr>
        <p:spPr>
          <a:xfrm>
            <a:off x="838200" y="153091"/>
            <a:ext cx="10515600" cy="615536"/>
          </a:xfrm>
        </p:spPr>
        <p:txBody>
          <a:bodyPr>
            <a:normAutofit fontScale="90000"/>
          </a:bodyPr>
          <a:lstStyle/>
          <a:p>
            <a:pPr algn="ctr"/>
            <a:r>
              <a:rPr lang="en-US" sz="2800" b="1" dirty="0">
                <a:effectLst/>
                <a:latin typeface="Tableau Medium"/>
              </a:rPr>
              <a:t>RANKING OF COUNTRIES BASED ON EXPENDITURE ON EDUCATION (% GDP)</a:t>
            </a:r>
            <a:endParaRPr lang="en-US" sz="2800" dirty="0"/>
          </a:p>
        </p:txBody>
      </p:sp>
      <p:pic>
        <p:nvPicPr>
          <p:cNvPr id="4" name="Picture 3" descr="Chart, line chart&#10;&#10;Description automatically generated">
            <a:extLst>
              <a:ext uri="{FF2B5EF4-FFF2-40B4-BE49-F238E27FC236}">
                <a16:creationId xmlns:a16="http://schemas.microsoft.com/office/drawing/2014/main" id="{FCADBF3C-9E4D-4A04-BF87-04403CEF17A6}"/>
              </a:ext>
            </a:extLst>
          </p:cNvPr>
          <p:cNvPicPr>
            <a:picLocks noChangeAspect="1"/>
          </p:cNvPicPr>
          <p:nvPr/>
        </p:nvPicPr>
        <p:blipFill rotWithShape="1">
          <a:blip r:embed="rId2">
            <a:extLst>
              <a:ext uri="{28A0092B-C50C-407E-A947-70E740481C1C}">
                <a14:useLocalDpi xmlns:a14="http://schemas.microsoft.com/office/drawing/2010/main" val="0"/>
              </a:ext>
            </a:extLst>
          </a:blip>
          <a:srcRect r="15005"/>
          <a:stretch/>
        </p:blipFill>
        <p:spPr>
          <a:xfrm>
            <a:off x="360898" y="1190312"/>
            <a:ext cx="7789190" cy="4477375"/>
          </a:xfrm>
          <a:prstGeom prst="rect">
            <a:avLst/>
          </a:prstGeom>
        </p:spPr>
      </p:pic>
      <p:sp>
        <p:nvSpPr>
          <p:cNvPr id="8" name="TextBox 7">
            <a:extLst>
              <a:ext uri="{FF2B5EF4-FFF2-40B4-BE49-F238E27FC236}">
                <a16:creationId xmlns:a16="http://schemas.microsoft.com/office/drawing/2014/main" id="{F53EAD65-8DDA-489E-9759-4C0CD8792A38}"/>
              </a:ext>
            </a:extLst>
          </p:cNvPr>
          <p:cNvSpPr txBox="1"/>
          <p:nvPr/>
        </p:nvSpPr>
        <p:spPr>
          <a:xfrm>
            <a:off x="8521146" y="768627"/>
            <a:ext cx="3538332" cy="6509474"/>
          </a:xfrm>
          <a:prstGeom prst="rect">
            <a:avLst/>
          </a:prstGeom>
          <a:noFill/>
        </p:spPr>
        <p:txBody>
          <a:bodyPr wrap="square">
            <a:spAutoFit/>
          </a:bodyPr>
          <a:lstStyle/>
          <a:p>
            <a:pPr algn="l"/>
            <a:endParaRPr lang="en-US" sz="1500" dirty="0">
              <a:solidFill>
                <a:srgbClr val="333333"/>
              </a:solidFill>
              <a:latin typeface="roboto" panose="02000000000000000000" pitchFamily="2" charset="0"/>
            </a:endParaRPr>
          </a:p>
          <a:p>
            <a:pPr marL="285750" indent="-285750" algn="l">
              <a:buFont typeface="Arial" panose="020B0604020202020204" pitchFamily="34" charset="0"/>
              <a:buChar char="•"/>
            </a:pPr>
            <a:r>
              <a:rPr lang="en-US" sz="1500" dirty="0"/>
              <a:t>We can say as the</a:t>
            </a:r>
            <a:r>
              <a:rPr lang="en-US" sz="1500" i="0" dirty="0">
                <a:effectLst/>
              </a:rPr>
              <a:t> global earnings – as measured by </a:t>
            </a:r>
            <a:r>
              <a:rPr lang="en-US" sz="1500" b="1" i="0" dirty="0">
                <a:effectLst/>
              </a:rPr>
              <a:t>GDP</a:t>
            </a:r>
            <a:r>
              <a:rPr lang="en-US" sz="1500" i="0" dirty="0">
                <a:effectLst/>
              </a:rPr>
              <a:t> per capita – are rising, the total amount of global resources spent on education is expanding in absolute terms as well.</a:t>
            </a:r>
          </a:p>
          <a:p>
            <a:pPr marL="285750" indent="-285750" algn="l">
              <a:buFont typeface="Arial" panose="020B0604020202020204" pitchFamily="34" charset="0"/>
              <a:buChar char="•"/>
            </a:pPr>
            <a:endParaRPr lang="en-US" sz="1500" dirty="0"/>
          </a:p>
          <a:p>
            <a:pPr marL="285750" indent="-285750">
              <a:buFont typeface="Arial" panose="020B0604020202020204" pitchFamily="34" charset="0"/>
              <a:buChar char="•"/>
            </a:pPr>
            <a:r>
              <a:rPr lang="en-US" sz="1500" i="0" dirty="0">
                <a:effectLst/>
              </a:rPr>
              <a:t>The </a:t>
            </a:r>
            <a:r>
              <a:rPr lang="en-US" sz="1500" dirty="0"/>
              <a:t>countries are</a:t>
            </a:r>
            <a:r>
              <a:rPr lang="en-US" sz="1500" i="0" dirty="0">
                <a:effectLst/>
              </a:rPr>
              <a:t> increasing investment in education</a:t>
            </a:r>
            <a:r>
              <a:rPr lang="en-US" sz="1500" dirty="0"/>
              <a:t>, small but significant </a:t>
            </a:r>
            <a:r>
              <a:rPr lang="en-US" sz="1500" i="0" dirty="0">
                <a:effectLst/>
              </a:rPr>
              <a:t>for the past 2 decades.</a:t>
            </a:r>
          </a:p>
          <a:p>
            <a:pPr marL="285750" indent="-285750">
              <a:buFont typeface="Arial" panose="020B0604020202020204" pitchFamily="34" charset="0"/>
              <a:buChar char="•"/>
            </a:pPr>
            <a:endParaRPr lang="en-US" sz="1500" dirty="0"/>
          </a:p>
          <a:p>
            <a:pPr marL="285750" indent="-285750" algn="l">
              <a:buFont typeface="Arial" panose="020B0604020202020204" pitchFamily="34" charset="0"/>
              <a:buChar char="•"/>
            </a:pPr>
            <a:r>
              <a:rPr lang="en-US" sz="1500" i="0" dirty="0">
                <a:effectLst/>
              </a:rPr>
              <a:t>As it is evident from the chart, </a:t>
            </a:r>
            <a:r>
              <a:rPr lang="en-US" sz="1500" b="1" i="0" dirty="0">
                <a:effectLst/>
              </a:rPr>
              <a:t>Syrian</a:t>
            </a:r>
            <a:r>
              <a:rPr lang="en-US" sz="1500" i="0" dirty="0">
                <a:effectLst/>
              </a:rPr>
              <a:t> government put a lot of efforts in supporting the education despite facing socio-economic problems. </a:t>
            </a:r>
            <a:r>
              <a:rPr lang="en-US" sz="1500" dirty="0"/>
              <a:t>But with the start of war in 2011, Syria lost its majority student population by 2015 due to displacement of millions Syrians. </a:t>
            </a:r>
          </a:p>
          <a:p>
            <a:pPr algn="l"/>
            <a:endParaRPr lang="en-US" sz="1500" dirty="0"/>
          </a:p>
          <a:p>
            <a:pPr marL="285750" indent="-285750" algn="l">
              <a:buFont typeface="Arial" panose="020B0604020202020204" pitchFamily="34" charset="0"/>
              <a:buChar char="•"/>
            </a:pPr>
            <a:r>
              <a:rPr lang="en-US" sz="1500" i="0" dirty="0">
                <a:effectLst/>
              </a:rPr>
              <a:t>Countries like </a:t>
            </a:r>
            <a:r>
              <a:rPr lang="en-US" sz="1500" b="1" i="0" dirty="0">
                <a:effectLst/>
              </a:rPr>
              <a:t>UK</a:t>
            </a:r>
            <a:r>
              <a:rPr lang="en-US" sz="1500" i="0" dirty="0">
                <a:effectLst/>
              </a:rPr>
              <a:t> </a:t>
            </a:r>
            <a:r>
              <a:rPr lang="en-US" sz="1500" dirty="0"/>
              <a:t>and </a:t>
            </a:r>
            <a:r>
              <a:rPr lang="en-US" sz="1500" b="1" dirty="0"/>
              <a:t>Australia</a:t>
            </a:r>
            <a:r>
              <a:rPr lang="en-US" sz="1500" dirty="0"/>
              <a:t> seem to be making consistent efforts in expenditure on education.</a:t>
            </a:r>
            <a:endParaRPr lang="en-US" sz="1500" i="0" dirty="0">
              <a:effectLst/>
            </a:endParaRPr>
          </a:p>
          <a:p>
            <a:pPr marL="285750" indent="-285750" algn="l">
              <a:buFont typeface="Arial" panose="020B0604020202020204" pitchFamily="34" charset="0"/>
              <a:buChar char="•"/>
            </a:pPr>
            <a:endParaRPr lang="en-US" dirty="0">
              <a:solidFill>
                <a:srgbClr val="333333"/>
              </a:solidFill>
              <a:latin typeface="roboto" panose="02000000000000000000" pitchFamily="2" charset="0"/>
            </a:endParaRPr>
          </a:p>
          <a:p>
            <a:pPr marL="285750" indent="-285750" algn="l">
              <a:buFont typeface="Arial" panose="020B0604020202020204" pitchFamily="34" charset="0"/>
              <a:buChar char="•"/>
            </a:pPr>
            <a:endParaRPr lang="en-US" i="0" dirty="0">
              <a:solidFill>
                <a:srgbClr val="333333"/>
              </a:solidFill>
              <a:effectLst/>
              <a:latin typeface="roboto" panose="02000000000000000000" pitchFamily="2" charset="0"/>
            </a:endParaRPr>
          </a:p>
          <a:p>
            <a:pPr marL="285750" indent="-285750" algn="l">
              <a:buFont typeface="Arial" panose="020B0604020202020204" pitchFamily="34" charset="0"/>
              <a:buChar char="•"/>
            </a:pPr>
            <a:endParaRPr lang="en-US" dirty="0">
              <a:solidFill>
                <a:srgbClr val="333333"/>
              </a:solidFill>
              <a:latin typeface="roboto" panose="02000000000000000000" pitchFamily="2" charset="0"/>
            </a:endParaRPr>
          </a:p>
          <a:p>
            <a:pPr marL="285750" indent="-285750" algn="l">
              <a:buFont typeface="Arial" panose="020B0604020202020204" pitchFamily="34" charset="0"/>
              <a:buChar char="•"/>
            </a:pPr>
            <a:endParaRPr lang="en-US" i="0" dirty="0">
              <a:solidFill>
                <a:srgbClr val="1D3D63"/>
              </a:solidFill>
              <a:effectLst/>
              <a:latin typeface="Lato" panose="020F0502020204030203" pitchFamily="34" charset="0"/>
            </a:endParaRPr>
          </a:p>
        </p:txBody>
      </p:sp>
    </p:spTree>
    <p:extLst>
      <p:ext uri="{BB962C8B-B14F-4D97-AF65-F5344CB8AC3E}">
        <p14:creationId xmlns:p14="http://schemas.microsoft.com/office/powerpoint/2010/main" val="329496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053E-3E3B-4FD8-8495-40B770C4230B}"/>
              </a:ext>
            </a:extLst>
          </p:cNvPr>
          <p:cNvSpPr>
            <a:spLocks noGrp="1"/>
          </p:cNvSpPr>
          <p:nvPr>
            <p:ph type="title"/>
          </p:nvPr>
        </p:nvSpPr>
        <p:spPr>
          <a:xfrm>
            <a:off x="251791" y="365126"/>
            <a:ext cx="11834192" cy="443258"/>
          </a:xfrm>
        </p:spPr>
        <p:txBody>
          <a:bodyPr>
            <a:normAutofit fontScale="90000"/>
          </a:bodyPr>
          <a:lstStyle/>
          <a:p>
            <a:pPr algn="ctr"/>
            <a:r>
              <a:rPr lang="en-US" sz="2800" b="1" dirty="0">
                <a:effectLst/>
                <a:latin typeface="Tableau Medium"/>
              </a:rPr>
              <a:t>SHARE OF STUDENTS ACHIEVING THE MINIMUM THRESHOLD VS ADVANCED THRESHOLD</a:t>
            </a:r>
            <a:endParaRPr lang="en-US" sz="2800" b="1" dirty="0"/>
          </a:p>
        </p:txBody>
      </p:sp>
      <p:pic>
        <p:nvPicPr>
          <p:cNvPr id="4" name="Picture 3" descr="Chart, application, scatter chart&#10;&#10;Description automatically generated">
            <a:extLst>
              <a:ext uri="{FF2B5EF4-FFF2-40B4-BE49-F238E27FC236}">
                <a16:creationId xmlns:a16="http://schemas.microsoft.com/office/drawing/2014/main" id="{EE6E3E3B-3ADA-4ADF-A033-A5BA2AB77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1647576"/>
            <a:ext cx="8269357" cy="3562847"/>
          </a:xfrm>
          <a:prstGeom prst="rect">
            <a:avLst/>
          </a:prstGeom>
        </p:spPr>
      </p:pic>
      <p:sp>
        <p:nvSpPr>
          <p:cNvPr id="6" name="TextBox 5">
            <a:extLst>
              <a:ext uri="{FF2B5EF4-FFF2-40B4-BE49-F238E27FC236}">
                <a16:creationId xmlns:a16="http://schemas.microsoft.com/office/drawing/2014/main" id="{502520D5-0EB7-4C3D-8C32-DC511BB13D4B}"/>
              </a:ext>
            </a:extLst>
          </p:cNvPr>
          <p:cNvSpPr txBox="1"/>
          <p:nvPr/>
        </p:nvSpPr>
        <p:spPr>
          <a:xfrm>
            <a:off x="8627165" y="975548"/>
            <a:ext cx="3313044" cy="6063198"/>
          </a:xfrm>
          <a:prstGeom prst="rect">
            <a:avLst/>
          </a:prstGeom>
          <a:noFill/>
        </p:spPr>
        <p:txBody>
          <a:bodyPr wrap="square">
            <a:spAutoFit/>
          </a:bodyPr>
          <a:lstStyle/>
          <a:p>
            <a:pPr marL="285750" indent="-285750">
              <a:buFont typeface="Arial" panose="020B0604020202020204" pitchFamily="34" charset="0"/>
              <a:buChar char="•"/>
            </a:pPr>
            <a:r>
              <a:rPr lang="en-US" sz="1600" dirty="0"/>
              <a:t>This chart shows the share of students who achieve minimum proficiency against the share who achieve advanced proficiency.</a:t>
            </a:r>
          </a:p>
          <a:p>
            <a:pPr marL="285750" indent="-285750">
              <a:buFont typeface="Arial" panose="020B0604020202020204" pitchFamily="34" charset="0"/>
              <a:buChar char="•"/>
            </a:pPr>
            <a:r>
              <a:rPr lang="en-US" sz="1600" b="1" dirty="0"/>
              <a:t>Minimum Threshold </a:t>
            </a:r>
            <a:r>
              <a:rPr lang="en-US" sz="1600" dirty="0"/>
              <a:t>is defined as the proportion of population who pass a global benchmark for minimum skills and the proportion who pass a global benchmark for advanced skills is </a:t>
            </a:r>
            <a:r>
              <a:rPr lang="en-US" sz="1600" b="1" dirty="0"/>
              <a:t>Advanced Threshold</a:t>
            </a:r>
            <a:r>
              <a:rPr lang="en-US" sz="1600" dirty="0"/>
              <a:t>.</a:t>
            </a:r>
          </a:p>
          <a:p>
            <a:pPr marL="285750" indent="-285750">
              <a:buFont typeface="Arial" panose="020B0604020202020204" pitchFamily="34" charset="0"/>
              <a:buChar char="•"/>
            </a:pPr>
            <a:r>
              <a:rPr lang="en-US" sz="1600" dirty="0"/>
              <a:t>The size of the circles are based on population of the country.</a:t>
            </a:r>
          </a:p>
          <a:p>
            <a:pPr marL="285750" indent="-285750">
              <a:buFont typeface="Arial" panose="020B0604020202020204" pitchFamily="34" charset="0"/>
              <a:buChar char="•"/>
            </a:pPr>
            <a:r>
              <a:rPr lang="en-US" sz="1600" dirty="0"/>
              <a:t>Here we can see that the largest circle are for </a:t>
            </a:r>
            <a:r>
              <a:rPr lang="en-US" sz="1600" b="1" dirty="0"/>
              <a:t>China</a:t>
            </a:r>
            <a:r>
              <a:rPr lang="en-US" sz="1600" dirty="0"/>
              <a:t> and </a:t>
            </a:r>
            <a:r>
              <a:rPr lang="en-US" sz="1600" b="1" dirty="0"/>
              <a:t>India</a:t>
            </a:r>
            <a:r>
              <a:rPr lang="en-US" sz="1600" dirty="0"/>
              <a:t> but despite that the advanced threshold learning outcome is considerably low.</a:t>
            </a:r>
          </a:p>
          <a:p>
            <a:pPr marL="285750" indent="-285750">
              <a:buFont typeface="Arial" panose="020B0604020202020204" pitchFamily="34" charset="0"/>
              <a:buChar char="•"/>
            </a:pPr>
            <a:r>
              <a:rPr lang="en-US" sz="1600" dirty="0"/>
              <a:t>On the other hand, the highest minimum and advanced threshold is of </a:t>
            </a:r>
            <a:r>
              <a:rPr lang="en-US" sz="1600" b="1" dirty="0"/>
              <a:t>Singapore</a:t>
            </a:r>
            <a:r>
              <a:rPr lang="en-US" sz="1600" dirty="0"/>
              <a:t>.</a:t>
            </a:r>
          </a:p>
          <a:p>
            <a:pPr marL="285750" indent="-285750">
              <a:buFont typeface="Arial" panose="020B0604020202020204" pitchFamily="34" charset="0"/>
              <a:buChar char="•"/>
            </a:pPr>
            <a:endParaRPr lang="en-US" sz="1600" dirty="0"/>
          </a:p>
          <a:p>
            <a:endParaRPr lang="en-US" dirty="0"/>
          </a:p>
          <a:p>
            <a:endParaRPr lang="en-US" dirty="0"/>
          </a:p>
        </p:txBody>
      </p:sp>
    </p:spTree>
    <p:extLst>
      <p:ext uri="{BB962C8B-B14F-4D97-AF65-F5344CB8AC3E}">
        <p14:creationId xmlns:p14="http://schemas.microsoft.com/office/powerpoint/2010/main" val="389870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36A4-0694-4B55-88C3-65F6D1F13FC5}"/>
              </a:ext>
            </a:extLst>
          </p:cNvPr>
          <p:cNvSpPr>
            <a:spLocks noGrp="1"/>
          </p:cNvSpPr>
          <p:nvPr>
            <p:ph type="title"/>
          </p:nvPr>
        </p:nvSpPr>
        <p:spPr>
          <a:xfrm>
            <a:off x="838200" y="365125"/>
            <a:ext cx="10515600" cy="536023"/>
          </a:xfrm>
        </p:spPr>
        <p:txBody>
          <a:bodyPr>
            <a:normAutofit/>
          </a:bodyPr>
          <a:lstStyle/>
          <a:p>
            <a:pPr algn="ctr"/>
            <a:r>
              <a:rPr lang="en-US" sz="2800" b="1" dirty="0">
                <a:latin typeface="+mn-lt"/>
              </a:rPr>
              <a:t>PRIMARY AND SECONDARY EDUCATION OVER THE YEARS</a:t>
            </a:r>
          </a:p>
        </p:txBody>
      </p:sp>
      <p:pic>
        <p:nvPicPr>
          <p:cNvPr id="3" name="WhatsApp Video 2021-12-09 at 12.49.30 PM">
            <a:hlinkClick r:id="" action="ppaction://media"/>
            <a:extLst>
              <a:ext uri="{FF2B5EF4-FFF2-40B4-BE49-F238E27FC236}">
                <a16:creationId xmlns:a16="http://schemas.microsoft.com/office/drawing/2014/main" id="{9444D3A5-FC61-4E2D-93B2-47330EBE479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28600" y="1512170"/>
            <a:ext cx="8689251" cy="4098703"/>
          </a:xfrm>
          <a:prstGeom prst="rect">
            <a:avLst/>
          </a:prstGeom>
        </p:spPr>
      </p:pic>
      <p:sp>
        <p:nvSpPr>
          <p:cNvPr id="5" name="TextBox 4">
            <a:extLst>
              <a:ext uri="{FF2B5EF4-FFF2-40B4-BE49-F238E27FC236}">
                <a16:creationId xmlns:a16="http://schemas.microsoft.com/office/drawing/2014/main" id="{52C6D5D9-5970-4095-BAD7-371B1E3180CE}"/>
              </a:ext>
            </a:extLst>
          </p:cNvPr>
          <p:cNvSpPr txBox="1"/>
          <p:nvPr/>
        </p:nvSpPr>
        <p:spPr>
          <a:xfrm>
            <a:off x="9289774" y="1179443"/>
            <a:ext cx="2673626" cy="5509200"/>
          </a:xfrm>
          <a:prstGeom prst="rect">
            <a:avLst/>
          </a:prstGeom>
          <a:noFill/>
        </p:spPr>
        <p:txBody>
          <a:bodyPr wrap="square">
            <a:spAutoFit/>
          </a:bodyPr>
          <a:lstStyle/>
          <a:p>
            <a:pPr marL="285750" indent="-285750">
              <a:buFont typeface="Arial" panose="020B0604020202020204" pitchFamily="34" charset="0"/>
              <a:buChar char="•"/>
            </a:pPr>
            <a:r>
              <a:rPr lang="en-US" sz="1600" dirty="0"/>
              <a:t>This connected scatterplot is plotted between Primary Education and Secondary Education throughout the years 1970-2021 for different countries.</a:t>
            </a:r>
          </a:p>
          <a:p>
            <a:endParaRPr lang="en-US" sz="1600" dirty="0"/>
          </a:p>
          <a:p>
            <a:pPr marL="285750" indent="-285750">
              <a:buFont typeface="Arial" panose="020B0604020202020204" pitchFamily="34" charset="0"/>
              <a:buChar char="•"/>
            </a:pPr>
            <a:r>
              <a:rPr lang="en-US" sz="1600" dirty="0"/>
              <a:t>The size of the circle represents the country with highest proportion of people with No education. </a:t>
            </a:r>
          </a:p>
          <a:p>
            <a:endParaRPr lang="en-US" sz="1600" dirty="0"/>
          </a:p>
          <a:p>
            <a:pPr marL="285750" indent="-285750">
              <a:buFont typeface="Arial" panose="020B0604020202020204" pitchFamily="34" charset="0"/>
              <a:buChar char="•"/>
            </a:pPr>
            <a:r>
              <a:rPr lang="en-US" sz="1600" dirty="0"/>
              <a:t>We can infer that despite the primary and secondary education being high for countries like India and China, there are also the highest number of people with no education in these countries.</a:t>
            </a:r>
          </a:p>
        </p:txBody>
      </p:sp>
    </p:spTree>
    <p:extLst>
      <p:ext uri="{BB962C8B-B14F-4D97-AF65-F5344CB8AC3E}">
        <p14:creationId xmlns:p14="http://schemas.microsoft.com/office/powerpoint/2010/main" val="158639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5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66F0-6C50-4F4E-A13A-E20BE4677706}"/>
              </a:ext>
            </a:extLst>
          </p:cNvPr>
          <p:cNvSpPr>
            <a:spLocks noGrp="1"/>
          </p:cNvSpPr>
          <p:nvPr>
            <p:ph type="title"/>
          </p:nvPr>
        </p:nvSpPr>
        <p:spPr>
          <a:xfrm>
            <a:off x="575520" y="139398"/>
            <a:ext cx="10515600" cy="509518"/>
          </a:xfrm>
        </p:spPr>
        <p:txBody>
          <a:bodyPr>
            <a:noAutofit/>
          </a:bodyPr>
          <a:lstStyle/>
          <a:p>
            <a:pPr algn="ctr"/>
            <a:r>
              <a:rPr lang="en-US" sz="2800" b="1" dirty="0">
                <a:latin typeface="+mn-lt"/>
              </a:rPr>
              <a:t>AVERAGE HARMONISED LEARNING OUTCOME SCORE</a:t>
            </a:r>
          </a:p>
        </p:txBody>
      </p:sp>
      <p:sp>
        <p:nvSpPr>
          <p:cNvPr id="7" name="TextBox 6">
            <a:extLst>
              <a:ext uri="{FF2B5EF4-FFF2-40B4-BE49-F238E27FC236}">
                <a16:creationId xmlns:a16="http://schemas.microsoft.com/office/drawing/2014/main" id="{FD29E79F-C9B0-43F5-A92E-86FAD0CAF777}"/>
              </a:ext>
            </a:extLst>
          </p:cNvPr>
          <p:cNvSpPr txBox="1"/>
          <p:nvPr/>
        </p:nvSpPr>
        <p:spPr>
          <a:xfrm>
            <a:off x="8110330" y="895681"/>
            <a:ext cx="3962400" cy="6894195"/>
          </a:xfrm>
          <a:prstGeom prst="rect">
            <a:avLst/>
          </a:prstGeom>
          <a:noFill/>
        </p:spPr>
        <p:txBody>
          <a:bodyPr wrap="square">
            <a:spAutoFit/>
          </a:bodyPr>
          <a:lstStyle/>
          <a:p>
            <a:pPr marL="285750" indent="-285750">
              <a:buFont typeface="Arial" panose="020B0604020202020204" pitchFamily="34" charset="0"/>
              <a:buChar char="•"/>
            </a:pPr>
            <a:r>
              <a:rPr lang="en-US" sz="1600" dirty="0"/>
              <a:t>The Harmonized Learning Outcome is a score that measures education not by years in school or degrees earned, but by knowledge, skills and abilities individual students should possess and can demonstrate upon completion of a learning experience.</a:t>
            </a:r>
          </a:p>
          <a:p>
            <a:endParaRPr lang="en-US" sz="1600" dirty="0"/>
          </a:p>
          <a:p>
            <a:pPr marL="285750" indent="-285750">
              <a:buFont typeface="Arial" panose="020B0604020202020204" pitchFamily="34" charset="0"/>
              <a:buChar char="•"/>
            </a:pPr>
            <a:r>
              <a:rPr lang="en-US" sz="1600" b="0" i="0" dirty="0">
                <a:effectLst/>
              </a:rPr>
              <a:t>Average scores across standardized, psychometrically-robust international and regional student achievement tests. In order to maximize coverage by country, tests have been harmonized and pooled across subjects (math, reading, science) and levels (primary and</a:t>
            </a:r>
            <a:br>
              <a:rPr lang="en-US" sz="1600" dirty="0"/>
            </a:br>
            <a:r>
              <a:rPr lang="en-US" sz="1600" b="0" i="0" dirty="0">
                <a:effectLst/>
              </a:rPr>
              <a:t>secondary education).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effectLst/>
              </a:rPr>
              <a:t>It is evident from the chart that South Korea has the highest score, and Yemen has the lowest score.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p>
        </p:txBody>
      </p:sp>
      <p:pic>
        <p:nvPicPr>
          <p:cNvPr id="4" name="radial WhatsApp Video 2021-12-09 at 3.25.31 PM">
            <a:hlinkClick r:id="" action="ppaction://media"/>
            <a:extLst>
              <a:ext uri="{FF2B5EF4-FFF2-40B4-BE49-F238E27FC236}">
                <a16:creationId xmlns:a16="http://schemas.microsoft.com/office/drawing/2014/main" id="{7B947942-0BB0-4C25-9479-362B72FEB69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91548" y="895681"/>
            <a:ext cx="6050567" cy="5338735"/>
          </a:xfrm>
          <a:prstGeom prst="rect">
            <a:avLst/>
          </a:prstGeom>
        </p:spPr>
      </p:pic>
      <p:pic>
        <p:nvPicPr>
          <p:cNvPr id="8" name="Picture 7">
            <a:extLst>
              <a:ext uri="{FF2B5EF4-FFF2-40B4-BE49-F238E27FC236}">
                <a16:creationId xmlns:a16="http://schemas.microsoft.com/office/drawing/2014/main" id="{0B460B00-B129-40D0-B78C-D6A938FFDE1D}"/>
              </a:ext>
            </a:extLst>
          </p:cNvPr>
          <p:cNvPicPr>
            <a:picLocks noChangeAspect="1"/>
          </p:cNvPicPr>
          <p:nvPr/>
        </p:nvPicPr>
        <p:blipFill rotWithShape="1">
          <a:blip r:embed="rId5"/>
          <a:srcRect l="87692" t="20088" r="2392" b="46460"/>
          <a:stretch/>
        </p:blipFill>
        <p:spPr>
          <a:xfrm>
            <a:off x="6342115" y="895681"/>
            <a:ext cx="1209006" cy="2293034"/>
          </a:xfrm>
          <a:prstGeom prst="rect">
            <a:avLst/>
          </a:prstGeom>
        </p:spPr>
      </p:pic>
    </p:spTree>
    <p:extLst>
      <p:ext uri="{BB962C8B-B14F-4D97-AF65-F5344CB8AC3E}">
        <p14:creationId xmlns:p14="http://schemas.microsoft.com/office/powerpoint/2010/main" val="248424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50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84C9-2A23-4D0A-995D-6018A87492D1}"/>
              </a:ext>
            </a:extLst>
          </p:cNvPr>
          <p:cNvSpPr>
            <a:spLocks noGrp="1"/>
          </p:cNvSpPr>
          <p:nvPr>
            <p:ph type="title"/>
          </p:nvPr>
        </p:nvSpPr>
        <p:spPr>
          <a:xfrm>
            <a:off x="586409" y="2551733"/>
            <a:ext cx="10515600" cy="1325563"/>
          </a:xfrm>
        </p:spPr>
        <p:txBody>
          <a:bodyPr/>
          <a:lstStyle/>
          <a:p>
            <a:pPr algn="ctr"/>
            <a:r>
              <a:rPr lang="en-US" b="1" dirty="0">
                <a:solidFill>
                  <a:srgbClr val="00B0F0"/>
                </a:solidFill>
              </a:rPr>
              <a:t>THANK YOU !</a:t>
            </a:r>
          </a:p>
        </p:txBody>
      </p:sp>
    </p:spTree>
    <p:extLst>
      <p:ext uri="{BB962C8B-B14F-4D97-AF65-F5344CB8AC3E}">
        <p14:creationId xmlns:p14="http://schemas.microsoft.com/office/powerpoint/2010/main" val="392932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733</Words>
  <Application>Microsoft Office PowerPoint</Application>
  <PresentationFormat>Widescreen</PresentationFormat>
  <Paragraphs>58</Paragraphs>
  <Slides>9</Slides>
  <Notes>0</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Britannic Bold</vt:lpstr>
      <vt:lpstr>Calibri</vt:lpstr>
      <vt:lpstr>Calibri Light</vt:lpstr>
      <vt:lpstr>Lato</vt:lpstr>
      <vt:lpstr>roboto</vt:lpstr>
      <vt:lpstr>roboto</vt:lpstr>
      <vt:lpstr>Tableau Medium</vt:lpstr>
      <vt:lpstr>Office Theme</vt:lpstr>
      <vt:lpstr>GLOBAL EDUCATION</vt:lpstr>
      <vt:lpstr>ABSTRACT</vt:lpstr>
      <vt:lpstr>WORLD LITERACY RATE 1976-2021 </vt:lpstr>
      <vt:lpstr>LITERACY RATE ( 2021 )</vt:lpstr>
      <vt:lpstr>RANKING OF COUNTRIES BASED ON EXPENDITURE ON EDUCATION (% GDP)</vt:lpstr>
      <vt:lpstr>SHARE OF STUDENTS ACHIEVING THE MINIMUM THRESHOLD VS ADVANCED THRESHOLD</vt:lpstr>
      <vt:lpstr>PRIMARY AND SECONDARY EDUCATION OVER THE YEARS</vt:lpstr>
      <vt:lpstr>AVERAGE HARMONISED LEARNING OUTCOME SCORE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EDUCATION</dc:title>
  <dc:creator>Garima Chouhan</dc:creator>
  <cp:lastModifiedBy>Garima Chouhan</cp:lastModifiedBy>
  <cp:revision>30</cp:revision>
  <dcterms:created xsi:type="dcterms:W3CDTF">2021-12-09T16:06:36Z</dcterms:created>
  <dcterms:modified xsi:type="dcterms:W3CDTF">2021-12-31T19:55:29Z</dcterms:modified>
</cp:coreProperties>
</file>