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ac28e32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ac28e32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aca61bc8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aca61bc8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aca61bc8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aca61bc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35a21265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35a21265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6f48874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6f48874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388d75e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388d75e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388d75e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388d75e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388d75e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388d75e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6f48874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6f48874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74f58c6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74f58c6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ac28e32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ac28e3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Capstone Presentation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GB"/>
              <a:t>Analysis of Customer Churn</a:t>
            </a:r>
            <a:endParaRPr/>
          </a:p>
          <a:p>
            <a:pPr indent="0" lvl="0" marL="0" rtl="0" algn="ctr">
              <a:spcBef>
                <a:spcPts val="0"/>
              </a:spcBef>
              <a:spcAft>
                <a:spcPts val="0"/>
              </a:spcAft>
              <a:buNone/>
            </a:pPr>
            <a:r>
              <a:rPr lang="en-GB"/>
              <a:t>Presented By-</a:t>
            </a:r>
            <a:endParaRPr/>
          </a:p>
          <a:p>
            <a:pPr indent="0" lvl="0" marL="0" rtl="0" algn="ctr">
              <a:spcBef>
                <a:spcPts val="0"/>
              </a:spcBef>
              <a:spcAft>
                <a:spcPts val="0"/>
              </a:spcAft>
              <a:buNone/>
            </a:pPr>
            <a:r>
              <a:rPr lang="en-GB"/>
              <a:t>Garima Gangwar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165425"/>
            <a:ext cx="6982500" cy="6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Top Predictors for the best model</a:t>
            </a:r>
            <a:endParaRPr sz="2800"/>
          </a:p>
        </p:txBody>
      </p:sp>
      <p:sp>
        <p:nvSpPr>
          <p:cNvPr id="129" name="Google Shape;129;p22"/>
          <p:cNvSpPr txBox="1"/>
          <p:nvPr>
            <p:ph idx="1" type="body"/>
          </p:nvPr>
        </p:nvSpPr>
        <p:spPr>
          <a:xfrm>
            <a:off x="311700" y="842200"/>
            <a:ext cx="4546200" cy="37269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Char char="➢"/>
            </a:pPr>
            <a:r>
              <a:rPr lang="en-GB" sz="1200">
                <a:solidFill>
                  <a:srgbClr val="000000"/>
                </a:solidFill>
              </a:rPr>
              <a:t>Tenure has the highest influence on the model. Contributes 35% of all attributes feature importance.</a:t>
            </a:r>
            <a:endParaRPr sz="1200">
              <a:solidFill>
                <a:srgbClr val="000000"/>
              </a:solidFill>
            </a:endParaRPr>
          </a:p>
          <a:p>
            <a:pPr indent="-304800" lvl="0" marL="457200" rtl="0" algn="just">
              <a:spcBef>
                <a:spcPts val="0"/>
              </a:spcBef>
              <a:spcAft>
                <a:spcPts val="0"/>
              </a:spcAft>
              <a:buClr>
                <a:srgbClr val="000000"/>
              </a:buClr>
              <a:buSzPts val="1200"/>
              <a:buChar char="➢"/>
            </a:pPr>
            <a:r>
              <a:rPr lang="en-GB" sz="1200">
                <a:solidFill>
                  <a:srgbClr val="000000"/>
                </a:solidFill>
              </a:rPr>
              <a:t>The next 4 features together </a:t>
            </a:r>
            <a:r>
              <a:rPr lang="en-GB" sz="1200">
                <a:solidFill>
                  <a:srgbClr val="000000"/>
                </a:solidFill>
              </a:rPr>
              <a:t>contributes</a:t>
            </a:r>
            <a:r>
              <a:rPr lang="en-GB" sz="1200">
                <a:solidFill>
                  <a:srgbClr val="000000"/>
                </a:solidFill>
              </a:rPr>
              <a:t> to 31% of importance.</a:t>
            </a:r>
            <a:endParaRPr sz="1200">
              <a:solidFill>
                <a:srgbClr val="000000"/>
              </a:solidFill>
            </a:endParaRPr>
          </a:p>
          <a:p>
            <a:pPr indent="-304800" lvl="0" marL="457200" rtl="0" algn="just">
              <a:spcBef>
                <a:spcPts val="0"/>
              </a:spcBef>
              <a:spcAft>
                <a:spcPts val="0"/>
              </a:spcAft>
              <a:buClr>
                <a:srgbClr val="000000"/>
              </a:buClr>
              <a:buSzPts val="1200"/>
              <a:buChar char="❏"/>
            </a:pPr>
            <a:r>
              <a:rPr lang="en-GB" sz="1200">
                <a:solidFill>
                  <a:srgbClr val="000000"/>
                </a:solidFill>
              </a:rPr>
              <a:t>Days since customer care contacted - 11%.</a:t>
            </a:r>
            <a:endParaRPr sz="1200">
              <a:solidFill>
                <a:srgbClr val="000000"/>
              </a:solidFill>
            </a:endParaRPr>
          </a:p>
          <a:p>
            <a:pPr indent="-304800" lvl="0" marL="457200" rtl="0" algn="just">
              <a:spcBef>
                <a:spcPts val="0"/>
              </a:spcBef>
              <a:spcAft>
                <a:spcPts val="0"/>
              </a:spcAft>
              <a:buClr>
                <a:srgbClr val="000000"/>
              </a:buClr>
              <a:buSzPts val="1200"/>
              <a:buChar char="❏"/>
            </a:pPr>
            <a:r>
              <a:rPr lang="en-GB" sz="1200">
                <a:solidFill>
                  <a:srgbClr val="000000"/>
                </a:solidFill>
              </a:rPr>
              <a:t>Number of times customer care was contacted last year - 7%.</a:t>
            </a:r>
            <a:endParaRPr sz="1200">
              <a:solidFill>
                <a:srgbClr val="000000"/>
              </a:solidFill>
            </a:endParaRPr>
          </a:p>
          <a:p>
            <a:pPr indent="-304800" lvl="0" marL="457200" rtl="0" algn="just">
              <a:spcBef>
                <a:spcPts val="0"/>
              </a:spcBef>
              <a:spcAft>
                <a:spcPts val="0"/>
              </a:spcAft>
              <a:buClr>
                <a:srgbClr val="000000"/>
              </a:buClr>
              <a:buSzPts val="1200"/>
              <a:buChar char="❏"/>
            </a:pPr>
            <a:r>
              <a:rPr lang="en-GB" sz="1200">
                <a:solidFill>
                  <a:srgbClr val="000000"/>
                </a:solidFill>
              </a:rPr>
              <a:t>Weather</a:t>
            </a:r>
            <a:r>
              <a:rPr lang="en-GB" sz="1200">
                <a:solidFill>
                  <a:srgbClr val="000000"/>
                </a:solidFill>
              </a:rPr>
              <a:t> a complaint was made last year or not - 7%.</a:t>
            </a:r>
            <a:endParaRPr sz="1200">
              <a:solidFill>
                <a:srgbClr val="000000"/>
              </a:solidFill>
            </a:endParaRPr>
          </a:p>
          <a:p>
            <a:pPr indent="-304800" lvl="0" marL="457200" rtl="0" algn="just">
              <a:spcBef>
                <a:spcPts val="0"/>
              </a:spcBef>
              <a:spcAft>
                <a:spcPts val="0"/>
              </a:spcAft>
              <a:buClr>
                <a:srgbClr val="000000"/>
              </a:buClr>
              <a:buSzPts val="1200"/>
              <a:buChar char="❏"/>
            </a:pPr>
            <a:r>
              <a:rPr lang="en-GB" sz="1200">
                <a:solidFill>
                  <a:srgbClr val="000000"/>
                </a:solidFill>
              </a:rPr>
              <a:t>Customer care agent score - 6%.</a:t>
            </a:r>
            <a:endParaRPr sz="1200">
              <a:solidFill>
                <a:srgbClr val="000000"/>
              </a:solidFill>
            </a:endParaRPr>
          </a:p>
          <a:p>
            <a:pPr indent="-304800" lvl="0" marL="457200" rtl="0" algn="just">
              <a:spcBef>
                <a:spcPts val="0"/>
              </a:spcBef>
              <a:spcAft>
                <a:spcPts val="0"/>
              </a:spcAft>
              <a:buClr>
                <a:srgbClr val="000000"/>
              </a:buClr>
              <a:buSzPts val="1200"/>
              <a:buChar char="➢"/>
            </a:pPr>
            <a:r>
              <a:rPr lang="en-GB" sz="1200">
                <a:solidFill>
                  <a:srgbClr val="000000"/>
                </a:solidFill>
              </a:rPr>
              <a:t>Revenue per month attribute contributes to 6% of all feature importance. The churn in high revenue customers is more than in low revenue customers.</a:t>
            </a:r>
            <a:endParaRPr sz="1200">
              <a:solidFill>
                <a:srgbClr val="000000"/>
              </a:solidFill>
            </a:endParaRPr>
          </a:p>
          <a:p>
            <a:pPr indent="-304800" lvl="0" marL="457200" rtl="0" algn="just">
              <a:spcBef>
                <a:spcPts val="0"/>
              </a:spcBef>
              <a:spcAft>
                <a:spcPts val="0"/>
              </a:spcAft>
              <a:buClr>
                <a:srgbClr val="000000"/>
              </a:buClr>
              <a:buSzPts val="1200"/>
              <a:buChar char="➢"/>
            </a:pPr>
            <a:r>
              <a:rPr lang="en-GB" sz="1200">
                <a:solidFill>
                  <a:srgbClr val="000000"/>
                </a:solidFill>
              </a:rPr>
              <a:t>City tier and </a:t>
            </a:r>
            <a:r>
              <a:rPr lang="en-GB" sz="1200">
                <a:solidFill>
                  <a:srgbClr val="000000"/>
                </a:solidFill>
              </a:rPr>
              <a:t>other</a:t>
            </a:r>
            <a:r>
              <a:rPr lang="en-GB" sz="1200">
                <a:solidFill>
                  <a:srgbClr val="000000"/>
                </a:solidFill>
              </a:rPr>
              <a:t> features all have individual contributions of less than 5% each.</a:t>
            </a:r>
            <a:endParaRPr sz="1200">
              <a:solidFill>
                <a:srgbClr val="000000"/>
              </a:solidFill>
            </a:endParaRPr>
          </a:p>
        </p:txBody>
      </p:sp>
      <p:pic>
        <p:nvPicPr>
          <p:cNvPr id="130" name="Google Shape;130;p22"/>
          <p:cNvPicPr preferRelativeResize="0"/>
          <p:nvPr/>
        </p:nvPicPr>
        <p:blipFill rotWithShape="1">
          <a:blip r:embed="rId3">
            <a:alphaModFix/>
          </a:blip>
          <a:srcRect b="0" l="0" r="0" t="2562"/>
          <a:stretch/>
        </p:blipFill>
        <p:spPr>
          <a:xfrm>
            <a:off x="4942150" y="842200"/>
            <a:ext cx="3780749" cy="372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210550"/>
            <a:ext cx="5388300" cy="4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Key Business insights &amp; Recommendations</a:t>
            </a:r>
            <a:endParaRPr sz="2000"/>
          </a:p>
        </p:txBody>
      </p:sp>
      <p:sp>
        <p:nvSpPr>
          <p:cNvPr id="136" name="Google Shape;136;p23"/>
          <p:cNvSpPr txBox="1"/>
          <p:nvPr>
            <p:ph idx="1" type="body"/>
          </p:nvPr>
        </p:nvSpPr>
        <p:spPr>
          <a:xfrm>
            <a:off x="311700" y="842200"/>
            <a:ext cx="8520600" cy="3895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GB" sz="1200">
                <a:solidFill>
                  <a:srgbClr val="000000"/>
                </a:solidFill>
              </a:rPr>
              <a:t>Insights from Analysis-</a:t>
            </a:r>
            <a:endParaRPr b="1" sz="1200">
              <a:solidFill>
                <a:srgbClr val="000000"/>
              </a:solidFill>
            </a:endParaRPr>
          </a:p>
          <a:p>
            <a:pPr indent="-304800" lvl="0" marL="457200" rtl="0" algn="just">
              <a:lnSpc>
                <a:spcPct val="100000"/>
              </a:lnSpc>
              <a:spcBef>
                <a:spcPts val="120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Business have visibility in tier-1 city.</a:t>
            </a:r>
            <a:endParaRPr sz="1200">
              <a:solidFill>
                <a:srgbClr val="000000"/>
              </a:solidFill>
              <a:latin typeface="PT Sans Narrow"/>
              <a:ea typeface="PT Sans Narrow"/>
              <a:cs typeface="PT Sans Narrow"/>
              <a:sym typeface="PT Sans Narrow"/>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Mostly customer rated “3” for the services provided by the business.</a:t>
            </a:r>
            <a:endParaRPr sz="1200">
              <a:solidFill>
                <a:srgbClr val="000000"/>
              </a:solidFill>
              <a:latin typeface="PT Sans Narrow"/>
              <a:ea typeface="PT Sans Narrow"/>
              <a:cs typeface="PT Sans Narrow"/>
              <a:sym typeface="PT Sans Narrow"/>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Transaction of UPI and e-wallet is very low.</a:t>
            </a:r>
            <a:endParaRPr sz="1200">
              <a:solidFill>
                <a:srgbClr val="000000"/>
              </a:solidFill>
              <a:latin typeface="PT Sans Narrow"/>
              <a:ea typeface="PT Sans Narrow"/>
              <a:cs typeface="PT Sans Narrow"/>
              <a:sym typeface="PT Sans Narrow"/>
            </a:endParaRPr>
          </a:p>
          <a:p>
            <a:pPr indent="0" lvl="0" marL="0" rtl="0" algn="just">
              <a:spcBef>
                <a:spcPts val="0"/>
              </a:spcBef>
              <a:spcAft>
                <a:spcPts val="0"/>
              </a:spcAft>
              <a:buNone/>
            </a:pPr>
            <a:r>
              <a:rPr b="1" lang="en-GB" sz="1200">
                <a:solidFill>
                  <a:srgbClr val="000000"/>
                </a:solidFill>
              </a:rPr>
              <a:t>Insights from Model Building-</a:t>
            </a:r>
            <a:endParaRPr b="1" sz="1200">
              <a:solidFill>
                <a:srgbClr val="000000"/>
              </a:solidFill>
            </a:endParaRPr>
          </a:p>
          <a:p>
            <a:pPr indent="-304800" lvl="0" marL="457200" rtl="0" algn="just">
              <a:lnSpc>
                <a:spcPct val="100000"/>
              </a:lnSpc>
              <a:spcBef>
                <a:spcPts val="120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From the above tabular representation of all the scores for training and testing dataset across various model we can conclude that the KNN model with default values of hyper-parameters is best optimized for the given dataset. </a:t>
            </a:r>
            <a:endParaRPr sz="1200">
              <a:solidFill>
                <a:srgbClr val="000000"/>
              </a:solidFill>
              <a:latin typeface="PT Sans Narrow"/>
              <a:ea typeface="PT Sans Narrow"/>
              <a:cs typeface="PT Sans Narrow"/>
              <a:sym typeface="PT Sans Narrow"/>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Model with bagging and boosting is also well optimized but difference in accuracy for training and testing dataset is little on the higher side as compared to KNN.</a:t>
            </a:r>
            <a:endParaRPr sz="1200">
              <a:solidFill>
                <a:srgbClr val="000000"/>
              </a:solidFill>
              <a:latin typeface="PT Sans Narrow"/>
              <a:ea typeface="PT Sans Narrow"/>
              <a:cs typeface="PT Sans Narrow"/>
              <a:sym typeface="PT Sans Narrow"/>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Other model’s namely Naïve Bayes, LDA and SVM worked well on training dataset but the accuracy came down when performed over testing dataset. Which indicates overfitting of data in that model.</a:t>
            </a:r>
            <a:endParaRPr sz="12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b="1" lang="en-GB" sz="1200">
                <a:solidFill>
                  <a:srgbClr val="000000"/>
                </a:solidFill>
              </a:rPr>
              <a:t>Recommendations-</a:t>
            </a:r>
            <a:endParaRPr sz="1200">
              <a:solidFill>
                <a:srgbClr val="000000"/>
              </a:solidFill>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Conducting satisfaction survey to understand change in customers behavior.</a:t>
            </a:r>
            <a:endParaRPr sz="1200">
              <a:solidFill>
                <a:srgbClr val="000000"/>
              </a:solidFill>
              <a:latin typeface="PT Sans Narrow"/>
              <a:ea typeface="PT Sans Narrow"/>
              <a:cs typeface="PT Sans Narrow"/>
              <a:sym typeface="PT Sans Narrow"/>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Business need to make sure that all complaints and queries raised are resolve on time.</a:t>
            </a:r>
            <a:endParaRPr sz="1200">
              <a:solidFill>
                <a:srgbClr val="000000"/>
              </a:solidFill>
              <a:latin typeface="PT Sans Narrow"/>
              <a:ea typeface="PT Sans Narrow"/>
              <a:cs typeface="PT Sans Narrow"/>
              <a:sym typeface="PT Sans Narrow"/>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Business can promote using their own e-wallet as payment option by giving certain discount over the bill.</a:t>
            </a:r>
            <a:endParaRPr sz="1200">
              <a:solidFill>
                <a:srgbClr val="000000"/>
              </a:solidFill>
              <a:latin typeface="PT Sans Narrow"/>
              <a:ea typeface="PT Sans Narrow"/>
              <a:cs typeface="PT Sans Narrow"/>
              <a:sym typeface="PT Sans Narrow"/>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Business needs to increase in visibility in Tier-2 city for better customer acquisition.</a:t>
            </a:r>
            <a:endParaRPr sz="1200">
              <a:solidFill>
                <a:srgbClr val="000000"/>
              </a:solidFill>
              <a:latin typeface="PT Sans Narrow"/>
              <a:ea typeface="PT Sans Narrow"/>
              <a:cs typeface="PT Sans Narrow"/>
              <a:sym typeface="PT Sans Narrow"/>
            </a:endParaRPr>
          </a:p>
          <a:p>
            <a:pPr indent="-304800" lvl="0" marL="457200" rtl="0" algn="just">
              <a:lnSpc>
                <a:spcPct val="100000"/>
              </a:lnSpc>
              <a:spcBef>
                <a:spcPts val="0"/>
              </a:spcBef>
              <a:spcAft>
                <a:spcPts val="0"/>
              </a:spcAft>
              <a:buClr>
                <a:srgbClr val="000000"/>
              </a:buClr>
              <a:buSzPts val="1200"/>
              <a:buFont typeface="PT Sans Narrow"/>
              <a:buChar char="●"/>
            </a:pPr>
            <a:r>
              <a:rPr lang="en-GB" sz="1200">
                <a:solidFill>
                  <a:srgbClr val="000000"/>
                </a:solidFill>
                <a:latin typeface="PT Sans Narrow"/>
                <a:ea typeface="PT Sans Narrow"/>
                <a:cs typeface="PT Sans Narrow"/>
                <a:sym typeface="PT Sans Narrow"/>
              </a:rPr>
              <a:t>Business can promote payment via standing instruction in bank account or UPI which can be hassle free and safe for customers.</a:t>
            </a:r>
            <a:endParaRPr sz="12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b="1"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1" type="body"/>
          </p:nvPr>
        </p:nvSpPr>
        <p:spPr>
          <a:xfrm>
            <a:off x="311700" y="436150"/>
            <a:ext cx="8520600" cy="4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accent1"/>
              </a:solidFill>
            </a:endParaRPr>
          </a:p>
          <a:p>
            <a:pPr indent="0" lvl="0" marL="0" rtl="0" algn="l">
              <a:spcBef>
                <a:spcPts val="1200"/>
              </a:spcBef>
              <a:spcAft>
                <a:spcPts val="0"/>
              </a:spcAft>
              <a:buNone/>
            </a:pPr>
            <a:r>
              <a:t/>
            </a:r>
            <a:endParaRPr>
              <a:solidFill>
                <a:schemeClr val="accent1"/>
              </a:solidFill>
            </a:endParaRPr>
          </a:p>
          <a:p>
            <a:pPr indent="0" lvl="0" marL="0" rtl="0" algn="l">
              <a:spcBef>
                <a:spcPts val="1200"/>
              </a:spcBef>
              <a:spcAft>
                <a:spcPts val="0"/>
              </a:spcAft>
              <a:buNone/>
            </a:pPr>
            <a:r>
              <a:t/>
            </a:r>
            <a:endParaRPr>
              <a:solidFill>
                <a:schemeClr val="accent1"/>
              </a:solidFill>
            </a:endParaRPr>
          </a:p>
          <a:p>
            <a:pPr indent="0" lvl="0" marL="0" rtl="0" algn="l">
              <a:spcBef>
                <a:spcPts val="1200"/>
              </a:spcBef>
              <a:spcAft>
                <a:spcPts val="0"/>
              </a:spcAft>
              <a:buNone/>
            </a:pPr>
            <a:r>
              <a:t/>
            </a:r>
            <a:endParaRPr>
              <a:solidFill>
                <a:schemeClr val="accent1"/>
              </a:solidFill>
            </a:endParaRPr>
          </a:p>
          <a:p>
            <a:pPr indent="0" lvl="0" marL="0" rtl="0" algn="just">
              <a:spcBef>
                <a:spcPts val="1200"/>
              </a:spcBef>
              <a:spcAft>
                <a:spcPts val="1200"/>
              </a:spcAft>
              <a:buNone/>
            </a:pPr>
            <a:r>
              <a:rPr lang="en-GB">
                <a:solidFill>
                  <a:schemeClr val="accent1"/>
                </a:solidFill>
              </a:rPr>
              <a:t>                                                </a:t>
            </a:r>
            <a:r>
              <a:rPr b="1" lang="en-GB" sz="3600">
                <a:solidFill>
                  <a:schemeClr val="accent1"/>
                </a:solidFill>
              </a:rPr>
              <a:t>Thank You </a:t>
            </a:r>
            <a:endParaRPr b="1" sz="36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Problem Understanding</a:t>
            </a:r>
            <a:endParaRPr/>
          </a:p>
        </p:txBody>
      </p:sp>
      <p:sp>
        <p:nvSpPr>
          <p:cNvPr id="73" name="Google Shape;73;p14"/>
          <p:cNvSpPr txBox="1"/>
          <p:nvPr>
            <p:ph idx="1" type="body"/>
          </p:nvPr>
        </p:nvSpPr>
        <p:spPr>
          <a:xfrm>
            <a:off x="311700" y="1236225"/>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000000"/>
              </a:buClr>
              <a:buFont typeface="Arial"/>
              <a:buNone/>
            </a:pPr>
            <a:r>
              <a:rPr lang="en-GB" sz="1900">
                <a:solidFill>
                  <a:srgbClr val="000000"/>
                </a:solidFill>
                <a:latin typeface="PT Sans Narrow"/>
                <a:ea typeface="PT Sans Narrow"/>
                <a:cs typeface="PT Sans Narrow"/>
                <a:sym typeface="PT Sans Narrow"/>
              </a:rPr>
              <a:t>An E Commerce company going through a challenging phase of retaining customers keeping in mind the current market situation and high market competition and to stand by this the company wants to develop a model through which they can customer churn and provide segmented offers to the potential churners. In this company, we observed that one account have multiple customers which indicates that </a:t>
            </a:r>
            <a:r>
              <a:rPr lang="en-GB" sz="1900">
                <a:solidFill>
                  <a:srgbClr val="000000"/>
                </a:solidFill>
                <a:latin typeface="PT Sans Narrow"/>
                <a:ea typeface="PT Sans Narrow"/>
                <a:cs typeface="PT Sans Narrow"/>
                <a:sym typeface="PT Sans Narrow"/>
              </a:rPr>
              <a:t>losing</a:t>
            </a:r>
            <a:r>
              <a:rPr lang="en-GB" sz="1900">
                <a:solidFill>
                  <a:srgbClr val="000000"/>
                </a:solidFill>
                <a:latin typeface="PT Sans Narrow"/>
                <a:ea typeface="PT Sans Narrow"/>
                <a:cs typeface="PT Sans Narrow"/>
                <a:sym typeface="PT Sans Narrow"/>
              </a:rPr>
              <a:t> one account may lead to losing multiple customers.</a:t>
            </a:r>
            <a:endParaRPr sz="19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Clr>
                <a:srgbClr val="000000"/>
              </a:buClr>
              <a:buFont typeface="Arial"/>
              <a:buNone/>
            </a:pPr>
            <a:r>
              <a:t/>
            </a:r>
            <a:endParaRPr sz="19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Clr>
                <a:srgbClr val="000000"/>
              </a:buClr>
              <a:buFont typeface="Arial"/>
              <a:buNone/>
            </a:pPr>
            <a:r>
              <a:rPr lang="en-GB" sz="1900">
                <a:solidFill>
                  <a:srgbClr val="000000"/>
                </a:solidFill>
                <a:latin typeface="PT Sans Narrow"/>
                <a:ea typeface="PT Sans Narrow"/>
                <a:cs typeface="PT Sans Narrow"/>
                <a:sym typeface="PT Sans Narrow"/>
              </a:rPr>
              <a:t>Therefore, We as a data analyst are consulting the firm for developing a model which could provide better churn prediction so that they can make necessary changes in their business model and customize marketing and </a:t>
            </a:r>
            <a:r>
              <a:rPr lang="en-GB" sz="1900">
                <a:solidFill>
                  <a:srgbClr val="000000"/>
                </a:solidFill>
                <a:latin typeface="PT Sans Narrow"/>
                <a:ea typeface="PT Sans Narrow"/>
                <a:cs typeface="PT Sans Narrow"/>
                <a:sym typeface="PT Sans Narrow"/>
              </a:rPr>
              <a:t>advertising</a:t>
            </a:r>
            <a:r>
              <a:rPr lang="en-GB" sz="1900">
                <a:solidFill>
                  <a:srgbClr val="000000"/>
                </a:solidFill>
                <a:latin typeface="PT Sans Narrow"/>
                <a:ea typeface="PT Sans Narrow"/>
                <a:cs typeface="PT Sans Narrow"/>
                <a:sym typeface="PT Sans Narrow"/>
              </a:rPr>
              <a:t> campaign to retain the customers and add new customers.</a:t>
            </a:r>
            <a:endParaRPr b="1" sz="1900">
              <a:solidFill>
                <a:srgbClr val="FF0000"/>
              </a:solidFill>
              <a:latin typeface="PT Sans Narrow"/>
              <a:ea typeface="PT Sans Narrow"/>
              <a:cs typeface="PT Sans Narrow"/>
              <a:sym typeface="PT Sans Narrow"/>
            </a:endParaRPr>
          </a:p>
          <a:p>
            <a:pPr indent="0" lvl="0" marL="0" rtl="0" algn="just">
              <a:spcBef>
                <a:spcPts val="0"/>
              </a:spcBef>
              <a:spcAft>
                <a:spcPts val="1200"/>
              </a:spcAft>
              <a:buNone/>
            </a:pPr>
            <a:r>
              <a:t/>
            </a:r>
            <a:endParaRPr sz="1900">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Information About Data</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Clr>
                <a:srgbClr val="000000"/>
              </a:buClr>
              <a:buSzPts val="1800"/>
              <a:buFont typeface="PT Sans Narrow"/>
              <a:buChar char="●"/>
            </a:pPr>
            <a:r>
              <a:rPr lang="en-GB">
                <a:solidFill>
                  <a:srgbClr val="000000"/>
                </a:solidFill>
                <a:latin typeface="PT Sans Narrow"/>
                <a:ea typeface="PT Sans Narrow"/>
                <a:cs typeface="PT Sans Narrow"/>
                <a:sym typeface="PT Sans Narrow"/>
              </a:rPr>
              <a:t>Dataset contains 11260 rows and 19 columns.</a:t>
            </a:r>
            <a:endParaRPr>
              <a:solidFill>
                <a:srgbClr val="000000"/>
              </a:solidFill>
              <a:latin typeface="PT Sans Narrow"/>
              <a:ea typeface="PT Sans Narrow"/>
              <a:cs typeface="PT Sans Narrow"/>
              <a:sym typeface="PT Sans Narrow"/>
            </a:endParaRPr>
          </a:p>
          <a:p>
            <a:pPr indent="-342900" lvl="0" marL="457200" rtl="0" algn="just">
              <a:lnSpc>
                <a:spcPct val="100000"/>
              </a:lnSpc>
              <a:spcBef>
                <a:spcPts val="0"/>
              </a:spcBef>
              <a:spcAft>
                <a:spcPts val="0"/>
              </a:spcAft>
              <a:buClr>
                <a:srgbClr val="000000"/>
              </a:buClr>
              <a:buSzPts val="1800"/>
              <a:buFont typeface="PT Sans Narrow"/>
              <a:buChar char="●"/>
            </a:pPr>
            <a:r>
              <a:rPr lang="en-GB">
                <a:solidFill>
                  <a:srgbClr val="000000"/>
                </a:solidFill>
                <a:latin typeface="PT Sans Narrow"/>
                <a:ea typeface="PT Sans Narrow"/>
                <a:cs typeface="PT Sans Narrow"/>
                <a:sym typeface="PT Sans Narrow"/>
              </a:rPr>
              <a:t>Variables are of integer, string and float data types and few are also categorical in nature.</a:t>
            </a:r>
            <a:endParaRPr>
              <a:solidFill>
                <a:srgbClr val="000000"/>
              </a:solidFill>
              <a:latin typeface="PT Sans Narrow"/>
              <a:ea typeface="PT Sans Narrow"/>
              <a:cs typeface="PT Sans Narrow"/>
              <a:sym typeface="PT Sans Narrow"/>
            </a:endParaRPr>
          </a:p>
          <a:p>
            <a:pPr indent="-342900" lvl="0" marL="457200" rtl="0" algn="just">
              <a:lnSpc>
                <a:spcPct val="100000"/>
              </a:lnSpc>
              <a:spcBef>
                <a:spcPts val="0"/>
              </a:spcBef>
              <a:spcAft>
                <a:spcPts val="0"/>
              </a:spcAft>
              <a:buClr>
                <a:srgbClr val="000000"/>
              </a:buClr>
              <a:buSzPts val="1800"/>
              <a:buFont typeface="PT Sans Narrow"/>
              <a:buChar char="●"/>
            </a:pPr>
            <a:r>
              <a:rPr lang="en-GB">
                <a:solidFill>
                  <a:srgbClr val="000000"/>
                </a:solidFill>
                <a:latin typeface="PT Sans Narrow"/>
                <a:ea typeface="PT Sans Narrow"/>
                <a:cs typeface="PT Sans Narrow"/>
                <a:sym typeface="PT Sans Narrow"/>
              </a:rPr>
              <a:t>Data does not show any duplication.</a:t>
            </a:r>
            <a:endParaRPr>
              <a:solidFill>
                <a:srgbClr val="000000"/>
              </a:solidFill>
              <a:latin typeface="PT Sans Narrow"/>
              <a:ea typeface="PT Sans Narrow"/>
              <a:cs typeface="PT Sans Narrow"/>
              <a:sym typeface="PT Sans Narrow"/>
            </a:endParaRPr>
          </a:p>
          <a:p>
            <a:pPr indent="-342900" lvl="0" marL="457200" rtl="0" algn="just">
              <a:lnSpc>
                <a:spcPct val="100000"/>
              </a:lnSpc>
              <a:spcBef>
                <a:spcPts val="0"/>
              </a:spcBef>
              <a:spcAft>
                <a:spcPts val="0"/>
              </a:spcAft>
              <a:buClr>
                <a:srgbClr val="000000"/>
              </a:buClr>
              <a:buSzPts val="1800"/>
              <a:buFont typeface="PT Sans Narrow"/>
              <a:buChar char="●"/>
            </a:pPr>
            <a:r>
              <a:rPr lang="en-GB">
                <a:solidFill>
                  <a:srgbClr val="000000"/>
                </a:solidFill>
                <a:latin typeface="PT Sans Narrow"/>
                <a:ea typeface="PT Sans Narrow"/>
                <a:cs typeface="PT Sans Narrow"/>
                <a:sym typeface="PT Sans Narrow"/>
              </a:rPr>
              <a:t>Variables have presence of null values in data.</a:t>
            </a:r>
            <a:endParaRPr>
              <a:solidFill>
                <a:srgbClr val="000000"/>
              </a:solidFill>
              <a:latin typeface="PT Sans Narrow"/>
              <a:ea typeface="PT Sans Narrow"/>
              <a:cs typeface="PT Sans Narrow"/>
              <a:sym typeface="PT Sans Narrow"/>
            </a:endParaRPr>
          </a:p>
          <a:p>
            <a:pPr indent="-342900" lvl="0" marL="457200" rtl="0" algn="just">
              <a:lnSpc>
                <a:spcPct val="100000"/>
              </a:lnSpc>
              <a:spcBef>
                <a:spcPts val="0"/>
              </a:spcBef>
              <a:spcAft>
                <a:spcPts val="0"/>
              </a:spcAft>
              <a:buClr>
                <a:srgbClr val="000000"/>
              </a:buClr>
              <a:buSzPts val="1800"/>
              <a:buFont typeface="PT Sans Narrow"/>
              <a:buChar char="●"/>
            </a:pPr>
            <a:r>
              <a:rPr lang="en-GB">
                <a:solidFill>
                  <a:srgbClr val="000000"/>
                </a:solidFill>
                <a:latin typeface="PT Sans Narrow"/>
                <a:ea typeface="PT Sans Narrow"/>
                <a:cs typeface="PT Sans Narrow"/>
                <a:sym typeface="PT Sans Narrow"/>
              </a:rPr>
              <a:t>Numerical variables are not normally distributed and are skewed in nature.</a:t>
            </a:r>
            <a:endParaRPr>
              <a:solidFill>
                <a:srgbClr val="000000"/>
              </a:solidFill>
              <a:latin typeface="PT Sans Narrow"/>
              <a:ea typeface="PT Sans Narrow"/>
              <a:cs typeface="PT Sans Narrow"/>
              <a:sym typeface="PT Sans Narrow"/>
            </a:endParaRPr>
          </a:p>
          <a:p>
            <a:pPr indent="-342900" lvl="0" marL="457200" rtl="0" algn="just">
              <a:lnSpc>
                <a:spcPct val="100000"/>
              </a:lnSpc>
              <a:spcBef>
                <a:spcPts val="0"/>
              </a:spcBef>
              <a:spcAft>
                <a:spcPts val="0"/>
              </a:spcAft>
              <a:buClr>
                <a:srgbClr val="000000"/>
              </a:buClr>
              <a:buSzPts val="1800"/>
              <a:buFont typeface="PT Sans Narrow"/>
              <a:buChar char="●"/>
            </a:pPr>
            <a:r>
              <a:rPr lang="en-GB">
                <a:solidFill>
                  <a:srgbClr val="000000"/>
                </a:solidFill>
                <a:latin typeface="PT Sans Narrow"/>
                <a:ea typeface="PT Sans Narrow"/>
                <a:cs typeface="PT Sans Narrow"/>
                <a:sym typeface="PT Sans Narrow"/>
              </a:rPr>
              <a:t>10 attributes required clean-up.</a:t>
            </a:r>
            <a:endParaRPr>
              <a:solidFill>
                <a:srgbClr val="000000"/>
              </a:solidFill>
              <a:latin typeface="PT Sans Narrow"/>
              <a:ea typeface="PT Sans Narrow"/>
              <a:cs typeface="PT Sans Narrow"/>
              <a:sym typeface="PT Sans Narrow"/>
            </a:endParaRPr>
          </a:p>
          <a:p>
            <a:pPr indent="-342900" lvl="0" marL="457200" rtl="0" algn="just">
              <a:lnSpc>
                <a:spcPct val="100000"/>
              </a:lnSpc>
              <a:spcBef>
                <a:spcPts val="0"/>
              </a:spcBef>
              <a:spcAft>
                <a:spcPts val="0"/>
              </a:spcAft>
              <a:buClr>
                <a:srgbClr val="000000"/>
              </a:buClr>
              <a:buSzPts val="1800"/>
              <a:buFont typeface="PT Sans Narrow"/>
              <a:buChar char="●"/>
            </a:pPr>
            <a:r>
              <a:rPr lang="en-GB">
                <a:solidFill>
                  <a:srgbClr val="000000"/>
                </a:solidFill>
                <a:latin typeface="PT Sans Narrow"/>
                <a:ea typeface="PT Sans Narrow"/>
                <a:cs typeface="PT Sans Narrow"/>
                <a:sym typeface="PT Sans Narrow"/>
              </a:rPr>
              <a:t>Special characters such as #,&amp;,+,$,@ present.</a:t>
            </a:r>
            <a:endParaRPr>
              <a:solidFill>
                <a:srgbClr val="000000"/>
              </a:solidFill>
              <a:latin typeface="PT Sans Narrow"/>
              <a:ea typeface="PT Sans Narrow"/>
              <a:cs typeface="PT Sans Narrow"/>
              <a:sym typeface="PT Sans Narrow"/>
            </a:endParaRPr>
          </a:p>
          <a:p>
            <a:pPr indent="-342900" lvl="0" marL="457200" rtl="0" algn="just">
              <a:lnSpc>
                <a:spcPct val="100000"/>
              </a:lnSpc>
              <a:spcBef>
                <a:spcPts val="0"/>
              </a:spcBef>
              <a:spcAft>
                <a:spcPts val="0"/>
              </a:spcAft>
              <a:buClr>
                <a:srgbClr val="000000"/>
              </a:buClr>
              <a:buSzPts val="1800"/>
              <a:buFont typeface="PT Sans Narrow"/>
              <a:buChar char="●"/>
            </a:pPr>
            <a:r>
              <a:rPr lang="en-GB">
                <a:solidFill>
                  <a:srgbClr val="000000"/>
                </a:solidFill>
                <a:latin typeface="PT Sans Narrow"/>
                <a:ea typeface="PT Sans Narrow"/>
                <a:cs typeface="PT Sans Narrow"/>
                <a:sym typeface="PT Sans Narrow"/>
              </a:rPr>
              <a:t>Target variable (Churn) shows that data is imbalance in nature.</a:t>
            </a:r>
            <a:endParaRPr>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a:solidFill>
                <a:srgbClr val="000000"/>
              </a:solidFill>
              <a:latin typeface="PT Sans Narrow"/>
              <a:ea typeface="PT Sans Narrow"/>
              <a:cs typeface="PT Sans Narrow"/>
              <a:sym typeface="PT Sans Narrow"/>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65425"/>
            <a:ext cx="8520600" cy="48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196"/>
              <a:buNone/>
            </a:pPr>
            <a:r>
              <a:rPr lang="en-GB" sz="2240"/>
              <a:t>EDA (Univariate Analysis)</a:t>
            </a:r>
            <a:endParaRPr sz="2240"/>
          </a:p>
        </p:txBody>
      </p:sp>
      <p:sp>
        <p:nvSpPr>
          <p:cNvPr id="85" name="Google Shape;85;p16"/>
          <p:cNvSpPr txBox="1"/>
          <p:nvPr>
            <p:ph idx="1" type="body"/>
          </p:nvPr>
        </p:nvSpPr>
        <p:spPr>
          <a:xfrm>
            <a:off x="311700" y="782050"/>
            <a:ext cx="8520600" cy="3985500"/>
          </a:xfrm>
          <a:prstGeom prst="rect">
            <a:avLst/>
          </a:prstGeom>
        </p:spPr>
        <p:txBody>
          <a:bodyPr anchorCtr="0" anchor="t" bIns="91425" lIns="91425" spcFirstLastPara="1" rIns="91425" wrap="square" tIns="91425">
            <a:normAutofit fontScale="92500" lnSpcReduction="10000"/>
          </a:bodyPr>
          <a:lstStyle/>
          <a:p>
            <a:pPr indent="-334327" lvl="0" marL="457200" rtl="0" algn="just">
              <a:spcBef>
                <a:spcPts val="0"/>
              </a:spcBef>
              <a:spcAft>
                <a:spcPts val="0"/>
              </a:spcAft>
              <a:buClr>
                <a:srgbClr val="000000"/>
              </a:buClr>
              <a:buSzPct val="100000"/>
              <a:buChar char="●"/>
            </a:pPr>
            <a:r>
              <a:rPr lang="en-GB">
                <a:solidFill>
                  <a:srgbClr val="000000"/>
                </a:solidFill>
              </a:rPr>
              <a:t>Majority customers belongs to Tier-1 City. </a:t>
            </a:r>
            <a:endParaRPr>
              <a:solidFill>
                <a:srgbClr val="000000"/>
              </a:solidFill>
            </a:endParaRPr>
          </a:p>
          <a:p>
            <a:pPr indent="-334327" lvl="0" marL="457200" rtl="0" algn="just">
              <a:spcBef>
                <a:spcPts val="0"/>
              </a:spcBef>
              <a:spcAft>
                <a:spcPts val="0"/>
              </a:spcAft>
              <a:buClr>
                <a:srgbClr val="000000"/>
              </a:buClr>
              <a:buSzPct val="100000"/>
              <a:buChar char="●"/>
            </a:pPr>
            <a:r>
              <a:rPr lang="en-GB">
                <a:solidFill>
                  <a:srgbClr val="000000"/>
                </a:solidFill>
              </a:rPr>
              <a:t>Majority customers prefers debit and credit  Card as their mode of payment.</a:t>
            </a:r>
            <a:endParaRPr>
              <a:solidFill>
                <a:srgbClr val="000000"/>
              </a:solidFill>
            </a:endParaRPr>
          </a:p>
          <a:p>
            <a:pPr indent="-334327" lvl="0" marL="457200" rtl="0" algn="just">
              <a:spcBef>
                <a:spcPts val="0"/>
              </a:spcBef>
              <a:spcAft>
                <a:spcPts val="0"/>
              </a:spcAft>
              <a:buClr>
                <a:srgbClr val="000000"/>
              </a:buClr>
              <a:buSzPct val="100000"/>
              <a:buChar char="●"/>
            </a:pPr>
            <a:r>
              <a:rPr lang="en-GB">
                <a:solidFill>
                  <a:srgbClr val="000000"/>
                </a:solidFill>
              </a:rPr>
              <a:t>Count of male customers are Higher.</a:t>
            </a:r>
            <a:endParaRPr>
              <a:solidFill>
                <a:srgbClr val="000000"/>
              </a:solidFill>
            </a:endParaRPr>
          </a:p>
          <a:p>
            <a:pPr indent="0" lvl="0" marL="0" rtl="0" algn="l">
              <a:spcBef>
                <a:spcPts val="1200"/>
              </a:spcBef>
              <a:spcAft>
                <a:spcPts val="0"/>
              </a:spcAft>
              <a:buNone/>
            </a:pPr>
            <a:r>
              <a:rPr lang="en-GB">
                <a:solidFill>
                  <a:srgbClr val="000000"/>
                </a:solidFill>
              </a:rPr>
              <a:t>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GB">
                <a:solidFill>
                  <a:srgbClr val="000000"/>
                </a:solidFill>
              </a:rPr>
              <a:t>                                                                                  </a:t>
            </a:r>
            <a:endParaRPr>
              <a:solidFill>
                <a:srgbClr val="000000"/>
              </a:solidFill>
            </a:endParaRPr>
          </a:p>
        </p:txBody>
      </p:sp>
      <p:pic>
        <p:nvPicPr>
          <p:cNvPr id="86" name="Google Shape;86;p16"/>
          <p:cNvPicPr preferRelativeResize="0"/>
          <p:nvPr/>
        </p:nvPicPr>
        <p:blipFill rotWithShape="1">
          <a:blip r:embed="rId3">
            <a:alphaModFix/>
          </a:blip>
          <a:srcRect b="0" l="0" r="0" t="0"/>
          <a:stretch/>
        </p:blipFill>
        <p:spPr>
          <a:xfrm>
            <a:off x="311700" y="2090475"/>
            <a:ext cx="2816101" cy="1946700"/>
          </a:xfrm>
          <a:prstGeom prst="rect">
            <a:avLst/>
          </a:prstGeom>
          <a:noFill/>
          <a:ln>
            <a:noFill/>
          </a:ln>
        </p:spPr>
      </p:pic>
      <p:pic>
        <p:nvPicPr>
          <p:cNvPr id="87" name="Google Shape;87;p16"/>
          <p:cNvPicPr preferRelativeResize="0"/>
          <p:nvPr/>
        </p:nvPicPr>
        <p:blipFill rotWithShape="1">
          <a:blip r:embed="rId4">
            <a:alphaModFix/>
          </a:blip>
          <a:srcRect b="0" l="0" r="0" t="0"/>
          <a:stretch/>
        </p:blipFill>
        <p:spPr>
          <a:xfrm>
            <a:off x="3204250" y="2015300"/>
            <a:ext cx="2886726" cy="2021875"/>
          </a:xfrm>
          <a:prstGeom prst="rect">
            <a:avLst/>
          </a:prstGeom>
          <a:noFill/>
          <a:ln>
            <a:noFill/>
          </a:ln>
        </p:spPr>
      </p:pic>
      <p:pic>
        <p:nvPicPr>
          <p:cNvPr id="88" name="Google Shape;88;p16"/>
          <p:cNvPicPr preferRelativeResize="0"/>
          <p:nvPr/>
        </p:nvPicPr>
        <p:blipFill rotWithShape="1">
          <a:blip r:embed="rId5">
            <a:alphaModFix/>
          </a:blip>
          <a:srcRect b="0" l="0" r="0" t="0"/>
          <a:stretch/>
        </p:blipFill>
        <p:spPr>
          <a:xfrm>
            <a:off x="6167425" y="1955125"/>
            <a:ext cx="2664875" cy="208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10550"/>
            <a:ext cx="3087300" cy="4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40"/>
              <a:t>EDA (Bi-variate Analysis)</a:t>
            </a:r>
            <a:endParaRPr sz="2040"/>
          </a:p>
        </p:txBody>
      </p:sp>
      <p:sp>
        <p:nvSpPr>
          <p:cNvPr id="94" name="Google Shape;94;p17"/>
          <p:cNvSpPr txBox="1"/>
          <p:nvPr>
            <p:ph idx="1" type="body"/>
          </p:nvPr>
        </p:nvSpPr>
        <p:spPr>
          <a:xfrm>
            <a:off x="311700" y="797100"/>
            <a:ext cx="8520600" cy="391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lang="en-GB">
                <a:solidFill>
                  <a:srgbClr val="000000"/>
                </a:solidFill>
              </a:rPr>
              <a:t>Customer from Tier-1 and Tier-3 shows high trend to churn.</a:t>
            </a:r>
            <a:endParaRPr>
              <a:solidFill>
                <a:srgbClr val="000000"/>
              </a:solidFill>
            </a:endParaRPr>
          </a:p>
          <a:p>
            <a:pPr indent="-342900" lvl="0" marL="457200" rtl="0" algn="just">
              <a:spcBef>
                <a:spcPts val="0"/>
              </a:spcBef>
              <a:spcAft>
                <a:spcPts val="0"/>
              </a:spcAft>
              <a:buClr>
                <a:srgbClr val="000000"/>
              </a:buClr>
              <a:buSzPts val="1800"/>
              <a:buChar char="●"/>
            </a:pPr>
            <a:r>
              <a:rPr lang="en-GB">
                <a:solidFill>
                  <a:srgbClr val="000000"/>
                </a:solidFill>
              </a:rPr>
              <a:t>Payment</a:t>
            </a:r>
            <a:r>
              <a:rPr lang="en-GB">
                <a:solidFill>
                  <a:srgbClr val="000000"/>
                </a:solidFill>
              </a:rPr>
              <a:t> preference with debit and credit card showing high number of churn.</a:t>
            </a:r>
            <a:endParaRPr>
              <a:solidFill>
                <a:srgbClr val="000000"/>
              </a:solidFill>
            </a:endParaRPr>
          </a:p>
        </p:txBody>
      </p:sp>
      <p:pic>
        <p:nvPicPr>
          <p:cNvPr id="95" name="Google Shape;95;p17"/>
          <p:cNvPicPr preferRelativeResize="0"/>
          <p:nvPr/>
        </p:nvPicPr>
        <p:blipFill rotWithShape="1">
          <a:blip r:embed="rId3">
            <a:alphaModFix/>
          </a:blip>
          <a:srcRect b="0" l="0" r="0" t="0"/>
          <a:stretch/>
        </p:blipFill>
        <p:spPr>
          <a:xfrm>
            <a:off x="578675" y="2150650"/>
            <a:ext cx="2820325" cy="2462900"/>
          </a:xfrm>
          <a:prstGeom prst="rect">
            <a:avLst/>
          </a:prstGeom>
          <a:noFill/>
          <a:ln>
            <a:noFill/>
          </a:ln>
        </p:spPr>
      </p:pic>
      <p:pic>
        <p:nvPicPr>
          <p:cNvPr id="96" name="Google Shape;96;p17"/>
          <p:cNvPicPr preferRelativeResize="0"/>
          <p:nvPr/>
        </p:nvPicPr>
        <p:blipFill rotWithShape="1">
          <a:blip r:embed="rId4">
            <a:alphaModFix/>
          </a:blip>
          <a:srcRect b="0" l="0" r="0" t="0"/>
          <a:stretch/>
        </p:blipFill>
        <p:spPr>
          <a:xfrm>
            <a:off x="4136700" y="1789700"/>
            <a:ext cx="3418100" cy="291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40625"/>
            <a:ext cx="3387900" cy="5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EDA (Multivariate Analysis)</a:t>
            </a:r>
            <a:endParaRPr sz="2000"/>
          </a:p>
        </p:txBody>
      </p:sp>
      <p:sp>
        <p:nvSpPr>
          <p:cNvPr id="102" name="Google Shape;102;p18"/>
          <p:cNvSpPr txBox="1"/>
          <p:nvPr>
            <p:ph idx="1" type="body"/>
          </p:nvPr>
        </p:nvSpPr>
        <p:spPr>
          <a:xfrm>
            <a:off x="311700" y="857250"/>
            <a:ext cx="8520600" cy="37119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Clr>
                <a:srgbClr val="000000"/>
              </a:buClr>
              <a:buSzPts val="1400"/>
              <a:buFont typeface="PT Sans Narrow"/>
              <a:buChar char="●"/>
            </a:pPr>
            <a:r>
              <a:rPr lang="en-GB" sz="1400">
                <a:solidFill>
                  <a:srgbClr val="000000"/>
                </a:solidFill>
                <a:latin typeface="PT Sans Narrow"/>
                <a:ea typeface="PT Sans Narrow"/>
                <a:cs typeface="PT Sans Narrow"/>
                <a:sym typeface="PT Sans Narrow"/>
              </a:rPr>
              <a:t>City tier shows negative correlation with churn</a:t>
            </a:r>
            <a:endParaRPr sz="1400">
              <a:solidFill>
                <a:srgbClr val="000000"/>
              </a:solidFill>
              <a:latin typeface="PT Sans Narrow"/>
              <a:ea typeface="PT Sans Narrow"/>
              <a:cs typeface="PT Sans Narrow"/>
              <a:sym typeface="PT Sans Narrow"/>
            </a:endParaRPr>
          </a:p>
          <a:p>
            <a:pPr indent="-317500" lvl="0" marL="457200" rtl="0" algn="just">
              <a:lnSpc>
                <a:spcPct val="100000"/>
              </a:lnSpc>
              <a:spcBef>
                <a:spcPts val="0"/>
              </a:spcBef>
              <a:spcAft>
                <a:spcPts val="0"/>
              </a:spcAft>
              <a:buClr>
                <a:srgbClr val="000000"/>
              </a:buClr>
              <a:buSzPts val="1400"/>
              <a:buFont typeface="PT Sans Narrow"/>
              <a:buChar char="●"/>
            </a:pPr>
            <a:r>
              <a:rPr lang="en-GB" sz="1400">
                <a:solidFill>
                  <a:srgbClr val="000000"/>
                </a:solidFill>
                <a:latin typeface="PT Sans Narrow"/>
                <a:ea typeface="PT Sans Narrow"/>
                <a:cs typeface="PT Sans Narrow"/>
                <a:sym typeface="PT Sans Narrow"/>
              </a:rPr>
              <a:t>CC_contacted_last shows high correlation with target variable</a:t>
            </a:r>
            <a:endParaRPr sz="1400">
              <a:solidFill>
                <a:srgbClr val="000000"/>
              </a:solidFill>
              <a:latin typeface="PT Sans Narrow"/>
              <a:ea typeface="PT Sans Narrow"/>
              <a:cs typeface="PT Sans Narrow"/>
              <a:sym typeface="PT Sans Narrow"/>
            </a:endParaRPr>
          </a:p>
          <a:p>
            <a:pPr indent="-317500" lvl="0" marL="457200" rtl="0" algn="just">
              <a:lnSpc>
                <a:spcPct val="100000"/>
              </a:lnSpc>
              <a:spcBef>
                <a:spcPts val="0"/>
              </a:spcBef>
              <a:spcAft>
                <a:spcPts val="0"/>
              </a:spcAft>
              <a:buClr>
                <a:srgbClr val="000000"/>
              </a:buClr>
              <a:buSzPts val="1400"/>
              <a:buFont typeface="PT Sans Narrow"/>
              <a:buChar char="●"/>
            </a:pPr>
            <a:r>
              <a:rPr lang="en-GB" sz="1400">
                <a:solidFill>
                  <a:srgbClr val="000000"/>
                </a:solidFill>
                <a:latin typeface="PT Sans Narrow"/>
                <a:ea typeface="PT Sans Narrow"/>
                <a:cs typeface="PT Sans Narrow"/>
                <a:sym typeface="PT Sans Narrow"/>
              </a:rPr>
              <a:t>Service score shows moderate correlation with target variable</a:t>
            </a:r>
            <a:endParaRPr sz="1400">
              <a:solidFill>
                <a:srgbClr val="000000"/>
              </a:solidFill>
              <a:latin typeface="PT Sans Narrow"/>
              <a:ea typeface="PT Sans Narrow"/>
              <a:cs typeface="PT Sans Narrow"/>
              <a:sym typeface="PT Sans Narrow"/>
            </a:endParaRPr>
          </a:p>
        </p:txBody>
      </p:sp>
      <p:pic>
        <p:nvPicPr>
          <p:cNvPr id="103" name="Google Shape;103;p18"/>
          <p:cNvPicPr preferRelativeResize="0"/>
          <p:nvPr/>
        </p:nvPicPr>
        <p:blipFill rotWithShape="1">
          <a:blip r:embed="rId3">
            <a:alphaModFix/>
          </a:blip>
          <a:srcRect b="0" l="0" r="0" t="0"/>
          <a:stretch/>
        </p:blipFill>
        <p:spPr>
          <a:xfrm>
            <a:off x="4572000" y="1894975"/>
            <a:ext cx="3985450" cy="240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135350"/>
            <a:ext cx="4170000" cy="4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40"/>
              <a:t>Modelling Approach Used &amp; Why-</a:t>
            </a:r>
            <a:endParaRPr sz="2040"/>
          </a:p>
        </p:txBody>
      </p:sp>
      <p:sp>
        <p:nvSpPr>
          <p:cNvPr id="109" name="Google Shape;109;p19"/>
          <p:cNvSpPr txBox="1"/>
          <p:nvPr>
            <p:ph idx="1" type="body"/>
          </p:nvPr>
        </p:nvSpPr>
        <p:spPr>
          <a:xfrm>
            <a:off x="311700" y="670875"/>
            <a:ext cx="8742300" cy="42168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None/>
            </a:pPr>
            <a:r>
              <a:rPr b="1" lang="en-GB" sz="5407">
                <a:solidFill>
                  <a:srgbClr val="000000"/>
                </a:solidFill>
                <a:latin typeface="PT Sans Narrow"/>
                <a:ea typeface="PT Sans Narrow"/>
                <a:cs typeface="PT Sans Narrow"/>
                <a:sym typeface="PT Sans Narrow"/>
              </a:rPr>
              <a:t>Steps performed before Model Building: -</a:t>
            </a:r>
            <a:endParaRPr b="1"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Treating null values</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Outlier treatment</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Treating </a:t>
            </a:r>
            <a:r>
              <a:rPr lang="en-GB" sz="5407">
                <a:solidFill>
                  <a:srgbClr val="000000"/>
                </a:solidFill>
                <a:latin typeface="PT Sans Narrow"/>
                <a:ea typeface="PT Sans Narrow"/>
                <a:cs typeface="PT Sans Narrow"/>
                <a:sym typeface="PT Sans Narrow"/>
              </a:rPr>
              <a:t>Anomaly</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Scaling</a:t>
            </a:r>
            <a:r>
              <a:rPr lang="en-GB" sz="5407">
                <a:solidFill>
                  <a:srgbClr val="000000"/>
                </a:solidFill>
                <a:latin typeface="PT Sans Narrow"/>
                <a:ea typeface="PT Sans Narrow"/>
                <a:cs typeface="PT Sans Narrow"/>
                <a:sym typeface="PT Sans Narrow"/>
              </a:rPr>
              <a:t> data</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Replacing Object type categorical variable with integer types</a:t>
            </a:r>
            <a:endParaRPr sz="5407">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b="1" lang="en-GB" sz="5407">
                <a:solidFill>
                  <a:srgbClr val="000000"/>
                </a:solidFill>
                <a:latin typeface="PT Sans Narrow"/>
                <a:ea typeface="PT Sans Narrow"/>
                <a:cs typeface="PT Sans Narrow"/>
                <a:sym typeface="PT Sans Narrow"/>
              </a:rPr>
              <a:t>Modelling Approach:-</a:t>
            </a:r>
            <a:endParaRPr b="1"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Checking behaviour of customers against the pattern and alert about potential churners for the business.</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Get information about the customer’s pain points and choosing effective retention actions.</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Building classification model regarding shared behavioural pattern of customers who already abandon purchasing.</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Building classification model to categorize customers in different class/category (churner/non-churner).</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To do the same we have below mentioned machine learning models:-</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Logistic Regression</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Linear Discriminant Analysis (LDA)</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KNN</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Naïve Bayes</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Bagging (Random Forest)</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Ada- Boosting</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Gradient Boosting</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Support Vector Machine (SVM)</a:t>
            </a:r>
            <a:endParaRPr sz="5407">
              <a:solidFill>
                <a:srgbClr val="000000"/>
              </a:solidFill>
              <a:latin typeface="PT Sans Narrow"/>
              <a:ea typeface="PT Sans Narrow"/>
              <a:cs typeface="PT Sans Narrow"/>
              <a:sym typeface="PT Sans Narrow"/>
            </a:endParaRPr>
          </a:p>
          <a:p>
            <a:pPr indent="-314447" lvl="0" marL="457200" rtl="0" algn="just">
              <a:lnSpc>
                <a:spcPct val="100000"/>
              </a:lnSpc>
              <a:spcBef>
                <a:spcPts val="0"/>
              </a:spcBef>
              <a:spcAft>
                <a:spcPts val="0"/>
              </a:spcAft>
              <a:buClr>
                <a:srgbClr val="000000"/>
              </a:buClr>
              <a:buSzPct val="100000"/>
              <a:buFont typeface="PT Sans Narrow"/>
              <a:buChar char="➔"/>
            </a:pPr>
            <a:r>
              <a:rPr lang="en-GB" sz="5407">
                <a:solidFill>
                  <a:srgbClr val="000000"/>
                </a:solidFill>
                <a:latin typeface="PT Sans Narrow"/>
                <a:ea typeface="PT Sans Narrow"/>
                <a:cs typeface="PT Sans Narrow"/>
                <a:sym typeface="PT Sans Narrow"/>
              </a:rPr>
              <a:t>The above mentioned models can be hyper tuned to attain better accuracy.</a:t>
            </a:r>
            <a:endParaRPr sz="5407">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t/>
            </a:r>
            <a:endParaRPr sz="5407">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Clr>
                <a:srgbClr val="000000"/>
              </a:buClr>
              <a:buSzPct val="36984"/>
              <a:buFont typeface="Noto Sans Symbols"/>
              <a:buNone/>
            </a:pPr>
            <a:r>
              <a:t/>
            </a:r>
            <a:endParaRPr sz="5407">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t/>
            </a:r>
            <a:endParaRPr sz="5407">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Clr>
                <a:srgbClr val="000000"/>
              </a:buClr>
              <a:buFont typeface="Arial"/>
              <a:buNone/>
            </a:pPr>
            <a:r>
              <a:t/>
            </a:r>
            <a:endParaRPr b="1" sz="2000" u="sng">
              <a:solidFill>
                <a:srgbClr val="000000"/>
              </a:solidFill>
              <a:latin typeface="Verdana"/>
              <a:ea typeface="Verdana"/>
              <a:cs typeface="Verdana"/>
              <a:sym typeface="Verdana"/>
            </a:endParaRPr>
          </a:p>
          <a:p>
            <a:pPr indent="0" lvl="0" marL="0" rtl="0" algn="l">
              <a:lnSpc>
                <a:spcPct val="100000"/>
              </a:lnSpc>
              <a:spcBef>
                <a:spcPts val="0"/>
              </a:spcBef>
              <a:spcAft>
                <a:spcPts val="0"/>
              </a:spcAft>
              <a:buNone/>
            </a:pPr>
            <a:r>
              <a:t/>
            </a:r>
            <a:endParaRPr b="1" sz="1700">
              <a:solidFill>
                <a:srgbClr val="000000"/>
              </a:solidFill>
              <a:latin typeface="PT Sans Narrow"/>
              <a:ea typeface="PT Sans Narrow"/>
              <a:cs typeface="PT Sans Narrow"/>
              <a:sym typeface="PT Sans Narrow"/>
            </a:endParaRPr>
          </a:p>
          <a:p>
            <a:pPr indent="0" lvl="0" marL="0" rtl="0" algn="l">
              <a:lnSpc>
                <a:spcPct val="100000"/>
              </a:lnSpc>
              <a:spcBef>
                <a:spcPts val="1200"/>
              </a:spcBef>
              <a:spcAft>
                <a:spcPts val="1200"/>
              </a:spcAft>
              <a:buNone/>
            </a:pPr>
            <a:r>
              <a:t/>
            </a:r>
            <a:endParaRPr b="1" sz="1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35350"/>
            <a:ext cx="3342900" cy="4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00"/>
              <a:t>Comparison of Model Performance</a:t>
            </a:r>
            <a:endParaRPr sz="1800"/>
          </a:p>
        </p:txBody>
      </p:sp>
      <p:sp>
        <p:nvSpPr>
          <p:cNvPr id="115" name="Google Shape;115;p20"/>
          <p:cNvSpPr txBox="1"/>
          <p:nvPr>
            <p:ph idx="1" type="body"/>
          </p:nvPr>
        </p:nvSpPr>
        <p:spPr>
          <a:xfrm>
            <a:off x="311700" y="601550"/>
            <a:ext cx="8520600" cy="430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p>
        </p:txBody>
      </p:sp>
      <p:pic>
        <p:nvPicPr>
          <p:cNvPr id="116" name="Google Shape;116;p20"/>
          <p:cNvPicPr preferRelativeResize="0"/>
          <p:nvPr/>
        </p:nvPicPr>
        <p:blipFill>
          <a:blip r:embed="rId3">
            <a:alphaModFix/>
          </a:blip>
          <a:stretch>
            <a:fillRect/>
          </a:stretch>
        </p:blipFill>
        <p:spPr>
          <a:xfrm>
            <a:off x="1398675" y="782050"/>
            <a:ext cx="5444275" cy="2135601"/>
          </a:xfrm>
          <a:prstGeom prst="rect">
            <a:avLst/>
          </a:prstGeom>
          <a:noFill/>
          <a:ln>
            <a:noFill/>
          </a:ln>
        </p:spPr>
      </p:pic>
      <p:pic>
        <p:nvPicPr>
          <p:cNvPr id="117" name="Google Shape;117;p20"/>
          <p:cNvPicPr preferRelativeResize="0"/>
          <p:nvPr/>
        </p:nvPicPr>
        <p:blipFill>
          <a:blip r:embed="rId4">
            <a:alphaModFix/>
          </a:blip>
          <a:stretch>
            <a:fillRect/>
          </a:stretch>
        </p:blipFill>
        <p:spPr>
          <a:xfrm>
            <a:off x="1398675" y="2917650"/>
            <a:ext cx="5444275" cy="181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35350"/>
            <a:ext cx="7147800" cy="63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Best Model: </a:t>
            </a:r>
            <a:r>
              <a:rPr lang="en-GB" sz="2650"/>
              <a:t>KNN is the best model! Why?</a:t>
            </a:r>
            <a:endParaRPr sz="2650"/>
          </a:p>
        </p:txBody>
      </p:sp>
      <p:sp>
        <p:nvSpPr>
          <p:cNvPr id="123" name="Google Shape;123;p21"/>
          <p:cNvSpPr txBox="1"/>
          <p:nvPr>
            <p:ph idx="1" type="body"/>
          </p:nvPr>
        </p:nvSpPr>
        <p:spPr>
          <a:xfrm>
            <a:off x="311700" y="842200"/>
            <a:ext cx="8520600" cy="39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rPr>
              <a:t>Why KNN-CV?</a:t>
            </a:r>
            <a:endParaRPr b="1">
              <a:solidFill>
                <a:srgbClr val="000000"/>
              </a:solidFill>
            </a:endParaRPr>
          </a:p>
          <a:p>
            <a:pPr indent="-342900" lvl="0" marL="457200" rtl="0" algn="just">
              <a:spcBef>
                <a:spcPts val="1200"/>
              </a:spcBef>
              <a:spcAft>
                <a:spcPts val="0"/>
              </a:spcAft>
              <a:buClr>
                <a:srgbClr val="000000"/>
              </a:buClr>
              <a:buSzPts val="1800"/>
              <a:buChar char="★"/>
            </a:pPr>
            <a:r>
              <a:rPr lang="en-GB">
                <a:solidFill>
                  <a:srgbClr val="000000"/>
                </a:solidFill>
              </a:rPr>
              <a:t>Good fit - Comparable train and test performance.</a:t>
            </a:r>
            <a:endParaRPr>
              <a:solidFill>
                <a:srgbClr val="000000"/>
              </a:solidFill>
            </a:endParaRPr>
          </a:p>
          <a:p>
            <a:pPr indent="-342900" lvl="0" marL="457200" rtl="0" algn="just">
              <a:spcBef>
                <a:spcPts val="0"/>
              </a:spcBef>
              <a:spcAft>
                <a:spcPts val="0"/>
              </a:spcAft>
              <a:buClr>
                <a:srgbClr val="000000"/>
              </a:buClr>
              <a:buSzPts val="1800"/>
              <a:buChar char="★"/>
            </a:pPr>
            <a:r>
              <a:rPr lang="en-GB">
                <a:solidFill>
                  <a:srgbClr val="000000"/>
                </a:solidFill>
              </a:rPr>
              <a:t>Precision,Recall, f1-score and Accuracy - Precision, Recall, f1-score, Accuracy and AUC are </a:t>
            </a:r>
            <a:r>
              <a:rPr lang="en-GB">
                <a:solidFill>
                  <a:srgbClr val="000000"/>
                </a:solidFill>
              </a:rPr>
              <a:t>highest</a:t>
            </a:r>
            <a:r>
              <a:rPr lang="en-GB">
                <a:solidFill>
                  <a:srgbClr val="000000"/>
                </a:solidFill>
              </a:rPr>
              <a:t>.</a:t>
            </a:r>
            <a:endParaRPr>
              <a:solidFill>
                <a:srgbClr val="000000"/>
              </a:solidFill>
            </a:endParaRPr>
          </a:p>
          <a:p>
            <a:pPr indent="-342900" lvl="0" marL="457200" rtl="0" algn="just">
              <a:spcBef>
                <a:spcPts val="0"/>
              </a:spcBef>
              <a:spcAft>
                <a:spcPts val="0"/>
              </a:spcAft>
              <a:buClr>
                <a:srgbClr val="000000"/>
              </a:buClr>
              <a:buSzPts val="1800"/>
              <a:buChar char="★"/>
            </a:pPr>
            <a:r>
              <a:rPr lang="en-GB">
                <a:solidFill>
                  <a:srgbClr val="000000"/>
                </a:solidFill>
              </a:rPr>
              <a:t>The model looked like it overfit on train dataset, a further 5-fold and 10-fold cross-validation was done on complete dataset in which the F1-score on all folds was either comparable or greater than test data f1-score.</a:t>
            </a:r>
            <a:endParaRPr>
              <a:solidFill>
                <a:srgbClr val="000000"/>
              </a:solidFill>
            </a:endParaRPr>
          </a:p>
          <a:p>
            <a:pPr indent="-342900" lvl="0" marL="457200" rtl="0" algn="just">
              <a:spcBef>
                <a:spcPts val="0"/>
              </a:spcBef>
              <a:spcAft>
                <a:spcPts val="0"/>
              </a:spcAft>
              <a:buClr>
                <a:srgbClr val="000000"/>
              </a:buClr>
              <a:buSzPts val="1800"/>
              <a:buChar char="★"/>
            </a:pPr>
            <a:r>
              <a:rPr lang="en-GB">
                <a:solidFill>
                  <a:srgbClr val="000000"/>
                </a:solidFill>
              </a:rPr>
              <a:t>Interpretable - KNN Feature Importance provided by SKlearn.</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