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4" r:id="rId18"/>
    <p:sldId id="272"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9F5D42-FAF4-49C6-9730-DB0A72D4D9A2}"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318702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F5D42-FAF4-49C6-9730-DB0A72D4D9A2}"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406632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F5D42-FAF4-49C6-9730-DB0A72D4D9A2}"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96505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F5D42-FAF4-49C6-9730-DB0A72D4D9A2}"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6221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F5D42-FAF4-49C6-9730-DB0A72D4D9A2}"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367329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9F5D42-FAF4-49C6-9730-DB0A72D4D9A2}"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99055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9F5D42-FAF4-49C6-9730-DB0A72D4D9A2}" type="datetimeFigureOut">
              <a:rPr lang="en-US" smtClean="0"/>
              <a:t>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32597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9F5D42-FAF4-49C6-9730-DB0A72D4D9A2}" type="datetimeFigureOut">
              <a:rPr lang="en-US" smtClean="0"/>
              <a:t>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366683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F5D42-FAF4-49C6-9730-DB0A72D4D9A2}" type="datetimeFigureOut">
              <a:rPr lang="en-US" smtClean="0"/>
              <a:t>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24487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F5D42-FAF4-49C6-9730-DB0A72D4D9A2}"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230634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F5D42-FAF4-49C6-9730-DB0A72D4D9A2}"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6B7DD-65E5-4E37-8D16-5F030EB80392}" type="slidenum">
              <a:rPr lang="en-US" smtClean="0"/>
              <a:t>‹#›</a:t>
            </a:fld>
            <a:endParaRPr lang="en-US"/>
          </a:p>
        </p:txBody>
      </p:sp>
    </p:spTree>
    <p:extLst>
      <p:ext uri="{BB962C8B-B14F-4D97-AF65-F5344CB8AC3E}">
        <p14:creationId xmlns:p14="http://schemas.microsoft.com/office/powerpoint/2010/main" val="135612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F5D42-FAF4-49C6-9730-DB0A72D4D9A2}" type="datetimeFigureOut">
              <a:rPr lang="en-US" smtClean="0"/>
              <a:t>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6B7DD-65E5-4E37-8D16-5F030EB80392}" type="slidenum">
              <a:rPr lang="en-US" smtClean="0"/>
              <a:t>‹#›</a:t>
            </a:fld>
            <a:endParaRPr lang="en-US"/>
          </a:p>
        </p:txBody>
      </p:sp>
    </p:spTree>
    <p:extLst>
      <p:ext uri="{BB962C8B-B14F-4D97-AF65-F5344CB8AC3E}">
        <p14:creationId xmlns:p14="http://schemas.microsoft.com/office/powerpoint/2010/main" val="4116965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Instruction To The Integrated Data Taking </a:t>
            </a:r>
            <a:r>
              <a:rPr lang="en-US" dirty="0" err="1" smtClean="0"/>
              <a:t>Labview</a:t>
            </a:r>
            <a:r>
              <a:rPr lang="en-US" dirty="0" smtClean="0"/>
              <a:t> Program</a:t>
            </a:r>
            <a:endParaRPr lang="en-US" dirty="0"/>
          </a:p>
        </p:txBody>
      </p:sp>
      <p:sp>
        <p:nvSpPr>
          <p:cNvPr id="3" name="Subtitle 2"/>
          <p:cNvSpPr>
            <a:spLocks noGrp="1"/>
          </p:cNvSpPr>
          <p:nvPr>
            <p:ph type="subTitle" idx="1"/>
          </p:nvPr>
        </p:nvSpPr>
        <p:spPr/>
        <p:txBody>
          <a:bodyPr/>
          <a:lstStyle/>
          <a:p>
            <a:r>
              <a:rPr lang="en-US" dirty="0" err="1" smtClean="0"/>
              <a:t>Zhenzhong</a:t>
            </a:r>
            <a:r>
              <a:rPr lang="en-US" dirty="0" smtClean="0"/>
              <a:t> Shi</a:t>
            </a:r>
          </a:p>
          <a:p>
            <a:r>
              <a:rPr lang="en-US" dirty="0" smtClean="0"/>
              <a:t>12/2013</a:t>
            </a:r>
            <a:endParaRPr lang="en-US" dirty="0"/>
          </a:p>
        </p:txBody>
      </p:sp>
    </p:spTree>
    <p:extLst>
      <p:ext uri="{BB962C8B-B14F-4D97-AF65-F5344CB8AC3E}">
        <p14:creationId xmlns:p14="http://schemas.microsoft.com/office/powerpoint/2010/main" val="74588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945458" cy="4038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4800"/>
            <a:ext cx="914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304800"/>
            <a:ext cx="8667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76200"/>
            <a:ext cx="838200" cy="114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14400" y="133350"/>
            <a:ext cx="5181600" cy="2636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14400" y="137267"/>
            <a:ext cx="6248400" cy="1675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73923" y="1389744"/>
            <a:ext cx="2917677" cy="646331"/>
          </a:xfrm>
          <a:prstGeom prst="rect">
            <a:avLst/>
          </a:prstGeom>
          <a:noFill/>
        </p:spPr>
        <p:txBody>
          <a:bodyPr wrap="square" rtlCol="0">
            <a:spAutoFit/>
          </a:bodyPr>
          <a:lstStyle/>
          <a:p>
            <a:r>
              <a:rPr lang="en-US" sz="1200" dirty="0" smtClean="0">
                <a:solidFill>
                  <a:srgbClr val="FF0000"/>
                </a:solidFill>
              </a:rPr>
              <a:t>The run batch files can be saved, loaded or edited using the menu and the “Delete Run” button here.</a:t>
            </a:r>
            <a:endParaRPr lang="en-US" sz="1200" dirty="0">
              <a:solidFill>
                <a:srgbClr val="FF0000"/>
              </a:solidFill>
            </a:endParaRPr>
          </a:p>
        </p:txBody>
      </p:sp>
      <p:sp>
        <p:nvSpPr>
          <p:cNvPr id="14" name="Rectangle 13"/>
          <p:cNvSpPr/>
          <p:nvPr/>
        </p:nvSpPr>
        <p:spPr>
          <a:xfrm>
            <a:off x="5107258" y="1371600"/>
            <a:ext cx="607742" cy="15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07258" y="1776269"/>
            <a:ext cx="607742" cy="281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5701190" y="2079832"/>
            <a:ext cx="372733" cy="4347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137348" y="2514600"/>
            <a:ext cx="2917677" cy="646331"/>
          </a:xfrm>
          <a:prstGeom prst="rect">
            <a:avLst/>
          </a:prstGeom>
          <a:noFill/>
        </p:spPr>
        <p:txBody>
          <a:bodyPr wrap="square" rtlCol="0">
            <a:spAutoFit/>
          </a:bodyPr>
          <a:lstStyle/>
          <a:p>
            <a:r>
              <a:rPr lang="en-US" sz="1200" dirty="0" smtClean="0">
                <a:solidFill>
                  <a:srgbClr val="FF0000"/>
                </a:solidFill>
              </a:rPr>
              <a:t>This is the same as the “Go” button on the “Setting” page. Pressing it starts the program.</a:t>
            </a:r>
            <a:endParaRPr lang="en-US" sz="1200" dirty="0">
              <a:solidFill>
                <a:srgbClr val="FF0000"/>
              </a:solidFill>
            </a:endParaRPr>
          </a:p>
        </p:txBody>
      </p:sp>
      <p:sp>
        <p:nvSpPr>
          <p:cNvPr id="12" name="TextBox 11"/>
          <p:cNvSpPr txBox="1"/>
          <p:nvPr/>
        </p:nvSpPr>
        <p:spPr>
          <a:xfrm>
            <a:off x="228600" y="4419600"/>
            <a:ext cx="8763000" cy="923330"/>
          </a:xfrm>
          <a:prstGeom prst="rect">
            <a:avLst/>
          </a:prstGeom>
          <a:noFill/>
        </p:spPr>
        <p:txBody>
          <a:bodyPr wrap="square" rtlCol="0">
            <a:spAutoFit/>
          </a:bodyPr>
          <a:lstStyle/>
          <a:p>
            <a:r>
              <a:rPr lang="en-US" dirty="0" smtClean="0"/>
              <a:t>Certain parameters on the “Setting” page does not appear here, such as “Analysis on”, “discarded </a:t>
            </a:r>
            <a:r>
              <a:rPr lang="en-US" dirty="0" err="1" smtClean="0"/>
              <a:t>pts</a:t>
            </a:r>
            <a:r>
              <a:rPr lang="en-US" dirty="0" smtClean="0"/>
              <a:t>”, “ITC control Sensor”, etc… These parameters are treated as the same for all the run batch files, and can not be changed from run to run.</a:t>
            </a:r>
          </a:p>
        </p:txBody>
      </p:sp>
    </p:spTree>
    <p:extLst>
      <p:ext uri="{BB962C8B-B14F-4D97-AF65-F5344CB8AC3E}">
        <p14:creationId xmlns:p14="http://schemas.microsoft.com/office/powerpoint/2010/main" val="14363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57989" cy="4648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47589" y="533401"/>
            <a:ext cx="15240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89" y="4724400"/>
            <a:ext cx="2057400" cy="1990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381000" y="2106716"/>
            <a:ext cx="76200" cy="26176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4648200"/>
            <a:ext cx="2590800" cy="2123658"/>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solidFill>
                  <a:srgbClr val="FF0000"/>
                </a:solidFill>
              </a:rPr>
              <a:t>Choose Y axis and X axis for the plot. </a:t>
            </a:r>
          </a:p>
          <a:p>
            <a:pPr marL="171450" indent="-171450">
              <a:buFont typeface="Arial" panose="020B0604020202020204" pitchFamily="34" charset="0"/>
              <a:buChar char="•"/>
            </a:pPr>
            <a:r>
              <a:rPr lang="en-US" sz="1200" dirty="0" smtClean="0">
                <a:solidFill>
                  <a:srgbClr val="FF0000"/>
                </a:solidFill>
              </a:rPr>
              <a:t>For Y axis, multiple variable can be chosen to appear on the same plot.</a:t>
            </a:r>
          </a:p>
          <a:p>
            <a:pPr marL="171450" indent="-171450">
              <a:buFont typeface="Arial" panose="020B0604020202020204" pitchFamily="34" charset="0"/>
              <a:buChar char="•"/>
            </a:pPr>
            <a:r>
              <a:rPr lang="en-US" sz="1200" dirty="0" smtClean="0">
                <a:solidFill>
                  <a:srgbClr val="FF0000"/>
                </a:solidFill>
              </a:rPr>
              <a:t>For Y axis, the Left or Right axis can be chosen for different variables by clicking “L” or “R”. The default value is “L”.</a:t>
            </a:r>
          </a:p>
          <a:p>
            <a:pPr marL="171450" indent="-171450">
              <a:buFont typeface="Arial" panose="020B0604020202020204" pitchFamily="34" charset="0"/>
              <a:buChar char="•"/>
            </a:pPr>
            <a:r>
              <a:rPr lang="en-US" sz="1200" dirty="0" smtClean="0">
                <a:solidFill>
                  <a:srgbClr val="FF0000"/>
                </a:solidFill>
              </a:rPr>
              <a:t>Corresponding data appears for each variable in the box after the variable name.</a:t>
            </a:r>
            <a:endParaRPr lang="en-US" sz="1200" dirty="0">
              <a:solidFill>
                <a:srgbClr val="FF0000"/>
              </a:solidFill>
            </a:endParaRPr>
          </a:p>
        </p:txBody>
      </p:sp>
      <p:sp>
        <p:nvSpPr>
          <p:cNvPr id="13" name="Rectangle 12"/>
          <p:cNvSpPr/>
          <p:nvPr/>
        </p:nvSpPr>
        <p:spPr>
          <a:xfrm>
            <a:off x="156846" y="2057401"/>
            <a:ext cx="1595753" cy="9143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748569"/>
            <a:ext cx="2479351" cy="1271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Arrow Connector 14"/>
          <p:cNvCxnSpPr/>
          <p:nvPr/>
        </p:nvCxnSpPr>
        <p:spPr>
          <a:xfrm>
            <a:off x="1752599" y="2971800"/>
            <a:ext cx="2971801" cy="17767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03751" y="4772070"/>
            <a:ext cx="1940249" cy="1569660"/>
          </a:xfrm>
          <a:prstGeom prst="rect">
            <a:avLst/>
          </a:prstGeom>
          <a:noFill/>
        </p:spPr>
        <p:txBody>
          <a:bodyPr wrap="square" rtlCol="0">
            <a:spAutoFit/>
          </a:bodyPr>
          <a:lstStyle/>
          <a:p>
            <a:r>
              <a:rPr lang="en-US" sz="1200" dirty="0" smtClean="0">
                <a:solidFill>
                  <a:srgbClr val="FF0000"/>
                </a:solidFill>
              </a:rPr>
              <a:t>With this panel</a:t>
            </a:r>
          </a:p>
          <a:p>
            <a:pPr marL="171450" indent="-171450">
              <a:buFont typeface="Arial" panose="020B0604020202020204" pitchFamily="34" charset="0"/>
              <a:buChar char="•"/>
            </a:pPr>
            <a:r>
              <a:rPr lang="en-US" sz="1200" dirty="0" smtClean="0">
                <a:solidFill>
                  <a:srgbClr val="FF0000"/>
                </a:solidFill>
              </a:rPr>
              <a:t>Different color can be chosen for different variables.</a:t>
            </a:r>
          </a:p>
          <a:p>
            <a:pPr marL="171450" indent="-171450">
              <a:buFont typeface="Arial" panose="020B0604020202020204" pitchFamily="34" charset="0"/>
              <a:buChar char="•"/>
            </a:pPr>
            <a:r>
              <a:rPr lang="en-US" sz="1200" dirty="0" smtClean="0">
                <a:solidFill>
                  <a:srgbClr val="FF0000"/>
                </a:solidFill>
              </a:rPr>
              <a:t>The plot can be plotted in linear or log mode.</a:t>
            </a:r>
          </a:p>
          <a:p>
            <a:pPr marL="171450" indent="-171450">
              <a:buFont typeface="Arial" panose="020B0604020202020204" pitchFamily="34" charset="0"/>
              <a:buChar char="•"/>
            </a:pPr>
            <a:r>
              <a:rPr lang="en-US" sz="1200" dirty="0" smtClean="0">
                <a:solidFill>
                  <a:srgbClr val="FF0000"/>
                </a:solidFill>
              </a:rPr>
              <a:t>The plot can be zoomed.</a:t>
            </a:r>
          </a:p>
          <a:p>
            <a:pPr marL="171450" indent="-171450">
              <a:buFont typeface="Arial" panose="020B0604020202020204" pitchFamily="34" charset="0"/>
              <a:buChar char="•"/>
            </a:pPr>
            <a:r>
              <a:rPr lang="en-US" sz="1200" dirty="0" smtClean="0">
                <a:solidFill>
                  <a:srgbClr val="FF0000"/>
                </a:solidFill>
              </a:rPr>
              <a:t>etc…</a:t>
            </a:r>
            <a:endParaRPr lang="en-US" sz="1200" dirty="0">
              <a:solidFill>
                <a:srgbClr val="FF0000"/>
              </a:solidFill>
            </a:endParaRPr>
          </a:p>
        </p:txBody>
      </p:sp>
      <p:sp>
        <p:nvSpPr>
          <p:cNvPr id="20" name="Rectangle 19"/>
          <p:cNvSpPr/>
          <p:nvPr/>
        </p:nvSpPr>
        <p:spPr>
          <a:xfrm>
            <a:off x="142778" y="3013817"/>
            <a:ext cx="1524000" cy="1524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853708" y="4181756"/>
            <a:ext cx="2794491" cy="31404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1904999" y="2895600"/>
            <a:ext cx="5486401" cy="1286156"/>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71520" y="2050197"/>
            <a:ext cx="1940249" cy="830997"/>
          </a:xfrm>
          <a:prstGeom prst="rect">
            <a:avLst/>
          </a:prstGeom>
          <a:noFill/>
        </p:spPr>
        <p:txBody>
          <a:bodyPr wrap="square" rtlCol="0">
            <a:spAutoFit/>
          </a:bodyPr>
          <a:lstStyle/>
          <a:p>
            <a:r>
              <a:rPr lang="en-US" sz="1200" dirty="0" smtClean="0">
                <a:solidFill>
                  <a:srgbClr val="7030A0"/>
                </a:solidFill>
              </a:rPr>
              <a:t>The current T and B are monitored and the target T and B are displayed at the bottom.</a:t>
            </a:r>
            <a:endParaRPr lang="en-US" sz="1200" dirty="0">
              <a:solidFill>
                <a:srgbClr val="7030A0"/>
              </a:solidFill>
            </a:endParaRPr>
          </a:p>
        </p:txBody>
      </p:sp>
      <p:sp>
        <p:nvSpPr>
          <p:cNvPr id="27" name="TextBox 26"/>
          <p:cNvSpPr txBox="1"/>
          <p:nvPr/>
        </p:nvSpPr>
        <p:spPr>
          <a:xfrm>
            <a:off x="2362200" y="838200"/>
            <a:ext cx="3279809" cy="553998"/>
          </a:xfrm>
          <a:prstGeom prst="rect">
            <a:avLst/>
          </a:prstGeom>
          <a:noFill/>
        </p:spPr>
        <p:txBody>
          <a:bodyPr wrap="none" rtlCol="0">
            <a:spAutoFit/>
          </a:bodyPr>
          <a:lstStyle/>
          <a:p>
            <a:r>
              <a:rPr lang="en-US" sz="3000" b="1" dirty="0" smtClean="0">
                <a:solidFill>
                  <a:srgbClr val="FF0000"/>
                </a:solidFill>
              </a:rPr>
              <a:t>Measurement Page</a:t>
            </a:r>
            <a:endParaRPr lang="en-US" sz="3000" b="1" dirty="0">
              <a:solidFill>
                <a:srgbClr val="FF0000"/>
              </a:solidFill>
            </a:endParaRPr>
          </a:p>
        </p:txBody>
      </p:sp>
    </p:spTree>
    <p:extLst>
      <p:ext uri="{BB962C8B-B14F-4D97-AF65-F5344CB8AC3E}">
        <p14:creationId xmlns:p14="http://schemas.microsoft.com/office/powerpoint/2010/main" val="61703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989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896" y="6040014"/>
            <a:ext cx="2931572" cy="369332"/>
          </a:xfrm>
          <a:prstGeom prst="rect">
            <a:avLst/>
          </a:prstGeom>
          <a:noFill/>
        </p:spPr>
        <p:txBody>
          <a:bodyPr wrap="none" rtlCol="0">
            <a:spAutoFit/>
          </a:bodyPr>
          <a:lstStyle/>
          <a:p>
            <a:r>
              <a:rPr lang="en-US" dirty="0" smtClean="0"/>
              <a:t>All the data is displayed here.</a:t>
            </a:r>
            <a:endParaRPr lang="en-US" dirty="0"/>
          </a:p>
        </p:txBody>
      </p:sp>
      <p:sp>
        <p:nvSpPr>
          <p:cNvPr id="6" name="TextBox 5"/>
          <p:cNvSpPr txBox="1"/>
          <p:nvPr/>
        </p:nvSpPr>
        <p:spPr>
          <a:xfrm>
            <a:off x="3124200" y="2209800"/>
            <a:ext cx="2709396" cy="553998"/>
          </a:xfrm>
          <a:prstGeom prst="rect">
            <a:avLst/>
          </a:prstGeom>
          <a:noFill/>
        </p:spPr>
        <p:txBody>
          <a:bodyPr wrap="none" rtlCol="0">
            <a:spAutoFit/>
          </a:bodyPr>
          <a:lstStyle/>
          <a:p>
            <a:r>
              <a:rPr lang="en-US" sz="3000" b="1" dirty="0" smtClean="0">
                <a:solidFill>
                  <a:srgbClr val="FF0000"/>
                </a:solidFill>
              </a:rPr>
              <a:t>Data Table Page</a:t>
            </a:r>
            <a:endParaRPr lang="en-US" sz="3000" b="1" dirty="0">
              <a:solidFill>
                <a:srgbClr val="FF0000"/>
              </a:solidFill>
            </a:endParaRPr>
          </a:p>
        </p:txBody>
      </p:sp>
    </p:spTree>
    <p:extLst>
      <p:ext uri="{BB962C8B-B14F-4D97-AF65-F5344CB8AC3E}">
        <p14:creationId xmlns:p14="http://schemas.microsoft.com/office/powerpoint/2010/main" val="154286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8305800" cy="554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897" y="5643182"/>
            <a:ext cx="9032904" cy="646331"/>
          </a:xfrm>
          <a:prstGeom prst="rect">
            <a:avLst/>
          </a:prstGeom>
          <a:noFill/>
        </p:spPr>
        <p:txBody>
          <a:bodyPr wrap="square" rtlCol="0">
            <a:spAutoFit/>
          </a:bodyPr>
          <a:lstStyle/>
          <a:p>
            <a:r>
              <a:rPr lang="en-US" dirty="0" smtClean="0"/>
              <a:t>When “Analysis on” on the “Setting” page is chosen, the program calculates the average of all the measured data for each step. And the results after analysis can be displayed here.</a:t>
            </a:r>
            <a:endParaRPr lang="en-US" dirty="0"/>
          </a:p>
        </p:txBody>
      </p:sp>
      <p:sp>
        <p:nvSpPr>
          <p:cNvPr id="6" name="TextBox 5"/>
          <p:cNvSpPr txBox="1"/>
          <p:nvPr/>
        </p:nvSpPr>
        <p:spPr>
          <a:xfrm>
            <a:off x="3124200" y="2209800"/>
            <a:ext cx="2336281" cy="553998"/>
          </a:xfrm>
          <a:prstGeom prst="rect">
            <a:avLst/>
          </a:prstGeom>
          <a:noFill/>
        </p:spPr>
        <p:txBody>
          <a:bodyPr wrap="none" rtlCol="0">
            <a:spAutoFit/>
          </a:bodyPr>
          <a:lstStyle/>
          <a:p>
            <a:r>
              <a:rPr lang="en-US" sz="3000" b="1" dirty="0" smtClean="0">
                <a:solidFill>
                  <a:srgbClr val="FF0000"/>
                </a:solidFill>
              </a:rPr>
              <a:t>Analysis Page</a:t>
            </a:r>
            <a:endParaRPr lang="en-US" sz="3000" b="1" dirty="0">
              <a:solidFill>
                <a:srgbClr val="FF0000"/>
              </a:solidFill>
            </a:endParaRPr>
          </a:p>
        </p:txBody>
      </p:sp>
    </p:spTree>
    <p:extLst>
      <p:ext uri="{BB962C8B-B14F-4D97-AF65-F5344CB8AC3E}">
        <p14:creationId xmlns:p14="http://schemas.microsoft.com/office/powerpoint/2010/main" val="312498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Examples In Real Measurements</a:t>
            </a:r>
            <a:endParaRPr lang="en-US" dirty="0"/>
          </a:p>
        </p:txBody>
      </p:sp>
    </p:spTree>
    <p:extLst>
      <p:ext uri="{BB962C8B-B14F-4D97-AF65-F5344CB8AC3E}">
        <p14:creationId xmlns:p14="http://schemas.microsoft.com/office/powerpoint/2010/main" val="149659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shi\Desktop\Pi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7" y="76200"/>
            <a:ext cx="8431213" cy="674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27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shi\Desktop\Pic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
            <a:ext cx="8382000" cy="67056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H="1" flipV="1">
            <a:off x="7239000" y="3657600"/>
            <a:ext cx="457200" cy="2057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 name="TextBox 3"/>
          <p:cNvSpPr txBox="1"/>
          <p:nvPr/>
        </p:nvSpPr>
        <p:spPr>
          <a:xfrm>
            <a:off x="6477000" y="5650468"/>
            <a:ext cx="2286000" cy="738664"/>
          </a:xfrm>
          <a:prstGeom prst="rect">
            <a:avLst/>
          </a:prstGeom>
          <a:noFill/>
        </p:spPr>
        <p:txBody>
          <a:bodyPr wrap="square" rtlCol="0">
            <a:spAutoFit/>
          </a:bodyPr>
          <a:lstStyle/>
          <a:p>
            <a:r>
              <a:rPr lang="en-US" sz="1400" dirty="0" smtClean="0">
                <a:solidFill>
                  <a:srgbClr val="FF0000"/>
                </a:solidFill>
              </a:rPr>
              <a:t>When both T and B reaches target, this indicator turns on.</a:t>
            </a:r>
            <a:endParaRPr lang="en-US" sz="1400" dirty="0">
              <a:solidFill>
                <a:srgbClr val="FF0000"/>
              </a:solidFill>
            </a:endParaRPr>
          </a:p>
        </p:txBody>
      </p:sp>
    </p:spTree>
    <p:extLst>
      <p:ext uri="{BB962C8B-B14F-4D97-AF65-F5344CB8AC3E}">
        <p14:creationId xmlns:p14="http://schemas.microsoft.com/office/powerpoint/2010/main" val="81966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zshi\Desktop\pic5.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8305800" cy="664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44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zshi\Desktop\Pi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52400"/>
            <a:ext cx="8305801" cy="664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41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zshi\Desktop\Pi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828675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60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program is designed to integrate the functions of instruments control and data acquisition.</a:t>
            </a:r>
          </a:p>
          <a:p>
            <a:r>
              <a:rPr lang="en-US" dirty="0" smtClean="0"/>
              <a:t>Controlling Instruments:</a:t>
            </a:r>
            <a:endParaRPr lang="en-US" dirty="0"/>
          </a:p>
          <a:p>
            <a:pPr marL="971550" lvl="1" indent="-514350">
              <a:buFont typeface="+mj-lt"/>
              <a:buAutoNum type="arabicPeriod"/>
            </a:pPr>
            <a:r>
              <a:rPr lang="en-US" dirty="0" smtClean="0"/>
              <a:t>Temperature (ITC503, LS360). </a:t>
            </a:r>
          </a:p>
          <a:p>
            <a:pPr marL="971550" lvl="1" indent="-514350">
              <a:buFont typeface="+mj-lt"/>
              <a:buAutoNum type="arabicPeriod"/>
            </a:pPr>
            <a:r>
              <a:rPr lang="en-US" dirty="0" smtClean="0"/>
              <a:t>Magnetic Field (IPS120). </a:t>
            </a:r>
          </a:p>
          <a:p>
            <a:pPr marL="971550" lvl="1" indent="-514350">
              <a:buFont typeface="+mj-lt"/>
              <a:buAutoNum type="arabicPeriod"/>
            </a:pPr>
            <a:r>
              <a:rPr lang="en-US" dirty="0" smtClean="0"/>
              <a:t>DC outputs from </a:t>
            </a:r>
            <a:r>
              <a:rPr lang="en-US" dirty="0" err="1" smtClean="0"/>
              <a:t>Keithley</a:t>
            </a:r>
            <a:r>
              <a:rPr lang="en-US" dirty="0" smtClean="0"/>
              <a:t> 6221.</a:t>
            </a:r>
          </a:p>
          <a:p>
            <a:pPr marL="971550" lvl="1" indent="-514350">
              <a:buFont typeface="+mj-lt"/>
              <a:buAutoNum type="arabicPeriod"/>
            </a:pPr>
            <a:r>
              <a:rPr lang="en-US" dirty="0" smtClean="0"/>
              <a:t>AC outputs from Lock-in SR 7265.</a:t>
            </a:r>
            <a:endParaRPr lang="en-US" dirty="0"/>
          </a:p>
          <a:p>
            <a:pPr marL="571500" indent="-514350"/>
            <a:r>
              <a:rPr lang="en-US" dirty="0" smtClean="0"/>
              <a:t>Measuring Instruments:</a:t>
            </a:r>
          </a:p>
          <a:p>
            <a:pPr marL="971550" lvl="1" indent="-514350">
              <a:buFont typeface="+mj-lt"/>
              <a:buAutoNum type="arabicPeriod"/>
            </a:pPr>
            <a:r>
              <a:rPr lang="en-US" dirty="0" smtClean="0"/>
              <a:t>Temperature (ITC503, LS360). </a:t>
            </a:r>
          </a:p>
          <a:p>
            <a:pPr marL="971550" lvl="1" indent="-514350">
              <a:buFont typeface="+mj-lt"/>
              <a:buAutoNum type="arabicPeriod"/>
            </a:pPr>
            <a:r>
              <a:rPr lang="en-US" dirty="0" smtClean="0"/>
              <a:t>Magnetic field (IPS120). </a:t>
            </a:r>
          </a:p>
          <a:p>
            <a:pPr marL="971550" lvl="1" indent="-514350">
              <a:buFont typeface="+mj-lt"/>
              <a:buAutoNum type="arabicPeriod"/>
            </a:pPr>
            <a:r>
              <a:rPr lang="en-US" dirty="0" err="1" smtClean="0"/>
              <a:t>Keithley</a:t>
            </a:r>
            <a:r>
              <a:rPr lang="en-US" dirty="0" smtClean="0"/>
              <a:t> 6221/2182A.</a:t>
            </a:r>
          </a:p>
          <a:p>
            <a:pPr marL="971550" lvl="1" indent="-514350">
              <a:buFont typeface="+mj-lt"/>
              <a:buAutoNum type="arabicPeriod"/>
            </a:pPr>
            <a:r>
              <a:rPr lang="en-US" dirty="0" smtClean="0"/>
              <a:t>Lock-in SR 7265.</a:t>
            </a:r>
          </a:p>
          <a:p>
            <a:pPr marL="971550" lvl="1" indent="-514350">
              <a:buFont typeface="+mj-lt"/>
              <a:buAutoNum type="arabicPeriod"/>
            </a:pPr>
            <a:r>
              <a:rPr lang="en-US" dirty="0" smtClean="0"/>
              <a:t>HP DMM 34401A.</a:t>
            </a:r>
          </a:p>
          <a:p>
            <a:pPr marL="971550" lvl="1" indent="-514350">
              <a:buFont typeface="+mj-lt"/>
              <a:buAutoNum type="arabicPeriod"/>
            </a:pPr>
            <a:r>
              <a:rPr lang="en-US" dirty="0" smtClean="0"/>
              <a:t>HP 3456/7 A, HP 3478A and HP3325FG.</a:t>
            </a:r>
          </a:p>
          <a:p>
            <a:pPr marL="971550" lvl="1" indent="-514350">
              <a:buFont typeface="+mj-lt"/>
              <a:buAutoNum type="arabicPeriod"/>
            </a:pPr>
            <a:r>
              <a:rPr lang="en-US" dirty="0" smtClean="0"/>
              <a:t>Other instruments with GPIB interfaces.</a:t>
            </a:r>
          </a:p>
          <a:p>
            <a:pPr marL="971550" lvl="1" indent="-514350">
              <a:buFont typeface="+mj-lt"/>
              <a:buAutoNum type="arabicPeriod"/>
            </a:pPr>
            <a:endParaRPr lang="en-US" dirty="0" smtClean="0"/>
          </a:p>
        </p:txBody>
      </p:sp>
    </p:spTree>
    <p:extLst>
      <p:ext uri="{BB962C8B-B14F-4D97-AF65-F5344CB8AC3E}">
        <p14:creationId xmlns:p14="http://schemas.microsoft.com/office/powerpoint/2010/main" val="412371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1" y="0"/>
            <a:ext cx="9157086" cy="6579410"/>
            <a:chOff x="1" y="0"/>
            <a:chExt cx="9157086" cy="657941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077200" cy="5512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2000" y="1600200"/>
              <a:ext cx="3581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1524000" y="1447800"/>
              <a:ext cx="381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8800" y="1295400"/>
              <a:ext cx="1371081" cy="276999"/>
            </a:xfrm>
            <a:prstGeom prst="rect">
              <a:avLst/>
            </a:prstGeom>
            <a:noFill/>
          </p:spPr>
          <p:txBody>
            <a:bodyPr wrap="none" rtlCol="0">
              <a:spAutoFit/>
            </a:bodyPr>
            <a:lstStyle/>
            <a:p>
              <a:r>
                <a:rPr lang="en-US" sz="1200" dirty="0" smtClean="0">
                  <a:solidFill>
                    <a:srgbClr val="FF0000"/>
                  </a:solidFill>
                </a:rPr>
                <a:t>File Saving Address</a:t>
              </a:r>
              <a:endParaRPr lang="en-US" sz="1200" dirty="0">
                <a:solidFill>
                  <a:srgbClr val="FF0000"/>
                </a:solidFill>
              </a:endParaRPr>
            </a:p>
          </p:txBody>
        </p:sp>
        <p:sp>
          <p:nvSpPr>
            <p:cNvPr id="12" name="Rectangle 11"/>
            <p:cNvSpPr/>
            <p:nvPr/>
          </p:nvSpPr>
          <p:spPr>
            <a:xfrm>
              <a:off x="4419600" y="1600200"/>
              <a:ext cx="685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4114800" y="914400"/>
              <a:ext cx="457200" cy="658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62200" y="452735"/>
              <a:ext cx="1883785" cy="461665"/>
            </a:xfrm>
            <a:prstGeom prst="rect">
              <a:avLst/>
            </a:prstGeom>
            <a:noFill/>
          </p:spPr>
          <p:txBody>
            <a:bodyPr wrap="none" rtlCol="0">
              <a:spAutoFit/>
            </a:bodyPr>
            <a:lstStyle/>
            <a:p>
              <a:r>
                <a:rPr lang="en-US" sz="1200" dirty="0" smtClean="0">
                  <a:solidFill>
                    <a:srgbClr val="FF0000"/>
                  </a:solidFill>
                </a:rPr>
                <a:t>Data Files can be chosen </a:t>
              </a:r>
            </a:p>
            <a:p>
              <a:r>
                <a:rPr lang="en-US" sz="1200" dirty="0" smtClean="0">
                  <a:solidFill>
                    <a:srgbClr val="FF0000"/>
                  </a:solidFill>
                </a:rPr>
                <a:t>to save as txt, Igor, or both.</a:t>
              </a:r>
              <a:endParaRPr lang="en-US" sz="1200" dirty="0">
                <a:solidFill>
                  <a:srgbClr val="FF0000"/>
                </a:solidFill>
              </a:endParaRPr>
            </a:p>
          </p:txBody>
        </p:sp>
        <p:sp>
          <p:nvSpPr>
            <p:cNvPr id="16" name="Oval 15"/>
            <p:cNvSpPr/>
            <p:nvPr/>
          </p:nvSpPr>
          <p:spPr>
            <a:xfrm>
              <a:off x="5129784" y="1627632"/>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5282184" y="914400"/>
              <a:ext cx="0" cy="6579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00600" y="528935"/>
              <a:ext cx="1099083" cy="461665"/>
            </a:xfrm>
            <a:prstGeom prst="rect">
              <a:avLst/>
            </a:prstGeom>
            <a:noFill/>
          </p:spPr>
          <p:txBody>
            <a:bodyPr wrap="none" rtlCol="0">
              <a:spAutoFit/>
            </a:bodyPr>
            <a:lstStyle/>
            <a:p>
              <a:r>
                <a:rPr lang="en-US" sz="1200" dirty="0" smtClean="0">
                  <a:solidFill>
                    <a:srgbClr val="FF0000"/>
                  </a:solidFill>
                </a:rPr>
                <a:t>Data taking </a:t>
              </a:r>
            </a:p>
            <a:p>
              <a:r>
                <a:rPr lang="en-US" sz="1200" dirty="0" smtClean="0">
                  <a:solidFill>
                    <a:srgbClr val="FF0000"/>
                  </a:solidFill>
                </a:rPr>
                <a:t>indicating light</a:t>
              </a:r>
              <a:endParaRPr lang="en-US" sz="1200" dirty="0">
                <a:solidFill>
                  <a:srgbClr val="FF0000"/>
                </a:solidFill>
              </a:endParaRPr>
            </a:p>
          </p:txBody>
        </p:sp>
        <p:sp>
          <p:nvSpPr>
            <p:cNvPr id="22" name="Rectangle 21"/>
            <p:cNvSpPr/>
            <p:nvPr/>
          </p:nvSpPr>
          <p:spPr>
            <a:xfrm>
              <a:off x="5434584" y="1600200"/>
              <a:ext cx="966216" cy="332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V="1">
              <a:off x="6096000" y="914400"/>
              <a:ext cx="15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24075" y="528935"/>
              <a:ext cx="1467325" cy="461665"/>
            </a:xfrm>
            <a:prstGeom prst="rect">
              <a:avLst/>
            </a:prstGeom>
            <a:noFill/>
          </p:spPr>
          <p:txBody>
            <a:bodyPr wrap="none" rtlCol="0">
              <a:spAutoFit/>
            </a:bodyPr>
            <a:lstStyle/>
            <a:p>
              <a:r>
                <a:rPr lang="en-US" sz="1200" dirty="0" smtClean="0">
                  <a:solidFill>
                    <a:srgbClr val="FF0000"/>
                  </a:solidFill>
                </a:rPr>
                <a:t>Choose the </a:t>
              </a:r>
            </a:p>
            <a:p>
              <a:r>
                <a:rPr lang="en-US" sz="1200" dirty="0" smtClean="0">
                  <a:solidFill>
                    <a:srgbClr val="FF0000"/>
                  </a:solidFill>
                </a:rPr>
                <a:t>sweeping parameter</a:t>
              </a:r>
              <a:endParaRPr lang="en-US" sz="1200" dirty="0">
                <a:solidFill>
                  <a:srgbClr val="FF0000"/>
                </a:solidFill>
              </a:endParaRPr>
            </a:p>
          </p:txBody>
        </p:sp>
        <p:sp>
          <p:nvSpPr>
            <p:cNvPr id="28" name="Rectangle 27"/>
            <p:cNvSpPr/>
            <p:nvPr/>
          </p:nvSpPr>
          <p:spPr>
            <a:xfrm>
              <a:off x="7239000" y="1600200"/>
              <a:ext cx="966216" cy="332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7924800" y="938599"/>
              <a:ext cx="15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20000" y="0"/>
              <a:ext cx="1537087" cy="1015663"/>
            </a:xfrm>
            <a:prstGeom prst="rect">
              <a:avLst/>
            </a:prstGeom>
            <a:noFill/>
          </p:spPr>
          <p:txBody>
            <a:bodyPr wrap="none" rtlCol="0">
              <a:spAutoFit/>
            </a:bodyPr>
            <a:lstStyle/>
            <a:p>
              <a:r>
                <a:rPr lang="en-US" sz="1200" dirty="0" smtClean="0">
                  <a:solidFill>
                    <a:srgbClr val="FF0000"/>
                  </a:solidFill>
                </a:rPr>
                <a:t>Press “STOP” will</a:t>
              </a:r>
            </a:p>
            <a:p>
              <a:r>
                <a:rPr lang="en-US" sz="1200" dirty="0" smtClean="0">
                  <a:solidFill>
                    <a:srgbClr val="FF0000"/>
                  </a:solidFill>
                </a:rPr>
                <a:t>cause the program to</a:t>
              </a:r>
            </a:p>
            <a:p>
              <a:r>
                <a:rPr lang="en-US" sz="1200" dirty="0" smtClean="0">
                  <a:solidFill>
                    <a:srgbClr val="FF0000"/>
                  </a:solidFill>
                </a:rPr>
                <a:t>skip the current run, </a:t>
              </a:r>
            </a:p>
            <a:p>
              <a:r>
                <a:rPr lang="en-US" sz="1200" dirty="0" smtClean="0">
                  <a:solidFill>
                    <a:srgbClr val="FF0000"/>
                  </a:solidFill>
                </a:rPr>
                <a:t>but acquired data will</a:t>
              </a:r>
            </a:p>
            <a:p>
              <a:r>
                <a:rPr lang="en-US" sz="1200" dirty="0" smtClean="0">
                  <a:solidFill>
                    <a:srgbClr val="FF0000"/>
                  </a:solidFill>
                </a:rPr>
                <a:t>still be saved.</a:t>
              </a:r>
              <a:endParaRPr lang="en-US" sz="1200" dirty="0">
                <a:solidFill>
                  <a:srgbClr val="FF0000"/>
                </a:solidFill>
              </a:endParaRPr>
            </a:p>
          </p:txBody>
        </p:sp>
        <p:sp>
          <p:nvSpPr>
            <p:cNvPr id="31" name="Rectangle 30"/>
            <p:cNvSpPr/>
            <p:nvPr/>
          </p:nvSpPr>
          <p:spPr>
            <a:xfrm>
              <a:off x="3124200" y="17526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3153042" y="1981200"/>
              <a:ext cx="344571" cy="1040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29000" y="1932801"/>
              <a:ext cx="1637243" cy="276999"/>
            </a:xfrm>
            <a:prstGeom prst="rect">
              <a:avLst/>
            </a:prstGeom>
            <a:noFill/>
          </p:spPr>
          <p:txBody>
            <a:bodyPr wrap="none" rtlCol="0">
              <a:spAutoFit/>
            </a:bodyPr>
            <a:lstStyle/>
            <a:p>
              <a:r>
                <a:rPr lang="en-US" sz="1200" dirty="0" smtClean="0">
                  <a:solidFill>
                    <a:srgbClr val="FF0000"/>
                  </a:solidFill>
                </a:rPr>
                <a:t>Current run/Total runs</a:t>
              </a:r>
              <a:endParaRPr lang="en-US" sz="1200" dirty="0">
                <a:solidFill>
                  <a:srgbClr val="FF0000"/>
                </a:solidFill>
              </a:endParaRPr>
            </a:p>
          </p:txBody>
        </p:sp>
        <p:sp>
          <p:nvSpPr>
            <p:cNvPr id="36" name="Rectangle 35"/>
            <p:cNvSpPr/>
            <p:nvPr/>
          </p:nvSpPr>
          <p:spPr>
            <a:xfrm>
              <a:off x="4068510" y="1781442"/>
              <a:ext cx="1061274" cy="1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5123019" y="1932801"/>
              <a:ext cx="2286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326413" y="1939949"/>
              <a:ext cx="3244414" cy="276999"/>
            </a:xfrm>
            <a:prstGeom prst="rect">
              <a:avLst/>
            </a:prstGeom>
            <a:noFill/>
          </p:spPr>
          <p:txBody>
            <a:bodyPr wrap="none" rtlCol="0">
              <a:spAutoFit/>
            </a:bodyPr>
            <a:lstStyle/>
            <a:p>
              <a:r>
                <a:rPr lang="en-US" sz="1200" dirty="0" smtClean="0">
                  <a:solidFill>
                    <a:srgbClr val="FF0000"/>
                  </a:solidFill>
                </a:rPr>
                <a:t>File Index that will be appended to the file name.</a:t>
              </a:r>
              <a:endParaRPr lang="en-US" sz="1200" dirty="0">
                <a:solidFill>
                  <a:srgbClr val="FF0000"/>
                </a:solidFill>
              </a:endParaRPr>
            </a:p>
          </p:txBody>
        </p:sp>
        <p:sp>
          <p:nvSpPr>
            <p:cNvPr id="39" name="Rectangle 38"/>
            <p:cNvSpPr/>
            <p:nvPr/>
          </p:nvSpPr>
          <p:spPr>
            <a:xfrm>
              <a:off x="685800" y="1828800"/>
              <a:ext cx="2209800" cy="1802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457200" y="1918900"/>
              <a:ext cx="202250" cy="214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 y="2057400"/>
              <a:ext cx="685800" cy="1569660"/>
            </a:xfrm>
            <a:prstGeom prst="rect">
              <a:avLst/>
            </a:prstGeom>
            <a:noFill/>
          </p:spPr>
          <p:txBody>
            <a:bodyPr wrap="square" rtlCol="0">
              <a:spAutoFit/>
            </a:bodyPr>
            <a:lstStyle/>
            <a:p>
              <a:r>
                <a:rPr lang="en-US" sz="1200" dirty="0" smtClean="0">
                  <a:solidFill>
                    <a:srgbClr val="FF0000"/>
                  </a:solidFill>
                </a:rPr>
                <a:t>Choose the tab name to display corresponding page.</a:t>
              </a:r>
            </a:p>
          </p:txBody>
        </p:sp>
        <p:sp>
          <p:nvSpPr>
            <p:cNvPr id="46" name="Rectangle 45"/>
            <p:cNvSpPr/>
            <p:nvPr/>
          </p:nvSpPr>
          <p:spPr>
            <a:xfrm>
              <a:off x="7315200" y="56388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8077200" y="5486400"/>
              <a:ext cx="1905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229599" y="3992940"/>
              <a:ext cx="927487" cy="1569660"/>
            </a:xfrm>
            <a:prstGeom prst="rect">
              <a:avLst/>
            </a:prstGeom>
            <a:noFill/>
          </p:spPr>
          <p:txBody>
            <a:bodyPr wrap="square" rtlCol="0">
              <a:spAutoFit/>
            </a:bodyPr>
            <a:lstStyle/>
            <a:p>
              <a:r>
                <a:rPr lang="en-US" sz="1200" dirty="0" smtClean="0">
                  <a:solidFill>
                    <a:srgbClr val="FF0000"/>
                  </a:solidFill>
                </a:rPr>
                <a:t>After configuring one run,</a:t>
              </a:r>
            </a:p>
            <a:p>
              <a:r>
                <a:rPr lang="en-US" sz="1200" dirty="0" smtClean="0">
                  <a:solidFill>
                    <a:srgbClr val="FF0000"/>
                  </a:solidFill>
                </a:rPr>
                <a:t>click “Add Run” to add it</a:t>
              </a:r>
            </a:p>
            <a:p>
              <a:r>
                <a:rPr lang="en-US" sz="1200" dirty="0" smtClean="0">
                  <a:solidFill>
                    <a:srgbClr val="FF0000"/>
                  </a:solidFill>
                </a:rPr>
                <a:t>to the “Batch file”.</a:t>
              </a:r>
              <a:endParaRPr lang="en-US" sz="1200" dirty="0">
                <a:solidFill>
                  <a:srgbClr val="FF0000"/>
                </a:solidFill>
              </a:endParaRPr>
            </a:p>
          </p:txBody>
        </p:sp>
        <p:sp>
          <p:nvSpPr>
            <p:cNvPr id="51" name="Rectangle 50"/>
            <p:cNvSpPr/>
            <p:nvPr/>
          </p:nvSpPr>
          <p:spPr>
            <a:xfrm>
              <a:off x="7315200" y="5905500"/>
              <a:ext cx="762000" cy="342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8106508" y="6019800"/>
              <a:ext cx="1992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29600" y="5638800"/>
              <a:ext cx="927487" cy="646331"/>
            </a:xfrm>
            <a:prstGeom prst="rect">
              <a:avLst/>
            </a:prstGeom>
            <a:noFill/>
          </p:spPr>
          <p:txBody>
            <a:bodyPr wrap="square" rtlCol="0">
              <a:spAutoFit/>
            </a:bodyPr>
            <a:lstStyle/>
            <a:p>
              <a:r>
                <a:rPr lang="en-US" sz="1200" dirty="0" smtClean="0">
                  <a:solidFill>
                    <a:srgbClr val="FF0000"/>
                  </a:solidFill>
                </a:rPr>
                <a:t>Click “Go” to start taking data.</a:t>
              </a:r>
              <a:endParaRPr lang="en-US" sz="1200" dirty="0">
                <a:solidFill>
                  <a:srgbClr val="FF0000"/>
                </a:solidFill>
              </a:endParaRPr>
            </a:p>
          </p:txBody>
        </p:sp>
        <p:sp>
          <p:nvSpPr>
            <p:cNvPr id="56" name="TextBox 55"/>
            <p:cNvSpPr txBox="1"/>
            <p:nvPr/>
          </p:nvSpPr>
          <p:spPr>
            <a:xfrm>
              <a:off x="2245572" y="3865602"/>
              <a:ext cx="4242700" cy="553998"/>
            </a:xfrm>
            <a:prstGeom prst="rect">
              <a:avLst/>
            </a:prstGeom>
            <a:noFill/>
          </p:spPr>
          <p:txBody>
            <a:bodyPr wrap="none" rtlCol="0">
              <a:spAutoFit/>
            </a:bodyPr>
            <a:lstStyle/>
            <a:p>
              <a:r>
                <a:rPr lang="en-US" sz="3000" b="1" dirty="0" smtClean="0">
                  <a:solidFill>
                    <a:srgbClr val="FF0000"/>
                  </a:solidFill>
                </a:rPr>
                <a:t>Main Configuration Panel</a:t>
              </a:r>
              <a:endParaRPr lang="en-US" sz="3000" b="1" dirty="0">
                <a:solidFill>
                  <a:srgbClr val="FF0000"/>
                </a:solidFill>
              </a:endParaRPr>
            </a:p>
          </p:txBody>
        </p:sp>
        <p:sp>
          <p:nvSpPr>
            <p:cNvPr id="58" name="Rectangle 57"/>
            <p:cNvSpPr/>
            <p:nvPr/>
          </p:nvSpPr>
          <p:spPr>
            <a:xfrm>
              <a:off x="457200" y="1191399"/>
              <a:ext cx="990600" cy="1802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flipH="1" flipV="1">
              <a:off x="952500" y="938599"/>
              <a:ext cx="45954" cy="2272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46162" y="713601"/>
              <a:ext cx="1506438" cy="276999"/>
            </a:xfrm>
            <a:prstGeom prst="rect">
              <a:avLst/>
            </a:prstGeom>
            <a:noFill/>
          </p:spPr>
          <p:txBody>
            <a:bodyPr wrap="none" rtlCol="0">
              <a:spAutoFit/>
            </a:bodyPr>
            <a:lstStyle/>
            <a:p>
              <a:r>
                <a:rPr lang="en-US" sz="1200" dirty="0" smtClean="0">
                  <a:solidFill>
                    <a:srgbClr val="FF0000"/>
                  </a:solidFill>
                </a:rPr>
                <a:t>Batch File Edit Menu</a:t>
              </a:r>
              <a:endParaRPr lang="en-US" sz="1200" dirty="0">
                <a:solidFill>
                  <a:srgbClr val="FF0000"/>
                </a:solidFill>
              </a:endParaRPr>
            </a:p>
          </p:txBody>
        </p:sp>
      </p:grpSp>
    </p:spTree>
    <p:extLst>
      <p:ext uri="{BB962C8B-B14F-4D97-AF65-F5344CB8AC3E}">
        <p14:creationId xmlns:p14="http://schemas.microsoft.com/office/powerpoint/2010/main" val="10871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105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4709" y="568400"/>
            <a:ext cx="1289242" cy="331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63458" y="426300"/>
            <a:ext cx="283633" cy="14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26300"/>
            <a:ext cx="3962400" cy="1148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V="1">
            <a:off x="1547091" y="812196"/>
            <a:ext cx="3558309" cy="260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
          </p:nvPr>
        </p:nvSpPr>
        <p:spPr>
          <a:xfrm>
            <a:off x="0" y="3276600"/>
            <a:ext cx="9143999" cy="3581400"/>
          </a:xfrm>
        </p:spPr>
        <p:txBody>
          <a:bodyPr>
            <a:normAutofit fontScale="55000" lnSpcReduction="20000"/>
          </a:bodyPr>
          <a:lstStyle/>
          <a:p>
            <a:r>
              <a:rPr lang="en-US" b="1" dirty="0" smtClean="0"/>
              <a:t>Total points: </a:t>
            </a:r>
            <a:r>
              <a:rPr lang="en-US" dirty="0" smtClean="0"/>
              <a:t>Total number of data points that will be taken in this particular run. </a:t>
            </a:r>
          </a:p>
          <a:p>
            <a:r>
              <a:rPr lang="en-US" b="1" dirty="0" smtClean="0"/>
              <a:t># of steps: </a:t>
            </a:r>
            <a:r>
              <a:rPr lang="en-US" dirty="0" smtClean="0"/>
              <a:t>How many steps in one particular run. (20 steps will  result in 20 data points in the final analysis result. And each data points is an average of 2000/20 = 100 points.)</a:t>
            </a:r>
          </a:p>
          <a:p>
            <a:r>
              <a:rPr lang="en-US" b="1" dirty="0" err="1" smtClean="0"/>
              <a:t>Ini</a:t>
            </a:r>
            <a:r>
              <a:rPr lang="en-US" b="1" dirty="0" smtClean="0"/>
              <a:t> Delay (s): </a:t>
            </a:r>
            <a:r>
              <a:rPr lang="en-US" dirty="0" smtClean="0"/>
              <a:t>After setting up the temperature, magnetic field, and other instruments, wait for this much time before taking real data (For stabilization).</a:t>
            </a:r>
          </a:p>
          <a:p>
            <a:r>
              <a:rPr lang="en-US" b="1" dirty="0" smtClean="0"/>
              <a:t>Step Delay (s): </a:t>
            </a:r>
            <a:r>
              <a:rPr lang="en-US" dirty="0" smtClean="0"/>
              <a:t>Data sampling rate. Note the real sampling rate could be affected by the computer speed, and likely to be slower than this.</a:t>
            </a:r>
          </a:p>
          <a:p>
            <a:pPr marL="0" indent="0">
              <a:buNone/>
            </a:pPr>
            <a:endParaRPr lang="en-US" dirty="0" smtClean="0"/>
          </a:p>
          <a:p>
            <a:r>
              <a:rPr lang="en-US" b="1" dirty="0" smtClean="0"/>
              <a:t>Analysis: </a:t>
            </a:r>
            <a:r>
              <a:rPr lang="en-US" dirty="0" smtClean="0"/>
              <a:t>This will turn on the analysis function of the program. The results after analysis will be shown in the “Analysis” page, and will also be saved as summary files in designated file type.</a:t>
            </a:r>
          </a:p>
          <a:p>
            <a:r>
              <a:rPr lang="en-US" b="1" dirty="0" smtClean="0"/>
              <a:t>Discarded </a:t>
            </a:r>
            <a:r>
              <a:rPr lang="en-US" b="1" dirty="0" err="1" smtClean="0"/>
              <a:t>pts</a:t>
            </a:r>
            <a:r>
              <a:rPr lang="en-US" b="1" dirty="0" smtClean="0"/>
              <a:t>: </a:t>
            </a:r>
            <a:r>
              <a:rPr lang="en-US" dirty="0" smtClean="0"/>
              <a:t>When performing analysis, discarded these many data points both in the front and end.</a:t>
            </a:r>
            <a:endParaRPr lang="en-US" dirty="0"/>
          </a:p>
        </p:txBody>
      </p:sp>
    </p:spTree>
    <p:extLst>
      <p:ext uri="{BB962C8B-B14F-4D97-AF65-F5344CB8AC3E}">
        <p14:creationId xmlns:p14="http://schemas.microsoft.com/office/powerpoint/2010/main" val="166850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105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443950" y="579604"/>
            <a:ext cx="1832649" cy="1249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4" y="3276600"/>
            <a:ext cx="43624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276600"/>
            <a:ext cx="43434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a:stCxn id="6" idx="2"/>
          </p:cNvCxnSpPr>
          <p:nvPr/>
        </p:nvCxnSpPr>
        <p:spPr>
          <a:xfrm flipH="1">
            <a:off x="1295400" y="1828800"/>
            <a:ext cx="1064875"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60275" y="1828800"/>
            <a:ext cx="2745125"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200" y="6172200"/>
            <a:ext cx="2514600" cy="258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0" y="6477000"/>
            <a:ext cx="3864456" cy="276999"/>
          </a:xfrm>
          <a:prstGeom prst="rect">
            <a:avLst/>
          </a:prstGeom>
          <a:noFill/>
        </p:spPr>
        <p:txBody>
          <a:bodyPr wrap="none" rtlCol="0">
            <a:spAutoFit/>
          </a:bodyPr>
          <a:lstStyle/>
          <a:p>
            <a:r>
              <a:rPr lang="en-US" sz="1200" dirty="0" smtClean="0">
                <a:solidFill>
                  <a:srgbClr val="FF0000"/>
                </a:solidFill>
              </a:rPr>
              <a:t>For ITC503, specify which sensor is controlled by the heater</a:t>
            </a:r>
            <a:endParaRPr lang="en-US" sz="1200" dirty="0">
              <a:solidFill>
                <a:srgbClr val="FF0000"/>
              </a:solidFill>
            </a:endParaRPr>
          </a:p>
        </p:txBody>
      </p:sp>
      <p:sp>
        <p:nvSpPr>
          <p:cNvPr id="17" name="Rectangle 16"/>
          <p:cNvSpPr/>
          <p:nvPr/>
        </p:nvSpPr>
        <p:spPr>
          <a:xfrm>
            <a:off x="914400" y="3886200"/>
            <a:ext cx="762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1598276" y="3505200"/>
            <a:ext cx="78124" cy="34539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33500" y="3228201"/>
            <a:ext cx="3218702" cy="276999"/>
          </a:xfrm>
          <a:prstGeom prst="rect">
            <a:avLst/>
          </a:prstGeom>
          <a:noFill/>
        </p:spPr>
        <p:txBody>
          <a:bodyPr wrap="none" rtlCol="0">
            <a:spAutoFit/>
          </a:bodyPr>
          <a:lstStyle/>
          <a:p>
            <a:r>
              <a:rPr lang="en-US" sz="1200" dirty="0" smtClean="0">
                <a:solidFill>
                  <a:srgbClr val="FF0000"/>
                </a:solidFill>
              </a:rPr>
              <a:t>Select this if changing any parameter of ITC 503. </a:t>
            </a:r>
            <a:endParaRPr lang="en-US" sz="1200" dirty="0">
              <a:solidFill>
                <a:srgbClr val="FF0000"/>
              </a:solidFill>
            </a:endParaRPr>
          </a:p>
        </p:txBody>
      </p:sp>
      <p:sp>
        <p:nvSpPr>
          <p:cNvPr id="21" name="Content Placeholder 2"/>
          <p:cNvSpPr>
            <a:spLocks noGrp="1"/>
          </p:cNvSpPr>
          <p:nvPr>
            <p:ph idx="1"/>
          </p:nvPr>
        </p:nvSpPr>
        <p:spPr>
          <a:xfrm>
            <a:off x="5108250" y="-1"/>
            <a:ext cx="4038599" cy="3228201"/>
          </a:xfrm>
        </p:spPr>
        <p:txBody>
          <a:bodyPr>
            <a:normAutofit fontScale="77500" lnSpcReduction="20000"/>
          </a:bodyPr>
          <a:lstStyle/>
          <a:p>
            <a:r>
              <a:rPr lang="en-US" dirty="0" smtClean="0"/>
              <a:t>ITC 503</a:t>
            </a:r>
          </a:p>
          <a:p>
            <a:pPr lvl="1">
              <a:buFont typeface="Wingdings" panose="05000000000000000000" pitchFamily="2" charset="2"/>
              <a:buChar char="Ø"/>
            </a:pPr>
            <a:r>
              <a:rPr lang="en-US" dirty="0" smtClean="0"/>
              <a:t>Change Para?:  If “yes”, parameter can be changed. If “no”, the temperature will only be recorded for T2 and T3.</a:t>
            </a:r>
          </a:p>
          <a:p>
            <a:r>
              <a:rPr lang="en-US" dirty="0" smtClean="0"/>
              <a:t>LS340</a:t>
            </a:r>
          </a:p>
          <a:p>
            <a:pPr lvl="1">
              <a:buFont typeface="Wingdings" panose="05000000000000000000" pitchFamily="2" charset="2"/>
              <a:buChar char="Ø"/>
            </a:pPr>
            <a:r>
              <a:rPr lang="en-US" dirty="0" smtClean="0"/>
              <a:t>If Target T is set to be 0, T will not be controlled but only monitored.</a:t>
            </a:r>
          </a:p>
          <a:p>
            <a:endParaRPr lang="en-US" dirty="0"/>
          </a:p>
        </p:txBody>
      </p:sp>
      <p:sp>
        <p:nvSpPr>
          <p:cNvPr id="22" name="Rectangle 21"/>
          <p:cNvSpPr/>
          <p:nvPr/>
        </p:nvSpPr>
        <p:spPr>
          <a:xfrm>
            <a:off x="5486400" y="4790364"/>
            <a:ext cx="914400" cy="4674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86400" y="5334000"/>
            <a:ext cx="2667000" cy="1200329"/>
          </a:xfrm>
          <a:prstGeom prst="rect">
            <a:avLst/>
          </a:prstGeom>
          <a:noFill/>
        </p:spPr>
        <p:txBody>
          <a:bodyPr wrap="square" rtlCol="0">
            <a:spAutoFit/>
          </a:bodyPr>
          <a:lstStyle/>
          <a:p>
            <a:r>
              <a:rPr lang="en-US" sz="1200" dirty="0" smtClean="0">
                <a:solidFill>
                  <a:srgbClr val="FF0000"/>
                </a:solidFill>
              </a:rPr>
              <a:t>For both ITC503 and LS340, specify the tolerance for temperature fluctuation. When initializing the temperature, the program will monitor T till T is within </a:t>
            </a:r>
            <a:r>
              <a:rPr lang="en-US" sz="1200" dirty="0" err="1" smtClean="0">
                <a:solidFill>
                  <a:srgbClr val="FF0000"/>
                </a:solidFill>
              </a:rPr>
              <a:t>T</a:t>
            </a:r>
            <a:r>
              <a:rPr lang="en-US" sz="1200" baseline="-25000" dirty="0" err="1" smtClean="0">
                <a:solidFill>
                  <a:srgbClr val="FF0000"/>
                </a:solidFill>
              </a:rPr>
              <a:t>target</a:t>
            </a:r>
            <a:r>
              <a:rPr lang="en-US" sz="1200" dirty="0" smtClean="0">
                <a:solidFill>
                  <a:srgbClr val="FF0000"/>
                </a:solidFill>
              </a:rPr>
              <a:t> +/- Delta T for 2 min before moving on to taking real data.  </a:t>
            </a:r>
            <a:endParaRPr lang="en-US" sz="1200" dirty="0">
              <a:solidFill>
                <a:srgbClr val="FF0000"/>
              </a:solidFill>
            </a:endParaRPr>
          </a:p>
        </p:txBody>
      </p:sp>
      <p:sp>
        <p:nvSpPr>
          <p:cNvPr id="24" name="Rectangle 23"/>
          <p:cNvSpPr/>
          <p:nvPr/>
        </p:nvSpPr>
        <p:spPr>
          <a:xfrm>
            <a:off x="5486400" y="3952164"/>
            <a:ext cx="1600200" cy="7722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6227871" y="3505200"/>
            <a:ext cx="249129" cy="3770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91200" y="3242101"/>
            <a:ext cx="3454022" cy="276999"/>
          </a:xfrm>
          <a:prstGeom prst="rect">
            <a:avLst/>
          </a:prstGeom>
          <a:noFill/>
        </p:spPr>
        <p:txBody>
          <a:bodyPr wrap="none" rtlCol="0">
            <a:spAutoFit/>
          </a:bodyPr>
          <a:lstStyle/>
          <a:p>
            <a:r>
              <a:rPr lang="en-US" sz="1200" dirty="0" smtClean="0">
                <a:solidFill>
                  <a:srgbClr val="FF0000"/>
                </a:solidFill>
              </a:rPr>
              <a:t>Target temperature. If equal to 0, T is not controlled.</a:t>
            </a:r>
            <a:endParaRPr lang="en-US" sz="1200" dirty="0">
              <a:solidFill>
                <a:srgbClr val="FF0000"/>
              </a:solidFill>
            </a:endParaRPr>
          </a:p>
        </p:txBody>
      </p:sp>
      <p:sp>
        <p:nvSpPr>
          <p:cNvPr id="28" name="Rectangle 27"/>
          <p:cNvSpPr/>
          <p:nvPr/>
        </p:nvSpPr>
        <p:spPr>
          <a:xfrm>
            <a:off x="4724400" y="4490682"/>
            <a:ext cx="685800" cy="9957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4724400" y="5562600"/>
            <a:ext cx="76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19600" y="5860675"/>
            <a:ext cx="1066800" cy="646331"/>
          </a:xfrm>
          <a:prstGeom prst="rect">
            <a:avLst/>
          </a:prstGeom>
          <a:noFill/>
        </p:spPr>
        <p:txBody>
          <a:bodyPr wrap="square" rtlCol="0">
            <a:spAutoFit/>
          </a:bodyPr>
          <a:lstStyle/>
          <a:p>
            <a:r>
              <a:rPr lang="en-US" sz="1200" dirty="0" smtClean="0">
                <a:solidFill>
                  <a:srgbClr val="FF0000"/>
                </a:solidFill>
              </a:rPr>
              <a:t>Specify which channel is to be used.</a:t>
            </a:r>
            <a:endParaRPr lang="en-US" sz="1200" dirty="0">
              <a:solidFill>
                <a:srgbClr val="FF0000"/>
              </a:solidFill>
            </a:endParaRPr>
          </a:p>
        </p:txBody>
      </p:sp>
      <p:sp>
        <p:nvSpPr>
          <p:cNvPr id="33" name="Rectangle 32"/>
          <p:cNvSpPr/>
          <p:nvPr/>
        </p:nvSpPr>
        <p:spPr>
          <a:xfrm>
            <a:off x="7105472" y="3952164"/>
            <a:ext cx="1124128" cy="7722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229600" y="3886200"/>
            <a:ext cx="1015622" cy="646331"/>
          </a:xfrm>
          <a:prstGeom prst="rect">
            <a:avLst/>
          </a:prstGeom>
          <a:noFill/>
        </p:spPr>
        <p:txBody>
          <a:bodyPr wrap="square" rtlCol="0">
            <a:spAutoFit/>
          </a:bodyPr>
          <a:lstStyle/>
          <a:p>
            <a:r>
              <a:rPr lang="en-US" sz="1200" dirty="0" smtClean="0">
                <a:solidFill>
                  <a:srgbClr val="FF0000"/>
                </a:solidFill>
              </a:rPr>
              <a:t>Specify</a:t>
            </a:r>
          </a:p>
          <a:p>
            <a:r>
              <a:rPr lang="en-US" sz="1200" dirty="0">
                <a:solidFill>
                  <a:srgbClr val="FF0000"/>
                </a:solidFill>
              </a:rPr>
              <a:t>t</a:t>
            </a:r>
            <a:r>
              <a:rPr lang="en-US" sz="1200" dirty="0" smtClean="0">
                <a:solidFill>
                  <a:srgbClr val="FF0000"/>
                </a:solidFill>
              </a:rPr>
              <a:t>emperature change rate</a:t>
            </a:r>
            <a:endParaRPr lang="en-US" sz="1200" dirty="0">
              <a:solidFill>
                <a:srgbClr val="FF0000"/>
              </a:solidFill>
            </a:endParaRPr>
          </a:p>
        </p:txBody>
      </p:sp>
    </p:spTree>
    <p:extLst>
      <p:ext uri="{BB962C8B-B14F-4D97-AF65-F5344CB8AC3E}">
        <p14:creationId xmlns:p14="http://schemas.microsoft.com/office/powerpoint/2010/main" val="122059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76200"/>
            <a:ext cx="37433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105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272751" y="579604"/>
            <a:ext cx="1527849" cy="868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876800" y="1013702"/>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81600" y="2306337"/>
            <a:ext cx="3977884" cy="830997"/>
          </a:xfrm>
          <a:prstGeom prst="rect">
            <a:avLst/>
          </a:prstGeom>
          <a:noFill/>
        </p:spPr>
        <p:txBody>
          <a:bodyPr wrap="none" rtlCol="0">
            <a:spAutoFit/>
          </a:bodyPr>
          <a:lstStyle/>
          <a:p>
            <a:r>
              <a:rPr lang="en-US" sz="1200" dirty="0" smtClean="0">
                <a:solidFill>
                  <a:srgbClr val="FF0000"/>
                </a:solidFill>
              </a:rPr>
              <a:t>If B is to be controlled, the program will monitor and wait for</a:t>
            </a:r>
          </a:p>
          <a:p>
            <a:r>
              <a:rPr lang="en-US" sz="1200" dirty="0" smtClean="0">
                <a:solidFill>
                  <a:srgbClr val="FF0000"/>
                </a:solidFill>
              </a:rPr>
              <a:t>B to meet </a:t>
            </a:r>
            <a:r>
              <a:rPr lang="en-US" sz="1200" dirty="0" err="1" smtClean="0">
                <a:solidFill>
                  <a:srgbClr val="FF0000"/>
                </a:solidFill>
              </a:rPr>
              <a:t>B</a:t>
            </a:r>
            <a:r>
              <a:rPr lang="en-US" sz="1200" baseline="-25000" dirty="0" err="1" smtClean="0">
                <a:solidFill>
                  <a:srgbClr val="FF0000"/>
                </a:solidFill>
              </a:rPr>
              <a:t>target</a:t>
            </a:r>
            <a:r>
              <a:rPr lang="en-US" sz="1200" dirty="0" smtClean="0">
                <a:solidFill>
                  <a:srgbClr val="FF0000"/>
                </a:solidFill>
              </a:rPr>
              <a:t>, before moving on to taking real data.</a:t>
            </a:r>
          </a:p>
          <a:p>
            <a:r>
              <a:rPr lang="en-US" sz="1200" dirty="0" smtClean="0">
                <a:solidFill>
                  <a:srgbClr val="FF0000"/>
                </a:solidFill>
              </a:rPr>
              <a:t>Be cautious when setting up multiple runs. Make sure you </a:t>
            </a:r>
          </a:p>
          <a:p>
            <a:r>
              <a:rPr lang="en-US" sz="1200" dirty="0" smtClean="0">
                <a:solidFill>
                  <a:srgbClr val="FF0000"/>
                </a:solidFill>
              </a:rPr>
              <a:t>have enough </a:t>
            </a:r>
            <a:r>
              <a:rPr lang="en-US" sz="1200" dirty="0" err="1" smtClean="0">
                <a:solidFill>
                  <a:srgbClr val="FF0000"/>
                </a:solidFill>
              </a:rPr>
              <a:t>LHe</a:t>
            </a:r>
            <a:r>
              <a:rPr lang="en-US" sz="1200" dirty="0" smtClean="0">
                <a:solidFill>
                  <a:srgbClr val="FF0000"/>
                </a:solidFill>
              </a:rPr>
              <a:t> to finish the measurements. </a:t>
            </a:r>
            <a:endParaRPr lang="en-US" sz="1200"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71615"/>
            <a:ext cx="2605974" cy="3558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52400" y="884404"/>
            <a:ext cx="1302987" cy="1630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267075"/>
            <a:ext cx="2009775"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263458" y="426300"/>
            <a:ext cx="283633" cy="14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1547091" y="579604"/>
            <a:ext cx="1577109" cy="26920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29175" y="4038362"/>
            <a:ext cx="4314825" cy="2031325"/>
          </a:xfrm>
          <a:prstGeom prst="rect">
            <a:avLst/>
          </a:prstGeom>
          <a:noFill/>
        </p:spPr>
        <p:txBody>
          <a:bodyPr wrap="square" rtlCol="0">
            <a:spAutoFit/>
          </a:bodyPr>
          <a:lstStyle/>
          <a:p>
            <a:r>
              <a:rPr lang="en-US" sz="1400" dirty="0" smtClean="0"/>
              <a:t>When using HP 34401DMM to monitor the </a:t>
            </a:r>
            <a:r>
              <a:rPr lang="en-US" sz="1400" dirty="0" err="1" smtClean="0"/>
              <a:t>Cernox</a:t>
            </a:r>
            <a:r>
              <a:rPr lang="en-US" sz="1400" dirty="0" smtClean="0"/>
              <a:t> sensor in </a:t>
            </a:r>
            <a:r>
              <a:rPr lang="en-US" sz="1400" dirty="0" err="1" smtClean="0"/>
              <a:t>Heliox</a:t>
            </a:r>
            <a:r>
              <a:rPr lang="en-US" sz="1400" dirty="0" smtClean="0"/>
              <a:t>, the temperature can be automatically obtained if “</a:t>
            </a:r>
            <a:r>
              <a:rPr lang="en-US" sz="1400" dirty="0" err="1" smtClean="0"/>
              <a:t>Cernox</a:t>
            </a:r>
            <a:r>
              <a:rPr lang="en-US" sz="1400" dirty="0" smtClean="0"/>
              <a:t> Fit” is “on”. The fit is based on the </a:t>
            </a:r>
            <a:r>
              <a:rPr lang="en-US" sz="1400" dirty="0" err="1" smtClean="0"/>
              <a:t>Chebyshev</a:t>
            </a:r>
            <a:r>
              <a:rPr lang="en-US" sz="1400" dirty="0"/>
              <a:t> </a:t>
            </a:r>
            <a:r>
              <a:rPr lang="en-US" sz="1400" dirty="0" smtClean="0"/>
              <a:t>algorithm, as </a:t>
            </a:r>
            <a:r>
              <a:rPr lang="en-US" sz="1400" dirty="0" err="1" smtClean="0"/>
              <a:t>Xiaoyan’s</a:t>
            </a:r>
            <a:r>
              <a:rPr lang="en-US" sz="1400" dirty="0" smtClean="0"/>
              <a:t> </a:t>
            </a:r>
            <a:r>
              <a:rPr lang="en-US" sz="1400" dirty="0" err="1" smtClean="0"/>
              <a:t>Mathematica</a:t>
            </a:r>
            <a:r>
              <a:rPr lang="en-US" sz="1400" dirty="0" smtClean="0"/>
              <a:t> program. </a:t>
            </a:r>
          </a:p>
          <a:p>
            <a:r>
              <a:rPr lang="en-US" sz="1400" dirty="0" smtClean="0"/>
              <a:t>This “</a:t>
            </a:r>
            <a:r>
              <a:rPr lang="en-US" sz="1400" dirty="0" err="1" smtClean="0"/>
              <a:t>Cernox</a:t>
            </a:r>
            <a:r>
              <a:rPr lang="en-US" sz="1400" dirty="0" smtClean="0"/>
              <a:t> T Fitting Control” panel is located on the “Analysis” page.</a:t>
            </a:r>
          </a:p>
          <a:p>
            <a:r>
              <a:rPr lang="en-US" sz="1400" dirty="0" smtClean="0"/>
              <a:t>“</a:t>
            </a:r>
            <a:r>
              <a:rPr lang="en-US" sz="1400" dirty="0" err="1" smtClean="0"/>
              <a:t>Cernox</a:t>
            </a:r>
            <a:r>
              <a:rPr lang="en-US" sz="1400" dirty="0" smtClean="0"/>
              <a:t> V title” and “</a:t>
            </a:r>
            <a:r>
              <a:rPr lang="en-US" sz="1400" dirty="0" err="1" smtClean="0"/>
              <a:t>Cernox</a:t>
            </a:r>
            <a:r>
              <a:rPr lang="en-US" sz="1400" dirty="0" smtClean="0"/>
              <a:t> I title” need to be the same as the “</a:t>
            </a:r>
            <a:r>
              <a:rPr lang="en-US" sz="1400" dirty="0" err="1" smtClean="0"/>
              <a:t>Instru</a:t>
            </a:r>
            <a:r>
              <a:rPr lang="en-US" sz="1400" dirty="0" smtClean="0"/>
              <a:t> Header” in the “Measuring instruments”</a:t>
            </a:r>
            <a:endParaRPr lang="en-US" sz="1400" dirty="0"/>
          </a:p>
        </p:txBody>
      </p:sp>
      <p:sp>
        <p:nvSpPr>
          <p:cNvPr id="18" name="Rectangle 17"/>
          <p:cNvSpPr/>
          <p:nvPr/>
        </p:nvSpPr>
        <p:spPr>
          <a:xfrm>
            <a:off x="2971801" y="3505200"/>
            <a:ext cx="1219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6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105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6600"/>
            <a:ext cx="80867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447800" y="1828800"/>
            <a:ext cx="33528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24200" y="304800"/>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2647950" y="2667000"/>
            <a:ext cx="95252"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0663" y="2133600"/>
            <a:ext cx="8858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600200" y="3657600"/>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3124200" y="2971800"/>
            <a:ext cx="2057400" cy="8382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1612" y="914400"/>
            <a:ext cx="9239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a:stCxn id="21" idx="3"/>
          </p:cNvCxnSpPr>
          <p:nvPr/>
        </p:nvCxnSpPr>
        <p:spPr>
          <a:xfrm flipV="1">
            <a:off x="2324100" y="1962151"/>
            <a:ext cx="2916563" cy="14668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76300" y="3276600"/>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167355"/>
            <a:ext cx="19621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a:xfrm flipV="1">
            <a:off x="3782381" y="397024"/>
            <a:ext cx="3068963" cy="220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6687" y="5364384"/>
            <a:ext cx="798671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If any particular operating mode is chosen from the “Main Sweep”, the corresponding operating mode needs to be selected from the “</a:t>
            </a:r>
            <a:r>
              <a:rPr lang="en-US" sz="1400" dirty="0" err="1" smtClean="0"/>
              <a:t>Keithley</a:t>
            </a:r>
            <a:r>
              <a:rPr lang="en-US" sz="1400" dirty="0" smtClean="0"/>
              <a:t> 6221” panel too. </a:t>
            </a:r>
          </a:p>
          <a:p>
            <a:pPr marL="285750" indent="-285750">
              <a:buFont typeface="Arial" panose="020B0604020202020204" pitchFamily="34" charset="0"/>
              <a:buChar char="•"/>
            </a:pPr>
            <a:r>
              <a:rPr lang="en-US" sz="1400" dirty="0" smtClean="0"/>
              <a:t>If </a:t>
            </a:r>
            <a:r>
              <a:rPr lang="en-US" sz="1400" dirty="0" err="1" smtClean="0"/>
              <a:t>Keithley</a:t>
            </a:r>
            <a:r>
              <a:rPr lang="en-US" sz="1400" dirty="0" smtClean="0"/>
              <a:t> 6221 is used, one and only one of the four functions can be selected. </a:t>
            </a:r>
          </a:p>
          <a:p>
            <a:pPr marL="285750" indent="-285750">
              <a:buFont typeface="Arial" panose="020B0604020202020204" pitchFamily="34" charset="0"/>
              <a:buChar char="•"/>
            </a:pPr>
            <a:r>
              <a:rPr lang="en-US" sz="1400" dirty="0" smtClean="0"/>
              <a:t>For Delta mode and pulse delta mode, different units can be chosen.</a:t>
            </a:r>
          </a:p>
          <a:p>
            <a:pPr marL="285750" indent="-285750">
              <a:buFont typeface="Arial" panose="020B0604020202020204" pitchFamily="34" charset="0"/>
              <a:buChar char="•"/>
            </a:pPr>
            <a:r>
              <a:rPr lang="en-US" sz="1400" dirty="0" smtClean="0"/>
              <a:t>When IV measurement is performed, different sweep mode can be chosen.</a:t>
            </a:r>
            <a:endParaRPr lang="en-US" sz="1400" dirty="0"/>
          </a:p>
        </p:txBody>
      </p:sp>
    </p:spTree>
    <p:extLst>
      <p:ext uri="{BB962C8B-B14F-4D97-AF65-F5344CB8AC3E}">
        <p14:creationId xmlns:p14="http://schemas.microsoft.com/office/powerpoint/2010/main" val="40392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105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00400" y="1409700"/>
            <a:ext cx="1600200"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762000"/>
            <a:ext cx="37623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52400" y="2514600"/>
            <a:ext cx="1295400"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01312" y="1717526"/>
            <a:ext cx="45648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52400"/>
            <a:ext cx="14668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124200" y="304800"/>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3782381" y="397024"/>
            <a:ext cx="1704019" cy="220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39195" y="2028825"/>
            <a:ext cx="3904805" cy="738664"/>
          </a:xfrm>
          <a:prstGeom prst="rect">
            <a:avLst/>
          </a:prstGeom>
          <a:noFill/>
        </p:spPr>
        <p:txBody>
          <a:bodyPr wrap="square" rtlCol="0">
            <a:spAutoFit/>
          </a:bodyPr>
          <a:lstStyle/>
          <a:p>
            <a:r>
              <a:rPr lang="en-US" sz="1400" dirty="0" smtClean="0"/>
              <a:t>If a lock-in output is to be </a:t>
            </a:r>
            <a:r>
              <a:rPr lang="en-US" sz="1400" dirty="0" err="1" smtClean="0"/>
              <a:t>sweeped</a:t>
            </a:r>
            <a:r>
              <a:rPr lang="en-US" sz="1400" dirty="0" smtClean="0"/>
              <a:t>, the “Main Sweep” needs to be “Lock-In </a:t>
            </a:r>
            <a:r>
              <a:rPr lang="en-US" sz="1400" dirty="0" err="1" smtClean="0"/>
              <a:t>Vosc</a:t>
            </a:r>
            <a:r>
              <a:rPr lang="en-US" sz="1400" dirty="0" smtClean="0"/>
              <a:t>”.</a:t>
            </a:r>
          </a:p>
          <a:p>
            <a:r>
              <a:rPr lang="en-US" sz="1400" dirty="0" smtClean="0"/>
              <a:t>If SR7265 is only used to read, set “From” to 0.</a:t>
            </a:r>
            <a:endParaRPr lang="en-US" sz="1400" dirty="0"/>
          </a:p>
        </p:txBody>
      </p:sp>
      <p:cxnSp>
        <p:nvCxnSpPr>
          <p:cNvPr id="16" name="Straight Arrow Connector 15"/>
          <p:cNvCxnSpPr/>
          <p:nvPr/>
        </p:nvCxnSpPr>
        <p:spPr>
          <a:xfrm>
            <a:off x="800100" y="3086100"/>
            <a:ext cx="0" cy="266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72" y="3429000"/>
            <a:ext cx="31146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54481" y="5105400"/>
            <a:ext cx="3069720" cy="954107"/>
          </a:xfrm>
          <a:prstGeom prst="rect">
            <a:avLst/>
          </a:prstGeom>
          <a:noFill/>
        </p:spPr>
        <p:txBody>
          <a:bodyPr wrap="square" rtlCol="0">
            <a:spAutoFit/>
          </a:bodyPr>
          <a:lstStyle/>
          <a:p>
            <a:r>
              <a:rPr lang="en-US" sz="1400" dirty="0" smtClean="0"/>
              <a:t>Any comments of the measurement can be typed here. The information will be saved in a header information txt file.</a:t>
            </a:r>
            <a:endParaRPr lang="en-US" sz="1400" dirty="0"/>
          </a:p>
        </p:txBody>
      </p:sp>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483168"/>
            <a:ext cx="5895450" cy="936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1447800" y="2628900"/>
            <a:ext cx="2895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3352800" y="3099453"/>
            <a:ext cx="533400" cy="3295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00399" y="4495800"/>
            <a:ext cx="5486401" cy="523220"/>
          </a:xfrm>
          <a:prstGeom prst="rect">
            <a:avLst/>
          </a:prstGeom>
          <a:noFill/>
        </p:spPr>
        <p:txBody>
          <a:bodyPr wrap="square" rtlCol="0">
            <a:spAutoFit/>
          </a:bodyPr>
          <a:lstStyle/>
          <a:p>
            <a:r>
              <a:rPr lang="en-US" sz="1400" dirty="0" smtClean="0"/>
              <a:t>If a new instrument is to be used for measurement, it can be configured here, and the reading will be recorded in the data file.</a:t>
            </a:r>
            <a:endParaRPr lang="en-US" sz="1400" dirty="0"/>
          </a:p>
        </p:txBody>
      </p:sp>
      <p:sp>
        <p:nvSpPr>
          <p:cNvPr id="25" name="Rectangle 24"/>
          <p:cNvSpPr/>
          <p:nvPr/>
        </p:nvSpPr>
        <p:spPr>
          <a:xfrm>
            <a:off x="8741636" y="3483168"/>
            <a:ext cx="354214" cy="9364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8382000" y="4495800"/>
            <a:ext cx="447150" cy="9390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86600" y="5434810"/>
            <a:ext cx="1826997" cy="646331"/>
          </a:xfrm>
          <a:prstGeom prst="rect">
            <a:avLst/>
          </a:prstGeom>
          <a:noFill/>
        </p:spPr>
        <p:txBody>
          <a:bodyPr wrap="square" rtlCol="0">
            <a:spAutoFit/>
          </a:bodyPr>
          <a:lstStyle/>
          <a:p>
            <a:r>
              <a:rPr lang="en-US" sz="1200" dirty="0" smtClean="0">
                <a:solidFill>
                  <a:srgbClr val="FF0000"/>
                </a:solidFill>
              </a:rPr>
              <a:t>These are used to choose different instruments, or delete any instruments.</a:t>
            </a:r>
            <a:endParaRPr lang="en-US" sz="1200" dirty="0">
              <a:solidFill>
                <a:srgbClr val="FF0000"/>
              </a:solidFill>
            </a:endParaRPr>
          </a:p>
        </p:txBody>
      </p:sp>
    </p:spTree>
    <p:extLst>
      <p:ext uri="{BB962C8B-B14F-4D97-AF65-F5344CB8AC3E}">
        <p14:creationId xmlns:p14="http://schemas.microsoft.com/office/powerpoint/2010/main" val="211958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211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804" y="6224680"/>
            <a:ext cx="8867877" cy="646331"/>
          </a:xfrm>
          <a:prstGeom prst="rect">
            <a:avLst/>
          </a:prstGeom>
          <a:noFill/>
        </p:spPr>
        <p:txBody>
          <a:bodyPr wrap="none" rtlCol="0">
            <a:spAutoFit/>
          </a:bodyPr>
          <a:lstStyle/>
          <a:p>
            <a:r>
              <a:rPr lang="en-US" dirty="0" smtClean="0"/>
              <a:t>These are the runs that are configured and added using the “setting” page. The settings here</a:t>
            </a:r>
          </a:p>
          <a:p>
            <a:r>
              <a:rPr lang="en-US" dirty="0"/>
              <a:t>r</a:t>
            </a:r>
            <a:r>
              <a:rPr lang="en-US" dirty="0" smtClean="0"/>
              <a:t>epeat the ones on “setting” page.</a:t>
            </a:r>
            <a:endParaRPr lang="en-US" dirty="0"/>
          </a:p>
        </p:txBody>
      </p:sp>
      <p:sp>
        <p:nvSpPr>
          <p:cNvPr id="6" name="TextBox 5"/>
          <p:cNvSpPr txBox="1"/>
          <p:nvPr/>
        </p:nvSpPr>
        <p:spPr>
          <a:xfrm>
            <a:off x="3223778" y="3127008"/>
            <a:ext cx="2573718" cy="553998"/>
          </a:xfrm>
          <a:prstGeom prst="rect">
            <a:avLst/>
          </a:prstGeom>
          <a:noFill/>
        </p:spPr>
        <p:txBody>
          <a:bodyPr wrap="none" rtlCol="0">
            <a:spAutoFit/>
          </a:bodyPr>
          <a:lstStyle/>
          <a:p>
            <a:r>
              <a:rPr lang="en-US" sz="3000" b="1" dirty="0" smtClean="0">
                <a:solidFill>
                  <a:srgbClr val="FF0000"/>
                </a:solidFill>
              </a:rPr>
              <a:t>Batch File Page</a:t>
            </a:r>
            <a:endParaRPr lang="en-US" sz="3000" b="1" dirty="0">
              <a:solidFill>
                <a:srgbClr val="FF0000"/>
              </a:solidFill>
            </a:endParaRPr>
          </a:p>
        </p:txBody>
      </p:sp>
    </p:spTree>
    <p:extLst>
      <p:ext uri="{BB962C8B-B14F-4D97-AF65-F5344CB8AC3E}">
        <p14:creationId xmlns:p14="http://schemas.microsoft.com/office/powerpoint/2010/main" val="380103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1140</Words>
  <Application>Microsoft Office PowerPoint</Application>
  <PresentationFormat>On-screen Show (4:3)</PresentationFormat>
  <Paragraphs>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Instruction To The Integrated Data Taking Labview Program</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In Real Measurements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To The Integrated Data Taking Labview Program</dc:title>
  <dc:creator>NHMFL</dc:creator>
  <cp:lastModifiedBy>NHMFL</cp:lastModifiedBy>
  <cp:revision>43</cp:revision>
  <dcterms:created xsi:type="dcterms:W3CDTF">2013-12-30T20:52:49Z</dcterms:created>
  <dcterms:modified xsi:type="dcterms:W3CDTF">2014-01-07T21:14:27Z</dcterms:modified>
</cp:coreProperties>
</file>