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aveat"/>
      <p:regular r:id="rId13"/>
      <p:bold r:id="rId14"/>
    </p:embeddedFont>
    <p:embeddedFont>
      <p:font typeface="Amatic SC"/>
      <p:regular r:id="rId15"/>
      <p:bold r:id="rId16"/>
    </p:embeddedFont>
    <p:embeddedFont>
      <p:font typeface="Montserrat"/>
      <p:regular r:id="rId17"/>
      <p:bold r:id="rId18"/>
      <p:italic r:id="rId19"/>
      <p:boldItalic r:id="rId20"/>
    </p:embeddedFont>
    <p:embeddedFont>
      <p:font typeface="Lato"/>
      <p:regular r:id="rId21"/>
      <p:bold r:id="rId22"/>
      <p:italic r:id="rId23"/>
      <p:boldItalic r:id="rId24"/>
    </p:embeddedFont>
    <p:embeddedFont>
      <p:font typeface="Indie Flower"/>
      <p:regular r:id="rId25"/>
    </p:embeddedFont>
    <p:embeddedFont>
      <p:font typeface="Spectra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56F208-5A09-40A7-B0B3-98436C262BD6}">
  <a:tblStyle styleId="{BA56F208-5A09-40A7-B0B3-98436C262BD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regular.fntdata"/><Relationship Id="rId25" Type="http://schemas.openxmlformats.org/officeDocument/2006/relationships/font" Target="fonts/IndieFlower-regular.fntdata"/><Relationship Id="rId28" Type="http://schemas.openxmlformats.org/officeDocument/2006/relationships/font" Target="fonts/Spectral-italic.fntdata"/><Relationship Id="rId27" Type="http://schemas.openxmlformats.org/officeDocument/2006/relationships/font" Target="fonts/Spectra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aveat-regular.fntdata"/><Relationship Id="rId12" Type="http://schemas.openxmlformats.org/officeDocument/2006/relationships/slide" Target="slides/slide7.xml"/><Relationship Id="rId15" Type="http://schemas.openxmlformats.org/officeDocument/2006/relationships/font" Target="fonts/AmaticSC-regular.fntdata"/><Relationship Id="rId14" Type="http://schemas.openxmlformats.org/officeDocument/2006/relationships/font" Target="fonts/Caveat-bold.fntdata"/><Relationship Id="rId17" Type="http://schemas.openxmlformats.org/officeDocument/2006/relationships/font" Target="fonts/Montserrat-regular.fntdata"/><Relationship Id="rId16" Type="http://schemas.openxmlformats.org/officeDocument/2006/relationships/font" Target="fonts/AmaticSC-bold.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t/>
            </a:r>
            <a:endParaRPr sz="1400">
              <a:latin typeface="Impact"/>
              <a:ea typeface="Impact"/>
              <a:cs typeface="Impact"/>
              <a:sym typeface="Impac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41aae2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c641aae2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41aae2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c641aae2e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6" name="Google Shape;10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1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grpSp>
        <p:nvGrpSpPr>
          <p:cNvPr id="12" name="Google Shape;12;p3"/>
          <p:cNvGrpSpPr/>
          <p:nvPr/>
        </p:nvGrpSpPr>
        <p:grpSpPr>
          <a:xfrm>
            <a:off x="0" y="381001"/>
            <a:ext cx="1037850" cy="1016288"/>
            <a:chOff x="0" y="381001"/>
            <a:chExt cx="1037850" cy="1016288"/>
          </a:xfrm>
        </p:grpSpPr>
        <p:sp>
          <p:nvSpPr>
            <p:cNvPr id="13" name="Google Shape;13;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 name="Google Shape;16;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4"/>
          <p:cNvGrpSpPr/>
          <p:nvPr/>
        </p:nvGrpSpPr>
        <p:grpSpPr>
          <a:xfrm>
            <a:off x="0" y="490"/>
            <a:ext cx="5153705" cy="5134399"/>
            <a:chOff x="0" y="75"/>
            <a:chExt cx="5153705" cy="5152950"/>
          </a:xfrm>
        </p:grpSpPr>
        <p:sp>
          <p:nvSpPr>
            <p:cNvPr id="21" name="Google Shape;21;p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6" name="Google Shape;26;p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7" name="Google Shape;2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5"/>
          <p:cNvGrpSpPr/>
          <p:nvPr/>
        </p:nvGrpSpPr>
        <p:grpSpPr>
          <a:xfrm>
            <a:off x="4406400" y="0"/>
            <a:ext cx="4737600" cy="5143065"/>
            <a:chOff x="4406400" y="0"/>
            <a:chExt cx="4737600" cy="5143065"/>
          </a:xfrm>
        </p:grpSpPr>
        <p:sp>
          <p:nvSpPr>
            <p:cNvPr id="30" name="Google Shape;30;p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6"/>
          <p:cNvGrpSpPr/>
          <p:nvPr/>
        </p:nvGrpSpPr>
        <p:grpSpPr>
          <a:xfrm>
            <a:off x="0" y="381001"/>
            <a:ext cx="1037850" cy="1016288"/>
            <a:chOff x="0" y="381001"/>
            <a:chExt cx="1037850" cy="1016288"/>
          </a:xfrm>
        </p:grpSpPr>
        <p:sp>
          <p:nvSpPr>
            <p:cNvPr id="52" name="Google Shape;5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6"/>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6" name="Google Shape;56;p6"/>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7" name="Google Shape;5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7"/>
          <p:cNvGrpSpPr/>
          <p:nvPr/>
        </p:nvGrpSpPr>
        <p:grpSpPr>
          <a:xfrm>
            <a:off x="0" y="381001"/>
            <a:ext cx="1037850" cy="1016288"/>
            <a:chOff x="0" y="381001"/>
            <a:chExt cx="1037850" cy="1016288"/>
          </a:xfrm>
        </p:grpSpPr>
        <p:sp>
          <p:nvSpPr>
            <p:cNvPr id="60" name="Google Shape;60;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8"/>
          <p:cNvGrpSpPr/>
          <p:nvPr/>
        </p:nvGrpSpPr>
        <p:grpSpPr>
          <a:xfrm>
            <a:off x="0" y="381001"/>
            <a:ext cx="1037850" cy="1016288"/>
            <a:chOff x="0" y="381001"/>
            <a:chExt cx="1037850" cy="1016288"/>
          </a:xfrm>
        </p:grpSpPr>
        <p:sp>
          <p:nvSpPr>
            <p:cNvPr id="66" name="Google Shape;66;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0" name="Google Shape;7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9"/>
          <p:cNvGrpSpPr/>
          <p:nvPr/>
        </p:nvGrpSpPr>
        <p:grpSpPr>
          <a:xfrm>
            <a:off x="4406400" y="0"/>
            <a:ext cx="4737600" cy="5143500"/>
            <a:chOff x="4406400" y="0"/>
            <a:chExt cx="4737600" cy="5143500"/>
          </a:xfrm>
        </p:grpSpPr>
        <p:sp>
          <p:nvSpPr>
            <p:cNvPr id="73" name="Google Shape;73;p9"/>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0"/>
          <p:cNvGrpSpPr/>
          <p:nvPr/>
        </p:nvGrpSpPr>
        <p:grpSpPr>
          <a:xfrm>
            <a:off x="0" y="381001"/>
            <a:ext cx="1037850" cy="1016288"/>
            <a:chOff x="0" y="381001"/>
            <a:chExt cx="1037850" cy="1016288"/>
          </a:xfrm>
        </p:grpSpPr>
        <p:sp>
          <p:nvSpPr>
            <p:cNvPr id="95" name="Google Shape;95;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0" name="Google Shape;10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hyperlink" Target="https://www.fastcompany.com/3068172/ai-can-make-us-all-dress-better-so-why-isnt-the-fashion-industry-using-it-m" TargetMode="External"/><Relationship Id="rId6" Type="http://schemas.openxmlformats.org/officeDocument/2006/relationships/hyperlink" Target="https://www.intelligencenode.com/blog/competitive-pricing-strategy-see-products-pric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nvSpPr>
        <p:spPr>
          <a:xfrm>
            <a:off x="3488525" y="773900"/>
            <a:ext cx="6858000" cy="8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txBox="1"/>
          <p:nvPr/>
        </p:nvSpPr>
        <p:spPr>
          <a:xfrm>
            <a:off x="216850" y="154400"/>
            <a:ext cx="6947700" cy="18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lang="en" sz="6000" u="sng">
                <a:solidFill>
                  <a:srgbClr val="FFFFFF"/>
                </a:solidFill>
                <a:latin typeface="Amatic SC"/>
                <a:ea typeface="Amatic SC"/>
                <a:cs typeface="Amatic SC"/>
                <a:sym typeface="Amatic SC"/>
              </a:rPr>
              <a:t>Team Bugs Bunnies</a:t>
            </a:r>
            <a:endParaRPr b="1" sz="6000" u="sng">
              <a:solidFill>
                <a:srgbClr val="FFFFFF"/>
              </a:solidFill>
              <a:latin typeface="Amatic SC"/>
              <a:ea typeface="Amatic SC"/>
              <a:cs typeface="Amatic SC"/>
              <a:sym typeface="Amatic SC"/>
            </a:endParaRPr>
          </a:p>
          <a:p>
            <a:pPr indent="0" lvl="0" marL="0" marR="0" rtl="0" algn="l">
              <a:lnSpc>
                <a:spcPct val="100000"/>
              </a:lnSpc>
              <a:spcBef>
                <a:spcPts val="0"/>
              </a:spcBef>
              <a:spcAft>
                <a:spcPts val="0"/>
              </a:spcAft>
              <a:buClr>
                <a:srgbClr val="000000"/>
              </a:buClr>
              <a:buSzPts val="6000"/>
              <a:buFont typeface="Arial"/>
              <a:buNone/>
            </a:pPr>
            <a:r>
              <a:rPr b="1" lang="en" sz="4000" u="sng">
                <a:solidFill>
                  <a:srgbClr val="FFFFFF"/>
                </a:solidFill>
                <a:latin typeface="Amatic SC"/>
                <a:ea typeface="Amatic SC"/>
                <a:cs typeface="Amatic SC"/>
                <a:sym typeface="Amatic SC"/>
              </a:rPr>
              <a:t>( Customer Delight )</a:t>
            </a:r>
            <a:endParaRPr b="1" sz="4000" u="sng">
              <a:solidFill>
                <a:srgbClr val="FFFFFF"/>
              </a:solidFill>
              <a:latin typeface="Amatic SC"/>
              <a:ea typeface="Amatic SC"/>
              <a:cs typeface="Amatic SC"/>
              <a:sym typeface="Amatic SC"/>
            </a:endParaRPr>
          </a:p>
        </p:txBody>
      </p:sp>
      <p:sp>
        <p:nvSpPr>
          <p:cNvPr id="136" name="Google Shape;136;p13"/>
          <p:cNvSpPr txBox="1"/>
          <p:nvPr/>
        </p:nvSpPr>
        <p:spPr>
          <a:xfrm>
            <a:off x="1098150" y="3657825"/>
            <a:ext cx="6947700" cy="1851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b="1" lang="en" sz="1900">
                <a:solidFill>
                  <a:srgbClr val="FFFFFF"/>
                </a:solidFill>
                <a:latin typeface="Spectral"/>
                <a:ea typeface="Spectral"/>
                <a:cs typeface="Spectral"/>
                <a:sym typeface="Spectral"/>
              </a:rPr>
              <a:t>Institute Name: National Institute of Technology Patna</a:t>
            </a:r>
            <a:endParaRPr b="1" sz="1900">
              <a:solidFill>
                <a:srgbClr val="FFFFFF"/>
              </a:solidFill>
              <a:latin typeface="Spectral"/>
              <a:ea typeface="Spectral"/>
              <a:cs typeface="Spectral"/>
              <a:sym typeface="Spectral"/>
            </a:endParaRPr>
          </a:p>
          <a:p>
            <a:pPr indent="0" lvl="0" marL="457200" marR="0" rtl="0" algn="l">
              <a:lnSpc>
                <a:spcPct val="100000"/>
              </a:lnSpc>
              <a:spcBef>
                <a:spcPts val="0"/>
              </a:spcBef>
              <a:spcAft>
                <a:spcPts val="0"/>
              </a:spcAft>
              <a:buNone/>
            </a:pPr>
            <a:r>
              <a:rPr b="1" lang="en" sz="1900">
                <a:solidFill>
                  <a:srgbClr val="FFFFFF"/>
                </a:solidFill>
                <a:latin typeface="Spectral"/>
                <a:ea typeface="Spectral"/>
                <a:cs typeface="Spectral"/>
                <a:sym typeface="Spectral"/>
              </a:rPr>
              <a:t>Garima Singh : garingh128@gmail.com</a:t>
            </a:r>
            <a:endParaRPr b="1" i="0" sz="1900" u="none" cap="none" strike="noStrike">
              <a:solidFill>
                <a:srgbClr val="FFFFFF"/>
              </a:solidFill>
              <a:latin typeface="Spectral"/>
              <a:ea typeface="Spectral"/>
              <a:cs typeface="Spectral"/>
              <a:sym typeface="Spectral"/>
            </a:endParaRPr>
          </a:p>
        </p:txBody>
      </p:sp>
      <p:pic>
        <p:nvPicPr>
          <p:cNvPr id="137" name="Google Shape;137;p13"/>
          <p:cNvPicPr preferRelativeResize="0"/>
          <p:nvPr/>
        </p:nvPicPr>
        <p:blipFill>
          <a:blip r:embed="rId4">
            <a:alphaModFix/>
          </a:blip>
          <a:stretch>
            <a:fillRect/>
          </a:stretch>
        </p:blipFill>
        <p:spPr>
          <a:xfrm>
            <a:off x="7178925" y="154938"/>
            <a:ext cx="1804525" cy="18045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chemeClr val="accent2"/>
                </a:solidFill>
                <a:latin typeface="Caveat"/>
                <a:ea typeface="Caveat"/>
                <a:cs typeface="Caveat"/>
                <a:sym typeface="Caveat"/>
              </a:rPr>
              <a:t>PROBLEM STATEMENT </a:t>
            </a:r>
            <a:endParaRPr sz="3000">
              <a:solidFill>
                <a:schemeClr val="accent2"/>
              </a:solidFill>
              <a:latin typeface="Caveat"/>
              <a:ea typeface="Caveat"/>
              <a:cs typeface="Caveat"/>
              <a:sym typeface="Caveat"/>
            </a:endParaRPr>
          </a:p>
        </p:txBody>
      </p:sp>
      <p:sp>
        <p:nvSpPr>
          <p:cNvPr id="143" name="Google Shape;143;p14"/>
          <p:cNvSpPr txBox="1"/>
          <p:nvPr>
            <p:ph idx="1" type="body"/>
          </p:nvPr>
        </p:nvSpPr>
        <p:spPr>
          <a:xfrm>
            <a:off x="1202525" y="881075"/>
            <a:ext cx="7834200" cy="417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 sz="2100" u="sng">
                <a:latin typeface="Arial"/>
                <a:ea typeface="Arial"/>
                <a:cs typeface="Arial"/>
                <a:sym typeface="Arial"/>
              </a:rPr>
              <a:t>Customer Delight </a:t>
            </a:r>
            <a:endParaRPr sz="2100" u="sng">
              <a:latin typeface="Arial"/>
              <a:ea typeface="Arial"/>
              <a:cs typeface="Arial"/>
              <a:sym typeface="Arial"/>
            </a:endParaRPr>
          </a:p>
          <a:p>
            <a:pPr indent="0" lvl="0" marL="0" rtl="0" algn="l">
              <a:lnSpc>
                <a:spcPct val="115000"/>
              </a:lnSpc>
              <a:spcBef>
                <a:spcPts val="1600"/>
              </a:spcBef>
              <a:spcAft>
                <a:spcPts val="0"/>
              </a:spcAft>
              <a:buSzPts val="1300"/>
              <a:buNone/>
            </a:pPr>
            <a:r>
              <a:rPr lang="en" sz="1600">
                <a:latin typeface="Arial"/>
                <a:ea typeface="Arial"/>
                <a:cs typeface="Arial"/>
                <a:sym typeface="Arial"/>
              </a:rPr>
              <a:t>Customer delight is the process of exceeding a customer’s expectations to create a positive customer experience with your product or brand to improve loyalty. Delighting customers is not just meeting their needs at the moment. It is more about building authentic relationships that stand the test of time. Delight is about providing a remarkable experience to users through focusing on their needs, interests, and wishes. Let’s figure out ways to delight our customers by helping them detect personalised trends from various happening and sources throughout India.</a:t>
            </a:r>
            <a:endParaRPr sz="1600">
              <a:latin typeface="Arial"/>
              <a:ea typeface="Arial"/>
              <a:cs typeface="Arial"/>
              <a:sym typeface="Arial"/>
            </a:endParaRPr>
          </a:p>
          <a:p>
            <a:pPr indent="0" lvl="0" marL="0" rtl="0" algn="l">
              <a:lnSpc>
                <a:spcPct val="115000"/>
              </a:lnSpc>
              <a:spcBef>
                <a:spcPts val="1600"/>
              </a:spcBef>
              <a:spcAft>
                <a:spcPts val="1600"/>
              </a:spcAft>
              <a:buSzPts val="1300"/>
              <a:buNone/>
            </a:pPr>
            <a:r>
              <a:rPr lang="en" sz="1600">
                <a:latin typeface="Arial"/>
                <a:ea typeface="Arial"/>
                <a:cs typeface="Arial"/>
                <a:sym typeface="Arial"/>
              </a:rPr>
              <a:t>Figure out innovative ways to enhance user shopping experience using AR and VR technologies in an ecommerce scenario. Devise innovative ways to incorporate Trends into Fashion relevant flows like Designing and Merchandising</a:t>
            </a:r>
            <a:endParaRPr sz="1600">
              <a:latin typeface="Arial"/>
              <a:ea typeface="Arial"/>
              <a:cs typeface="Arial"/>
              <a:sym typeface="Arial"/>
            </a:endParaRPr>
          </a:p>
        </p:txBody>
      </p:sp>
      <p:pic>
        <p:nvPicPr>
          <p:cNvPr id="144" name="Google Shape;144;p14"/>
          <p:cNvPicPr preferRelativeResize="0"/>
          <p:nvPr/>
        </p:nvPicPr>
        <p:blipFill>
          <a:blip r:embed="rId4">
            <a:alphaModFix/>
          </a:blip>
          <a:stretch>
            <a:fillRect/>
          </a:stretch>
        </p:blipFill>
        <p:spPr>
          <a:xfrm>
            <a:off x="7667950" y="195859"/>
            <a:ext cx="1309875" cy="13098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rgbClr val="F1C232"/>
                </a:solidFill>
                <a:latin typeface="Caveat"/>
                <a:ea typeface="Caveat"/>
                <a:cs typeface="Caveat"/>
                <a:sym typeface="Caveat"/>
              </a:rPr>
              <a:t>THE IDEA- ALLY</a:t>
            </a:r>
            <a:endParaRPr sz="3000">
              <a:solidFill>
                <a:srgbClr val="F1C232"/>
              </a:solidFill>
              <a:latin typeface="Caveat"/>
              <a:ea typeface="Caveat"/>
              <a:cs typeface="Caveat"/>
              <a:sym typeface="Caveat"/>
            </a:endParaRPr>
          </a:p>
          <a:p>
            <a:pPr indent="0" lvl="0" marL="0" rtl="0" algn="l">
              <a:lnSpc>
                <a:spcPct val="100000"/>
              </a:lnSpc>
              <a:spcBef>
                <a:spcPts val="0"/>
              </a:spcBef>
              <a:spcAft>
                <a:spcPts val="0"/>
              </a:spcAft>
              <a:buSzPts val="2400"/>
              <a:buNone/>
            </a:pPr>
            <a:r>
              <a:t/>
            </a:r>
            <a:endParaRPr sz="3000">
              <a:solidFill>
                <a:srgbClr val="F1C232"/>
              </a:solidFill>
              <a:latin typeface="Caveat"/>
              <a:ea typeface="Caveat"/>
              <a:cs typeface="Caveat"/>
              <a:sym typeface="Caveat"/>
            </a:endParaRPr>
          </a:p>
        </p:txBody>
      </p:sp>
      <p:sp>
        <p:nvSpPr>
          <p:cNvPr id="150" name="Google Shape;150;p15"/>
          <p:cNvSpPr txBox="1"/>
          <p:nvPr>
            <p:ph idx="1" type="body"/>
          </p:nvPr>
        </p:nvSpPr>
        <p:spPr>
          <a:xfrm>
            <a:off x="1169750" y="964250"/>
            <a:ext cx="7489200" cy="370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350" u="sng">
                <a:latin typeface="Arial"/>
                <a:ea typeface="Arial"/>
                <a:cs typeface="Arial"/>
                <a:sym typeface="Arial"/>
              </a:rPr>
              <a:t>Ally</a:t>
            </a:r>
            <a:r>
              <a:rPr lang="en" sz="1350" u="sng">
                <a:latin typeface="Arial"/>
                <a:ea typeface="Arial"/>
                <a:cs typeface="Arial"/>
                <a:sym typeface="Arial"/>
              </a:rPr>
              <a:t> is a conjunction that encapsulates effective features that will surely enhance customer satisfaction and delight </a:t>
            </a:r>
            <a:r>
              <a:rPr lang="en" sz="1350">
                <a:latin typeface="Arial"/>
                <a:ea typeface="Arial"/>
                <a:cs typeface="Arial"/>
                <a:sym typeface="Arial"/>
              </a:rPr>
              <a:t>and create a positive customer base for the brand along with innovative ways to incorporate Trends into Fashion relevant flows like Designing and Merchandising.</a:t>
            </a:r>
            <a:endParaRPr sz="1350">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lang="en" sz="1350">
                <a:latin typeface="Arial"/>
                <a:ea typeface="Arial"/>
                <a:cs typeface="Arial"/>
                <a:sym typeface="Arial"/>
              </a:rPr>
              <a:t>A dedicated </a:t>
            </a:r>
            <a:r>
              <a:rPr lang="en" sz="1350" u="sng">
                <a:latin typeface="Arial"/>
                <a:ea typeface="Arial"/>
                <a:cs typeface="Arial"/>
                <a:sym typeface="Arial"/>
              </a:rPr>
              <a:t>news feed section</a:t>
            </a:r>
            <a:r>
              <a:rPr lang="en" sz="1350">
                <a:latin typeface="Arial"/>
                <a:ea typeface="Arial"/>
                <a:cs typeface="Arial"/>
                <a:sym typeface="Arial"/>
              </a:rPr>
              <a:t> in the mobile application to see what your friends and followed people are buying.</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lang="en" sz="1350" u="sng">
                <a:latin typeface="Arial"/>
                <a:ea typeface="Arial"/>
                <a:cs typeface="Arial"/>
                <a:sym typeface="Arial"/>
              </a:rPr>
              <a:t>Feature to follow influencers or your relatives and friends </a:t>
            </a:r>
            <a:r>
              <a:rPr lang="en" sz="1350">
                <a:latin typeface="Arial"/>
                <a:ea typeface="Arial"/>
                <a:cs typeface="Arial"/>
                <a:sym typeface="Arial"/>
              </a:rPr>
              <a:t>on the app itself and a separate section where top trending influencers and celebrities endorse brands and you can buy the same outfits as them. Famous looks from upcoming movies can also be purchased.</a:t>
            </a:r>
            <a:endParaRPr sz="1350">
              <a:latin typeface="Arial"/>
              <a:ea typeface="Arial"/>
              <a:cs typeface="Arial"/>
              <a:sym typeface="Arial"/>
            </a:endParaRPr>
          </a:p>
          <a:p>
            <a:pPr indent="-314325" lvl="0" marL="457200" rtl="0" algn="l">
              <a:lnSpc>
                <a:spcPct val="115000"/>
              </a:lnSpc>
              <a:spcBef>
                <a:spcPts val="0"/>
              </a:spcBef>
              <a:spcAft>
                <a:spcPts val="0"/>
              </a:spcAft>
              <a:buClr>
                <a:srgbClr val="FFFFFF"/>
              </a:buClr>
              <a:buSzPts val="1350"/>
              <a:buFont typeface="Arial"/>
              <a:buChar char="★"/>
            </a:pPr>
            <a:r>
              <a:rPr lang="en" sz="1350" u="sng">
                <a:solidFill>
                  <a:srgbClr val="FFFFFF"/>
                </a:solidFill>
                <a:latin typeface="Arial"/>
                <a:ea typeface="Arial"/>
                <a:cs typeface="Arial"/>
                <a:sym typeface="Arial"/>
              </a:rPr>
              <a:t>Purposeful competitions</a:t>
            </a:r>
            <a:r>
              <a:rPr lang="en" sz="1350">
                <a:solidFill>
                  <a:srgbClr val="FFFFFF"/>
                </a:solidFill>
                <a:latin typeface="Arial"/>
                <a:ea typeface="Arial"/>
                <a:cs typeface="Arial"/>
                <a:sym typeface="Arial"/>
              </a:rPr>
              <a:t> can be a fun way to spread the word about the store. We can extract maximum exposure from competitions by building in a voting mechanic – in order to win or be shortlisted, participants have to get their friends to vote.</a:t>
            </a:r>
            <a:endParaRPr sz="1350">
              <a:solidFill>
                <a:srgbClr val="FFFFFF"/>
              </a:solidFill>
              <a:latin typeface="Arial"/>
              <a:ea typeface="Arial"/>
              <a:cs typeface="Arial"/>
              <a:sym typeface="Arial"/>
            </a:endParaRPr>
          </a:p>
          <a:p>
            <a:pPr indent="-314325" lvl="0" marL="457200" rtl="0" algn="l">
              <a:lnSpc>
                <a:spcPct val="115000"/>
              </a:lnSpc>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A separate section where </a:t>
            </a:r>
            <a:r>
              <a:rPr lang="en" sz="1350" u="sng">
                <a:solidFill>
                  <a:srgbClr val="FFFFFF"/>
                </a:solidFill>
                <a:latin typeface="Arial"/>
                <a:ea typeface="Arial"/>
                <a:cs typeface="Arial"/>
                <a:sym typeface="Arial"/>
              </a:rPr>
              <a:t>customers can write authoritative, interesting content and blogs</a:t>
            </a:r>
            <a:r>
              <a:rPr lang="en" sz="1350">
                <a:solidFill>
                  <a:srgbClr val="FFFFFF"/>
                </a:solidFill>
                <a:latin typeface="Arial"/>
                <a:ea typeface="Arial"/>
                <a:cs typeface="Arial"/>
                <a:sym typeface="Arial"/>
              </a:rPr>
              <a:t> in online shop’s contextual domain and get paid for the same. </a:t>
            </a:r>
            <a:endParaRPr sz="1350">
              <a:solidFill>
                <a:srgbClr val="FFFFFF"/>
              </a:solidFill>
              <a:latin typeface="Arial"/>
              <a:ea typeface="Arial"/>
              <a:cs typeface="Arial"/>
              <a:sym typeface="Arial"/>
            </a:endParaRPr>
          </a:p>
          <a:p>
            <a:pPr indent="-314325" lvl="0" marL="457200" rtl="0" algn="l">
              <a:lnSpc>
                <a:spcPct val="115000"/>
              </a:lnSpc>
              <a:spcBef>
                <a:spcPts val="0"/>
              </a:spcBef>
              <a:spcAft>
                <a:spcPts val="0"/>
              </a:spcAft>
              <a:buClr>
                <a:srgbClr val="FFFFFF"/>
              </a:buClr>
              <a:buSzPts val="1350"/>
              <a:buFont typeface="Arial"/>
              <a:buChar char="★"/>
            </a:pPr>
            <a:r>
              <a:rPr i="1" lang="en" sz="1350">
                <a:solidFill>
                  <a:srgbClr val="FFFFFF"/>
                </a:solidFill>
                <a:latin typeface="Arial"/>
                <a:ea typeface="Arial"/>
                <a:cs typeface="Arial"/>
                <a:sym typeface="Arial"/>
              </a:rPr>
              <a:t>Refer a friend</a:t>
            </a:r>
            <a:r>
              <a:rPr lang="en" sz="1350">
                <a:solidFill>
                  <a:srgbClr val="FFFFFF"/>
                </a:solidFill>
                <a:latin typeface="Arial"/>
                <a:ea typeface="Arial"/>
                <a:cs typeface="Arial"/>
                <a:sym typeface="Arial"/>
              </a:rPr>
              <a:t>: Referrals can happen organically via Word of Mouth marketing or </a:t>
            </a:r>
            <a:r>
              <a:rPr lang="en" sz="1350" u="sng">
                <a:solidFill>
                  <a:srgbClr val="FFFFFF"/>
                </a:solidFill>
                <a:latin typeface="Arial"/>
                <a:ea typeface="Arial"/>
                <a:cs typeface="Arial"/>
                <a:sym typeface="Arial"/>
              </a:rPr>
              <a:t>through a referral marketing program and customers get discounts for the frequency of referrals.</a:t>
            </a:r>
            <a:endParaRPr sz="1350" u="sng">
              <a:solidFill>
                <a:srgbClr val="FFFFFF"/>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1350">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350">
              <a:latin typeface="Arial"/>
              <a:ea typeface="Arial"/>
              <a:cs typeface="Arial"/>
              <a:sym typeface="Arial"/>
            </a:endParaRPr>
          </a:p>
        </p:txBody>
      </p:sp>
      <p:pic>
        <p:nvPicPr>
          <p:cNvPr id="151" name="Google Shape;151;p15"/>
          <p:cNvPicPr preferRelativeResize="0"/>
          <p:nvPr/>
        </p:nvPicPr>
        <p:blipFill>
          <a:blip r:embed="rId4">
            <a:alphaModFix/>
          </a:blip>
          <a:stretch>
            <a:fillRect/>
          </a:stretch>
        </p:blipFill>
        <p:spPr>
          <a:xfrm>
            <a:off x="8139925" y="123253"/>
            <a:ext cx="844600" cy="8446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16"/>
          <p:cNvSpPr txBox="1"/>
          <p:nvPr/>
        </p:nvSpPr>
        <p:spPr>
          <a:xfrm>
            <a:off x="1297525" y="291050"/>
            <a:ext cx="7668000" cy="8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1C232"/>
                </a:solidFill>
                <a:latin typeface="Caveat"/>
                <a:ea typeface="Caveat"/>
                <a:cs typeface="Caveat"/>
                <a:sym typeface="Caveat"/>
              </a:rPr>
              <a:t>INNOVATION </a:t>
            </a:r>
            <a:r>
              <a:rPr lang="en" sz="3000">
                <a:solidFill>
                  <a:srgbClr val="F1C232"/>
                </a:solidFill>
                <a:latin typeface="Caveat"/>
                <a:ea typeface="Caveat"/>
                <a:cs typeface="Caveat"/>
                <a:sym typeface="Caveat"/>
              </a:rPr>
              <a:t>IN OUR PROPOSED SOLUTION</a:t>
            </a:r>
            <a:endParaRPr b="0" i="0" sz="3000" u="none" cap="none" strike="noStrike">
              <a:solidFill>
                <a:srgbClr val="F1C232"/>
              </a:solidFill>
              <a:latin typeface="Caveat"/>
              <a:ea typeface="Caveat"/>
              <a:cs typeface="Caveat"/>
              <a:sym typeface="Caveat"/>
            </a:endParaRPr>
          </a:p>
        </p:txBody>
      </p:sp>
      <p:pic>
        <p:nvPicPr>
          <p:cNvPr id="157" name="Google Shape;157;p16"/>
          <p:cNvPicPr preferRelativeResize="0"/>
          <p:nvPr/>
        </p:nvPicPr>
        <p:blipFill>
          <a:blip r:embed="rId4">
            <a:alphaModFix/>
          </a:blip>
          <a:stretch>
            <a:fillRect/>
          </a:stretch>
        </p:blipFill>
        <p:spPr>
          <a:xfrm>
            <a:off x="8042275" y="167900"/>
            <a:ext cx="923250" cy="923250"/>
          </a:xfrm>
          <a:prstGeom prst="rect">
            <a:avLst/>
          </a:prstGeom>
          <a:noFill/>
          <a:ln>
            <a:noFill/>
          </a:ln>
        </p:spPr>
      </p:pic>
      <p:sp>
        <p:nvSpPr>
          <p:cNvPr id="158" name="Google Shape;158;p16"/>
          <p:cNvSpPr txBox="1"/>
          <p:nvPr>
            <p:ph idx="1" type="body"/>
          </p:nvPr>
        </p:nvSpPr>
        <p:spPr>
          <a:xfrm>
            <a:off x="1169750" y="964250"/>
            <a:ext cx="7489200" cy="3704700"/>
          </a:xfrm>
          <a:prstGeom prst="rect">
            <a:avLst/>
          </a:prstGeom>
          <a:noFill/>
          <a:ln>
            <a:noFill/>
          </a:ln>
        </p:spPr>
        <p:txBody>
          <a:bodyPr anchorCtr="0" anchor="t" bIns="91425" lIns="91425" spcFirstLastPara="1" rIns="91425" wrap="square" tIns="91425">
            <a:noAutofit/>
          </a:bodyPr>
          <a:lstStyle/>
          <a:p>
            <a:pPr indent="-317500" lvl="0" marL="457200" rtl="0" algn="l">
              <a:spcBef>
                <a:spcPts val="800"/>
              </a:spcBef>
              <a:spcAft>
                <a:spcPts val="0"/>
              </a:spcAft>
              <a:buClr>
                <a:srgbClr val="FFFFFF"/>
              </a:buClr>
              <a:buSzPts val="1400"/>
              <a:buFont typeface="Arial"/>
              <a:buChar char="★"/>
            </a:pPr>
            <a:r>
              <a:rPr lang="en" sz="1400" u="sng">
                <a:solidFill>
                  <a:srgbClr val="FFFFFF"/>
                </a:solidFill>
                <a:latin typeface="Arial"/>
                <a:ea typeface="Arial"/>
                <a:cs typeface="Arial"/>
                <a:sym typeface="Arial"/>
              </a:rPr>
              <a:t>Hyper-personal product recommendations</a:t>
            </a:r>
            <a:r>
              <a:rPr lang="en" sz="1400">
                <a:solidFill>
                  <a:srgbClr val="FFFFFF"/>
                </a:solidFill>
                <a:latin typeface="Arial"/>
                <a:ea typeface="Arial"/>
                <a:cs typeface="Arial"/>
                <a:sym typeface="Arial"/>
              </a:rPr>
              <a:t>:For individualized service, blending AI and a human touch, style service Thread asks customers to complete a questionnaire and upload images of themselves. A stylist reviews the information to understand each client’s needs and uses the company’s AI algorithm to sort through thousands of products for </a:t>
            </a:r>
            <a:r>
              <a:rPr lang="en" sz="1400">
                <a:solidFill>
                  <a:srgbClr val="FFFFFF"/>
                </a:solidFill>
                <a:uFill>
                  <a:noFill/>
                </a:uFill>
                <a:latin typeface="Arial"/>
                <a:ea typeface="Arial"/>
                <a:cs typeface="Arial"/>
                <a:sym typeface="Arial"/>
                <a:hlinkClick r:id="rId5">
                  <a:extLst>
                    <a:ext uri="{A12FA001-AC4F-418D-AE19-62706E023703}">
                      <ahyp:hlinkClr val="tx"/>
                    </a:ext>
                  </a:extLst>
                </a:hlinkClick>
              </a:rPr>
              <a:t>personalized style suggestions</a:t>
            </a: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u="sng">
                <a:solidFill>
                  <a:srgbClr val="FFFFFF"/>
                </a:solidFill>
                <a:latin typeface="Arial"/>
                <a:ea typeface="Arial"/>
                <a:cs typeface="Arial"/>
                <a:sym typeface="Arial"/>
              </a:rPr>
              <a:t>A savvy social sales assistant: </a:t>
            </a:r>
            <a:r>
              <a:rPr lang="en" sz="1400">
                <a:solidFill>
                  <a:srgbClr val="FFFFFF"/>
                </a:solidFill>
                <a:latin typeface="Arial"/>
                <a:ea typeface="Arial"/>
                <a:cs typeface="Arial"/>
                <a:sym typeface="Arial"/>
              </a:rPr>
              <a:t>A machine learning tool or a bot to answer all queries of the customers.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To give retail companies certainty on </a:t>
            </a:r>
            <a:r>
              <a:rPr lang="en" sz="1400" u="sng">
                <a:solidFill>
                  <a:srgbClr val="FFFFFF"/>
                </a:solidFill>
                <a:latin typeface="Arial"/>
                <a:ea typeface="Arial"/>
                <a:cs typeface="Arial"/>
                <a:sym typeface="Arial"/>
              </a:rPr>
              <a:t>up-to-the-minute fashion trends</a:t>
            </a:r>
            <a:r>
              <a:rPr lang="en" sz="1400">
                <a:solidFill>
                  <a:srgbClr val="FFFFFF"/>
                </a:solidFill>
                <a:latin typeface="Arial"/>
                <a:ea typeface="Arial"/>
                <a:cs typeface="Arial"/>
                <a:sym typeface="Arial"/>
              </a:rPr>
              <a:t>, AI can crawl e-commerce sites to pinpoint exactly which products are most visible. AI can also crawl social media sites to identify trends, helping brands be first to market with popular styles.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best way to ensure the price is right: </a:t>
            </a:r>
            <a:r>
              <a:rPr lang="en" sz="1400" u="sng">
                <a:solidFill>
                  <a:srgbClr val="FFFFFF"/>
                </a:solidFill>
                <a:latin typeface="Arial"/>
                <a:ea typeface="Arial"/>
                <a:cs typeface="Arial"/>
                <a:sym typeface="Arial"/>
              </a:rPr>
              <a:t>Big data tools help retailers maintain a </a:t>
            </a:r>
            <a:r>
              <a:rPr lang="en" sz="1400" u="sng">
                <a:solidFill>
                  <a:srgbClr val="FFFFFF"/>
                </a:solidFill>
                <a:latin typeface="Arial"/>
                <a:ea typeface="Arial"/>
                <a:cs typeface="Arial"/>
                <a:sym typeface="Arial"/>
                <a:hlinkClick r:id="rId6">
                  <a:extLst>
                    <a:ext uri="{A12FA001-AC4F-418D-AE19-62706E023703}">
                      <ahyp:hlinkClr val="tx"/>
                    </a:ext>
                  </a:extLst>
                </a:hlinkClick>
              </a:rPr>
              <a:t>competitive pricing strategy</a:t>
            </a:r>
            <a:r>
              <a:rPr lang="en" sz="1400" u="sng">
                <a:solidFill>
                  <a:srgbClr val="FFFFFF"/>
                </a:solidFill>
                <a:latin typeface="Arial"/>
                <a:ea typeface="Arial"/>
                <a:cs typeface="Arial"/>
                <a:sym typeface="Arial"/>
              </a:rPr>
              <a:t>, combining AI and machine learning. </a:t>
            </a:r>
            <a:endParaRPr sz="1400" u="sng">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u="sng">
                <a:solidFill>
                  <a:srgbClr val="FFFFFF"/>
                </a:solidFill>
                <a:latin typeface="Arial"/>
                <a:ea typeface="Arial"/>
                <a:cs typeface="Arial"/>
                <a:sym typeface="Arial"/>
              </a:rPr>
              <a:t>Add friends and chat option</a:t>
            </a:r>
            <a:r>
              <a:rPr lang="en" sz="1400">
                <a:solidFill>
                  <a:srgbClr val="FFFFFF"/>
                </a:solidFill>
                <a:latin typeface="Arial"/>
                <a:ea typeface="Arial"/>
                <a:cs typeface="Arial"/>
                <a:sym typeface="Arial"/>
              </a:rPr>
              <a:t> to share your choices and complete cart directly on the app with your online friends with no hassle of sharing links on other apps.</a:t>
            </a:r>
            <a:endParaRPr sz="1400">
              <a:solidFill>
                <a:srgbClr val="FFFFFF"/>
              </a:solidFill>
              <a:latin typeface="Arial"/>
              <a:ea typeface="Arial"/>
              <a:cs typeface="Arial"/>
              <a:sym typeface="Arial"/>
            </a:endParaRPr>
          </a:p>
          <a:p>
            <a:pPr indent="0" lvl="0" marL="0" rtl="0" algn="l">
              <a:spcBef>
                <a:spcPts val="4600"/>
              </a:spcBef>
              <a:spcAft>
                <a:spcPts val="4600"/>
              </a:spcAft>
              <a:buNone/>
            </a:pPr>
            <a:r>
              <a:t/>
            </a:r>
            <a:endParaRPr sz="1400">
              <a:solidFill>
                <a:srgbClr val="FFFFFF"/>
              </a:solidFill>
              <a:latin typeface="Arial"/>
              <a:ea typeface="Arial"/>
              <a:cs typeface="Arial"/>
              <a:sym typeface="Arial"/>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 </a:t>
            </a:r>
            <a:r>
              <a:rPr lang="en" sz="3000">
                <a:solidFill>
                  <a:srgbClr val="FFD966"/>
                </a:solidFill>
                <a:latin typeface="Caveat"/>
                <a:ea typeface="Caveat"/>
                <a:cs typeface="Caveat"/>
                <a:sym typeface="Caveat"/>
              </a:rPr>
              <a:t>TECHNOLOGY STACK</a:t>
            </a:r>
            <a:endParaRPr sz="3000">
              <a:solidFill>
                <a:srgbClr val="FFD966"/>
              </a:solidFill>
              <a:latin typeface="Caveat"/>
              <a:ea typeface="Caveat"/>
              <a:cs typeface="Caveat"/>
              <a:sym typeface="Caveat"/>
            </a:endParaRPr>
          </a:p>
        </p:txBody>
      </p:sp>
      <p:sp>
        <p:nvSpPr>
          <p:cNvPr id="164" name="Google Shape;164;p17"/>
          <p:cNvSpPr txBox="1"/>
          <p:nvPr>
            <p:ph idx="1" type="body"/>
          </p:nvPr>
        </p:nvSpPr>
        <p:spPr>
          <a:xfrm>
            <a:off x="5700225" y="4353425"/>
            <a:ext cx="3589500" cy="12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latin typeface="Indie Flower"/>
                <a:ea typeface="Indie Flower"/>
                <a:cs typeface="Indie Flower"/>
                <a:sym typeface="Indie Flower"/>
              </a:rPr>
              <a:t>Software used : Android Studio </a:t>
            </a:r>
            <a:endParaRPr sz="1800">
              <a:latin typeface="Indie Flower"/>
              <a:ea typeface="Indie Flower"/>
              <a:cs typeface="Indie Flower"/>
              <a:sym typeface="Indie Flower"/>
            </a:endParaRPr>
          </a:p>
        </p:txBody>
      </p:sp>
      <p:graphicFrame>
        <p:nvGraphicFramePr>
          <p:cNvPr id="165" name="Google Shape;165;p17"/>
          <p:cNvGraphicFramePr/>
          <p:nvPr/>
        </p:nvGraphicFramePr>
        <p:xfrm>
          <a:off x="1145825" y="1284250"/>
          <a:ext cx="3000000" cy="3000000"/>
        </p:xfrm>
        <a:graphic>
          <a:graphicData uri="http://schemas.openxmlformats.org/drawingml/2006/table">
            <a:tbl>
              <a:tblPr>
                <a:noFill/>
                <a:tableStyleId>{BA56F208-5A09-40A7-B0B3-98436C262BD6}</a:tableStyleId>
              </a:tblPr>
              <a:tblGrid>
                <a:gridCol w="3057200"/>
                <a:gridCol w="3074550"/>
              </a:tblGrid>
              <a:tr h="5425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OPERATING SYSTEM</a:t>
                      </a:r>
                      <a:endParaRPr sz="1800" u="none" cap="none" strike="noStrike">
                        <a:solidFill>
                          <a:srgbClr val="F3F3F3"/>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ANDROID 4.0+</a:t>
                      </a:r>
                      <a:endParaRPr sz="1800" u="none" cap="none" strike="noStrike">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iOS 9.0+</a:t>
                      </a:r>
                      <a:endParaRPr sz="1800" u="none" cap="none" strike="noStrike">
                        <a:solidFill>
                          <a:srgbClr val="F3F3F3"/>
                        </a:solidFill>
                        <a:latin typeface="Courier New"/>
                        <a:ea typeface="Courier New"/>
                        <a:cs typeface="Courier New"/>
                        <a:sym typeface="Courier New"/>
                      </a:endParaRPr>
                    </a:p>
                  </a:txBody>
                  <a:tcPr marT="91425" marB="91425" marR="91425" marL="91425"/>
                </a:tc>
              </a:tr>
              <a:tr h="338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BACKEND DATABASE</a:t>
                      </a:r>
                      <a:endParaRPr sz="1800" u="none" cap="none" strike="noStrike">
                        <a:solidFill>
                          <a:srgbClr val="F3F3F3"/>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GOOGLE FIREBASE</a:t>
                      </a:r>
                      <a:endParaRPr sz="1800" u="none" cap="none" strike="noStrike">
                        <a:solidFill>
                          <a:srgbClr val="F3F3F3"/>
                        </a:solidFill>
                        <a:latin typeface="Courier New"/>
                        <a:ea typeface="Courier New"/>
                        <a:cs typeface="Courier New"/>
                        <a:sym typeface="Courier New"/>
                      </a:endParaRPr>
                    </a:p>
                  </a:txBody>
                  <a:tcPr marT="91425" marB="91425" marR="91425" marL="91425"/>
                </a:tc>
              </a:tr>
              <a:tr h="7463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PROGRAMMING LANGUAGE</a:t>
                      </a:r>
                      <a:endParaRPr sz="1800" u="none" cap="none" strike="noStrike">
                        <a:solidFill>
                          <a:srgbClr val="F3F3F3"/>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JAVA 8</a:t>
                      </a:r>
                      <a:endParaRPr sz="1800" u="none" cap="none" strike="noStrike">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SQL</a:t>
                      </a:r>
                      <a:endParaRPr sz="1800" u="none" cap="none" strike="noStrike">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XML</a:t>
                      </a:r>
                      <a:endParaRPr sz="1800" u="none" cap="none" strike="noStrike">
                        <a:solidFill>
                          <a:srgbClr val="F3F3F3"/>
                        </a:solidFill>
                        <a:latin typeface="Courier New"/>
                        <a:ea typeface="Courier New"/>
                        <a:cs typeface="Courier New"/>
                        <a:sym typeface="Courier New"/>
                      </a:endParaRPr>
                    </a:p>
                  </a:txBody>
                  <a:tcPr marT="91425" marB="91425" marR="91425" marL="91425"/>
                </a:tc>
              </a:tr>
              <a:tr h="5425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DESIGN SOFTWARES</a:t>
                      </a:r>
                      <a:endParaRPr sz="1800" u="none" cap="none" strike="noStrike">
                        <a:solidFill>
                          <a:srgbClr val="F3F3F3"/>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ADOBE XD</a:t>
                      </a:r>
                      <a:endParaRPr sz="1800" u="none" cap="none" strike="noStrike">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FIGMA</a:t>
                      </a:r>
                      <a:endParaRPr sz="1800" u="none" cap="none" strike="noStrike">
                        <a:solidFill>
                          <a:srgbClr val="F3F3F3"/>
                        </a:solidFill>
                        <a:latin typeface="Courier New"/>
                        <a:ea typeface="Courier New"/>
                        <a:cs typeface="Courier New"/>
                        <a:sym typeface="Courier New"/>
                      </a:endParaRPr>
                    </a:p>
                  </a:txBody>
                  <a:tcPr marT="91425" marB="91425" marR="91425" marL="91425"/>
                </a:tc>
              </a:tr>
            </a:tbl>
          </a:graphicData>
        </a:graphic>
      </p:graphicFrame>
      <p:pic>
        <p:nvPicPr>
          <p:cNvPr id="166" name="Google Shape;166;p17"/>
          <p:cNvPicPr preferRelativeResize="0"/>
          <p:nvPr/>
        </p:nvPicPr>
        <p:blipFill>
          <a:blip r:embed="rId4">
            <a:alphaModFix/>
          </a:blip>
          <a:stretch>
            <a:fillRect/>
          </a:stretch>
        </p:blipFill>
        <p:spPr>
          <a:xfrm>
            <a:off x="8042275" y="167900"/>
            <a:ext cx="923250" cy="9232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rgbClr val="FFD966"/>
                </a:solidFill>
                <a:latin typeface="Caveat"/>
                <a:ea typeface="Caveat"/>
                <a:cs typeface="Caveat"/>
                <a:sym typeface="Caveat"/>
              </a:rPr>
              <a:t>IMPACT</a:t>
            </a:r>
            <a:endParaRPr sz="3000">
              <a:solidFill>
                <a:srgbClr val="FFD966"/>
              </a:solidFill>
              <a:latin typeface="Caveat"/>
              <a:ea typeface="Caveat"/>
              <a:cs typeface="Caveat"/>
              <a:sym typeface="Caveat"/>
            </a:endParaRPr>
          </a:p>
        </p:txBody>
      </p:sp>
      <p:sp>
        <p:nvSpPr>
          <p:cNvPr id="172" name="Google Shape;172;p18"/>
          <p:cNvSpPr txBox="1"/>
          <p:nvPr>
            <p:ph idx="1" type="body"/>
          </p:nvPr>
        </p:nvSpPr>
        <p:spPr>
          <a:xfrm>
            <a:off x="1145100" y="1003050"/>
            <a:ext cx="7656000" cy="34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rgbClr val="FFFFFF"/>
                </a:solidFill>
                <a:latin typeface="Arial"/>
                <a:ea typeface="Arial"/>
                <a:cs typeface="Arial"/>
                <a:sym typeface="Arial"/>
              </a:rPr>
              <a:t>THE APP BASICALLY EASES THE TASK OF THE CUSTOMERS EASIER.</a:t>
            </a:r>
            <a:r>
              <a:rPr lang="en" sz="1200">
                <a:solidFill>
                  <a:srgbClr val="FFFFFF"/>
                </a:solidFill>
                <a:latin typeface="Arial"/>
                <a:ea typeface="Arial"/>
                <a:cs typeface="Arial"/>
                <a:sym typeface="Arial"/>
              </a:rPr>
              <a:t> Our main focus is to make the shopping experience for the customer base as smooth as possible. When we take the older generation into focus, they are still unsure about </a:t>
            </a:r>
            <a:r>
              <a:rPr lang="en" sz="1200">
                <a:solidFill>
                  <a:srgbClr val="FFFFFF"/>
                </a:solidFill>
                <a:latin typeface="Arial"/>
                <a:ea typeface="Arial"/>
                <a:cs typeface="Arial"/>
                <a:sym typeface="Arial"/>
              </a:rPr>
              <a:t>online</a:t>
            </a:r>
            <a:r>
              <a:rPr lang="en" sz="1200">
                <a:solidFill>
                  <a:srgbClr val="FFFFFF"/>
                </a:solidFill>
                <a:latin typeface="Arial"/>
                <a:ea typeface="Arial"/>
                <a:cs typeface="Arial"/>
                <a:sym typeface="Arial"/>
              </a:rPr>
              <a:t> shopping because of size related issues and other scams that happen on a daily basis. But adding some features as discussed will surely increase the customer delight experience. </a:t>
            </a:r>
            <a:r>
              <a:rPr lang="en" sz="1200" u="sng">
                <a:solidFill>
                  <a:srgbClr val="FFFFFF"/>
                </a:solidFill>
                <a:latin typeface="Arial"/>
                <a:ea typeface="Arial"/>
                <a:cs typeface="Arial"/>
                <a:sym typeface="Arial"/>
              </a:rPr>
              <a:t>The impact of our application will be:</a:t>
            </a:r>
            <a:endParaRPr sz="1200" u="sng">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Gain in customer base</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Cost effective as negligible need of external marketing as buyers will themselves draw more customers through referral programs and easy sharing of product links</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Making a loyal customer base as we are not showing them vague random products but things that they actually need and wish for.</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A completely different and personalised feed section for each and every customer, data of which can be gathered from their social media accounts and past history on the application.</a:t>
            </a:r>
            <a:endParaRPr sz="1200">
              <a:solidFill>
                <a:srgbClr val="FFFFFF"/>
              </a:solidFill>
              <a:latin typeface="Arial"/>
              <a:ea typeface="Arial"/>
              <a:cs typeface="Arial"/>
              <a:sym typeface="Arial"/>
            </a:endParaRPr>
          </a:p>
          <a:p>
            <a:pPr indent="0" lvl="0" marL="0" rtl="0" algn="l">
              <a:lnSpc>
                <a:spcPct val="116666"/>
              </a:lnSpc>
              <a:spcBef>
                <a:spcPts val="1800"/>
              </a:spcBef>
              <a:spcAft>
                <a:spcPts val="0"/>
              </a:spcAft>
              <a:buNone/>
            </a:pPr>
            <a:r>
              <a:rPr i="1" lang="en" sz="1200" u="sng">
                <a:solidFill>
                  <a:srgbClr val="FFFFFF"/>
                </a:solidFill>
                <a:latin typeface="Arial"/>
                <a:ea typeface="Arial"/>
                <a:cs typeface="Arial"/>
                <a:sym typeface="Arial"/>
              </a:rPr>
              <a:t>AR/VR can help brands and merchants thrive post-coronavirus:</a:t>
            </a:r>
            <a:endParaRPr i="1" sz="1200" u="sng">
              <a:solidFill>
                <a:srgbClr val="FFFFFF"/>
              </a:solidFill>
              <a:latin typeface="Arial"/>
              <a:ea typeface="Arial"/>
              <a:cs typeface="Arial"/>
              <a:sym typeface="Arial"/>
            </a:endParaRPr>
          </a:p>
          <a:p>
            <a:pPr indent="-304800" lvl="0" marL="457200" rtl="0" algn="l">
              <a:lnSpc>
                <a:spcPct val="115000"/>
              </a:lnSpc>
              <a:spcBef>
                <a:spcPts val="400"/>
              </a:spcBef>
              <a:spcAft>
                <a:spcPts val="0"/>
              </a:spcAft>
              <a:buClr>
                <a:srgbClr val="FFFFFF"/>
              </a:buClr>
              <a:buSzPts val="1200"/>
              <a:buFont typeface="Arial"/>
              <a:buChar char="★"/>
            </a:pPr>
            <a:r>
              <a:rPr i="1" lang="en" sz="1200">
                <a:solidFill>
                  <a:srgbClr val="FFFFFF"/>
                </a:solidFill>
                <a:latin typeface="Arial"/>
                <a:ea typeface="Arial"/>
                <a:cs typeface="Arial"/>
                <a:sym typeface="Arial"/>
              </a:rPr>
              <a:t>The ability to offer model diversity and allow customers to filter by model attributes is a value-add.</a:t>
            </a:r>
            <a:endParaRPr i="1"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i="1" lang="en" sz="1200">
                <a:solidFill>
                  <a:srgbClr val="FFFFFF"/>
                </a:solidFill>
                <a:latin typeface="Arial"/>
                <a:ea typeface="Arial"/>
                <a:cs typeface="Arial"/>
                <a:sym typeface="Arial"/>
              </a:rPr>
              <a:t>Virtual styling at scale enables greater merchandising personalization.The ability to serve different banners to different customers based on browser and profile data can tailor relevant experiences.</a:t>
            </a:r>
            <a:endParaRPr i="1"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i="1" lang="en" sz="1200">
                <a:solidFill>
                  <a:srgbClr val="FFFFFF"/>
                </a:solidFill>
                <a:latin typeface="Arial"/>
                <a:ea typeface="Arial"/>
                <a:cs typeface="Arial"/>
                <a:sym typeface="Arial"/>
              </a:rPr>
              <a:t>Social distancing in post covid era and Try before you buy feature</a:t>
            </a:r>
            <a:endParaRPr i="1" sz="1200">
              <a:solidFill>
                <a:srgbClr val="FFFFFF"/>
              </a:solidFill>
              <a:latin typeface="Arial"/>
              <a:ea typeface="Arial"/>
              <a:cs typeface="Arial"/>
              <a:sym typeface="Arial"/>
            </a:endParaRPr>
          </a:p>
        </p:txBody>
      </p:sp>
      <p:pic>
        <p:nvPicPr>
          <p:cNvPr id="173" name="Google Shape;173;p18"/>
          <p:cNvPicPr preferRelativeResize="0"/>
          <p:nvPr/>
        </p:nvPicPr>
        <p:blipFill>
          <a:blip r:embed="rId4">
            <a:alphaModFix/>
          </a:blip>
          <a:stretch>
            <a:fillRect/>
          </a:stretch>
        </p:blipFill>
        <p:spPr>
          <a:xfrm>
            <a:off x="8042275" y="167900"/>
            <a:ext cx="923250" cy="9232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rgbClr val="FFD966"/>
                </a:solidFill>
                <a:latin typeface="Caveat"/>
                <a:ea typeface="Caveat"/>
                <a:cs typeface="Caveat"/>
                <a:sym typeface="Caveat"/>
              </a:rPr>
              <a:t>IMPLEMENTATION</a:t>
            </a:r>
            <a:endParaRPr sz="3000">
              <a:solidFill>
                <a:srgbClr val="FFD966"/>
              </a:solidFill>
              <a:latin typeface="Caveat"/>
              <a:ea typeface="Caveat"/>
              <a:cs typeface="Caveat"/>
              <a:sym typeface="Caveat"/>
            </a:endParaRPr>
          </a:p>
        </p:txBody>
      </p:sp>
      <p:sp>
        <p:nvSpPr>
          <p:cNvPr id="179" name="Google Shape;179;p19"/>
          <p:cNvSpPr txBox="1"/>
          <p:nvPr>
            <p:ph idx="1" type="body"/>
          </p:nvPr>
        </p:nvSpPr>
        <p:spPr>
          <a:xfrm>
            <a:off x="1101325" y="980300"/>
            <a:ext cx="7852200" cy="37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u="sng">
                <a:latin typeface="Arial"/>
                <a:ea typeface="Arial"/>
                <a:cs typeface="Arial"/>
                <a:sym typeface="Arial"/>
              </a:rPr>
              <a:t>Scope of the solution: </a:t>
            </a:r>
            <a:endParaRPr sz="1400" u="sng">
              <a:latin typeface="Arial"/>
              <a:ea typeface="Arial"/>
              <a:cs typeface="Arial"/>
              <a:sym typeface="Arial"/>
            </a:endParaRPr>
          </a:p>
          <a:p>
            <a:pPr indent="0" lvl="0" marL="0" rtl="0" algn="l">
              <a:lnSpc>
                <a:spcPct val="115000"/>
              </a:lnSpc>
              <a:spcBef>
                <a:spcPts val="0"/>
              </a:spcBef>
              <a:spcAft>
                <a:spcPts val="0"/>
              </a:spcAft>
              <a:buNone/>
            </a:pPr>
            <a:r>
              <a:t/>
            </a:r>
            <a:endParaRPr sz="1400" u="sng">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Mobile devices are increasingly being used as platforms for interactive services.  The demand for a single integrated, easy-to-use, access to information applications and people within a network of users is increasing more and more. Therefore 'Ally' will be a perfect partner for eradication of present problems of online shopping customers. Our mobile portal is designed to increase accessibility to almost everything that a shopper needs. Once logged in, they will have access to a variety of tools and information. </a:t>
            </a:r>
            <a:endParaRPr sz="1100">
              <a:latin typeface="Arial"/>
              <a:ea typeface="Arial"/>
              <a:cs typeface="Arial"/>
              <a:sym typeface="Arial"/>
            </a:endParaRPr>
          </a:p>
          <a:p>
            <a:pPr indent="-298450" lvl="0" marL="457200" rtl="0" algn="l">
              <a:spcBef>
                <a:spcPts val="1600"/>
              </a:spcBef>
              <a:spcAft>
                <a:spcPts val="0"/>
              </a:spcAft>
              <a:buSzPts val="1100"/>
              <a:buFont typeface="Arial"/>
              <a:buChar char="★"/>
            </a:pPr>
            <a:r>
              <a:rPr lang="en" sz="1100">
                <a:latin typeface="Arial"/>
                <a:ea typeface="Arial"/>
                <a:cs typeface="Arial"/>
                <a:sym typeface="Arial"/>
              </a:rPr>
              <a:t>The application currently has an Android based interface only.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When the user first authenticates himself, he lands on a dashboard which has several options based on his/her interest.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working of the app is fuss-free and smooth in the sense that it uses completely hassle-free methods of storage and authentication.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UI is currently under development but we intend to follow a same color scheme and pattern throughout the app.</a:t>
            </a:r>
            <a:endParaRPr sz="1100">
              <a:latin typeface="Arial"/>
              <a:ea typeface="Arial"/>
              <a:cs typeface="Arial"/>
              <a:sym typeface="Arial"/>
            </a:endParaRPr>
          </a:p>
          <a:p>
            <a:pPr indent="0" lvl="0" marL="0" rtl="0" algn="ctr">
              <a:spcBef>
                <a:spcPts val="1600"/>
              </a:spcBef>
              <a:spcAft>
                <a:spcPts val="0"/>
              </a:spcAft>
              <a:buNone/>
            </a:pPr>
            <a:r>
              <a:rPr b="1" lang="en" sz="1100">
                <a:solidFill>
                  <a:srgbClr val="FFFFFF"/>
                </a:solidFill>
                <a:highlight>
                  <a:srgbClr val="FF00FF"/>
                </a:highlight>
                <a:latin typeface="Arial"/>
                <a:ea typeface="Arial"/>
                <a:cs typeface="Arial"/>
                <a:sym typeface="Arial"/>
              </a:rPr>
              <a:t>In a nutshell: </a:t>
            </a:r>
            <a:endParaRPr b="1" sz="1100">
              <a:solidFill>
                <a:srgbClr val="FFFFFF"/>
              </a:solidFill>
              <a:highlight>
                <a:srgbClr val="FF00FF"/>
              </a:highlight>
              <a:latin typeface="Arial"/>
              <a:ea typeface="Arial"/>
              <a:cs typeface="Arial"/>
              <a:sym typeface="Arial"/>
            </a:endParaRPr>
          </a:p>
          <a:p>
            <a:pPr indent="0" lvl="0" marL="0" rtl="0" algn="ctr">
              <a:spcBef>
                <a:spcPts val="1600"/>
              </a:spcBef>
              <a:spcAft>
                <a:spcPts val="0"/>
              </a:spcAft>
              <a:buNone/>
            </a:pPr>
            <a:r>
              <a:rPr b="1" lang="en" sz="1100">
                <a:solidFill>
                  <a:srgbClr val="FFFFFF"/>
                </a:solidFill>
                <a:highlight>
                  <a:srgbClr val="FF00FF"/>
                </a:highlight>
                <a:latin typeface="Arial"/>
                <a:ea typeface="Arial"/>
                <a:cs typeface="Arial"/>
                <a:sym typeface="Arial"/>
              </a:rPr>
              <a:t>SHOPPERS CALL FOR AN 'ALLY' </a:t>
            </a:r>
            <a:endParaRPr b="1" sz="1100">
              <a:solidFill>
                <a:srgbClr val="FFFFFF"/>
              </a:solidFill>
              <a:highlight>
                <a:srgbClr val="FF00FF"/>
              </a:highlight>
              <a:latin typeface="Arial"/>
              <a:ea typeface="Arial"/>
              <a:cs typeface="Arial"/>
              <a:sym typeface="Arial"/>
            </a:endParaRPr>
          </a:p>
          <a:p>
            <a:pPr indent="0" lvl="0" marL="0" rtl="0" algn="ctr">
              <a:spcBef>
                <a:spcPts val="1600"/>
              </a:spcBef>
              <a:spcAft>
                <a:spcPts val="0"/>
              </a:spcAft>
              <a:buNone/>
            </a:pPr>
            <a:r>
              <a:rPr b="1" lang="en" sz="1100">
                <a:solidFill>
                  <a:srgbClr val="FFFFFF"/>
                </a:solidFill>
                <a:highlight>
                  <a:srgbClr val="FF00FF"/>
                </a:highlight>
                <a:latin typeface="Arial"/>
                <a:ea typeface="Arial"/>
                <a:cs typeface="Arial"/>
                <a:sym typeface="Arial"/>
              </a:rPr>
              <a:t>AND WE HOPE THAT OUR APP COMPLETES THE CIRCLE. </a:t>
            </a:r>
            <a:endParaRPr b="1" sz="1100">
              <a:solidFill>
                <a:srgbClr val="FFFFFF"/>
              </a:solidFill>
              <a:highlight>
                <a:srgbClr val="FF00FF"/>
              </a:highlight>
              <a:latin typeface="Arial"/>
              <a:ea typeface="Arial"/>
              <a:cs typeface="Arial"/>
              <a:sym typeface="Arial"/>
            </a:endParaRPr>
          </a:p>
          <a:p>
            <a:pPr indent="0" lvl="0" marL="0" rtl="0" algn="l">
              <a:spcBef>
                <a:spcPts val="1600"/>
              </a:spcBef>
              <a:spcAft>
                <a:spcPts val="1600"/>
              </a:spcAft>
              <a:buNone/>
            </a:pPr>
            <a:r>
              <a:rPr lang="en" sz="1100">
                <a:latin typeface="Arial"/>
                <a:ea typeface="Arial"/>
                <a:cs typeface="Arial"/>
                <a:sym typeface="Arial"/>
              </a:rPr>
              <a:t> </a:t>
            </a:r>
            <a:endParaRPr sz="1100">
              <a:latin typeface="Arial"/>
              <a:ea typeface="Arial"/>
              <a:cs typeface="Arial"/>
              <a:sym typeface="Arial"/>
            </a:endParaRPr>
          </a:p>
        </p:txBody>
      </p:sp>
      <p:pic>
        <p:nvPicPr>
          <p:cNvPr id="180" name="Google Shape;180;p19"/>
          <p:cNvPicPr preferRelativeResize="0"/>
          <p:nvPr/>
        </p:nvPicPr>
        <p:blipFill>
          <a:blip r:embed="rId4">
            <a:alphaModFix/>
          </a:blip>
          <a:stretch>
            <a:fillRect/>
          </a:stretch>
        </p:blipFill>
        <p:spPr>
          <a:xfrm>
            <a:off x="8042275" y="167900"/>
            <a:ext cx="923250" cy="9232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