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iodatamining.biomedcentral.com/articles/10.1186/s13040-020-00222-x#Tab1" TargetMode="External"/><Relationship Id="rId3" Type="http://schemas.openxmlformats.org/officeDocument/2006/relationships/hyperlink" Target="https://biodatamining.biomedcentral.com/articles/10.1186/s13040-020-00222-x#Tab2"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ADADAD"/>
                </a:solidFill>
              </a:rPr>
              <a:t>1 slide: Details of selected paper (title of the paper, authors and their university/institute affiliation, the year of publication, and the journal/conference details) and the team details (Name and Roll No of team members)</a:t>
            </a:r>
            <a:endParaRPr>
              <a:solidFill>
                <a:srgbClr val="ADADAD"/>
              </a:solidFill>
            </a:endParaRPr>
          </a:p>
          <a:p>
            <a:pPr indent="0" lvl="0" marL="0" rtl="0" algn="l">
              <a:spcBef>
                <a:spcPts val="0"/>
              </a:spcBef>
              <a:spcAft>
                <a:spcPts val="0"/>
              </a:spcAft>
              <a:buNone/>
            </a:pPr>
            <a:r>
              <a:t/>
            </a:r>
            <a:endParaRPr sz="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fd3dac1f4_3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fd3dac1f4_3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69a646e0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69a646e0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 used: source, </a:t>
            </a:r>
            <a:r>
              <a:rPr lang="en">
                <a:solidFill>
                  <a:srgbClr val="2A3990"/>
                </a:solidFill>
              </a:rPr>
              <a:t>#features, types of features (real, integral, etc), #classes, and the names of the classes. Pre-processing (if any).</a:t>
            </a:r>
            <a:endParaRPr>
              <a:solidFill>
                <a:schemeClr val="dk1"/>
              </a:solidFill>
            </a:endParaRPr>
          </a:p>
          <a:p>
            <a:pPr indent="0" lvl="0" marL="0" rtl="0" algn="l">
              <a:spcBef>
                <a:spcPts val="0"/>
              </a:spcBef>
              <a:spcAft>
                <a:spcPts val="0"/>
              </a:spcAft>
              <a:buNone/>
            </a:pP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69a646e0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69a646e0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sample row from the dataset. In case, you did not use the dataset given in the paper, mention the alternate dataset used by you, and what are the differences in the datasets.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69a646e0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69a646e0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proposed in the paper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fd3dac1f4_3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fd3dac1f4_3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model proposed in the paper and the model implemented by you. What are the differences (if any)?</a:t>
            </a:r>
            <a:endParaRPr sz="1300"/>
          </a:p>
          <a:p>
            <a:pPr indent="0" lvl="0" marL="292100" rtl="0" algn="l">
              <a:lnSpc>
                <a:spcPct val="272727"/>
              </a:lnSpc>
              <a:spcBef>
                <a:spcPts val="3700"/>
              </a:spcBef>
              <a:spcAft>
                <a:spcPts val="0"/>
              </a:spcAft>
              <a:buClr>
                <a:schemeClr val="dk1"/>
              </a:buClr>
              <a:buSzPts val="1100"/>
              <a:buFont typeface="Arial"/>
              <a:buNone/>
            </a:pPr>
            <a:r>
              <a:rPr lang="en" sz="1300">
                <a:solidFill>
                  <a:srgbClr val="757575"/>
                </a:solidFill>
                <a:highlight>
                  <a:srgbClr val="FFFFFF"/>
                </a:highlight>
              </a:rPr>
              <a:t>One Epoch is when an ENTIRE dataset is passed forward and backward through the neural network only ONCE.</a:t>
            </a:r>
            <a:endParaRPr sz="1300">
              <a:solidFill>
                <a:srgbClr val="757575"/>
              </a:solidFill>
              <a:highlight>
                <a:srgbClr val="FFFFFF"/>
              </a:highlight>
            </a:endParaRPr>
          </a:p>
          <a:p>
            <a:pPr indent="0" lvl="0" marL="0" rtl="0" algn="l">
              <a:lnSpc>
                <a:spcPct val="218181"/>
              </a:lnSpc>
              <a:spcBef>
                <a:spcPts val="4900"/>
              </a:spcBef>
              <a:spcAft>
                <a:spcPts val="0"/>
              </a:spcAft>
              <a:buClr>
                <a:schemeClr val="dk1"/>
              </a:buClr>
              <a:buSzPts val="1100"/>
              <a:buFont typeface="Arial"/>
              <a:buNone/>
            </a:pPr>
            <a:r>
              <a:rPr lang="en" sz="1300">
                <a:solidFill>
                  <a:srgbClr val="292929"/>
                </a:solidFill>
                <a:highlight>
                  <a:srgbClr val="FFFFFF"/>
                </a:highlight>
                <a:latin typeface="Georgia"/>
                <a:ea typeface="Georgia"/>
                <a:cs typeface="Georgia"/>
                <a:sym typeface="Georgia"/>
              </a:rPr>
              <a:t>Since one epoch is too big to feed to the computer at once we divide it in several smaller batches.</a:t>
            </a:r>
            <a:endParaRPr sz="13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fd3dac1f4_3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fd3dac1f4_3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obtained.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d3dac1f4_3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d3dac1f4_3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latin typeface="Georgia"/>
                <a:ea typeface="Georgia"/>
                <a:cs typeface="Georgia"/>
                <a:sym typeface="Georgia"/>
              </a:rPr>
              <a:t>The silhouette score is used to measure the cluster performance and the log rank </a:t>
            </a:r>
            <a:r>
              <a:rPr i="1" lang="en" sz="1000">
                <a:solidFill>
                  <a:srgbClr val="333333"/>
                </a:solidFill>
                <a:highlight>
                  <a:srgbClr val="FFFFFF"/>
                </a:highlight>
                <a:latin typeface="Georgia"/>
                <a:ea typeface="Georgia"/>
                <a:cs typeface="Georgia"/>
                <a:sym typeface="Georgia"/>
              </a:rPr>
              <a:t>p</a:t>
            </a:r>
            <a:r>
              <a:rPr lang="en" sz="1000">
                <a:solidFill>
                  <a:srgbClr val="333333"/>
                </a:solidFill>
                <a:highlight>
                  <a:srgbClr val="FFFFFF"/>
                </a:highlight>
                <a:latin typeface="Georgia"/>
                <a:ea typeface="Georgia"/>
                <a:cs typeface="Georgia"/>
                <a:sym typeface="Georgia"/>
              </a:rPr>
              <a:t>-value to measure the differences of the different subtypes of cancers. The higher silhouette score means the method achieved better performance for clustering, and the lower log-rank p-value means the greater differences in cancer subtypes.</a:t>
            </a:r>
            <a:endParaRPr sz="10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0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00">
                <a:solidFill>
                  <a:srgbClr val="333333"/>
                </a:solidFill>
                <a:highlight>
                  <a:srgbClr val="FFFFFF"/>
                </a:highlight>
                <a:latin typeface="Georgia"/>
                <a:ea typeface="Georgia"/>
                <a:cs typeface="Georgia"/>
                <a:sym typeface="Georgia"/>
              </a:rPr>
              <a:t>We used the silhouette scores and Davies Bouldin scores (DBI) to evaluate the clustering performances of the methods. It is obviously that without any dimensionality reduction method, </a:t>
            </a:r>
            <a:r>
              <a:rPr i="1" lang="en" sz="1000">
                <a:solidFill>
                  <a:srgbClr val="333333"/>
                </a:solidFill>
                <a:highlight>
                  <a:srgbClr val="FFFFFF"/>
                </a:highlight>
                <a:latin typeface="Georgia"/>
                <a:ea typeface="Georgia"/>
                <a:cs typeface="Georgia"/>
                <a:sym typeface="Georgia"/>
              </a:rPr>
              <a:t>K</a:t>
            </a:r>
            <a:r>
              <a:rPr lang="en" sz="1000">
                <a:solidFill>
                  <a:srgbClr val="333333"/>
                </a:solidFill>
                <a:highlight>
                  <a:srgbClr val="FFFFFF"/>
                </a:highlight>
                <a:latin typeface="Georgia"/>
                <a:ea typeface="Georgia"/>
                <a:cs typeface="Georgia"/>
                <a:sym typeface="Georgia"/>
              </a:rPr>
              <a:t>-means achieved lowest silhouette score and highest DBI among these methods. And the methods based on traditional dimensionality reduction methods (PCA, KPCA) performed only better than </a:t>
            </a:r>
            <a:r>
              <a:rPr i="1" lang="en" sz="1000">
                <a:solidFill>
                  <a:srgbClr val="333333"/>
                </a:solidFill>
                <a:highlight>
                  <a:srgbClr val="FFFFFF"/>
                </a:highlight>
                <a:latin typeface="Georgia"/>
                <a:ea typeface="Georgia"/>
                <a:cs typeface="Georgia"/>
                <a:sym typeface="Georgia"/>
              </a:rPr>
              <a:t>k</a:t>
            </a:r>
            <a:r>
              <a:rPr lang="en" sz="1000">
                <a:solidFill>
                  <a:srgbClr val="333333"/>
                </a:solidFill>
                <a:highlight>
                  <a:srgbClr val="FFFFFF"/>
                </a:highlight>
                <a:latin typeface="Georgia"/>
                <a:ea typeface="Georgia"/>
                <a:cs typeface="Georgia"/>
                <a:sym typeface="Georgia"/>
              </a:rPr>
              <a:t>-means and hierarchical clustering, but worse than SparseK, iCluster and two deep learning-based methods. The results in Table </a:t>
            </a:r>
            <a:r>
              <a:rPr lang="en" sz="1000" u="sng">
                <a:solidFill>
                  <a:srgbClr val="8E2555"/>
                </a:solidFill>
                <a:highlight>
                  <a:srgbClr val="FFFFFF"/>
                </a:highlight>
                <a:latin typeface="Georgia"/>
                <a:ea typeface="Georgia"/>
                <a:cs typeface="Georgia"/>
                <a:sym typeface="Georgia"/>
                <a:hlinkClick r:id="rId2">
                  <a:extLst>
                    <a:ext uri="{A12FA001-AC4F-418D-AE19-62706E023703}">
                      <ahyp:hlinkClr val="tx"/>
                    </a:ext>
                  </a:extLst>
                </a:hlinkClick>
              </a:rPr>
              <a:t>1</a:t>
            </a:r>
            <a:r>
              <a:rPr lang="en" sz="1000">
                <a:solidFill>
                  <a:srgbClr val="333333"/>
                </a:solidFill>
                <a:highlight>
                  <a:srgbClr val="FFFFFF"/>
                </a:highlight>
                <a:latin typeface="Georgia"/>
                <a:ea typeface="Georgia"/>
                <a:cs typeface="Georgia"/>
                <a:sym typeface="Georgia"/>
              </a:rPr>
              <a:t> prove the power of deep learning, and DAE-kmeans perform best than any other methods indicated the superiority of our method.</a:t>
            </a:r>
            <a:endParaRPr sz="10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0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00">
                <a:solidFill>
                  <a:srgbClr val="333333"/>
                </a:solidFill>
                <a:highlight>
                  <a:srgbClr val="FFFFFF"/>
                </a:highlight>
                <a:latin typeface="Georgia"/>
                <a:ea typeface="Georgia"/>
                <a:cs typeface="Georgia"/>
                <a:sym typeface="Georgia"/>
              </a:rPr>
              <a:t>In Table </a:t>
            </a:r>
            <a:r>
              <a:rPr lang="en" sz="1000" u="sng">
                <a:solidFill>
                  <a:srgbClr val="8E2555"/>
                </a:solidFill>
                <a:highlight>
                  <a:srgbClr val="FFFFFF"/>
                </a:highlight>
                <a:latin typeface="Georgia"/>
                <a:ea typeface="Georgia"/>
                <a:cs typeface="Georgia"/>
                <a:sym typeface="Georgia"/>
                <a:hlinkClick r:id="rId3">
                  <a:extLst>
                    <a:ext uri="{A12FA001-AC4F-418D-AE19-62706E023703}">
                      <ahyp:hlinkClr val="tx"/>
                    </a:ext>
                  </a:extLst>
                </a:hlinkClick>
              </a:rPr>
              <a:t>2</a:t>
            </a:r>
            <a:r>
              <a:rPr lang="en" sz="1000">
                <a:solidFill>
                  <a:srgbClr val="333333"/>
                </a:solidFill>
                <a:highlight>
                  <a:srgbClr val="FFFFFF"/>
                </a:highlight>
                <a:latin typeface="Georgia"/>
                <a:ea typeface="Georgia"/>
                <a:cs typeface="Georgia"/>
                <a:sym typeface="Georgia"/>
              </a:rPr>
              <a:t> we give the clustering performance comparison using different type of omics data. The results indicated that when using single type of omics data, the mRNA performed best with the silhouette score 0.550, and the CNV achieved worst performance with silhouette score value of 0.509. The miRNA performed better than CNV but worse than mRNA. It is obviously that clustering using multi-omics in our deep learning framework achieved 6% higher silhouette score and 7.41% lower DBI, compared with which obtained by using mRNA data.</a:t>
            </a:r>
            <a:endParaRPr sz="10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0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00">
                <a:solidFill>
                  <a:srgbClr val="333333"/>
                </a:solidFill>
                <a:highlight>
                  <a:srgbClr val="FFFFFF"/>
                </a:highlight>
                <a:latin typeface="Georgia"/>
                <a:ea typeface="Georgia"/>
                <a:cs typeface="Georgia"/>
                <a:sym typeface="Georgia"/>
              </a:rPr>
              <a:t>DAE-K means is better custering method because its silhouetter score is hogh</a:t>
            </a:r>
            <a:endParaRPr sz="10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0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00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fd3dac1f4_3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fd3dac1f4_3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sample row screenshot of obtained result and brief explanation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fd3dac1f4_3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fd3dac1f4_3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from paper theory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biodatamining.biomedcentral.com/articles/10.1186/s13040-020-00222-x#article-info" TargetMode="External"/><Relationship Id="rId4" Type="http://schemas.openxmlformats.org/officeDocument/2006/relationships/hyperlink" Target="http://www.ncbi.nlm.nih.gov/pmc/articles/pmc7447574/" TargetMode="External"/><Relationship Id="rId5" Type="http://schemas.openxmlformats.org/officeDocument/2006/relationships/hyperlink" Target="https://doi.org/10.1186/s13040-020-00222-x"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ortal.gdc.cancer.gov/"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iodatamining.biomedcentral.com/articles/10.1186/s13040-020-00222-x" TargetMode="External"/><Relationship Id="rId4" Type="http://schemas.openxmlformats.org/officeDocument/2006/relationships/hyperlink" Target="https://linkinghub.elsevier.com/retrieve/pii/S0090825810002623" TargetMode="External"/><Relationship Id="rId5" Type="http://schemas.openxmlformats.org/officeDocument/2006/relationships/hyperlink" Target="https://clincancerres.aacrjournals.org/content/14/16/5198"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440450"/>
            <a:ext cx="8520600" cy="1482900"/>
          </a:xfrm>
          <a:prstGeom prst="rect">
            <a:avLst/>
          </a:prstGeom>
        </p:spPr>
        <p:txBody>
          <a:bodyPr anchorCtr="0" anchor="b" bIns="91425" lIns="91425" spcFirstLastPara="1" rIns="91425" wrap="square" tIns="91425">
            <a:noAutofit/>
          </a:bodyPr>
          <a:lstStyle/>
          <a:p>
            <a:pPr indent="0" lvl="0" marL="0" rtl="0" algn="l">
              <a:lnSpc>
                <a:spcPct val="120000"/>
              </a:lnSpc>
              <a:spcBef>
                <a:spcPts val="0"/>
              </a:spcBef>
              <a:spcAft>
                <a:spcPts val="0"/>
              </a:spcAft>
              <a:buNone/>
            </a:pPr>
            <a:r>
              <a:t/>
            </a:r>
            <a:endParaRPr b="1" sz="2400" u="sng">
              <a:solidFill>
                <a:srgbClr val="FFFFFF"/>
              </a:solidFill>
              <a:latin typeface="Trebuchet MS"/>
              <a:ea typeface="Trebuchet MS"/>
              <a:cs typeface="Trebuchet MS"/>
              <a:sym typeface="Trebuchet MS"/>
            </a:endParaRPr>
          </a:p>
          <a:p>
            <a:pPr indent="0" lvl="0" marL="0" rtl="0" algn="l">
              <a:lnSpc>
                <a:spcPct val="120000"/>
              </a:lnSpc>
              <a:spcBef>
                <a:spcPts val="1200"/>
              </a:spcBef>
              <a:spcAft>
                <a:spcPts val="0"/>
              </a:spcAft>
              <a:buNone/>
            </a:pPr>
            <a:r>
              <a:rPr b="1" lang="en" sz="2400" u="sng">
                <a:solidFill>
                  <a:srgbClr val="FFFFFF"/>
                </a:solidFill>
                <a:latin typeface="Trebuchet MS"/>
                <a:ea typeface="Trebuchet MS"/>
                <a:cs typeface="Trebuchet MS"/>
                <a:sym typeface="Trebuchet MS"/>
              </a:rPr>
              <a:t>Deep learning-based ovarian cancer subtypes identification using multi-omics data</a:t>
            </a:r>
            <a:endParaRPr b="1" sz="2400" u="sng">
              <a:solidFill>
                <a:srgbClr val="FFFFFF"/>
              </a:solidFill>
              <a:latin typeface="Trebuchet MS"/>
              <a:ea typeface="Trebuchet MS"/>
              <a:cs typeface="Trebuchet MS"/>
              <a:sym typeface="Trebuchet MS"/>
            </a:endParaRPr>
          </a:p>
          <a:p>
            <a:pPr indent="0" lvl="0" marL="0" rtl="0" algn="l">
              <a:lnSpc>
                <a:spcPct val="130000"/>
              </a:lnSpc>
              <a:spcBef>
                <a:spcPts val="1200"/>
              </a:spcBef>
              <a:spcAft>
                <a:spcPts val="0"/>
              </a:spcAft>
              <a:buNone/>
            </a:pPr>
            <a:r>
              <a:rPr b="1" lang="en" sz="1100">
                <a:solidFill>
                  <a:srgbClr val="FFFFFF"/>
                </a:solidFill>
                <a:uFill>
                  <a:noFill/>
                </a:uFill>
                <a:hlinkClick r:id="rId3">
                  <a:extLst>
                    <a:ext uri="{A12FA001-AC4F-418D-AE19-62706E023703}">
                      <ahyp:hlinkClr val="tx"/>
                    </a:ext>
                  </a:extLst>
                </a:hlinkClick>
              </a:rPr>
              <a:t>Published: 24 August 2020</a:t>
            </a:r>
            <a:endParaRPr b="1" sz="2400" u="sng">
              <a:solidFill>
                <a:srgbClr val="FFFFFF"/>
              </a:solidFill>
              <a:latin typeface="Trebuchet MS"/>
              <a:ea typeface="Trebuchet MS"/>
              <a:cs typeface="Trebuchet MS"/>
              <a:sym typeface="Trebuchet MS"/>
            </a:endParaRPr>
          </a:p>
          <a:p>
            <a:pPr indent="0" lvl="0" marL="0" rtl="0" algn="l">
              <a:spcBef>
                <a:spcPts val="1200"/>
              </a:spcBef>
              <a:spcAft>
                <a:spcPts val="0"/>
              </a:spcAft>
              <a:buNone/>
            </a:pPr>
            <a:r>
              <a:t/>
            </a:r>
            <a:endParaRPr b="1" sz="1500" u="sng">
              <a:solidFill>
                <a:srgbClr val="FFFFFF"/>
              </a:solidFill>
            </a:endParaRPr>
          </a:p>
        </p:txBody>
      </p:sp>
      <p:sp>
        <p:nvSpPr>
          <p:cNvPr id="86" name="Google Shape;86;p13"/>
          <p:cNvSpPr txBox="1"/>
          <p:nvPr>
            <p:ph idx="1" type="subTitle"/>
          </p:nvPr>
        </p:nvSpPr>
        <p:spPr>
          <a:xfrm>
            <a:off x="311700" y="1430275"/>
            <a:ext cx="5049600" cy="3313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FFFFFF"/>
                </a:solidFill>
              </a:rPr>
              <a:t>Authors: </a:t>
            </a:r>
            <a:endParaRPr sz="1800">
              <a:solidFill>
                <a:srgbClr val="FFFFFF"/>
              </a:solidFill>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Long-Yi Guo</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Ai-Hua Wu, </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Yong-xia Wang, </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Li-ping Zhang, </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Hua Chai &amp; </a:t>
            </a:r>
            <a:endParaRPr sz="1800">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Xue-Fang Liang</a:t>
            </a:r>
            <a:endParaRPr sz="18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rgbClr val="FFFFFF"/>
                </a:solidFill>
                <a:latin typeface="Georgia"/>
                <a:ea typeface="Georgia"/>
                <a:cs typeface="Georgia"/>
                <a:sym typeface="Georgia"/>
              </a:rPr>
              <a:t>Second School of Clinical Medicine, Guangzhou University of Chinese Medicine, Guangzhou, 510020, China</a:t>
            </a:r>
            <a:endParaRPr sz="1100">
              <a:solidFill>
                <a:srgbClr val="FFFFFF"/>
              </a:solidFill>
              <a:latin typeface="Georgia"/>
              <a:ea typeface="Georgia"/>
              <a:cs typeface="Georgia"/>
              <a:sym typeface="Georgia"/>
            </a:endParaRPr>
          </a:p>
          <a:p>
            <a:pPr indent="0" lvl="0" marL="0" rtl="0" algn="l">
              <a:lnSpc>
                <a:spcPct val="115000"/>
              </a:lnSpc>
              <a:spcBef>
                <a:spcPts val="1800"/>
              </a:spcBef>
              <a:spcAft>
                <a:spcPts val="0"/>
              </a:spcAft>
              <a:buNone/>
            </a:pPr>
            <a:r>
              <a:rPr lang="en" sz="1100">
                <a:solidFill>
                  <a:srgbClr val="FFFFFF"/>
                </a:solidFill>
                <a:latin typeface="Georgia"/>
                <a:ea typeface="Georgia"/>
                <a:cs typeface="Georgia"/>
                <a:sym typeface="Georgia"/>
              </a:rPr>
              <a:t>Center for Reproductive Medicine, Guangdong Hospital of Traditional Chinese Medicine, Guangzhou, 510120, China</a:t>
            </a:r>
            <a:endParaRPr sz="1100">
              <a:solidFill>
                <a:srgbClr val="FFFFFF"/>
              </a:solidFill>
              <a:latin typeface="Georgia"/>
              <a:ea typeface="Georgia"/>
              <a:cs typeface="Georgia"/>
              <a:sym typeface="Georgia"/>
            </a:endParaRPr>
          </a:p>
          <a:p>
            <a:pPr indent="0" lvl="0" marL="0" rtl="0" algn="l">
              <a:lnSpc>
                <a:spcPct val="115000"/>
              </a:lnSpc>
              <a:spcBef>
                <a:spcPts val="1800"/>
              </a:spcBef>
              <a:spcAft>
                <a:spcPts val="0"/>
              </a:spcAft>
              <a:buNone/>
            </a:pPr>
            <a:r>
              <a:t/>
            </a:r>
            <a:endParaRPr sz="1100">
              <a:solidFill>
                <a:srgbClr val="FFFFFF"/>
              </a:solidFill>
              <a:latin typeface="Georgia"/>
              <a:ea typeface="Georgia"/>
              <a:cs typeface="Georgia"/>
              <a:sym typeface="Georgia"/>
            </a:endParaRPr>
          </a:p>
          <a:p>
            <a:pPr indent="0" lvl="0" marL="0" rtl="0" algn="l">
              <a:lnSpc>
                <a:spcPct val="115000"/>
              </a:lnSpc>
              <a:spcBef>
                <a:spcPts val="1800"/>
              </a:spcBef>
              <a:spcAft>
                <a:spcPts val="0"/>
              </a:spcAft>
              <a:buNone/>
            </a:pPr>
            <a:r>
              <a:t/>
            </a:r>
            <a:endParaRPr sz="1800">
              <a:solidFill>
                <a:srgbClr val="FFFFFF"/>
              </a:solidFill>
              <a:latin typeface="Roboto"/>
              <a:ea typeface="Roboto"/>
              <a:cs typeface="Roboto"/>
              <a:sym typeface="Roboto"/>
            </a:endParaRPr>
          </a:p>
        </p:txBody>
      </p:sp>
      <p:sp>
        <p:nvSpPr>
          <p:cNvPr id="87" name="Google Shape;87;p13"/>
          <p:cNvSpPr txBox="1"/>
          <p:nvPr>
            <p:ph idx="1" type="subTitle"/>
          </p:nvPr>
        </p:nvSpPr>
        <p:spPr>
          <a:xfrm>
            <a:off x="5735400" y="1430275"/>
            <a:ext cx="3408600" cy="371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FFFFFF"/>
                </a:solidFill>
              </a:rPr>
              <a:t> PMID: 32863885</a:t>
            </a:r>
            <a:endParaRPr sz="1600">
              <a:solidFill>
                <a:srgbClr val="FFFFFF"/>
              </a:solidFill>
            </a:endParaRPr>
          </a:p>
          <a:p>
            <a:pPr indent="0" lvl="0" marL="0" rtl="0" algn="l">
              <a:lnSpc>
                <a:spcPct val="150000"/>
              </a:lnSpc>
              <a:spcBef>
                <a:spcPts val="0"/>
              </a:spcBef>
              <a:spcAft>
                <a:spcPts val="0"/>
              </a:spcAft>
              <a:buNone/>
            </a:pPr>
            <a:r>
              <a:rPr lang="en" sz="1600">
                <a:solidFill>
                  <a:srgbClr val="FFFFFF"/>
                </a:solidFill>
              </a:rPr>
              <a:t> PMCID: </a:t>
            </a:r>
            <a:r>
              <a:rPr lang="en" sz="1600">
                <a:solidFill>
                  <a:srgbClr val="FFFFFF"/>
                </a:solidFill>
                <a:uFill>
                  <a:noFill/>
                </a:uFill>
                <a:hlinkClick r:id="rId4">
                  <a:extLst>
                    <a:ext uri="{A12FA001-AC4F-418D-AE19-62706E023703}">
                      <ahyp:hlinkClr val="tx"/>
                    </a:ext>
                  </a:extLst>
                </a:hlinkClick>
              </a:rPr>
              <a:t>PMC7447574</a:t>
            </a:r>
            <a:endParaRPr sz="1600">
              <a:solidFill>
                <a:srgbClr val="FFFFFF"/>
              </a:solidFill>
            </a:endParaRPr>
          </a:p>
          <a:p>
            <a:pPr indent="0" lvl="0" marL="0" rtl="0" algn="l">
              <a:lnSpc>
                <a:spcPct val="150000"/>
              </a:lnSpc>
              <a:spcBef>
                <a:spcPts val="0"/>
              </a:spcBef>
              <a:spcAft>
                <a:spcPts val="0"/>
              </a:spcAft>
              <a:buNone/>
            </a:pPr>
            <a:r>
              <a:rPr lang="en" sz="1600">
                <a:solidFill>
                  <a:srgbClr val="FFFFFF"/>
                </a:solidFill>
              </a:rPr>
              <a:t> DOI: </a:t>
            </a:r>
            <a:r>
              <a:rPr lang="en" sz="1600">
                <a:solidFill>
                  <a:srgbClr val="FFFFFF"/>
                </a:solidFill>
                <a:uFill>
                  <a:noFill/>
                </a:uFill>
                <a:hlinkClick r:id="rId5">
                  <a:extLst>
                    <a:ext uri="{A12FA001-AC4F-418D-AE19-62706E023703}">
                      <ahyp:hlinkClr val="tx"/>
                    </a:ext>
                  </a:extLst>
                </a:hlinkClick>
              </a:rPr>
              <a:t>10.1186/s13040-020-00222-x</a:t>
            </a:r>
            <a:endParaRPr sz="1600">
              <a:solidFill>
                <a:srgbClr val="FFFFFF"/>
              </a:solidFill>
            </a:endParaRPr>
          </a:p>
          <a:p>
            <a:pPr indent="0" lvl="0" marL="0" rtl="0" algn="l">
              <a:lnSpc>
                <a:spcPct val="150000"/>
              </a:lnSpc>
              <a:spcBef>
                <a:spcPts val="0"/>
              </a:spcBef>
              <a:spcAft>
                <a:spcPts val="0"/>
              </a:spcAft>
              <a:buNone/>
            </a:pPr>
            <a:r>
              <a:t/>
            </a:r>
            <a:endParaRPr sz="1600">
              <a:solidFill>
                <a:srgbClr val="FFFFFF"/>
              </a:solidFill>
            </a:endParaRPr>
          </a:p>
          <a:p>
            <a:pPr indent="0" lvl="0" marL="0" rtl="0" algn="l">
              <a:lnSpc>
                <a:spcPct val="150000"/>
              </a:lnSpc>
              <a:spcBef>
                <a:spcPts val="0"/>
              </a:spcBef>
              <a:spcAft>
                <a:spcPts val="0"/>
              </a:spcAft>
              <a:buNone/>
            </a:pPr>
            <a:r>
              <a:t/>
            </a:r>
            <a:endParaRPr sz="1600">
              <a:solidFill>
                <a:srgbClr val="FFFFFF"/>
              </a:solidFill>
            </a:endParaRPr>
          </a:p>
          <a:p>
            <a:pPr indent="0" lvl="0" marL="0" rtl="0" algn="l">
              <a:lnSpc>
                <a:spcPct val="150000"/>
              </a:lnSpc>
              <a:spcBef>
                <a:spcPts val="0"/>
              </a:spcBef>
              <a:spcAft>
                <a:spcPts val="0"/>
              </a:spcAft>
              <a:buNone/>
            </a:pPr>
            <a:r>
              <a:t/>
            </a:r>
            <a:endParaRPr b="1" sz="1600">
              <a:solidFill>
                <a:srgbClr val="FFFFFF"/>
              </a:solidFill>
            </a:endParaRPr>
          </a:p>
          <a:p>
            <a:pPr indent="0" lvl="0" marL="0" rtl="0" algn="l">
              <a:lnSpc>
                <a:spcPct val="150000"/>
              </a:lnSpc>
              <a:spcBef>
                <a:spcPts val="0"/>
              </a:spcBef>
              <a:spcAft>
                <a:spcPts val="0"/>
              </a:spcAft>
              <a:buNone/>
            </a:pPr>
            <a:r>
              <a:rPr b="1" lang="en" sz="2000" u="sng">
                <a:solidFill>
                  <a:srgbClr val="FFFFFF"/>
                </a:solidFill>
              </a:rPr>
              <a:t>Team Details:</a:t>
            </a:r>
            <a:endParaRPr b="1" sz="2000" u="sng">
              <a:solidFill>
                <a:srgbClr val="FFFFFF"/>
              </a:solidFill>
            </a:endParaRPr>
          </a:p>
          <a:p>
            <a:pPr indent="0" lvl="0" marL="0" rtl="0" algn="l">
              <a:lnSpc>
                <a:spcPct val="150000"/>
              </a:lnSpc>
              <a:spcBef>
                <a:spcPts val="0"/>
              </a:spcBef>
              <a:spcAft>
                <a:spcPts val="0"/>
              </a:spcAft>
              <a:buNone/>
            </a:pPr>
            <a:r>
              <a:rPr b="1" lang="en" sz="2000" u="sng">
                <a:solidFill>
                  <a:srgbClr val="FFFFFF"/>
                </a:solidFill>
              </a:rPr>
              <a:t>Garima Singh (1806143)</a:t>
            </a:r>
            <a:endParaRPr b="1" sz="2000" u="sng">
              <a:solidFill>
                <a:srgbClr val="FFFFFF"/>
              </a:solidFill>
            </a:endParaRPr>
          </a:p>
          <a:p>
            <a:pPr indent="0" lvl="0" marL="0" rtl="0" algn="l">
              <a:lnSpc>
                <a:spcPct val="150000"/>
              </a:lnSpc>
              <a:spcBef>
                <a:spcPts val="0"/>
              </a:spcBef>
              <a:spcAft>
                <a:spcPts val="0"/>
              </a:spcAft>
              <a:buNone/>
            </a:pPr>
            <a:r>
              <a:rPr b="1" lang="en" sz="2000" u="sng">
                <a:solidFill>
                  <a:srgbClr val="FFFFFF"/>
                </a:solidFill>
              </a:rPr>
              <a:t>Mrinal (1806149)</a:t>
            </a:r>
            <a:endParaRPr b="1" sz="2000" u="sng">
              <a:solidFill>
                <a:srgbClr val="FFFFFF"/>
              </a:solidFill>
            </a:endParaRPr>
          </a:p>
          <a:p>
            <a:pPr indent="0" lvl="0" marL="0" rtl="0" algn="l">
              <a:lnSpc>
                <a:spcPct val="115000"/>
              </a:lnSpc>
              <a:spcBef>
                <a:spcPts val="0"/>
              </a:spcBef>
              <a:spcAft>
                <a:spcPts val="0"/>
              </a:spcAft>
              <a:buNone/>
            </a:pPr>
            <a:r>
              <a:t/>
            </a:r>
            <a:endParaRPr sz="2200">
              <a:solidFill>
                <a:srgbClr val="FFFFFF"/>
              </a:solidFill>
            </a:endParaRPr>
          </a:p>
        </p:txBody>
      </p:sp>
      <p:sp>
        <p:nvSpPr>
          <p:cNvPr id="88" name="Google Shape;88;p13"/>
          <p:cNvSpPr/>
          <p:nvPr/>
        </p:nvSpPr>
        <p:spPr>
          <a:xfrm>
            <a:off x="5468925" y="1146150"/>
            <a:ext cx="60600" cy="39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89" name="Google Shape;89;p13"/>
          <p:cNvSpPr/>
          <p:nvPr/>
        </p:nvSpPr>
        <p:spPr>
          <a:xfrm rot="-5400000">
            <a:off x="7324225" y="1371150"/>
            <a:ext cx="75000" cy="3456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pic>
        <p:nvPicPr>
          <p:cNvPr id="90" name="Google Shape;90;p13"/>
          <p:cNvPicPr preferRelativeResize="0"/>
          <p:nvPr/>
        </p:nvPicPr>
        <p:blipFill>
          <a:blip r:embed="rId6">
            <a:alphaModFix/>
          </a:blip>
          <a:stretch>
            <a:fillRect/>
          </a:stretch>
        </p:blipFill>
        <p:spPr>
          <a:xfrm>
            <a:off x="7655400" y="183900"/>
            <a:ext cx="1488600" cy="122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 type="body"/>
          </p:nvPr>
        </p:nvSpPr>
        <p:spPr>
          <a:xfrm>
            <a:off x="2815650" y="1791150"/>
            <a:ext cx="3512700" cy="2172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u="sng">
                <a:solidFill>
                  <a:schemeClr val="accent4"/>
                </a:solidFill>
              </a:rPr>
              <a:t>Team Details:</a:t>
            </a:r>
            <a:endParaRPr sz="2000" u="sng">
              <a:solidFill>
                <a:schemeClr val="accent4"/>
              </a:solidFill>
            </a:endParaRPr>
          </a:p>
          <a:p>
            <a:pPr indent="0" lvl="0" marL="0" rtl="0" algn="l">
              <a:lnSpc>
                <a:spcPct val="150000"/>
              </a:lnSpc>
              <a:spcBef>
                <a:spcPts val="0"/>
              </a:spcBef>
              <a:spcAft>
                <a:spcPts val="0"/>
              </a:spcAft>
              <a:buNone/>
            </a:pPr>
            <a:r>
              <a:rPr lang="en" sz="2000" u="sng">
                <a:solidFill>
                  <a:schemeClr val="accent4"/>
                </a:solidFill>
              </a:rPr>
              <a:t>Garima Singh (1806143)</a:t>
            </a:r>
            <a:endParaRPr sz="2000" u="sng">
              <a:solidFill>
                <a:schemeClr val="accent4"/>
              </a:solidFill>
            </a:endParaRPr>
          </a:p>
          <a:p>
            <a:pPr indent="0" lvl="0" marL="0" rtl="0" algn="l">
              <a:lnSpc>
                <a:spcPct val="150000"/>
              </a:lnSpc>
              <a:spcBef>
                <a:spcPts val="0"/>
              </a:spcBef>
              <a:spcAft>
                <a:spcPts val="0"/>
              </a:spcAft>
              <a:buNone/>
            </a:pPr>
            <a:r>
              <a:rPr lang="en" sz="2000" u="sng">
                <a:solidFill>
                  <a:schemeClr val="accent4"/>
                </a:solidFill>
              </a:rPr>
              <a:t>Mrinal (1806149)</a:t>
            </a:r>
            <a:endParaRPr>
              <a:solidFill>
                <a:schemeClr val="accent4"/>
              </a:solidFill>
            </a:endParaRPr>
          </a:p>
        </p:txBody>
      </p:sp>
      <p:sp>
        <p:nvSpPr>
          <p:cNvPr id="158" name="Google Shape;15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t>THANK YOU</a:t>
            </a:r>
            <a:endParaRPr sz="1100">
              <a:solidFill>
                <a:srgbClr val="222222"/>
              </a:solidFill>
              <a:highlight>
                <a:srgbClr val="FFFFFF"/>
              </a:highlight>
            </a:endParaRPr>
          </a:p>
        </p:txBody>
      </p:sp>
      <p:pic>
        <p:nvPicPr>
          <p:cNvPr id="159" name="Google Shape;159;p22"/>
          <p:cNvPicPr preferRelativeResize="0"/>
          <p:nvPr/>
        </p:nvPicPr>
        <p:blipFill>
          <a:blip r:embed="rId3">
            <a:alphaModFix/>
          </a:blip>
          <a:stretch>
            <a:fillRect/>
          </a:stretch>
        </p:blipFill>
        <p:spPr>
          <a:xfrm>
            <a:off x="7655400" y="183900"/>
            <a:ext cx="1488600" cy="122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100" u="sng"/>
              <a:t>DATA SET DESCRIPTION- FEATURES, </a:t>
            </a:r>
            <a:endParaRPr sz="3100" u="sng"/>
          </a:p>
          <a:p>
            <a:pPr indent="0" lvl="0" marL="0" rtl="0" algn="l">
              <a:lnSpc>
                <a:spcPct val="115000"/>
              </a:lnSpc>
              <a:spcBef>
                <a:spcPts val="1600"/>
              </a:spcBef>
              <a:spcAft>
                <a:spcPts val="0"/>
              </a:spcAft>
              <a:buNone/>
            </a:pPr>
            <a:r>
              <a:rPr lang="en" sz="3100" u="sng"/>
              <a:t>CLASSES, PRE-PROCESSING:</a:t>
            </a:r>
            <a:endParaRPr sz="4400"/>
          </a:p>
          <a:p>
            <a:pPr indent="0" lvl="0" marL="0" rtl="0" algn="l">
              <a:spcBef>
                <a:spcPts val="1600"/>
              </a:spcBef>
              <a:spcAft>
                <a:spcPts val="0"/>
              </a:spcAft>
              <a:buNone/>
            </a:pPr>
            <a:r>
              <a:t/>
            </a:r>
            <a:endParaRPr sz="1100">
              <a:solidFill>
                <a:srgbClr val="222222"/>
              </a:solidFill>
              <a:highlight>
                <a:schemeClr val="lt1"/>
              </a:highlight>
            </a:endParaRPr>
          </a:p>
          <a:p>
            <a:pPr indent="0" lvl="0" marL="0" rtl="0" algn="l">
              <a:lnSpc>
                <a:spcPct val="115000"/>
              </a:lnSpc>
              <a:spcBef>
                <a:spcPts val="0"/>
              </a:spcBef>
              <a:spcAft>
                <a:spcPts val="1600"/>
              </a:spcAft>
              <a:buNone/>
            </a:pPr>
            <a:r>
              <a:t/>
            </a:r>
            <a:endParaRPr sz="4400"/>
          </a:p>
        </p:txBody>
      </p:sp>
      <p:sp>
        <p:nvSpPr>
          <p:cNvPr id="96" name="Google Shape;96;p14"/>
          <p:cNvSpPr txBox="1"/>
          <p:nvPr>
            <p:ph idx="1" type="body"/>
          </p:nvPr>
        </p:nvSpPr>
        <p:spPr>
          <a:xfrm>
            <a:off x="311700" y="1771400"/>
            <a:ext cx="8520600" cy="343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Char char="●"/>
            </a:pPr>
            <a:r>
              <a:rPr lang="en" sz="1400">
                <a:solidFill>
                  <a:srgbClr val="222222"/>
                </a:solidFill>
              </a:rPr>
              <a:t>We used the multi-omics ovarian data for our training and testing purpose. Here, multi-omics dataset refers to the dataset containing multiple omes which in our cases are genomes.</a:t>
            </a:r>
            <a:endParaRPr sz="1400">
              <a:solidFill>
                <a:srgbClr val="222222"/>
              </a:solidFill>
            </a:endParaRPr>
          </a:p>
          <a:p>
            <a:pPr indent="-317500" lvl="0" marL="457200" rtl="0" algn="l">
              <a:spcBef>
                <a:spcPts val="0"/>
              </a:spcBef>
              <a:spcAft>
                <a:spcPts val="0"/>
              </a:spcAft>
              <a:buClr>
                <a:srgbClr val="222222"/>
              </a:buClr>
              <a:buSzPts val="1400"/>
              <a:buChar char="●"/>
            </a:pPr>
            <a:r>
              <a:rPr lang="en" sz="1400">
                <a:solidFill>
                  <a:srgbClr val="222222"/>
                </a:solidFill>
              </a:rPr>
              <a:t>The data type of our dataset is real. The given data basically contains the mutation in genes of the patients suffering from ovarian cancer over a period of time. </a:t>
            </a:r>
            <a:endParaRPr sz="1400">
              <a:solidFill>
                <a:srgbClr val="222222"/>
              </a:solidFill>
            </a:endParaRPr>
          </a:p>
          <a:p>
            <a:pPr indent="0" lvl="0" marL="0" rtl="0" algn="l">
              <a:spcBef>
                <a:spcPts val="1600"/>
              </a:spcBef>
              <a:spcAft>
                <a:spcPts val="1600"/>
              </a:spcAft>
              <a:buNone/>
            </a:pPr>
            <a:r>
              <a:rPr lang="en" sz="1700" u="sng">
                <a:solidFill>
                  <a:srgbClr val="222222"/>
                </a:solidFill>
              </a:rPr>
              <a:t>SOURCE</a:t>
            </a:r>
            <a:r>
              <a:rPr lang="en" sz="1400">
                <a:solidFill>
                  <a:srgbClr val="222222"/>
                </a:solidFill>
              </a:rPr>
              <a:t> : </a:t>
            </a:r>
            <a:r>
              <a:rPr lang="en" sz="1400">
                <a:solidFill>
                  <a:srgbClr val="222222"/>
                </a:solidFill>
              </a:rPr>
              <a:t>The Cancer Genome Atlas(TCGA) shared the data of patients suffering from various types of cancers. The data is available on their website </a:t>
            </a:r>
            <a:r>
              <a:rPr lang="en" sz="1400" u="sng">
                <a:solidFill>
                  <a:srgbClr val="222222"/>
                </a:solidFill>
                <a:hlinkClick r:id="rId3">
                  <a:extLst>
                    <a:ext uri="{A12FA001-AC4F-418D-AE19-62706E023703}">
                      <ahyp:hlinkClr val="tx"/>
                    </a:ext>
                  </a:extLst>
                </a:hlinkClick>
              </a:rPr>
              <a:t>https://portal.gdc.cancer.gov</a:t>
            </a:r>
            <a:r>
              <a:rPr lang="en" sz="1400">
                <a:solidFill>
                  <a:srgbClr val="222222"/>
                </a:solidFill>
              </a:rPr>
              <a:t>. </a:t>
            </a:r>
            <a:r>
              <a:rPr lang="en" sz="1400">
                <a:solidFill>
                  <a:srgbClr val="222222"/>
                </a:solidFill>
              </a:rPr>
              <a:t>The data has been shared from </a:t>
            </a:r>
            <a:r>
              <a:rPr lang="en" sz="1400">
                <a:solidFill>
                  <a:srgbClr val="222222"/>
                </a:solidFill>
                <a:latin typeface="Georgia"/>
                <a:ea typeface="Georgia"/>
                <a:cs typeface="Georgia"/>
                <a:sym typeface="Georgia"/>
              </a:rPr>
              <a:t>Surgical Oncology Research Lab of Boston and UCLA School of Medicine.</a:t>
            </a:r>
            <a:r>
              <a:rPr lang="en" sz="1400">
                <a:solidFill>
                  <a:srgbClr val="222222"/>
                </a:solidFill>
              </a:rPr>
              <a:t> The data is generated from the RNA-seq and mRNA information of the patients.</a:t>
            </a:r>
            <a:endParaRPr sz="1400">
              <a:solidFill>
                <a:srgbClr val="222222"/>
              </a:solidFill>
              <a:latin typeface="Georgia"/>
              <a:ea typeface="Georgia"/>
              <a:cs typeface="Georgia"/>
              <a:sym typeface="Georgia"/>
            </a:endParaRPr>
          </a:p>
        </p:txBody>
      </p:sp>
      <p:pic>
        <p:nvPicPr>
          <p:cNvPr id="97" name="Google Shape;97;p14"/>
          <p:cNvPicPr preferRelativeResize="0"/>
          <p:nvPr/>
        </p:nvPicPr>
        <p:blipFill>
          <a:blip r:embed="rId4">
            <a:alphaModFix/>
          </a:blip>
          <a:stretch>
            <a:fillRect/>
          </a:stretch>
        </p:blipFill>
        <p:spPr>
          <a:xfrm>
            <a:off x="7655400" y="107700"/>
            <a:ext cx="1488600" cy="1223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100" u="sng"/>
              <a:t>SAMPLE ROW AND EXPLANATION</a:t>
            </a:r>
            <a:endParaRPr sz="4400"/>
          </a:p>
          <a:p>
            <a:pPr indent="0" lvl="0" marL="0" rtl="0" algn="l">
              <a:spcBef>
                <a:spcPts val="1600"/>
              </a:spcBef>
              <a:spcAft>
                <a:spcPts val="0"/>
              </a:spcAft>
              <a:buNone/>
            </a:pPr>
            <a:r>
              <a:t/>
            </a:r>
            <a:endParaRPr sz="1100">
              <a:solidFill>
                <a:srgbClr val="222222"/>
              </a:solidFill>
              <a:highlight>
                <a:schemeClr val="lt1"/>
              </a:highlight>
            </a:endParaRPr>
          </a:p>
          <a:p>
            <a:pPr indent="0" lvl="0" marL="0" rtl="0" algn="l">
              <a:spcBef>
                <a:spcPts val="0"/>
              </a:spcBef>
              <a:spcAft>
                <a:spcPts val="0"/>
              </a:spcAft>
              <a:buNone/>
            </a:pPr>
            <a:r>
              <a:t/>
            </a:r>
            <a:endParaRPr sz="1100">
              <a:solidFill>
                <a:srgbClr val="222222"/>
              </a:solidFill>
              <a:highlight>
                <a:srgbClr val="FFFFFF"/>
              </a:highlight>
            </a:endParaRPr>
          </a:p>
        </p:txBody>
      </p:sp>
      <p:sp>
        <p:nvSpPr>
          <p:cNvPr id="103" name="Google Shape;103;p15"/>
          <p:cNvSpPr txBox="1"/>
          <p:nvPr>
            <p:ph idx="1" type="body"/>
          </p:nvPr>
        </p:nvSpPr>
        <p:spPr>
          <a:xfrm>
            <a:off x="311700" y="1113425"/>
            <a:ext cx="8520600" cy="34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00"/>
                </a:highlight>
                <a:latin typeface="Arial"/>
                <a:ea typeface="Arial"/>
                <a:cs typeface="Arial"/>
                <a:sym typeface="Arial"/>
              </a:rPr>
              <a:t>TCGA.2W.A8YY.01     </a:t>
            </a:r>
            <a:r>
              <a:rPr lang="en" sz="1200">
                <a:solidFill>
                  <a:srgbClr val="000000"/>
                </a:solidFill>
                <a:highlight>
                  <a:srgbClr val="FFFF00"/>
                </a:highlight>
                <a:latin typeface="Arial"/>
                <a:ea typeface="Arial"/>
                <a:cs typeface="Arial"/>
                <a:sym typeface="Arial"/>
              </a:rPr>
              <a:t>TCGA.4J.AA1J.01</a:t>
            </a:r>
            <a:endParaRPr sz="1200">
              <a:solidFill>
                <a:srgbClr val="000000"/>
              </a:solidFill>
              <a:highlight>
                <a:srgbClr val="FFFF00"/>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00"/>
                </a:highlight>
                <a:latin typeface="Arial"/>
                <a:ea typeface="Arial"/>
                <a:cs typeface="Arial"/>
                <a:sym typeface="Arial"/>
              </a:rPr>
              <a:t>-0.369700774              -0.711083223</a:t>
            </a:r>
            <a:endParaRPr sz="1200">
              <a:solidFill>
                <a:srgbClr val="000000"/>
              </a:solidFill>
              <a:highlight>
                <a:srgbClr val="FFFF00"/>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00"/>
                </a:highlight>
                <a:latin typeface="Arial"/>
                <a:ea typeface="Arial"/>
                <a:cs typeface="Arial"/>
                <a:sym typeface="Arial"/>
              </a:rPr>
              <a:t>-0.376244799              </a:t>
            </a:r>
            <a:r>
              <a:rPr lang="en" sz="1200">
                <a:solidFill>
                  <a:srgbClr val="000000"/>
                </a:solidFill>
                <a:highlight>
                  <a:srgbClr val="FFFF00"/>
                </a:highlight>
                <a:latin typeface="Arial"/>
                <a:ea typeface="Arial"/>
                <a:cs typeface="Arial"/>
                <a:sym typeface="Arial"/>
              </a:rPr>
              <a:t>-0.747875378</a:t>
            </a:r>
            <a:endParaRPr sz="1200">
              <a:solidFill>
                <a:srgbClr val="000000"/>
              </a:solidFill>
              <a:highlight>
                <a:srgbClr val="FFFF00"/>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00"/>
              </a:highlight>
              <a:latin typeface="Arial"/>
              <a:ea typeface="Arial"/>
              <a:cs typeface="Arial"/>
              <a:sym typeface="Arial"/>
            </a:endParaRPr>
          </a:p>
          <a:p>
            <a:pPr indent="0" lvl="0" marL="0" rtl="0" algn="r">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400"/>
              <a:t>TCGA(</a:t>
            </a:r>
            <a:r>
              <a:rPr lang="en" sz="1350">
                <a:solidFill>
                  <a:srgbClr val="333333"/>
                </a:solidFill>
                <a:highlight>
                  <a:srgbClr val="FFFFFF"/>
                </a:highlight>
                <a:latin typeface="Georgia"/>
                <a:ea typeface="Georgia"/>
                <a:cs typeface="Georgia"/>
                <a:sym typeface="Georgia"/>
              </a:rPr>
              <a:t>The Cancer Genome Atlas)</a:t>
            </a:r>
            <a:r>
              <a:rPr lang="en" sz="1400"/>
              <a:t> dataset contains the reports of various cancer patients including their imaging, cancer type and gene mutation and then the dataset is prepared on all the factors.</a:t>
            </a:r>
            <a:endParaRPr sz="1400"/>
          </a:p>
          <a:p>
            <a:pPr indent="0" lvl="0" marL="0" rtl="0" algn="l">
              <a:spcBef>
                <a:spcPts val="1600"/>
              </a:spcBef>
              <a:spcAft>
                <a:spcPts val="1600"/>
              </a:spcAft>
              <a:buNone/>
            </a:pPr>
            <a:r>
              <a:rPr lang="en" sz="1400"/>
              <a:t>We have considered the data of two patients suffering from cancer whose data was prepared based on three types of omics data which includes mRNA, miRNA and CNV. These data are further studied to classify various types of cancers and also for the </a:t>
            </a:r>
            <a:r>
              <a:rPr lang="en" sz="1400"/>
              <a:t>treatment</a:t>
            </a:r>
            <a:r>
              <a:rPr lang="en" sz="1400"/>
              <a:t> purpose of the patient. </a:t>
            </a:r>
            <a:endParaRPr sz="1400"/>
          </a:p>
        </p:txBody>
      </p:sp>
      <p:pic>
        <p:nvPicPr>
          <p:cNvPr id="104" name="Google Shape;104;p15"/>
          <p:cNvPicPr preferRelativeResize="0"/>
          <p:nvPr/>
        </p:nvPicPr>
        <p:blipFill>
          <a:blip r:embed="rId3">
            <a:alphaModFix/>
          </a:blip>
          <a:stretch>
            <a:fillRect/>
          </a:stretch>
        </p:blipFill>
        <p:spPr>
          <a:xfrm>
            <a:off x="7655400" y="107700"/>
            <a:ext cx="1488600" cy="122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model proposed in the paper is logistic regression classification model with mRNA data. The cluster subtype used to </a:t>
            </a:r>
            <a:r>
              <a:rPr lang="en" sz="1400"/>
              <a:t>build</a:t>
            </a:r>
            <a:r>
              <a:rPr lang="en" sz="1400"/>
              <a:t> the model is </a:t>
            </a:r>
            <a:r>
              <a:rPr i="1" lang="en" sz="1400"/>
              <a:t>k-</a:t>
            </a:r>
            <a:r>
              <a:rPr lang="en" sz="1400"/>
              <a:t>means. </a:t>
            </a:r>
            <a:endParaRPr sz="1400"/>
          </a:p>
          <a:p>
            <a:pPr indent="0" lvl="0" marL="0" rtl="0" algn="l">
              <a:spcBef>
                <a:spcPts val="1600"/>
              </a:spcBef>
              <a:spcAft>
                <a:spcPts val="1600"/>
              </a:spcAft>
              <a:buNone/>
            </a:pPr>
            <a:r>
              <a:t/>
            </a:r>
            <a:endParaRPr sz="1400"/>
          </a:p>
        </p:txBody>
      </p:sp>
      <p:sp>
        <p:nvSpPr>
          <p:cNvPr id="110" name="Google Shape;11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t>MODEL PROPOSED IN PAPER</a:t>
            </a:r>
            <a:endParaRPr sz="1100">
              <a:solidFill>
                <a:srgbClr val="222222"/>
              </a:solidFill>
              <a:highlight>
                <a:srgbClr val="FFFFFF"/>
              </a:highlight>
            </a:endParaRPr>
          </a:p>
        </p:txBody>
      </p:sp>
      <p:pic>
        <p:nvPicPr>
          <p:cNvPr id="111" name="Google Shape;111;p16"/>
          <p:cNvPicPr preferRelativeResize="0"/>
          <p:nvPr/>
        </p:nvPicPr>
        <p:blipFill>
          <a:blip r:embed="rId3">
            <a:alphaModFix/>
          </a:blip>
          <a:stretch>
            <a:fillRect/>
          </a:stretch>
        </p:blipFill>
        <p:spPr>
          <a:xfrm>
            <a:off x="7655400" y="107700"/>
            <a:ext cx="1488600" cy="1223550"/>
          </a:xfrm>
          <a:prstGeom prst="rect">
            <a:avLst/>
          </a:prstGeom>
          <a:noFill/>
          <a:ln>
            <a:noFill/>
          </a:ln>
        </p:spPr>
      </p:pic>
      <p:pic>
        <p:nvPicPr>
          <p:cNvPr id="112" name="Google Shape;112;p16"/>
          <p:cNvPicPr preferRelativeResize="0"/>
          <p:nvPr/>
        </p:nvPicPr>
        <p:blipFill>
          <a:blip r:embed="rId4">
            <a:alphaModFix/>
          </a:blip>
          <a:stretch>
            <a:fillRect/>
          </a:stretch>
        </p:blipFill>
        <p:spPr>
          <a:xfrm>
            <a:off x="1861300" y="1918700"/>
            <a:ext cx="5381101" cy="2790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idx="1" type="body"/>
          </p:nvPr>
        </p:nvSpPr>
        <p:spPr>
          <a:xfrm>
            <a:off x="311700" y="1730625"/>
            <a:ext cx="8520600" cy="28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model used by us is </a:t>
            </a:r>
            <a:r>
              <a:rPr lang="en" sz="1400"/>
              <a:t> logistic regression classification model which uses K-means clustering techniques. We have chosen to align with the paper specifications and techniques as closely as possible but changed certain values to improve accuracy score. </a:t>
            </a:r>
            <a:endParaRPr sz="1400"/>
          </a:p>
          <a:p>
            <a:pPr indent="0" lvl="0" marL="0" rtl="0" algn="l">
              <a:spcBef>
                <a:spcPts val="1600"/>
              </a:spcBef>
              <a:spcAft>
                <a:spcPts val="0"/>
              </a:spcAft>
              <a:buNone/>
            </a:pPr>
            <a:r>
              <a:rPr lang="en" sz="1400"/>
              <a:t>The paper used DAE-</a:t>
            </a:r>
            <a:r>
              <a:rPr i="1" lang="en" sz="1400"/>
              <a:t>k</a:t>
            </a:r>
            <a:r>
              <a:rPr lang="en" sz="1400"/>
              <a:t> means clustering method which we have already seen. We used </a:t>
            </a:r>
            <a:r>
              <a:rPr i="1" lang="en" sz="1400"/>
              <a:t>k-</a:t>
            </a:r>
            <a:r>
              <a:rPr lang="en" sz="1400"/>
              <a:t>means which has lower silhouette score compared to the one used in paper. </a:t>
            </a:r>
            <a:r>
              <a:rPr lang="en" sz="1400"/>
              <a:t>The optimal number of clusters are again determined using </a:t>
            </a:r>
            <a:r>
              <a:rPr i="1" lang="en" sz="1400"/>
              <a:t>silhouette score. </a:t>
            </a:r>
            <a:r>
              <a:rPr lang="en" sz="1400"/>
              <a:t>In the model, we tested the </a:t>
            </a:r>
            <a:r>
              <a:rPr i="1" lang="en" sz="1400"/>
              <a:t>k </a:t>
            </a:r>
            <a:r>
              <a:rPr lang="en" sz="1400"/>
              <a:t>from [2, 8] and we finally used </a:t>
            </a:r>
            <a:r>
              <a:rPr i="1" lang="en" sz="1400"/>
              <a:t>k=2 </a:t>
            </a:r>
            <a:r>
              <a:rPr lang="en" sz="1400"/>
              <a:t>as it had the highest </a:t>
            </a:r>
            <a:r>
              <a:rPr i="1" lang="en" sz="1400"/>
              <a:t>silhouette score. </a:t>
            </a:r>
            <a:endParaRPr sz="1400"/>
          </a:p>
          <a:p>
            <a:pPr indent="0" lvl="0" marL="0" rtl="0" algn="l">
              <a:spcBef>
                <a:spcPts val="1600"/>
              </a:spcBef>
              <a:spcAft>
                <a:spcPts val="0"/>
              </a:spcAft>
              <a:buNone/>
            </a:pPr>
            <a:r>
              <a:rPr lang="en" sz="1400">
                <a:solidFill>
                  <a:srgbClr val="333333"/>
                </a:solidFill>
                <a:highlight>
                  <a:schemeClr val="lt1"/>
                </a:highlight>
              </a:rPr>
              <a:t>After obtaining the labels clustered by </a:t>
            </a:r>
            <a:r>
              <a:rPr i="1" lang="en" sz="1400">
                <a:solidFill>
                  <a:srgbClr val="333333"/>
                </a:solidFill>
                <a:highlight>
                  <a:schemeClr val="lt1"/>
                </a:highlight>
              </a:rPr>
              <a:t>k</a:t>
            </a:r>
            <a:r>
              <a:rPr lang="en" sz="1400">
                <a:solidFill>
                  <a:srgbClr val="333333"/>
                </a:solidFill>
                <a:highlight>
                  <a:schemeClr val="lt1"/>
                </a:highlight>
              </a:rPr>
              <a:t>-means, we built a light-weighted mRNA model for reducing the number of genes needed to identify cancer subtypes by using logistic regression algorithm.</a:t>
            </a:r>
            <a:endParaRPr sz="1400"/>
          </a:p>
          <a:p>
            <a:pPr indent="0" lvl="0" marL="0" rtl="0" algn="l">
              <a:spcBef>
                <a:spcPts val="1600"/>
              </a:spcBef>
              <a:spcAft>
                <a:spcPts val="1600"/>
              </a:spcAft>
              <a:buNone/>
            </a:pPr>
            <a:r>
              <a:t/>
            </a:r>
            <a:endParaRPr/>
          </a:p>
        </p:txBody>
      </p:sp>
      <p:sp>
        <p:nvSpPr>
          <p:cNvPr id="118" name="Google Shape;11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t>MODEL PROPOSED BY US AND </a:t>
            </a:r>
            <a:r>
              <a:rPr lang="en" sz="3100" u="sng"/>
              <a:t>KEY DIFFERENCES IN BOTH MODELS</a:t>
            </a:r>
            <a:endParaRPr sz="1100">
              <a:solidFill>
                <a:srgbClr val="222222"/>
              </a:solidFill>
              <a:highlight>
                <a:schemeClr val="lt1"/>
              </a:highlight>
            </a:endParaRPr>
          </a:p>
          <a:p>
            <a:pPr indent="0" lvl="0" marL="0" rtl="0" algn="l">
              <a:spcBef>
                <a:spcPts val="0"/>
              </a:spcBef>
              <a:spcAft>
                <a:spcPts val="0"/>
              </a:spcAft>
              <a:buNone/>
            </a:pPr>
            <a:r>
              <a:t/>
            </a:r>
            <a:endParaRPr sz="3100" u="sng"/>
          </a:p>
        </p:txBody>
      </p:sp>
      <p:pic>
        <p:nvPicPr>
          <p:cNvPr id="119" name="Google Shape;119;p17"/>
          <p:cNvPicPr preferRelativeResize="0"/>
          <p:nvPr/>
        </p:nvPicPr>
        <p:blipFill>
          <a:blip r:embed="rId3">
            <a:alphaModFix/>
          </a:blip>
          <a:stretch>
            <a:fillRect/>
          </a:stretch>
        </p:blipFill>
        <p:spPr>
          <a:xfrm>
            <a:off x="7655400" y="107700"/>
            <a:ext cx="1488600" cy="122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1" type="body"/>
          </p:nvPr>
        </p:nvSpPr>
        <p:spPr>
          <a:xfrm>
            <a:off x="3941100" y="1407450"/>
            <a:ext cx="48912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We had our dataset of patients, which we split for training and testing of our model. We randomly split our dataset and applied our Logistic Regression model on our training and testing dataset.</a:t>
            </a:r>
            <a:endParaRPr sz="1400"/>
          </a:p>
          <a:p>
            <a:pPr indent="0" lvl="0" marL="0" rtl="0" algn="l">
              <a:spcBef>
                <a:spcPts val="1600"/>
              </a:spcBef>
              <a:spcAft>
                <a:spcPts val="0"/>
              </a:spcAft>
              <a:buNone/>
            </a:pPr>
            <a:r>
              <a:rPr lang="en" sz="1400"/>
              <a:t>Further, we calculated the feature importance of various columns to select the best suited one which in turn would improvise our model.</a:t>
            </a:r>
            <a:endParaRPr sz="1400"/>
          </a:p>
          <a:p>
            <a:pPr indent="0" lvl="0" marL="0" rtl="0" algn="l">
              <a:spcBef>
                <a:spcPts val="1600"/>
              </a:spcBef>
              <a:spcAft>
                <a:spcPts val="1600"/>
              </a:spcAft>
              <a:buNone/>
            </a:pPr>
            <a:r>
              <a:rPr lang="en" sz="1400"/>
              <a:t>Finally, we calculated training and testing accuracy</a:t>
            </a:r>
            <a:r>
              <a:rPr lang="en" sz="1400"/>
              <a:t>  of our model.                                                          </a:t>
            </a:r>
            <a:endParaRPr sz="1400"/>
          </a:p>
        </p:txBody>
      </p:sp>
      <p:sp>
        <p:nvSpPr>
          <p:cNvPr id="125" name="Google Shape;12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t>RESULTS OBTAINED</a:t>
            </a:r>
            <a:endParaRPr sz="1100">
              <a:solidFill>
                <a:srgbClr val="222222"/>
              </a:solidFill>
              <a:highlight>
                <a:srgbClr val="FFFFFF"/>
              </a:highlight>
            </a:endParaRPr>
          </a:p>
        </p:txBody>
      </p:sp>
      <p:pic>
        <p:nvPicPr>
          <p:cNvPr id="126" name="Google Shape;126;p18"/>
          <p:cNvPicPr preferRelativeResize="0"/>
          <p:nvPr/>
        </p:nvPicPr>
        <p:blipFill>
          <a:blip r:embed="rId3">
            <a:alphaModFix/>
          </a:blip>
          <a:stretch>
            <a:fillRect/>
          </a:stretch>
        </p:blipFill>
        <p:spPr>
          <a:xfrm>
            <a:off x="7655400" y="183900"/>
            <a:ext cx="1488600" cy="1223550"/>
          </a:xfrm>
          <a:prstGeom prst="rect">
            <a:avLst/>
          </a:prstGeom>
          <a:noFill/>
          <a:ln>
            <a:noFill/>
          </a:ln>
        </p:spPr>
      </p:pic>
      <p:pic>
        <p:nvPicPr>
          <p:cNvPr id="127" name="Google Shape;127;p18"/>
          <p:cNvPicPr preferRelativeResize="0"/>
          <p:nvPr/>
        </p:nvPicPr>
        <p:blipFill>
          <a:blip r:embed="rId4">
            <a:alphaModFix/>
          </a:blip>
          <a:stretch>
            <a:fillRect/>
          </a:stretch>
        </p:blipFill>
        <p:spPr>
          <a:xfrm>
            <a:off x="311700" y="1229875"/>
            <a:ext cx="3449467" cy="333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t>DIFFERENCES IN ACCURACY VALUES</a:t>
            </a:r>
            <a:endParaRPr sz="3100" u="sng"/>
          </a:p>
          <a:p>
            <a:pPr indent="0" lvl="0" marL="0" rtl="0" algn="l">
              <a:spcBef>
                <a:spcPts val="0"/>
              </a:spcBef>
              <a:spcAft>
                <a:spcPts val="0"/>
              </a:spcAft>
              <a:buNone/>
            </a:pPr>
            <a:r>
              <a:rPr lang="en" sz="2000" u="sng"/>
              <a:t>Why we used DAE-Kmeans and multi-omics data?</a:t>
            </a:r>
            <a:endParaRPr sz="2000" u="sng"/>
          </a:p>
          <a:p>
            <a:pPr indent="0" lvl="0" marL="0" rtl="0" algn="l">
              <a:spcBef>
                <a:spcPts val="0"/>
              </a:spcBef>
              <a:spcAft>
                <a:spcPts val="0"/>
              </a:spcAft>
              <a:buNone/>
            </a:pPr>
            <a:r>
              <a:t/>
            </a:r>
            <a:endParaRPr sz="2000" u="sng"/>
          </a:p>
        </p:txBody>
      </p:sp>
      <p:pic>
        <p:nvPicPr>
          <p:cNvPr id="133" name="Google Shape;133;p19"/>
          <p:cNvPicPr preferRelativeResize="0"/>
          <p:nvPr/>
        </p:nvPicPr>
        <p:blipFill>
          <a:blip r:embed="rId3">
            <a:alphaModFix/>
          </a:blip>
          <a:stretch>
            <a:fillRect/>
          </a:stretch>
        </p:blipFill>
        <p:spPr>
          <a:xfrm>
            <a:off x="7655400" y="183900"/>
            <a:ext cx="1488600" cy="1223550"/>
          </a:xfrm>
          <a:prstGeom prst="rect">
            <a:avLst/>
          </a:prstGeom>
          <a:noFill/>
          <a:ln>
            <a:noFill/>
          </a:ln>
        </p:spPr>
      </p:pic>
      <p:pic>
        <p:nvPicPr>
          <p:cNvPr id="134" name="Google Shape;134;p19"/>
          <p:cNvPicPr preferRelativeResize="0"/>
          <p:nvPr/>
        </p:nvPicPr>
        <p:blipFill>
          <a:blip r:embed="rId4">
            <a:alphaModFix/>
          </a:blip>
          <a:stretch>
            <a:fillRect/>
          </a:stretch>
        </p:blipFill>
        <p:spPr>
          <a:xfrm>
            <a:off x="3485850" y="2929550"/>
            <a:ext cx="5538150" cy="1835900"/>
          </a:xfrm>
          <a:prstGeom prst="rect">
            <a:avLst/>
          </a:prstGeom>
          <a:noFill/>
          <a:ln>
            <a:noFill/>
          </a:ln>
        </p:spPr>
      </p:pic>
      <p:pic>
        <p:nvPicPr>
          <p:cNvPr id="135" name="Google Shape;135;p19"/>
          <p:cNvPicPr preferRelativeResize="0"/>
          <p:nvPr/>
        </p:nvPicPr>
        <p:blipFill>
          <a:blip r:embed="rId5">
            <a:alphaModFix/>
          </a:blip>
          <a:stretch>
            <a:fillRect/>
          </a:stretch>
        </p:blipFill>
        <p:spPr>
          <a:xfrm>
            <a:off x="419275" y="1093650"/>
            <a:ext cx="5538150" cy="183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idx="1" type="body"/>
          </p:nvPr>
        </p:nvSpPr>
        <p:spPr>
          <a:xfrm>
            <a:off x="4345600" y="1160525"/>
            <a:ext cx="3248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Different</a:t>
            </a:r>
            <a:r>
              <a:rPr lang="en" sz="1300"/>
              <a:t> cost values for </a:t>
            </a:r>
            <a:r>
              <a:rPr lang="en" sz="1300"/>
              <a:t>different</a:t>
            </a:r>
            <a:r>
              <a:rPr lang="en" sz="1300"/>
              <a:t> epochs </a:t>
            </a:r>
            <a:r>
              <a:rPr lang="en" sz="1300"/>
              <a:t>helped</a:t>
            </a:r>
            <a:r>
              <a:rPr lang="en" sz="1300"/>
              <a:t> us to run our model making various assumptions and then select the assumption corresponding to best cost value among the given epochs. </a:t>
            </a:r>
            <a:endParaRPr sz="1300"/>
          </a:p>
          <a:p>
            <a:pPr indent="0" lvl="0" marL="0" rtl="0" algn="l">
              <a:spcBef>
                <a:spcPts val="1600"/>
              </a:spcBef>
              <a:spcAft>
                <a:spcPts val="1600"/>
              </a:spcAft>
              <a:buNone/>
            </a:pPr>
            <a:r>
              <a:rPr lang="en" sz="1300"/>
              <a:t>We also calculated silhouette </a:t>
            </a:r>
            <a:r>
              <a:rPr lang="en" sz="1300"/>
              <a:t>values</a:t>
            </a:r>
            <a:r>
              <a:rPr lang="en" sz="1300"/>
              <a:t> for some clustering methods. DAE-K means has the highest values. So, we used DAE-K means clustering in our model.</a:t>
            </a:r>
            <a:endParaRPr sz="1300"/>
          </a:p>
        </p:txBody>
      </p:sp>
      <p:sp>
        <p:nvSpPr>
          <p:cNvPr id="141" name="Google Shape;14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t>SAMPLE RESULT AND EXPLANATION</a:t>
            </a:r>
            <a:endParaRPr sz="1100">
              <a:solidFill>
                <a:srgbClr val="222222"/>
              </a:solidFill>
              <a:highlight>
                <a:srgbClr val="FFFFFF"/>
              </a:highlight>
            </a:endParaRPr>
          </a:p>
        </p:txBody>
      </p:sp>
      <p:pic>
        <p:nvPicPr>
          <p:cNvPr id="142" name="Google Shape;142;p20"/>
          <p:cNvPicPr preferRelativeResize="0"/>
          <p:nvPr/>
        </p:nvPicPr>
        <p:blipFill>
          <a:blip r:embed="rId3">
            <a:alphaModFix/>
          </a:blip>
          <a:stretch>
            <a:fillRect/>
          </a:stretch>
        </p:blipFill>
        <p:spPr>
          <a:xfrm>
            <a:off x="7655400" y="183900"/>
            <a:ext cx="1488600" cy="1223550"/>
          </a:xfrm>
          <a:prstGeom prst="rect">
            <a:avLst/>
          </a:prstGeom>
          <a:noFill/>
          <a:ln>
            <a:noFill/>
          </a:ln>
        </p:spPr>
      </p:pic>
      <p:pic>
        <p:nvPicPr>
          <p:cNvPr id="143" name="Google Shape;143;p20"/>
          <p:cNvPicPr preferRelativeResize="0"/>
          <p:nvPr/>
        </p:nvPicPr>
        <p:blipFill>
          <a:blip r:embed="rId4">
            <a:alphaModFix/>
          </a:blip>
          <a:stretch>
            <a:fillRect/>
          </a:stretch>
        </p:blipFill>
        <p:spPr>
          <a:xfrm>
            <a:off x="2439675" y="1095900"/>
            <a:ext cx="1744475" cy="3619950"/>
          </a:xfrm>
          <a:prstGeom prst="rect">
            <a:avLst/>
          </a:prstGeom>
          <a:noFill/>
          <a:ln>
            <a:noFill/>
          </a:ln>
        </p:spPr>
      </p:pic>
      <p:pic>
        <p:nvPicPr>
          <p:cNvPr id="144" name="Google Shape;144;p20"/>
          <p:cNvPicPr preferRelativeResize="0"/>
          <p:nvPr/>
        </p:nvPicPr>
        <p:blipFill>
          <a:blip r:embed="rId5">
            <a:alphaModFix/>
          </a:blip>
          <a:stretch>
            <a:fillRect/>
          </a:stretch>
        </p:blipFill>
        <p:spPr>
          <a:xfrm>
            <a:off x="152400" y="1095900"/>
            <a:ext cx="2287275" cy="3694250"/>
          </a:xfrm>
          <a:prstGeom prst="rect">
            <a:avLst/>
          </a:prstGeom>
          <a:noFill/>
          <a:ln>
            <a:noFill/>
          </a:ln>
        </p:spPr>
      </p:pic>
      <p:pic>
        <p:nvPicPr>
          <p:cNvPr id="145" name="Google Shape;145;p20"/>
          <p:cNvPicPr preferRelativeResize="0"/>
          <p:nvPr/>
        </p:nvPicPr>
        <p:blipFill>
          <a:blip r:embed="rId6">
            <a:alphaModFix/>
          </a:blip>
          <a:stretch>
            <a:fillRect/>
          </a:stretch>
        </p:blipFill>
        <p:spPr>
          <a:xfrm>
            <a:off x="0" y="1095900"/>
            <a:ext cx="2734300" cy="231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33333"/>
              </a:buClr>
              <a:buSzPts val="1300"/>
              <a:buChar char="❖"/>
            </a:pPr>
            <a:r>
              <a:rPr lang="en" sz="1300">
                <a:solidFill>
                  <a:srgbClr val="333333"/>
                </a:solidFill>
                <a:highlight>
                  <a:srgbClr val="FFFFFF"/>
                </a:highlight>
              </a:rPr>
              <a:t>We designed a novel deep learning-based framework for ovarian cancer subtype identification, and a logistic regression method was used to build the light-weighted classification model.</a:t>
            </a:r>
            <a:endParaRPr sz="1300">
              <a:solidFill>
                <a:srgbClr val="333333"/>
              </a:solidFill>
              <a:highlight>
                <a:srgbClr val="FFFFFF"/>
              </a:highlight>
            </a:endParaRPr>
          </a:p>
          <a:p>
            <a:pPr indent="-311150" lvl="0" marL="457200" rtl="0" algn="l">
              <a:spcBef>
                <a:spcPts val="0"/>
              </a:spcBef>
              <a:spcAft>
                <a:spcPts val="0"/>
              </a:spcAft>
              <a:buClr>
                <a:srgbClr val="333333"/>
              </a:buClr>
              <a:buSzPts val="1300"/>
              <a:buChar char="❖"/>
            </a:pPr>
            <a:r>
              <a:rPr lang="en" sz="1300">
                <a:solidFill>
                  <a:srgbClr val="333333"/>
                </a:solidFill>
                <a:highlight>
                  <a:srgbClr val="FFFFFF"/>
                </a:highlight>
              </a:rPr>
              <a:t>Compared to identify subtypes using single omics data, the multi-omics data analysis can utilize more information. Hence, we proposed a model which in turn would help to </a:t>
            </a:r>
            <a:r>
              <a:rPr lang="en" sz="1300">
                <a:solidFill>
                  <a:srgbClr val="333333"/>
                </a:solidFill>
                <a:highlight>
                  <a:srgbClr val="FFFFFF"/>
                </a:highlight>
              </a:rPr>
              <a:t>robustly</a:t>
            </a:r>
            <a:r>
              <a:rPr lang="en" sz="1300">
                <a:solidFill>
                  <a:srgbClr val="333333"/>
                </a:solidFill>
                <a:highlight>
                  <a:srgbClr val="FFFFFF"/>
                </a:highlight>
              </a:rPr>
              <a:t> identify ovarian cancer subtypes.</a:t>
            </a:r>
            <a:endParaRPr sz="1300">
              <a:solidFill>
                <a:srgbClr val="333333"/>
              </a:solidFill>
              <a:highlight>
                <a:schemeClr val="lt1"/>
              </a:highlight>
            </a:endParaRPr>
          </a:p>
          <a:p>
            <a:pPr indent="-311150" lvl="0" marL="457200" rtl="0" algn="l">
              <a:spcBef>
                <a:spcPts val="0"/>
              </a:spcBef>
              <a:spcAft>
                <a:spcPts val="0"/>
              </a:spcAft>
              <a:buClr>
                <a:srgbClr val="333333"/>
              </a:buClr>
              <a:buSzPts val="1300"/>
              <a:buChar char="❖"/>
            </a:pPr>
            <a:r>
              <a:rPr lang="en" sz="1300">
                <a:solidFill>
                  <a:srgbClr val="333333"/>
                </a:solidFill>
                <a:highlight>
                  <a:schemeClr val="lt1"/>
                </a:highlight>
              </a:rPr>
              <a:t>Ovarian cancer ranks 5th in cancer death among women. It has high mortality rate. Also risk of getting ovarian cancer is quite high. So, identifying molecular subtypes of ovarian cancer is important. </a:t>
            </a:r>
            <a:endParaRPr sz="1300">
              <a:solidFill>
                <a:srgbClr val="333333"/>
              </a:solidFill>
              <a:highlight>
                <a:srgbClr val="FFFFFF"/>
              </a:highlight>
            </a:endParaRPr>
          </a:p>
          <a:p>
            <a:pPr indent="0" lvl="0" marL="0" rtl="0" algn="l">
              <a:spcBef>
                <a:spcPts val="1600"/>
              </a:spcBef>
              <a:spcAft>
                <a:spcPts val="0"/>
              </a:spcAft>
              <a:buNone/>
            </a:pPr>
            <a:r>
              <a:rPr lang="en" sz="1300" u="sng">
                <a:solidFill>
                  <a:srgbClr val="333333"/>
                </a:solidFill>
                <a:highlight>
                  <a:srgbClr val="FFFFFF"/>
                </a:highlight>
              </a:rPr>
              <a:t>References:</a:t>
            </a:r>
            <a:endParaRPr sz="1300" u="sng">
              <a:solidFill>
                <a:srgbClr val="333333"/>
              </a:solidFill>
              <a:highlight>
                <a:srgbClr val="FFFFFF"/>
              </a:highlight>
            </a:endParaRPr>
          </a:p>
          <a:p>
            <a:pPr indent="0" lvl="0" marL="0" rtl="0" algn="l">
              <a:spcBef>
                <a:spcPts val="1600"/>
              </a:spcBef>
              <a:spcAft>
                <a:spcPts val="0"/>
              </a:spcAft>
              <a:buNone/>
            </a:pPr>
            <a:r>
              <a:rPr lang="en" sz="1300" u="sng">
                <a:solidFill>
                  <a:schemeClr val="hlink"/>
                </a:solidFill>
                <a:hlinkClick r:id="rId3"/>
              </a:rPr>
              <a:t>https://biodatamining.biomedcentral.com/articles/10.1186/s13040-020-00222-x</a:t>
            </a:r>
            <a:endParaRPr sz="1300"/>
          </a:p>
          <a:p>
            <a:pPr indent="0" lvl="0" marL="0" rtl="0" algn="l">
              <a:spcBef>
                <a:spcPts val="1600"/>
              </a:spcBef>
              <a:spcAft>
                <a:spcPts val="0"/>
              </a:spcAft>
              <a:buNone/>
            </a:pPr>
            <a:r>
              <a:rPr lang="en" sz="1300" u="sng">
                <a:solidFill>
                  <a:schemeClr val="hlink"/>
                </a:solidFill>
                <a:hlinkClick r:id="rId4"/>
              </a:rPr>
              <a:t>https://linkinghub.elsevier.com/retrieve/pii/S0090825810002623</a:t>
            </a:r>
            <a:endParaRPr sz="1300"/>
          </a:p>
          <a:p>
            <a:pPr indent="0" lvl="0" marL="0" rtl="0" algn="l">
              <a:spcBef>
                <a:spcPts val="1600"/>
              </a:spcBef>
              <a:spcAft>
                <a:spcPts val="0"/>
              </a:spcAft>
              <a:buNone/>
            </a:pPr>
            <a:r>
              <a:rPr lang="en" sz="1300" u="sng">
                <a:solidFill>
                  <a:schemeClr val="hlink"/>
                </a:solidFill>
                <a:hlinkClick r:id="rId5"/>
              </a:rPr>
              <a:t>https://clincancerres.aacrjournals.org/content/14/16/5198</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
        <p:nvSpPr>
          <p:cNvPr id="151" name="Google Shape;15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t>CONCLUSION AND REFERENCES</a:t>
            </a:r>
            <a:endParaRPr sz="1100">
              <a:solidFill>
                <a:srgbClr val="222222"/>
              </a:solidFill>
              <a:highlight>
                <a:srgbClr val="FFFFFF"/>
              </a:highlight>
            </a:endParaRPr>
          </a:p>
        </p:txBody>
      </p:sp>
      <p:pic>
        <p:nvPicPr>
          <p:cNvPr id="152" name="Google Shape;152;p21"/>
          <p:cNvPicPr preferRelativeResize="0"/>
          <p:nvPr/>
        </p:nvPicPr>
        <p:blipFill>
          <a:blip r:embed="rId6">
            <a:alphaModFix/>
          </a:blip>
          <a:stretch>
            <a:fillRect/>
          </a:stretch>
        </p:blipFill>
        <p:spPr>
          <a:xfrm>
            <a:off x="7655400" y="183900"/>
            <a:ext cx="1488600" cy="111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