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9"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CDA30B-F3F7-416A-8C96-45DBF5995014}" type="datetimeFigureOut">
              <a:rPr lang="en-IN" smtClean="0"/>
              <a:t>14-06-2017</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903831-04B5-44D3-9035-4D6A465312E8}" type="slidenum">
              <a:rPr lang="en-IN" smtClean="0"/>
              <a:t>‹#›</a:t>
            </a:fld>
            <a:endParaRPr lang="en-IN"/>
          </a:p>
        </p:txBody>
      </p:sp>
    </p:spTree>
    <p:extLst>
      <p:ext uri="{BB962C8B-B14F-4D97-AF65-F5344CB8AC3E}">
        <p14:creationId xmlns:p14="http://schemas.microsoft.com/office/powerpoint/2010/main" val="242695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C77F671-0043-4F5E-9E5C-0B47796E2AFC}" type="datetime1">
              <a:rPr lang="en-IN" smtClean="0"/>
              <a:t>14-06-2017</a:t>
            </a:fld>
            <a:endParaRPr lang="en-IN"/>
          </a:p>
        </p:txBody>
      </p:sp>
      <p:sp>
        <p:nvSpPr>
          <p:cNvPr id="5" name="Footer Placeholder 4"/>
          <p:cNvSpPr>
            <a:spLocks noGrp="1"/>
          </p:cNvSpPr>
          <p:nvPr>
            <p:ph type="ftr" sz="quarter" idx="11"/>
          </p:nvPr>
        </p:nvSpPr>
        <p:spPr/>
        <p:txBody>
          <a:bodyPr/>
          <a:lstStyle/>
          <a:p>
            <a:r>
              <a:rPr lang="en-IN" smtClean="0"/>
              <a:t>Module 2 Scripting-- Kumar Abhishek NIT Patna</a:t>
            </a:r>
            <a:endParaRPr lang="en-IN"/>
          </a:p>
        </p:txBody>
      </p:sp>
      <p:sp>
        <p:nvSpPr>
          <p:cNvPr id="6" name="Slide Number Placeholder 5"/>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370020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219217-EAA9-4CB1-88C2-C34231D9FA7E}" type="datetime1">
              <a:rPr lang="en-IN" smtClean="0"/>
              <a:t>14-06-2017</a:t>
            </a:fld>
            <a:endParaRPr lang="en-IN"/>
          </a:p>
        </p:txBody>
      </p:sp>
      <p:sp>
        <p:nvSpPr>
          <p:cNvPr id="5" name="Footer Placeholder 4"/>
          <p:cNvSpPr>
            <a:spLocks noGrp="1"/>
          </p:cNvSpPr>
          <p:nvPr>
            <p:ph type="ftr" sz="quarter" idx="11"/>
          </p:nvPr>
        </p:nvSpPr>
        <p:spPr/>
        <p:txBody>
          <a:bodyPr/>
          <a:lstStyle/>
          <a:p>
            <a:r>
              <a:rPr lang="en-IN" smtClean="0"/>
              <a:t>Module 2 Scripting-- Kumar Abhishek NIT Patna</a:t>
            </a:r>
            <a:endParaRPr lang="en-IN"/>
          </a:p>
        </p:txBody>
      </p:sp>
      <p:sp>
        <p:nvSpPr>
          <p:cNvPr id="6" name="Slide Number Placeholder 5"/>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81158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C82E84-AB88-4746-A1D1-58CEB8AAC519}" type="datetime1">
              <a:rPr lang="en-IN" smtClean="0"/>
              <a:t>14-06-2017</a:t>
            </a:fld>
            <a:endParaRPr lang="en-IN"/>
          </a:p>
        </p:txBody>
      </p:sp>
      <p:sp>
        <p:nvSpPr>
          <p:cNvPr id="5" name="Footer Placeholder 4"/>
          <p:cNvSpPr>
            <a:spLocks noGrp="1"/>
          </p:cNvSpPr>
          <p:nvPr>
            <p:ph type="ftr" sz="quarter" idx="11"/>
          </p:nvPr>
        </p:nvSpPr>
        <p:spPr/>
        <p:txBody>
          <a:bodyPr/>
          <a:lstStyle/>
          <a:p>
            <a:r>
              <a:rPr lang="en-IN" smtClean="0"/>
              <a:t>Module 2 Scripting-- Kumar Abhishek NIT Patna</a:t>
            </a:r>
            <a:endParaRPr lang="en-IN"/>
          </a:p>
        </p:txBody>
      </p:sp>
      <p:sp>
        <p:nvSpPr>
          <p:cNvPr id="6" name="Slide Number Placeholder 5"/>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339564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00057E-A9D2-4D55-889A-01780D7EB2EF}" type="datetime1">
              <a:rPr lang="en-IN" smtClean="0"/>
              <a:t>14-06-2017</a:t>
            </a:fld>
            <a:endParaRPr lang="en-IN"/>
          </a:p>
        </p:txBody>
      </p:sp>
      <p:sp>
        <p:nvSpPr>
          <p:cNvPr id="5" name="Footer Placeholder 4"/>
          <p:cNvSpPr>
            <a:spLocks noGrp="1"/>
          </p:cNvSpPr>
          <p:nvPr>
            <p:ph type="ftr" sz="quarter" idx="11"/>
          </p:nvPr>
        </p:nvSpPr>
        <p:spPr/>
        <p:txBody>
          <a:bodyPr/>
          <a:lstStyle/>
          <a:p>
            <a:r>
              <a:rPr lang="en-IN" smtClean="0"/>
              <a:t>Module 2 Scripting-- Kumar Abhishek NIT Patna</a:t>
            </a:r>
            <a:endParaRPr lang="en-IN"/>
          </a:p>
        </p:txBody>
      </p:sp>
      <p:sp>
        <p:nvSpPr>
          <p:cNvPr id="6" name="Slide Number Placeholder 5"/>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134827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D30459-9530-4840-A5E6-C6B33F25E7CF}" type="datetime1">
              <a:rPr lang="en-IN" smtClean="0"/>
              <a:t>14-06-2017</a:t>
            </a:fld>
            <a:endParaRPr lang="en-IN"/>
          </a:p>
        </p:txBody>
      </p:sp>
      <p:sp>
        <p:nvSpPr>
          <p:cNvPr id="5" name="Footer Placeholder 4"/>
          <p:cNvSpPr>
            <a:spLocks noGrp="1"/>
          </p:cNvSpPr>
          <p:nvPr>
            <p:ph type="ftr" sz="quarter" idx="11"/>
          </p:nvPr>
        </p:nvSpPr>
        <p:spPr/>
        <p:txBody>
          <a:bodyPr/>
          <a:lstStyle/>
          <a:p>
            <a:r>
              <a:rPr lang="en-IN" smtClean="0"/>
              <a:t>Module 2 Scripting-- Kumar Abhishek NIT Patna</a:t>
            </a:r>
            <a:endParaRPr lang="en-IN"/>
          </a:p>
        </p:txBody>
      </p:sp>
      <p:sp>
        <p:nvSpPr>
          <p:cNvPr id="6" name="Slide Number Placeholder 5"/>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175841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5E26FC4-6528-439B-819B-3A12ADC3DCBE}" type="datetime1">
              <a:rPr lang="en-IN" smtClean="0"/>
              <a:t>14-06-2017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
        <p:nvSpPr>
          <p:cNvPr id="7" name="Slide Number Placeholder 6"/>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3861731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509F29-CE39-4F1C-86D5-535363BC5398}" type="datetime1">
              <a:rPr lang="en-IN" smtClean="0"/>
              <a:t>14-06-2017</a:t>
            </a:fld>
            <a:endParaRPr lang="en-IN"/>
          </a:p>
        </p:txBody>
      </p:sp>
      <p:sp>
        <p:nvSpPr>
          <p:cNvPr id="8" name="Footer Placeholder 7"/>
          <p:cNvSpPr>
            <a:spLocks noGrp="1"/>
          </p:cNvSpPr>
          <p:nvPr>
            <p:ph type="ftr" sz="quarter" idx="11"/>
          </p:nvPr>
        </p:nvSpPr>
        <p:spPr/>
        <p:txBody>
          <a:bodyPr/>
          <a:lstStyle/>
          <a:p>
            <a:r>
              <a:rPr lang="en-IN" smtClean="0"/>
              <a:t>Module 2 Scripting-- Kumar Abhishek NIT Patna</a:t>
            </a:r>
            <a:endParaRPr lang="en-IN"/>
          </a:p>
        </p:txBody>
      </p:sp>
      <p:sp>
        <p:nvSpPr>
          <p:cNvPr id="9" name="Slide Number Placeholder 8"/>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230816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C1F396-9305-4D51-9E87-319D7CF59150}" type="datetime1">
              <a:rPr lang="en-IN" smtClean="0"/>
              <a:t>14-06-2017</a:t>
            </a:fld>
            <a:endParaRPr lang="en-IN"/>
          </a:p>
        </p:txBody>
      </p:sp>
      <p:sp>
        <p:nvSpPr>
          <p:cNvPr id="4" name="Footer Placeholder 3"/>
          <p:cNvSpPr>
            <a:spLocks noGrp="1"/>
          </p:cNvSpPr>
          <p:nvPr>
            <p:ph type="ftr" sz="quarter" idx="11"/>
          </p:nvPr>
        </p:nvSpPr>
        <p:spPr/>
        <p:txBody>
          <a:bodyPr/>
          <a:lstStyle/>
          <a:p>
            <a:r>
              <a:rPr lang="en-IN" smtClean="0"/>
              <a:t>Module 2 Scripting-- Kumar Abhishek NIT Patna</a:t>
            </a:r>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368013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51B05-3769-4F8C-B3F4-44316584DFD2}" type="datetime1">
              <a:rPr lang="en-IN" smtClean="0"/>
              <a:t>14-06-2017</a:t>
            </a:fld>
            <a:endParaRPr lang="en-IN"/>
          </a:p>
        </p:txBody>
      </p:sp>
      <p:sp>
        <p:nvSpPr>
          <p:cNvPr id="3" name="Footer Placeholder 2"/>
          <p:cNvSpPr>
            <a:spLocks noGrp="1"/>
          </p:cNvSpPr>
          <p:nvPr>
            <p:ph type="ftr" sz="quarter" idx="11"/>
          </p:nvPr>
        </p:nvSpPr>
        <p:spPr/>
        <p:txBody>
          <a:bodyPr/>
          <a:lstStyle/>
          <a:p>
            <a:r>
              <a:rPr lang="en-IN" smtClean="0"/>
              <a:t>Module 2 Scripting-- Kumar Abhishek NIT Patna</a:t>
            </a:r>
            <a:endParaRPr lang="en-IN"/>
          </a:p>
        </p:txBody>
      </p:sp>
      <p:sp>
        <p:nvSpPr>
          <p:cNvPr id="4" name="Slide Number Placeholder 3"/>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245010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D8CBA-C524-4259-B486-4ECAA768920B}" type="datetime1">
              <a:rPr lang="en-IN" smtClean="0"/>
              <a:t>14-06-2017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
        <p:nvSpPr>
          <p:cNvPr id="7" name="Slide Number Placeholder 6"/>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51912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A607E5-F902-4953-96D9-BB72E36BDA20}" type="datetime1">
              <a:rPr lang="en-IN" smtClean="0"/>
              <a:t>14-06-2017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
        <p:nvSpPr>
          <p:cNvPr id="7" name="Slide Number Placeholder 6"/>
          <p:cNvSpPr>
            <a:spLocks noGrp="1"/>
          </p:cNvSpPr>
          <p:nvPr>
            <p:ph type="sldNum" sz="quarter" idx="12"/>
          </p:nvPr>
        </p:nvSpPr>
        <p:spPr/>
        <p:txBody>
          <a:bodyPr/>
          <a:lstStyle/>
          <a:p>
            <a:fld id="{C2C74AC2-EED7-4E87-AAFE-FEFF76822E67}" type="slidenum">
              <a:rPr lang="en-IN" smtClean="0"/>
              <a:pPr/>
              <a:t>‹#›</a:t>
            </a:fld>
            <a:endParaRPr lang="en-IN"/>
          </a:p>
        </p:txBody>
      </p:sp>
    </p:spTree>
    <p:extLst>
      <p:ext uri="{BB962C8B-B14F-4D97-AF65-F5344CB8AC3E}">
        <p14:creationId xmlns:p14="http://schemas.microsoft.com/office/powerpoint/2010/main" val="3234560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4717D-E8DD-455F-A271-17A7D6CFABC1}" type="datetime1">
              <a:rPr lang="en-IN" smtClean="0"/>
              <a:t>14-06-2017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Module 2 Scripting-- Kumar Abhishek NIT Patna</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74AC2-EED7-4E87-AAFE-FEFF76822E67}" type="slidenum">
              <a:rPr lang="en-IN" smtClean="0"/>
              <a:pPr/>
              <a:t>‹#›</a:t>
            </a:fld>
            <a:endParaRPr lang="en-IN"/>
          </a:p>
        </p:txBody>
      </p:sp>
    </p:spTree>
    <p:extLst>
      <p:ext uri="{BB962C8B-B14F-4D97-AF65-F5344CB8AC3E}">
        <p14:creationId xmlns:p14="http://schemas.microsoft.com/office/powerpoint/2010/main" val="113718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w3schools.com/cssref/css_selectors.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el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id.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button%20.html" TargetMode="External"/><Relationship Id="rId2" Type="http://schemas.openxmlformats.org/officeDocument/2006/relationships/hyperlink" Target="clas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clk.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dbclk.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ouseenter.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over.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o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o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ideshow.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toggl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fadein.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fadeou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fadetoggl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fadeto.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slidedown.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slideup.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slidtogg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query.com/downloa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animate.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animate1.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animate2.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animate3.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animate5.html" TargetMode="External"/><Relationship Id="rId2" Type="http://schemas.openxmlformats.org/officeDocument/2006/relationships/hyperlink" Target="animate4.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stopani.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callback.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chain.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text.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attr.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stcontent.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stcallback.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setattr.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ptext.html" TargetMode="External"/><Relationship Id="rId2" Type="http://schemas.openxmlformats.org/officeDocument/2006/relationships/hyperlink" Target="atext.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ptext1.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afterbefor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afterbefore1.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empty.html" TargetMode="External"/><Relationship Id="rId2" Type="http://schemas.openxmlformats.org/officeDocument/2006/relationships/hyperlink" Target="remove.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filterremove.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eightwidth.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innerheightwidth.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resize.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addclas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removeclass.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toggleclass.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parent.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parents.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parentsuntil.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child1.html" TargetMode="External"/><Relationship Id="rId2" Type="http://schemas.openxmlformats.org/officeDocument/2006/relationships/hyperlink" Target="child.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find1.html" TargetMode="External"/><Relationship Id="rId2" Type="http://schemas.openxmlformats.org/officeDocument/2006/relationships/hyperlink" Target="find.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sib2.html" TargetMode="External"/><Relationship Id="rId2" Type="http://schemas.openxmlformats.org/officeDocument/2006/relationships/hyperlink" Target="si%20b.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next.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nextall.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nextuntil.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first.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las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filter.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not.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tutorialspoint.com/" TargetMode="External"/><Relationship Id="rId2" Type="http://schemas.openxmlformats.org/officeDocument/2006/relationships/hyperlink" Target="https://www.w3schools.com/default.asp" TargetMode="External"/><Relationship Id="rId1" Type="http://schemas.openxmlformats.org/officeDocument/2006/relationships/slideLayout" Target="../slideLayouts/slideLayout2.xml"/><Relationship Id="rId4" Type="http://schemas.openxmlformats.org/officeDocument/2006/relationships/hyperlink" Target="https://www.javatpoin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jQuery Introduction</a:t>
            </a:r>
            <a:br>
              <a:rPr lang="en-IN" b="1" dirty="0" smtClean="0"/>
            </a:br>
            <a:endParaRPr lang="en-IN" dirty="0"/>
          </a:p>
        </p:txBody>
      </p:sp>
      <p:sp>
        <p:nvSpPr>
          <p:cNvPr id="3" name="Subtitle 2"/>
          <p:cNvSpPr>
            <a:spLocks noGrp="1"/>
          </p:cNvSpPr>
          <p:nvPr>
            <p:ph type="subTitle" idx="1"/>
          </p:nvPr>
        </p:nvSpPr>
        <p:spPr/>
        <p:txBody>
          <a:bodyPr/>
          <a:lstStyle/>
          <a:p>
            <a:r>
              <a:rPr lang="en-US" dirty="0"/>
              <a:t>Kumar Abhishek</a:t>
            </a:r>
          </a:p>
          <a:p>
            <a:r>
              <a:rPr lang="en-US" dirty="0"/>
              <a:t>Assistant Professor</a:t>
            </a:r>
          </a:p>
          <a:p>
            <a:r>
              <a:rPr lang="en-US" dirty="0"/>
              <a:t>Dept. of CSE, NIT Patna</a:t>
            </a:r>
            <a:endParaRPr lang="en-IN" dirty="0"/>
          </a:p>
          <a:p>
            <a:endParaRPr lang="en-IN" dirty="0"/>
          </a:p>
        </p:txBody>
      </p:sp>
      <p:sp>
        <p:nvSpPr>
          <p:cNvPr id="4" name="Date Placeholder 3"/>
          <p:cNvSpPr>
            <a:spLocks noGrp="1"/>
          </p:cNvSpPr>
          <p:nvPr>
            <p:ph type="dt" sz="half" idx="10"/>
          </p:nvPr>
        </p:nvSpPr>
        <p:spPr/>
        <p:txBody>
          <a:bodyPr/>
          <a:lstStyle/>
          <a:p>
            <a:fld id="{B3EC6CD0-F695-467E-923C-C3804EDC7710}"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1</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114320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Document Ready Event</a:t>
            </a:r>
            <a:br>
              <a:rPr lang="en-IN" b="1" dirty="0" smtClean="0"/>
            </a:br>
            <a:endParaRPr lang="en-IN" dirty="0"/>
          </a:p>
        </p:txBody>
      </p:sp>
      <p:sp>
        <p:nvSpPr>
          <p:cNvPr id="3" name="Content Placeholder 2"/>
          <p:cNvSpPr>
            <a:spLocks noGrp="1"/>
          </p:cNvSpPr>
          <p:nvPr>
            <p:ph idx="1"/>
          </p:nvPr>
        </p:nvSpPr>
        <p:spPr/>
        <p:txBody>
          <a:bodyPr/>
          <a:lstStyle/>
          <a:p>
            <a:r>
              <a:rPr lang="en-IN" dirty="0" smtClean="0"/>
              <a:t>The jQuery team has also created an even shorter method for the document ready event:</a:t>
            </a:r>
          </a:p>
          <a:p>
            <a:pPr marL="0" indent="0">
              <a:buNone/>
            </a:pPr>
            <a:r>
              <a:rPr lang="en-IN" b="1" dirty="0" smtClean="0"/>
              <a:t>$(function(){</a:t>
            </a:r>
            <a:br>
              <a:rPr lang="en-IN" b="1" dirty="0" smtClean="0"/>
            </a:br>
            <a:r>
              <a:rPr lang="en-IN" b="1" dirty="0" smtClean="0"/>
              <a:t/>
            </a:r>
            <a:br>
              <a:rPr lang="en-IN" b="1" dirty="0" smtClean="0"/>
            </a:br>
            <a:r>
              <a:rPr lang="en-IN" b="1" dirty="0" smtClean="0"/>
              <a:t>   </a:t>
            </a:r>
            <a:r>
              <a:rPr lang="en-IN" b="1" i="1" dirty="0" smtClean="0"/>
              <a:t>// jQuery methods go here...</a:t>
            </a:r>
            <a:r>
              <a:rPr lang="en-IN" b="1" dirty="0" smtClean="0"/>
              <a:t/>
            </a:r>
            <a:br>
              <a:rPr lang="en-IN" b="1" dirty="0" smtClean="0"/>
            </a:br>
            <a:r>
              <a:rPr lang="en-IN" b="1" dirty="0" smtClean="0"/>
              <a:t/>
            </a:r>
            <a:br>
              <a:rPr lang="en-IN" b="1" dirty="0" smtClean="0"/>
            </a:br>
            <a:r>
              <a:rPr lang="en-IN" b="1" dirty="0" smtClean="0"/>
              <a:t>}); </a:t>
            </a:r>
          </a:p>
          <a:p>
            <a:endParaRPr lang="en-IN" dirty="0"/>
          </a:p>
        </p:txBody>
      </p:sp>
      <p:sp>
        <p:nvSpPr>
          <p:cNvPr id="4" name="Date Placeholder 3"/>
          <p:cNvSpPr>
            <a:spLocks noGrp="1"/>
          </p:cNvSpPr>
          <p:nvPr>
            <p:ph type="dt" sz="half" idx="10"/>
          </p:nvPr>
        </p:nvSpPr>
        <p:spPr/>
        <p:txBody>
          <a:bodyPr/>
          <a:lstStyle/>
          <a:p>
            <a:fld id="{1F4412E9-3761-44B8-97DE-ED22425FC40D}"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10</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72474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jQuery Selectors</a:t>
            </a:r>
            <a:br>
              <a:rPr lang="en-IN" b="1" dirty="0" smtClean="0"/>
            </a:br>
            <a:endParaRPr lang="en-IN" dirty="0"/>
          </a:p>
        </p:txBody>
      </p:sp>
      <p:sp>
        <p:nvSpPr>
          <p:cNvPr id="3" name="Content Placeholder 2"/>
          <p:cNvSpPr>
            <a:spLocks noGrp="1"/>
          </p:cNvSpPr>
          <p:nvPr>
            <p:ph idx="1"/>
          </p:nvPr>
        </p:nvSpPr>
        <p:spPr/>
        <p:txBody>
          <a:bodyPr/>
          <a:lstStyle/>
          <a:p>
            <a:r>
              <a:rPr lang="en-IN" dirty="0" smtClean="0"/>
              <a:t>jQuery selectors allow you to select and manipulate HTML element(s).</a:t>
            </a:r>
          </a:p>
          <a:p>
            <a:r>
              <a:rPr lang="en-IN" dirty="0" smtClean="0"/>
              <a:t>jQuery selectors are used to "find" (or select) HTML elements based on their id, classes, types, attributes, values of attributes and much more. </a:t>
            </a:r>
          </a:p>
          <a:p>
            <a:r>
              <a:rPr lang="en-IN" dirty="0" smtClean="0"/>
              <a:t>It's based on the existing </a:t>
            </a:r>
            <a:r>
              <a:rPr lang="en-IN" dirty="0" smtClean="0">
                <a:hlinkClick r:id="rId2"/>
              </a:rPr>
              <a:t>CSS Selectors</a:t>
            </a:r>
            <a:r>
              <a:rPr lang="en-IN" dirty="0" smtClean="0"/>
              <a:t>, and in addition, it has some own custom selectors.</a:t>
            </a:r>
          </a:p>
          <a:p>
            <a:r>
              <a:rPr lang="en-IN" dirty="0" smtClean="0"/>
              <a:t>All selectors in jQuery start with the dollar sign and parentheses: $().</a:t>
            </a:r>
          </a:p>
          <a:p>
            <a:endParaRPr lang="en-IN" dirty="0"/>
          </a:p>
        </p:txBody>
      </p:sp>
      <p:sp>
        <p:nvSpPr>
          <p:cNvPr id="4" name="Date Placeholder 3"/>
          <p:cNvSpPr>
            <a:spLocks noGrp="1"/>
          </p:cNvSpPr>
          <p:nvPr>
            <p:ph type="dt" sz="half" idx="10"/>
          </p:nvPr>
        </p:nvSpPr>
        <p:spPr/>
        <p:txBody>
          <a:bodyPr/>
          <a:lstStyle/>
          <a:p>
            <a:fld id="{5A6077BA-E6F0-432F-8E2A-02D761A14F53}"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11</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756664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element Selector</a:t>
            </a:r>
            <a:br>
              <a:rPr lang="en-IN" b="1" dirty="0" smtClean="0"/>
            </a:br>
            <a:endParaRPr lang="en-IN" dirty="0"/>
          </a:p>
        </p:txBody>
      </p:sp>
      <p:sp>
        <p:nvSpPr>
          <p:cNvPr id="3" name="Content Placeholder 2"/>
          <p:cNvSpPr>
            <a:spLocks noGrp="1"/>
          </p:cNvSpPr>
          <p:nvPr>
            <p:ph idx="1"/>
          </p:nvPr>
        </p:nvSpPr>
        <p:spPr/>
        <p:txBody>
          <a:bodyPr>
            <a:normAutofit/>
          </a:bodyPr>
          <a:lstStyle/>
          <a:p>
            <a:r>
              <a:rPr lang="en-IN" dirty="0" smtClean="0"/>
              <a:t>The jQuery element selector selects elements based on the element name.</a:t>
            </a:r>
          </a:p>
          <a:p>
            <a:r>
              <a:rPr lang="en-IN" dirty="0" smtClean="0"/>
              <a:t>You can select all &lt;p&gt; elements on a page like this:</a:t>
            </a:r>
          </a:p>
          <a:p>
            <a:r>
              <a:rPr lang="en-IN" b="1" dirty="0" smtClean="0">
                <a:hlinkClick r:id="rId2" action="ppaction://hlinkfile"/>
              </a:rPr>
              <a:t>$("p") </a:t>
            </a:r>
            <a:endParaRPr lang="en-IN" b="1" dirty="0" smtClean="0"/>
          </a:p>
          <a:p>
            <a:pPr marL="0" indent="0">
              <a:buNone/>
            </a:pPr>
            <a:r>
              <a:rPr lang="en-IN" dirty="0" smtClean="0"/>
              <a:t>$(document).ready(function(){</a:t>
            </a:r>
            <a:br>
              <a:rPr lang="en-IN" dirty="0" smtClean="0"/>
            </a:br>
            <a:r>
              <a:rPr lang="en-IN" dirty="0" smtClean="0"/>
              <a:t>    $("button").click(function(){</a:t>
            </a:r>
            <a:br>
              <a:rPr lang="en-IN" dirty="0" smtClean="0"/>
            </a:br>
            <a:r>
              <a:rPr lang="en-IN" dirty="0" smtClean="0"/>
              <a:t>        $("p").hide();</a:t>
            </a:r>
            <a:br>
              <a:rPr lang="en-IN" dirty="0" smtClean="0"/>
            </a:br>
            <a:r>
              <a:rPr lang="en-IN" dirty="0" smtClean="0"/>
              <a:t>    });</a:t>
            </a:r>
            <a:br>
              <a:rPr lang="en-IN" dirty="0" smtClean="0"/>
            </a:br>
            <a:r>
              <a:rPr lang="en-IN" dirty="0" smtClean="0"/>
              <a:t>}); </a:t>
            </a:r>
          </a:p>
          <a:p>
            <a:endParaRPr lang="en-IN" dirty="0"/>
          </a:p>
        </p:txBody>
      </p:sp>
      <p:sp>
        <p:nvSpPr>
          <p:cNvPr id="4" name="Date Placeholder 3"/>
          <p:cNvSpPr>
            <a:spLocks noGrp="1"/>
          </p:cNvSpPr>
          <p:nvPr>
            <p:ph type="dt" sz="half" idx="10"/>
          </p:nvPr>
        </p:nvSpPr>
        <p:spPr/>
        <p:txBody>
          <a:bodyPr/>
          <a:lstStyle/>
          <a:p>
            <a:fld id="{5919FC57-3D73-4E1B-8D45-D7C7EEDC7377}"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12</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103193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#id Selector</a:t>
            </a:r>
            <a:br>
              <a:rPr lang="en-IN"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jQuery #id selector uses the id attribute of an HTML tag to find the specific element.</a:t>
            </a:r>
          </a:p>
          <a:p>
            <a:r>
              <a:rPr lang="en-IN" dirty="0" smtClean="0"/>
              <a:t>An id should be unique within a page, so you should use the #id selector when you want to find a single, unique element.</a:t>
            </a:r>
          </a:p>
          <a:p>
            <a:r>
              <a:rPr lang="en-IN" dirty="0" smtClean="0"/>
              <a:t>To find an element with a specific id, write a hash character, followed by the id of the HTML element:</a:t>
            </a:r>
          </a:p>
          <a:p>
            <a:r>
              <a:rPr lang="en-IN" b="1" dirty="0" smtClean="0">
                <a:hlinkClick r:id="rId2" action="ppaction://hlinkfile"/>
              </a:rPr>
              <a:t>$("#test") </a:t>
            </a:r>
            <a:endParaRPr lang="en-IN" b="1" dirty="0" smtClean="0"/>
          </a:p>
          <a:p>
            <a:pPr marL="0" indent="0">
              <a:buNone/>
            </a:pPr>
            <a:r>
              <a:rPr lang="en-IN" b="1" dirty="0" smtClean="0"/>
              <a:t>$(document).ready(function(){</a:t>
            </a:r>
            <a:br>
              <a:rPr lang="en-IN" b="1" dirty="0" smtClean="0"/>
            </a:br>
            <a:r>
              <a:rPr lang="en-IN" b="1" dirty="0" smtClean="0"/>
              <a:t>    $("button").click(function(){</a:t>
            </a:r>
            <a:br>
              <a:rPr lang="en-IN" b="1" dirty="0" smtClean="0"/>
            </a:br>
            <a:r>
              <a:rPr lang="en-IN" b="1" dirty="0" smtClean="0"/>
              <a:t>        $("#test").hide();</a:t>
            </a:r>
            <a:br>
              <a:rPr lang="en-IN" b="1" dirty="0" smtClean="0"/>
            </a:br>
            <a:r>
              <a:rPr lang="en-IN" b="1" dirty="0" smtClean="0"/>
              <a:t>    });</a:t>
            </a:r>
            <a:br>
              <a:rPr lang="en-IN" b="1" dirty="0" smtClean="0"/>
            </a:br>
            <a:r>
              <a:rPr lang="en-IN" b="1" dirty="0" smtClean="0"/>
              <a:t>})</a:t>
            </a:r>
          </a:p>
          <a:p>
            <a:endParaRPr lang="en-IN" dirty="0"/>
          </a:p>
        </p:txBody>
      </p:sp>
      <p:sp>
        <p:nvSpPr>
          <p:cNvPr id="4" name="Date Placeholder 3"/>
          <p:cNvSpPr>
            <a:spLocks noGrp="1"/>
          </p:cNvSpPr>
          <p:nvPr>
            <p:ph type="dt" sz="half" idx="10"/>
          </p:nvPr>
        </p:nvSpPr>
        <p:spPr/>
        <p:txBody>
          <a:bodyPr/>
          <a:lstStyle/>
          <a:p>
            <a:fld id="{F471CFF9-06E2-4E8B-ACE9-6D1CB8223643}"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13</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721683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.class Selector</a:t>
            </a:r>
            <a:br>
              <a:rPr lang="en-IN" b="1" dirty="0" smtClean="0"/>
            </a:br>
            <a:endParaRPr lang="en-IN" b="1" dirty="0"/>
          </a:p>
        </p:txBody>
      </p:sp>
      <p:sp>
        <p:nvSpPr>
          <p:cNvPr id="3" name="Content Placeholder 2"/>
          <p:cNvSpPr>
            <a:spLocks noGrp="1"/>
          </p:cNvSpPr>
          <p:nvPr>
            <p:ph idx="1"/>
          </p:nvPr>
        </p:nvSpPr>
        <p:spPr/>
        <p:txBody>
          <a:bodyPr>
            <a:normAutofit fontScale="92500" lnSpcReduction="20000"/>
          </a:bodyPr>
          <a:lstStyle/>
          <a:p>
            <a:r>
              <a:rPr lang="en-IN" dirty="0" smtClean="0"/>
              <a:t>The jQuery class selector finds elements with a specific class.</a:t>
            </a:r>
          </a:p>
          <a:p>
            <a:r>
              <a:rPr lang="en-IN" dirty="0" smtClean="0"/>
              <a:t>To find elements with a specific class, write a period character, followed by the name of the class:</a:t>
            </a:r>
          </a:p>
          <a:p>
            <a:pPr marL="0" indent="0">
              <a:buNone/>
            </a:pPr>
            <a:r>
              <a:rPr lang="en-IN" b="1" dirty="0" smtClean="0">
                <a:hlinkClick r:id="rId2" action="ppaction://hlinkfile"/>
              </a:rPr>
              <a:t>$(".test")</a:t>
            </a:r>
            <a:endParaRPr lang="en-IN" b="1" dirty="0" smtClean="0"/>
          </a:p>
          <a:p>
            <a:endParaRPr lang="en-IN" dirty="0" smtClean="0"/>
          </a:p>
          <a:p>
            <a:pPr marL="0" indent="0">
              <a:buNone/>
            </a:pPr>
            <a:r>
              <a:rPr lang="en-IN" dirty="0" smtClean="0"/>
              <a:t>$(document).ready(function(){</a:t>
            </a:r>
          </a:p>
          <a:p>
            <a:pPr marL="0" indent="0">
              <a:buNone/>
            </a:pPr>
            <a:r>
              <a:rPr lang="en-IN" dirty="0" smtClean="0"/>
              <a:t>    $("button").click(function(){</a:t>
            </a:r>
          </a:p>
          <a:p>
            <a:pPr marL="0" indent="0">
              <a:buNone/>
            </a:pPr>
            <a:r>
              <a:rPr lang="en-IN" dirty="0" smtClean="0"/>
              <a:t>        $(".test").hide();</a:t>
            </a:r>
          </a:p>
          <a:p>
            <a:pPr marL="0" indent="0">
              <a:buNone/>
            </a:pPr>
            <a:r>
              <a:rPr lang="en-IN" dirty="0" smtClean="0"/>
              <a:t>    });</a:t>
            </a:r>
          </a:p>
          <a:p>
            <a:pPr marL="0" indent="0">
              <a:buNone/>
            </a:pPr>
            <a:r>
              <a:rPr lang="en-IN" dirty="0" smtClean="0"/>
              <a:t>}); </a:t>
            </a:r>
          </a:p>
          <a:p>
            <a:pPr marL="0" indent="0">
              <a:buNone/>
            </a:pPr>
            <a:r>
              <a:rPr lang="en-IN" dirty="0" smtClean="0">
                <a:hlinkClick r:id="rId3" action="ppaction://hlinkfile"/>
              </a:rPr>
              <a:t>Exercise</a:t>
            </a:r>
            <a:endParaRPr lang="en-IN" dirty="0" smtClean="0"/>
          </a:p>
          <a:p>
            <a:pPr marL="0" indent="0">
              <a:buNone/>
            </a:pPr>
            <a:endParaRPr lang="en-IN" dirty="0"/>
          </a:p>
        </p:txBody>
      </p:sp>
      <p:sp>
        <p:nvSpPr>
          <p:cNvPr id="4" name="Date Placeholder 3"/>
          <p:cNvSpPr>
            <a:spLocks noGrp="1"/>
          </p:cNvSpPr>
          <p:nvPr>
            <p:ph type="dt" sz="half" idx="10"/>
          </p:nvPr>
        </p:nvSpPr>
        <p:spPr/>
        <p:txBody>
          <a:bodyPr/>
          <a:lstStyle/>
          <a:p>
            <a:fld id="{0BF811E4-2460-4886-9916-42CF662CB766}"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14</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248610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jQuery Event Methods</a:t>
            </a:r>
            <a:br>
              <a:rPr lang="en-IN" b="1" dirty="0" smtClean="0"/>
            </a:br>
            <a:endParaRPr lang="en-IN" dirty="0"/>
          </a:p>
        </p:txBody>
      </p:sp>
      <p:sp>
        <p:nvSpPr>
          <p:cNvPr id="4" name="Text Placeholder 3"/>
          <p:cNvSpPr>
            <a:spLocks noGrp="1"/>
          </p:cNvSpPr>
          <p:nvPr>
            <p:ph type="body" idx="1"/>
          </p:nvPr>
        </p:nvSpPr>
        <p:spPr/>
        <p:txBody>
          <a:bodyPr/>
          <a:lstStyle/>
          <a:p>
            <a:endParaRPr lang="en-IN" dirty="0"/>
          </a:p>
        </p:txBody>
      </p:sp>
      <p:sp>
        <p:nvSpPr>
          <p:cNvPr id="3" name="Date Placeholder 2"/>
          <p:cNvSpPr>
            <a:spLocks noGrp="1"/>
          </p:cNvSpPr>
          <p:nvPr>
            <p:ph type="dt" sz="half" idx="10"/>
          </p:nvPr>
        </p:nvSpPr>
        <p:spPr/>
        <p:txBody>
          <a:bodyPr/>
          <a:lstStyle/>
          <a:p>
            <a:fld id="{A2D789AB-3742-4EC8-9230-7F08F3CD6BBE}"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15</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4116153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What are Events?</a:t>
            </a:r>
            <a:br>
              <a:rPr lang="en-IN" b="1" dirty="0" smtClean="0"/>
            </a:br>
            <a:endParaRPr lang="en-IN" dirty="0"/>
          </a:p>
        </p:txBody>
      </p:sp>
      <p:sp>
        <p:nvSpPr>
          <p:cNvPr id="5" name="Content Placeholder 4"/>
          <p:cNvSpPr>
            <a:spLocks noGrp="1"/>
          </p:cNvSpPr>
          <p:nvPr>
            <p:ph idx="1"/>
          </p:nvPr>
        </p:nvSpPr>
        <p:spPr/>
        <p:txBody>
          <a:bodyPr>
            <a:normAutofit/>
          </a:bodyPr>
          <a:lstStyle/>
          <a:p>
            <a:r>
              <a:rPr lang="en-IN" dirty="0" smtClean="0"/>
              <a:t>All the different visitor's actions that a web page can respond to are called events.</a:t>
            </a:r>
          </a:p>
          <a:p>
            <a:r>
              <a:rPr lang="en-IN" dirty="0" smtClean="0"/>
              <a:t>An event represents the precise moment when something happens.</a:t>
            </a:r>
          </a:p>
          <a:p>
            <a:r>
              <a:rPr lang="en-IN" dirty="0" smtClean="0"/>
              <a:t>Examples:</a:t>
            </a:r>
          </a:p>
          <a:p>
            <a:r>
              <a:rPr lang="en-IN" dirty="0" smtClean="0"/>
              <a:t>moving a mouse over an element</a:t>
            </a:r>
          </a:p>
          <a:p>
            <a:r>
              <a:rPr lang="en-IN" dirty="0" smtClean="0"/>
              <a:t>selecting a radio button</a:t>
            </a:r>
          </a:p>
          <a:p>
            <a:r>
              <a:rPr lang="en-IN" dirty="0" smtClean="0"/>
              <a:t>clicking on an element</a:t>
            </a:r>
          </a:p>
          <a:p>
            <a:r>
              <a:rPr lang="en-IN" dirty="0" smtClean="0"/>
              <a:t>The term </a:t>
            </a:r>
            <a:r>
              <a:rPr lang="en-IN" b="1" dirty="0" smtClean="0"/>
              <a:t>"fires"</a:t>
            </a:r>
            <a:r>
              <a:rPr lang="en-IN" dirty="0" smtClean="0"/>
              <a:t> is often used with events. Example: "The </a:t>
            </a:r>
            <a:r>
              <a:rPr lang="en-IN" dirty="0" err="1" smtClean="0"/>
              <a:t>keypress</a:t>
            </a:r>
            <a:r>
              <a:rPr lang="en-IN" dirty="0" smtClean="0"/>
              <a:t> event fires the moment you press a key".</a:t>
            </a:r>
          </a:p>
          <a:p>
            <a:endParaRPr lang="en-IN" dirty="0"/>
          </a:p>
        </p:txBody>
      </p:sp>
      <p:sp>
        <p:nvSpPr>
          <p:cNvPr id="2" name="Date Placeholder 1"/>
          <p:cNvSpPr>
            <a:spLocks noGrp="1"/>
          </p:cNvSpPr>
          <p:nvPr>
            <p:ph type="dt" sz="half" idx="10"/>
          </p:nvPr>
        </p:nvSpPr>
        <p:spPr/>
        <p:txBody>
          <a:bodyPr/>
          <a:lstStyle/>
          <a:p>
            <a:fld id="{80855A76-2315-452B-84F7-6ABBA4795741}" type="datetime1">
              <a:rPr lang="en-IN" smtClean="0"/>
              <a:t>14-06-2017</a:t>
            </a:fld>
            <a:endParaRPr lang="en-IN"/>
          </a:p>
        </p:txBody>
      </p:sp>
      <p:sp>
        <p:nvSpPr>
          <p:cNvPr id="3" name="Slide Number Placeholder 2"/>
          <p:cNvSpPr>
            <a:spLocks noGrp="1"/>
          </p:cNvSpPr>
          <p:nvPr>
            <p:ph type="sldNum" sz="quarter" idx="12"/>
          </p:nvPr>
        </p:nvSpPr>
        <p:spPr/>
        <p:txBody>
          <a:bodyPr/>
          <a:lstStyle/>
          <a:p>
            <a:fld id="{C2C74AC2-EED7-4E87-AAFE-FEFF76822E67}" type="slidenum">
              <a:rPr lang="en-IN" smtClean="0"/>
              <a:pPr/>
              <a:t>16</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4246578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jQuery Syntax For Event Methods</a:t>
            </a:r>
            <a:br>
              <a:rPr lang="en-IN" b="1" dirty="0" smtClean="0"/>
            </a:br>
            <a:endParaRPr lang="en-IN" dirty="0"/>
          </a:p>
        </p:txBody>
      </p:sp>
      <p:sp>
        <p:nvSpPr>
          <p:cNvPr id="3" name="Content Placeholder 2"/>
          <p:cNvSpPr>
            <a:spLocks noGrp="1"/>
          </p:cNvSpPr>
          <p:nvPr>
            <p:ph idx="1"/>
          </p:nvPr>
        </p:nvSpPr>
        <p:spPr/>
        <p:txBody>
          <a:bodyPr/>
          <a:lstStyle/>
          <a:p>
            <a:r>
              <a:rPr lang="en-IN" dirty="0" smtClean="0"/>
              <a:t>In jQuery, most DOM events have an equivalent jQuery method.</a:t>
            </a:r>
          </a:p>
          <a:p>
            <a:r>
              <a:rPr lang="en-IN" dirty="0" smtClean="0"/>
              <a:t>To assign a click event to all paragraphs on a page, you can do this: </a:t>
            </a:r>
          </a:p>
          <a:p>
            <a:r>
              <a:rPr lang="en-IN" b="1" dirty="0" smtClean="0"/>
              <a:t>$("p").click(); </a:t>
            </a:r>
          </a:p>
          <a:p>
            <a:r>
              <a:rPr lang="en-IN" dirty="0" smtClean="0"/>
              <a:t>The next step is to define what should happen when the event fires. You must pass a function to the event:</a:t>
            </a:r>
          </a:p>
          <a:p>
            <a:pPr marL="0" indent="0">
              <a:buNone/>
            </a:pPr>
            <a:r>
              <a:rPr lang="en-IN" b="1" dirty="0" smtClean="0"/>
              <a:t>$("p").click(function(){</a:t>
            </a:r>
            <a:br>
              <a:rPr lang="en-IN" b="1" dirty="0" smtClean="0"/>
            </a:br>
            <a:r>
              <a:rPr lang="en-IN" b="1" dirty="0" smtClean="0"/>
              <a:t>  // action goes here!!</a:t>
            </a:r>
            <a:br>
              <a:rPr lang="en-IN" b="1" dirty="0" smtClean="0"/>
            </a:br>
            <a:r>
              <a:rPr lang="en-IN" b="1" dirty="0" smtClean="0"/>
              <a:t>}); </a:t>
            </a:r>
          </a:p>
          <a:p>
            <a:endParaRPr lang="en-IN" dirty="0"/>
          </a:p>
        </p:txBody>
      </p:sp>
      <p:sp>
        <p:nvSpPr>
          <p:cNvPr id="4" name="Date Placeholder 3"/>
          <p:cNvSpPr>
            <a:spLocks noGrp="1"/>
          </p:cNvSpPr>
          <p:nvPr>
            <p:ph type="dt" sz="half" idx="10"/>
          </p:nvPr>
        </p:nvSpPr>
        <p:spPr/>
        <p:txBody>
          <a:bodyPr/>
          <a:lstStyle/>
          <a:p>
            <a:fld id="{0CAE3145-1C9F-4BDD-BF27-EB23A7F3AAB6}"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17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876624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Commonly Used jQuery Event Methods</a:t>
            </a:r>
            <a:br>
              <a:rPr lang="en-IN" b="1" dirty="0" smtClean="0"/>
            </a:br>
            <a:endParaRPr lang="en-IN" dirty="0"/>
          </a:p>
        </p:txBody>
      </p:sp>
      <p:sp>
        <p:nvSpPr>
          <p:cNvPr id="3" name="Content Placeholder 2"/>
          <p:cNvSpPr>
            <a:spLocks noGrp="1"/>
          </p:cNvSpPr>
          <p:nvPr>
            <p:ph idx="1"/>
          </p:nvPr>
        </p:nvSpPr>
        <p:spPr/>
        <p:txBody>
          <a:bodyPr>
            <a:normAutofit/>
          </a:bodyPr>
          <a:lstStyle/>
          <a:p>
            <a:r>
              <a:rPr lang="en-IN" b="1" dirty="0" smtClean="0">
                <a:hlinkClick r:id="rId2" action="ppaction://hlinkfile"/>
              </a:rPr>
              <a:t>click()</a:t>
            </a:r>
            <a:endParaRPr lang="en-IN" dirty="0" smtClean="0"/>
          </a:p>
          <a:p>
            <a:r>
              <a:rPr lang="en-IN" dirty="0" smtClean="0"/>
              <a:t>The click() method attaches an event handler function to an HTML element.</a:t>
            </a:r>
          </a:p>
          <a:p>
            <a:r>
              <a:rPr lang="en-IN" dirty="0" smtClean="0"/>
              <a:t>The function is executed when the user clicks on the HTML element.</a:t>
            </a:r>
          </a:p>
          <a:p>
            <a:r>
              <a:rPr lang="en-IN" dirty="0" smtClean="0"/>
              <a:t>The following example says: When a click event fires on a &lt;p&gt; element; hide the current &lt;p&gt; element:</a:t>
            </a:r>
          </a:p>
          <a:p>
            <a:pPr marL="0" indent="0">
              <a:buNone/>
            </a:pPr>
            <a:r>
              <a:rPr lang="en-IN" b="1" dirty="0" smtClean="0"/>
              <a:t>$("p").click(function(){</a:t>
            </a:r>
            <a:br>
              <a:rPr lang="en-IN" b="1" dirty="0" smtClean="0"/>
            </a:br>
            <a:r>
              <a:rPr lang="en-IN" b="1" dirty="0" smtClean="0"/>
              <a:t>    $(this).hide();</a:t>
            </a:r>
            <a:br>
              <a:rPr lang="en-IN" b="1" dirty="0" smtClean="0"/>
            </a:br>
            <a:r>
              <a:rPr lang="en-IN" b="1" dirty="0" smtClean="0"/>
              <a:t>}); </a:t>
            </a:r>
          </a:p>
          <a:p>
            <a:endParaRPr lang="en-IN" dirty="0"/>
          </a:p>
        </p:txBody>
      </p:sp>
      <p:sp>
        <p:nvSpPr>
          <p:cNvPr id="4" name="Date Placeholder 3"/>
          <p:cNvSpPr>
            <a:spLocks noGrp="1"/>
          </p:cNvSpPr>
          <p:nvPr>
            <p:ph type="dt" sz="half" idx="10"/>
          </p:nvPr>
        </p:nvSpPr>
        <p:spPr/>
        <p:txBody>
          <a:bodyPr/>
          <a:lstStyle/>
          <a:p>
            <a:fld id="{4114D2EE-83BC-430C-A28C-59B2190D6B72}"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18</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8930740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Commonly Used jQuery Event Methods</a:t>
            </a:r>
            <a:br>
              <a:rPr lang="en-IN" b="1" dirty="0"/>
            </a:br>
            <a:endParaRPr lang="en-IN" dirty="0"/>
          </a:p>
        </p:txBody>
      </p:sp>
      <p:sp>
        <p:nvSpPr>
          <p:cNvPr id="3" name="Content Placeholder 2"/>
          <p:cNvSpPr>
            <a:spLocks noGrp="1"/>
          </p:cNvSpPr>
          <p:nvPr>
            <p:ph idx="1"/>
          </p:nvPr>
        </p:nvSpPr>
        <p:spPr/>
        <p:txBody>
          <a:bodyPr/>
          <a:lstStyle/>
          <a:p>
            <a:r>
              <a:rPr lang="en-IN" b="1" dirty="0" smtClean="0">
                <a:hlinkClick r:id="rId2" action="ppaction://hlinkfile"/>
              </a:rPr>
              <a:t>dblclick()</a:t>
            </a:r>
            <a:endParaRPr lang="en-IN" dirty="0" smtClean="0"/>
          </a:p>
          <a:p>
            <a:r>
              <a:rPr lang="en-IN" dirty="0" smtClean="0"/>
              <a:t>The dblclick() method attaches an event handler function to an HTML element.</a:t>
            </a:r>
          </a:p>
          <a:p>
            <a:r>
              <a:rPr lang="en-IN" dirty="0" smtClean="0"/>
              <a:t>The function is executed when the user double-clicks on the HTML element:</a:t>
            </a:r>
          </a:p>
          <a:p>
            <a:pPr marL="0" indent="0">
              <a:buNone/>
            </a:pPr>
            <a:r>
              <a:rPr lang="en-IN" b="1" dirty="0" smtClean="0"/>
              <a:t>$("p").</a:t>
            </a:r>
            <a:r>
              <a:rPr lang="en-IN" b="1" dirty="0" err="1" smtClean="0"/>
              <a:t>dblclick</a:t>
            </a:r>
            <a:r>
              <a:rPr lang="en-IN" b="1" dirty="0" smtClean="0"/>
              <a:t>(function(){</a:t>
            </a:r>
            <a:br>
              <a:rPr lang="en-IN" b="1" dirty="0" smtClean="0"/>
            </a:br>
            <a:r>
              <a:rPr lang="en-IN" b="1" dirty="0" smtClean="0"/>
              <a:t>    $(this).hide();</a:t>
            </a:r>
            <a:br>
              <a:rPr lang="en-IN" b="1" dirty="0" smtClean="0"/>
            </a:br>
            <a:r>
              <a:rPr lang="en-IN" b="1" dirty="0" smtClean="0"/>
              <a:t>}); </a:t>
            </a:r>
          </a:p>
          <a:p>
            <a:endParaRPr lang="en-IN" dirty="0"/>
          </a:p>
        </p:txBody>
      </p:sp>
      <p:sp>
        <p:nvSpPr>
          <p:cNvPr id="4" name="Date Placeholder 3"/>
          <p:cNvSpPr>
            <a:spLocks noGrp="1"/>
          </p:cNvSpPr>
          <p:nvPr>
            <p:ph type="dt" sz="half" idx="10"/>
          </p:nvPr>
        </p:nvSpPr>
        <p:spPr/>
        <p:txBody>
          <a:bodyPr/>
          <a:lstStyle/>
          <a:p>
            <a:fld id="{3E654EF9-BE05-41E5-BAC3-68D5C5F03587}"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19</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799033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jQuery?</a:t>
            </a:r>
            <a:br>
              <a:rPr lang="en-IN" b="1" dirty="0" smtClean="0"/>
            </a:br>
            <a:endParaRPr lang="en-IN" dirty="0"/>
          </a:p>
        </p:txBody>
      </p:sp>
      <p:sp>
        <p:nvSpPr>
          <p:cNvPr id="3" name="Content Placeholder 2"/>
          <p:cNvSpPr>
            <a:spLocks noGrp="1"/>
          </p:cNvSpPr>
          <p:nvPr>
            <p:ph idx="1"/>
          </p:nvPr>
        </p:nvSpPr>
        <p:spPr>
          <a:xfrm>
            <a:off x="618565" y="1479176"/>
            <a:ext cx="10735235" cy="4697787"/>
          </a:xfrm>
        </p:spPr>
        <p:txBody>
          <a:bodyPr>
            <a:normAutofit fontScale="70000" lnSpcReduction="20000"/>
          </a:bodyPr>
          <a:lstStyle/>
          <a:p>
            <a:r>
              <a:rPr lang="en-IN" sz="3400" dirty="0" smtClean="0"/>
              <a:t>jQuery is a lightweight, "write less, do more", JavaScript library.</a:t>
            </a:r>
          </a:p>
          <a:p>
            <a:r>
              <a:rPr lang="en-IN" sz="3400" dirty="0" smtClean="0"/>
              <a:t>The purpose of jQuery is to make it much easier to use JavaScript on your website.</a:t>
            </a:r>
          </a:p>
          <a:p>
            <a:r>
              <a:rPr lang="en-IN" sz="3400" dirty="0" smtClean="0"/>
              <a:t>jQuery takes a lot of common tasks that require many lines of JavaScript code to accomplish, and wraps them into methods that you can call with a single line of code.</a:t>
            </a:r>
          </a:p>
          <a:p>
            <a:r>
              <a:rPr lang="en-IN" sz="3400" dirty="0" smtClean="0"/>
              <a:t>jQuery also simplifies a lot of the complicated things from JavaScript, like AJAX calls and DOM manipulation.</a:t>
            </a:r>
          </a:p>
          <a:p>
            <a:r>
              <a:rPr lang="en-IN" sz="3400" dirty="0" smtClean="0"/>
              <a:t>The jQuery library contains the following features:</a:t>
            </a:r>
          </a:p>
          <a:p>
            <a:pPr lvl="1"/>
            <a:r>
              <a:rPr lang="en-IN" sz="3100" dirty="0" smtClean="0"/>
              <a:t>HTML/DOM manipulation</a:t>
            </a:r>
          </a:p>
          <a:p>
            <a:pPr lvl="1"/>
            <a:r>
              <a:rPr lang="en-IN" sz="3100" dirty="0" smtClean="0"/>
              <a:t>CSS manipulation</a:t>
            </a:r>
          </a:p>
          <a:p>
            <a:pPr lvl="1"/>
            <a:r>
              <a:rPr lang="en-IN" sz="3100" dirty="0" smtClean="0"/>
              <a:t>HTML event methods</a:t>
            </a:r>
          </a:p>
          <a:p>
            <a:pPr lvl="1"/>
            <a:r>
              <a:rPr lang="en-IN" sz="3100" dirty="0" smtClean="0"/>
              <a:t>Effects and animations</a:t>
            </a:r>
          </a:p>
          <a:p>
            <a:pPr lvl="1"/>
            <a:r>
              <a:rPr lang="en-IN" sz="3100" dirty="0" smtClean="0"/>
              <a:t>AJAX</a:t>
            </a:r>
          </a:p>
          <a:p>
            <a:pPr lvl="1"/>
            <a:r>
              <a:rPr lang="en-IN" sz="3100" dirty="0" smtClean="0"/>
              <a:t>Utilities</a:t>
            </a:r>
          </a:p>
          <a:p>
            <a:endParaRPr lang="en-IN" dirty="0"/>
          </a:p>
        </p:txBody>
      </p:sp>
      <p:sp>
        <p:nvSpPr>
          <p:cNvPr id="4" name="Date Placeholder 3"/>
          <p:cNvSpPr>
            <a:spLocks noGrp="1"/>
          </p:cNvSpPr>
          <p:nvPr>
            <p:ph type="dt" sz="half" idx="10"/>
          </p:nvPr>
        </p:nvSpPr>
        <p:spPr/>
        <p:txBody>
          <a:bodyPr/>
          <a:lstStyle/>
          <a:p>
            <a:fld id="{B2BC2AEA-13CD-4AED-9BDA-EA5C87E0682A}"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2</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340613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Commonly Used jQuery Event Methods</a:t>
            </a:r>
            <a:br>
              <a:rPr lang="en-IN" b="1" dirty="0"/>
            </a:br>
            <a:endParaRPr lang="en-IN" dirty="0"/>
          </a:p>
        </p:txBody>
      </p:sp>
      <p:sp>
        <p:nvSpPr>
          <p:cNvPr id="3" name="Content Placeholder 2"/>
          <p:cNvSpPr>
            <a:spLocks noGrp="1"/>
          </p:cNvSpPr>
          <p:nvPr>
            <p:ph idx="1"/>
          </p:nvPr>
        </p:nvSpPr>
        <p:spPr/>
        <p:txBody>
          <a:bodyPr/>
          <a:lstStyle/>
          <a:p>
            <a:r>
              <a:rPr lang="en-IN" b="1" dirty="0" smtClean="0">
                <a:hlinkClick r:id="rId2" action="ppaction://hlinkfile"/>
              </a:rPr>
              <a:t>mouseenter()</a:t>
            </a:r>
            <a:endParaRPr lang="en-IN" dirty="0" smtClean="0"/>
          </a:p>
          <a:p>
            <a:r>
              <a:rPr lang="en-IN" dirty="0" smtClean="0"/>
              <a:t>The mouseenter() method attaches an event handler function to an HTML element.</a:t>
            </a:r>
          </a:p>
          <a:p>
            <a:r>
              <a:rPr lang="en-IN" dirty="0" smtClean="0"/>
              <a:t>The function is executed when the mouse pointer enters the HTML element:</a:t>
            </a:r>
          </a:p>
          <a:p>
            <a:pPr marL="0" indent="0">
              <a:buNone/>
            </a:pPr>
            <a:r>
              <a:rPr lang="en-IN" b="1" dirty="0" smtClean="0"/>
              <a:t>$("#p1").</a:t>
            </a:r>
            <a:r>
              <a:rPr lang="en-IN" b="1" dirty="0" err="1" smtClean="0"/>
              <a:t>mouseenter</a:t>
            </a:r>
            <a:r>
              <a:rPr lang="en-IN" b="1" dirty="0" smtClean="0"/>
              <a:t>(function(){</a:t>
            </a:r>
            <a:br>
              <a:rPr lang="en-IN" b="1" dirty="0" smtClean="0"/>
            </a:br>
            <a:r>
              <a:rPr lang="en-IN" b="1" dirty="0" smtClean="0"/>
              <a:t>    alert("You entered p1!");</a:t>
            </a:r>
            <a:br>
              <a:rPr lang="en-IN" b="1" dirty="0" smtClean="0"/>
            </a:br>
            <a:r>
              <a:rPr lang="en-IN" b="1" dirty="0" smtClean="0"/>
              <a:t>}); </a:t>
            </a:r>
          </a:p>
          <a:p>
            <a:endParaRPr lang="en-IN" dirty="0"/>
          </a:p>
        </p:txBody>
      </p:sp>
      <p:sp>
        <p:nvSpPr>
          <p:cNvPr id="4" name="Date Placeholder 3"/>
          <p:cNvSpPr>
            <a:spLocks noGrp="1"/>
          </p:cNvSpPr>
          <p:nvPr>
            <p:ph type="dt" sz="half" idx="10"/>
          </p:nvPr>
        </p:nvSpPr>
        <p:spPr/>
        <p:txBody>
          <a:bodyPr/>
          <a:lstStyle/>
          <a:p>
            <a:fld id="{81DBB54A-EBE0-461E-8007-04323BCFF422}"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20</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601095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Commonly Used jQuery Event Methods</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hover()</a:t>
            </a:r>
            <a:endParaRPr lang="en-IN" dirty="0" smtClean="0"/>
          </a:p>
          <a:p>
            <a:r>
              <a:rPr lang="en-IN" dirty="0" smtClean="0"/>
              <a:t>The hover() method takes two functions and is a combination of the mouseenter() and </a:t>
            </a:r>
            <a:r>
              <a:rPr lang="en-IN" dirty="0" err="1" smtClean="0"/>
              <a:t>mouseleave</a:t>
            </a:r>
            <a:r>
              <a:rPr lang="en-IN" dirty="0" smtClean="0"/>
              <a:t>() methods.</a:t>
            </a:r>
          </a:p>
          <a:p>
            <a:r>
              <a:rPr lang="en-IN" dirty="0" smtClean="0"/>
              <a:t>The first function is executed when the mouse enters the HTML element, and the second function is executed when the mouse leaves the HTML element:</a:t>
            </a:r>
          </a:p>
          <a:p>
            <a:pPr marL="0" indent="0">
              <a:buNone/>
            </a:pPr>
            <a:r>
              <a:rPr lang="en-IN" b="1" dirty="0" smtClean="0"/>
              <a:t>$("#p1").hover(function(){</a:t>
            </a:r>
            <a:br>
              <a:rPr lang="en-IN" b="1" dirty="0" smtClean="0"/>
            </a:br>
            <a:r>
              <a:rPr lang="en-IN" b="1" dirty="0" smtClean="0"/>
              <a:t>    alert("You entered p1!");</a:t>
            </a:r>
            <a:br>
              <a:rPr lang="en-IN" b="1" dirty="0" smtClean="0"/>
            </a:br>
            <a:r>
              <a:rPr lang="en-IN" b="1" dirty="0" smtClean="0"/>
              <a:t>},</a:t>
            </a:r>
            <a:br>
              <a:rPr lang="en-IN" b="1" dirty="0" smtClean="0"/>
            </a:br>
            <a:r>
              <a:rPr lang="en-IN" b="1" dirty="0" smtClean="0"/>
              <a:t>function(){</a:t>
            </a:r>
            <a:br>
              <a:rPr lang="en-IN" b="1" dirty="0" smtClean="0"/>
            </a:br>
            <a:r>
              <a:rPr lang="en-IN" b="1" dirty="0" smtClean="0"/>
              <a:t>    alert("Bye! You now leave p1!");</a:t>
            </a:r>
            <a:br>
              <a:rPr lang="en-IN" b="1" dirty="0" smtClean="0"/>
            </a:br>
            <a:r>
              <a:rPr lang="en-IN" b="1" dirty="0" smtClean="0"/>
              <a:t>}); </a:t>
            </a:r>
          </a:p>
          <a:p>
            <a:endParaRPr lang="en-IN" dirty="0"/>
          </a:p>
        </p:txBody>
      </p:sp>
      <p:sp>
        <p:nvSpPr>
          <p:cNvPr id="4" name="Date Placeholder 3"/>
          <p:cNvSpPr>
            <a:spLocks noGrp="1"/>
          </p:cNvSpPr>
          <p:nvPr>
            <p:ph type="dt" sz="half" idx="10"/>
          </p:nvPr>
        </p:nvSpPr>
        <p:spPr/>
        <p:txBody>
          <a:bodyPr/>
          <a:lstStyle/>
          <a:p>
            <a:fld id="{4A63FFE3-B293-4A97-BE5C-1EAFAE71B92B}"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21</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4260685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Commonly Used jQuery Event Methods</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hlinkClick r:id="rId2" action="ppaction://hlinkfile"/>
              </a:rPr>
              <a:t>hover</a:t>
            </a:r>
            <a:r>
              <a:rPr lang="en-IN" b="1" dirty="0" smtClean="0"/>
              <a:t>()</a:t>
            </a:r>
            <a:endParaRPr lang="en-IN" dirty="0" smtClean="0"/>
          </a:p>
          <a:p>
            <a:r>
              <a:rPr lang="en-IN" dirty="0" smtClean="0"/>
              <a:t>The hover() method takes two functions and is a combination of the mouseenter() and </a:t>
            </a:r>
            <a:r>
              <a:rPr lang="en-IN" dirty="0" err="1" smtClean="0"/>
              <a:t>mouseleave</a:t>
            </a:r>
            <a:r>
              <a:rPr lang="en-IN" dirty="0" smtClean="0"/>
              <a:t>() methods.</a:t>
            </a:r>
          </a:p>
          <a:p>
            <a:r>
              <a:rPr lang="en-IN" dirty="0" smtClean="0"/>
              <a:t>The first function is executed when the mouse enters the HTML element, and the second function is executed when the mouse leaves the HTML element:</a:t>
            </a:r>
          </a:p>
          <a:p>
            <a:pPr marL="0" indent="0">
              <a:buNone/>
            </a:pPr>
            <a:r>
              <a:rPr lang="en-IN" b="1" dirty="0" smtClean="0"/>
              <a:t>$("#p1").hover(function(){</a:t>
            </a:r>
            <a:br>
              <a:rPr lang="en-IN" b="1" dirty="0" smtClean="0"/>
            </a:br>
            <a:r>
              <a:rPr lang="en-IN" b="1" dirty="0" smtClean="0"/>
              <a:t>    alert("You entered p1!");</a:t>
            </a:r>
            <a:br>
              <a:rPr lang="en-IN" b="1" dirty="0" smtClean="0"/>
            </a:br>
            <a:r>
              <a:rPr lang="en-IN" b="1" dirty="0" smtClean="0"/>
              <a:t>},</a:t>
            </a:r>
            <a:br>
              <a:rPr lang="en-IN" b="1" dirty="0" smtClean="0"/>
            </a:br>
            <a:r>
              <a:rPr lang="en-IN" b="1" dirty="0" smtClean="0"/>
              <a:t>function(){</a:t>
            </a:r>
            <a:br>
              <a:rPr lang="en-IN" b="1" dirty="0" smtClean="0"/>
            </a:br>
            <a:r>
              <a:rPr lang="en-IN" b="1" dirty="0" smtClean="0"/>
              <a:t>    alert("Bye! You now leave p1!");</a:t>
            </a:r>
            <a:br>
              <a:rPr lang="en-IN" b="1" dirty="0" smtClean="0"/>
            </a:br>
            <a:r>
              <a:rPr lang="en-IN" b="1" dirty="0" smtClean="0"/>
              <a:t>}); </a:t>
            </a:r>
          </a:p>
          <a:p>
            <a:endParaRPr lang="en-IN" dirty="0"/>
          </a:p>
        </p:txBody>
      </p:sp>
      <p:sp>
        <p:nvSpPr>
          <p:cNvPr id="4" name="Date Placeholder 3"/>
          <p:cNvSpPr>
            <a:spLocks noGrp="1"/>
          </p:cNvSpPr>
          <p:nvPr>
            <p:ph type="dt" sz="half" idx="10"/>
          </p:nvPr>
        </p:nvSpPr>
        <p:spPr/>
        <p:txBody>
          <a:bodyPr/>
          <a:lstStyle/>
          <a:p>
            <a:fld id="{22A395D7-6413-42F5-80FF-112B2ACC1B1A}"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22</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904899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on() Method</a:t>
            </a:r>
            <a:br>
              <a:rPr lang="en-IN" b="1" dirty="0" smtClean="0"/>
            </a:br>
            <a:endParaRPr lang="en-IN" dirty="0"/>
          </a:p>
        </p:txBody>
      </p:sp>
      <p:sp>
        <p:nvSpPr>
          <p:cNvPr id="3" name="Content Placeholder 2"/>
          <p:cNvSpPr>
            <a:spLocks noGrp="1"/>
          </p:cNvSpPr>
          <p:nvPr>
            <p:ph idx="1"/>
          </p:nvPr>
        </p:nvSpPr>
        <p:spPr/>
        <p:txBody>
          <a:bodyPr/>
          <a:lstStyle/>
          <a:p>
            <a:r>
              <a:rPr lang="en-IN" dirty="0" smtClean="0"/>
              <a:t>The on() method attaches one or more event handlers for the selected elements.</a:t>
            </a:r>
          </a:p>
          <a:p>
            <a:r>
              <a:rPr lang="en-IN" dirty="0" smtClean="0"/>
              <a:t>Attach a click event to a &lt;p&gt; element:</a:t>
            </a:r>
            <a:endParaRPr lang="en-IN" b="1" dirty="0" smtClean="0"/>
          </a:p>
          <a:p>
            <a:pPr marL="0" indent="0">
              <a:buNone/>
            </a:pPr>
            <a:r>
              <a:rPr lang="en-IN" b="1" dirty="0" smtClean="0"/>
              <a:t>$("p").</a:t>
            </a:r>
            <a:r>
              <a:rPr lang="en-IN" b="1" dirty="0" smtClean="0">
                <a:hlinkClick r:id="rId2" action="ppaction://hlinkfile"/>
              </a:rPr>
              <a:t>on</a:t>
            </a:r>
            <a:r>
              <a:rPr lang="en-IN" b="1" dirty="0" smtClean="0"/>
              <a:t>("click", function(){</a:t>
            </a:r>
            <a:br>
              <a:rPr lang="en-IN" b="1" dirty="0" smtClean="0"/>
            </a:br>
            <a:r>
              <a:rPr lang="en-IN" b="1" dirty="0" smtClean="0"/>
              <a:t>    $(this).hide();</a:t>
            </a:r>
            <a:br>
              <a:rPr lang="en-IN" b="1" dirty="0" smtClean="0"/>
            </a:br>
            <a:r>
              <a:rPr lang="en-IN" b="1" dirty="0" smtClean="0"/>
              <a:t>});</a:t>
            </a:r>
          </a:p>
          <a:p>
            <a:endParaRPr lang="en-IN" dirty="0"/>
          </a:p>
        </p:txBody>
      </p:sp>
      <p:sp>
        <p:nvSpPr>
          <p:cNvPr id="4" name="Date Placeholder 3"/>
          <p:cNvSpPr>
            <a:spLocks noGrp="1"/>
          </p:cNvSpPr>
          <p:nvPr>
            <p:ph type="dt" sz="half" idx="10"/>
          </p:nvPr>
        </p:nvSpPr>
        <p:spPr/>
        <p:txBody>
          <a:bodyPr/>
          <a:lstStyle/>
          <a:p>
            <a:fld id="{E3BBEA1B-4918-4417-815E-14D414BE9E53}"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23</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255379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on() Method</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Attach multiple event handlers to a &lt;p&gt; element:</a:t>
            </a:r>
          </a:p>
          <a:p>
            <a:pPr marL="0" indent="0">
              <a:buNone/>
            </a:pPr>
            <a:r>
              <a:rPr lang="en-IN" b="1" dirty="0" smtClean="0"/>
              <a:t>$("p").</a:t>
            </a:r>
            <a:r>
              <a:rPr lang="en-IN" b="1" dirty="0" smtClean="0">
                <a:hlinkClick r:id="rId2" action="ppaction://hlinkfile"/>
              </a:rPr>
              <a:t>on</a:t>
            </a:r>
            <a:r>
              <a:rPr lang="en-IN" b="1" dirty="0" smtClean="0"/>
              <a:t>({</a:t>
            </a:r>
            <a:br>
              <a:rPr lang="en-IN" b="1" dirty="0" smtClean="0"/>
            </a:br>
            <a:r>
              <a:rPr lang="en-IN" b="1" dirty="0" smtClean="0"/>
              <a:t>    mouseenter: function(){</a:t>
            </a:r>
            <a:br>
              <a:rPr lang="en-IN" b="1" dirty="0" smtClean="0"/>
            </a:br>
            <a:r>
              <a:rPr lang="en-IN" b="1" dirty="0" smtClean="0"/>
              <a:t>        $(this).</a:t>
            </a:r>
            <a:r>
              <a:rPr lang="en-IN" b="1" dirty="0" err="1" smtClean="0"/>
              <a:t>css</a:t>
            </a:r>
            <a:r>
              <a:rPr lang="en-IN" b="1" dirty="0" smtClean="0"/>
              <a:t>("background-</a:t>
            </a:r>
            <a:r>
              <a:rPr lang="en-IN" b="1" dirty="0" err="1" smtClean="0"/>
              <a:t>color</a:t>
            </a:r>
            <a:r>
              <a:rPr lang="en-IN" b="1" dirty="0" smtClean="0"/>
              <a:t>", "</a:t>
            </a:r>
            <a:r>
              <a:rPr lang="en-IN" b="1" dirty="0" err="1" smtClean="0"/>
              <a:t>lightgray</a:t>
            </a:r>
            <a:r>
              <a:rPr lang="en-IN" b="1" dirty="0" smtClean="0"/>
              <a:t>");</a:t>
            </a:r>
            <a:br>
              <a:rPr lang="en-IN" b="1" dirty="0" smtClean="0"/>
            </a:br>
            <a:r>
              <a:rPr lang="en-IN" b="1" dirty="0" smtClean="0"/>
              <a:t>    }, </a:t>
            </a:r>
            <a:br>
              <a:rPr lang="en-IN" b="1" dirty="0" smtClean="0"/>
            </a:br>
            <a:r>
              <a:rPr lang="en-IN" b="1" dirty="0" smtClean="0"/>
              <a:t>    </a:t>
            </a:r>
            <a:r>
              <a:rPr lang="en-IN" b="1" dirty="0" err="1" smtClean="0"/>
              <a:t>mouseleave</a:t>
            </a:r>
            <a:r>
              <a:rPr lang="en-IN" b="1" dirty="0" smtClean="0"/>
              <a:t>: function(){</a:t>
            </a:r>
            <a:br>
              <a:rPr lang="en-IN" b="1" dirty="0" smtClean="0"/>
            </a:br>
            <a:r>
              <a:rPr lang="en-IN" b="1" dirty="0" smtClean="0"/>
              <a:t>        $(this).</a:t>
            </a:r>
            <a:r>
              <a:rPr lang="en-IN" b="1" dirty="0" err="1" smtClean="0"/>
              <a:t>css</a:t>
            </a:r>
            <a:r>
              <a:rPr lang="en-IN" b="1" dirty="0" smtClean="0"/>
              <a:t>("background-</a:t>
            </a:r>
            <a:r>
              <a:rPr lang="en-IN" b="1" dirty="0" err="1" smtClean="0"/>
              <a:t>color</a:t>
            </a:r>
            <a:r>
              <a:rPr lang="en-IN" b="1" dirty="0" smtClean="0"/>
              <a:t>", "</a:t>
            </a:r>
            <a:r>
              <a:rPr lang="en-IN" b="1" dirty="0" err="1" smtClean="0"/>
              <a:t>lightblue</a:t>
            </a:r>
            <a:r>
              <a:rPr lang="en-IN" b="1" dirty="0" smtClean="0"/>
              <a:t>");</a:t>
            </a:r>
            <a:br>
              <a:rPr lang="en-IN" b="1" dirty="0" smtClean="0"/>
            </a:br>
            <a:r>
              <a:rPr lang="en-IN" b="1" dirty="0" smtClean="0"/>
              <a:t>    }, </a:t>
            </a:r>
            <a:br>
              <a:rPr lang="en-IN" b="1" dirty="0" smtClean="0"/>
            </a:br>
            <a:r>
              <a:rPr lang="en-IN" b="1" dirty="0" smtClean="0"/>
              <a:t>    click: function(){</a:t>
            </a:r>
            <a:br>
              <a:rPr lang="en-IN" b="1" dirty="0" smtClean="0"/>
            </a:br>
            <a:r>
              <a:rPr lang="en-IN" b="1" dirty="0" smtClean="0"/>
              <a:t>        $(this).</a:t>
            </a:r>
            <a:r>
              <a:rPr lang="en-IN" b="1" dirty="0" err="1" smtClean="0"/>
              <a:t>css</a:t>
            </a:r>
            <a:r>
              <a:rPr lang="en-IN" b="1" dirty="0" smtClean="0"/>
              <a:t>("background-</a:t>
            </a:r>
            <a:r>
              <a:rPr lang="en-IN" b="1" dirty="0" err="1" smtClean="0"/>
              <a:t>color</a:t>
            </a:r>
            <a:r>
              <a:rPr lang="en-IN" b="1" dirty="0" smtClean="0"/>
              <a:t>", "yellow");</a:t>
            </a:r>
            <a:br>
              <a:rPr lang="en-IN" b="1" dirty="0" smtClean="0"/>
            </a:br>
            <a:r>
              <a:rPr lang="en-IN" b="1" dirty="0" smtClean="0"/>
              <a:t>    } </a:t>
            </a:r>
            <a:br>
              <a:rPr lang="en-IN" b="1" dirty="0" smtClean="0"/>
            </a:br>
            <a:r>
              <a:rPr lang="en-IN" b="1" dirty="0" smtClean="0"/>
              <a:t>});</a:t>
            </a:r>
          </a:p>
          <a:p>
            <a:endParaRPr lang="en-IN" dirty="0"/>
          </a:p>
        </p:txBody>
      </p:sp>
      <p:sp>
        <p:nvSpPr>
          <p:cNvPr id="4" name="Date Placeholder 3"/>
          <p:cNvSpPr>
            <a:spLocks noGrp="1"/>
          </p:cNvSpPr>
          <p:nvPr>
            <p:ph type="dt" sz="half" idx="10"/>
          </p:nvPr>
        </p:nvSpPr>
        <p:spPr/>
        <p:txBody>
          <a:bodyPr/>
          <a:lstStyle/>
          <a:p>
            <a:fld id="{663DB66C-ECB7-49F7-8F48-A87B72E5D61A}"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24</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192203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jQuery Effects - Hide and Show</a:t>
            </a:r>
            <a:br>
              <a:rPr lang="en-IN" b="1" dirty="0" smtClean="0"/>
            </a:br>
            <a:endParaRPr lang="en-IN" dirty="0"/>
          </a:p>
        </p:txBody>
      </p:sp>
      <p:sp>
        <p:nvSpPr>
          <p:cNvPr id="4" name="Text Placeholder 3"/>
          <p:cNvSpPr>
            <a:spLocks noGrp="1"/>
          </p:cNvSpPr>
          <p:nvPr>
            <p:ph type="body" idx="1"/>
          </p:nvPr>
        </p:nvSpPr>
        <p:spPr/>
        <p:txBody>
          <a:bodyPr/>
          <a:lstStyle/>
          <a:p>
            <a:endParaRPr lang="en-IN"/>
          </a:p>
        </p:txBody>
      </p:sp>
      <p:sp>
        <p:nvSpPr>
          <p:cNvPr id="3" name="Date Placeholder 2"/>
          <p:cNvSpPr>
            <a:spLocks noGrp="1"/>
          </p:cNvSpPr>
          <p:nvPr>
            <p:ph type="dt" sz="half" idx="10"/>
          </p:nvPr>
        </p:nvSpPr>
        <p:spPr/>
        <p:txBody>
          <a:bodyPr/>
          <a:lstStyle/>
          <a:p>
            <a:fld id="{C2D824A2-3C85-44BA-949E-25BF187ED92C}"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25</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162066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jQuery hide() and show()</a:t>
            </a:r>
            <a:br>
              <a:rPr lang="en-IN" b="1" dirty="0" smtClean="0"/>
            </a:br>
            <a:endParaRPr lang="en-IN" dirty="0"/>
          </a:p>
        </p:txBody>
      </p:sp>
      <p:sp>
        <p:nvSpPr>
          <p:cNvPr id="5" name="Content Placeholder 4"/>
          <p:cNvSpPr>
            <a:spLocks noGrp="1"/>
          </p:cNvSpPr>
          <p:nvPr>
            <p:ph idx="1"/>
          </p:nvPr>
        </p:nvSpPr>
        <p:spPr/>
        <p:txBody>
          <a:bodyPr>
            <a:normAutofit/>
          </a:bodyPr>
          <a:lstStyle/>
          <a:p>
            <a:r>
              <a:rPr lang="en-IN" b="1" dirty="0" smtClean="0"/>
              <a:t>Syntax:</a:t>
            </a:r>
            <a:endParaRPr lang="en-IN" dirty="0" smtClean="0"/>
          </a:p>
          <a:p>
            <a:pPr marL="0" indent="0">
              <a:buNone/>
            </a:pPr>
            <a:r>
              <a:rPr lang="en-IN" b="1" dirty="0" smtClean="0"/>
              <a:t>$(</a:t>
            </a:r>
            <a:r>
              <a:rPr lang="en-IN" b="1" i="1" dirty="0" smtClean="0"/>
              <a:t>selector</a:t>
            </a:r>
            <a:r>
              <a:rPr lang="en-IN" b="1" dirty="0" smtClean="0"/>
              <a:t>).hide(</a:t>
            </a:r>
            <a:r>
              <a:rPr lang="en-IN" b="1" i="1" dirty="0" err="1" smtClean="0"/>
              <a:t>speed,callback</a:t>
            </a:r>
            <a:r>
              <a:rPr lang="en-IN" b="1" dirty="0" smtClean="0"/>
              <a:t>);</a:t>
            </a:r>
            <a:br>
              <a:rPr lang="en-IN" b="1" dirty="0" smtClean="0"/>
            </a:br>
            <a:r>
              <a:rPr lang="en-IN" b="1" dirty="0" smtClean="0"/>
              <a:t/>
            </a:r>
            <a:br>
              <a:rPr lang="en-IN" b="1" dirty="0" smtClean="0"/>
            </a:br>
            <a:r>
              <a:rPr lang="en-IN" b="1" dirty="0" smtClean="0"/>
              <a:t>$(</a:t>
            </a:r>
            <a:r>
              <a:rPr lang="en-IN" b="1" i="1" dirty="0" smtClean="0"/>
              <a:t>selector</a:t>
            </a:r>
            <a:r>
              <a:rPr lang="en-IN" b="1" dirty="0" smtClean="0"/>
              <a:t>).show(</a:t>
            </a:r>
            <a:r>
              <a:rPr lang="en-IN" b="1" i="1" dirty="0" err="1" smtClean="0"/>
              <a:t>speed,callback</a:t>
            </a:r>
            <a:r>
              <a:rPr lang="en-IN" b="1" dirty="0" smtClean="0"/>
              <a:t>); </a:t>
            </a:r>
          </a:p>
          <a:p>
            <a:r>
              <a:rPr lang="en-IN" dirty="0" smtClean="0"/>
              <a:t>The optional speed parameter specifies the speed of the hiding/showing, and can take the following values: "slow", "fast", or milliseconds.</a:t>
            </a:r>
          </a:p>
          <a:p>
            <a:r>
              <a:rPr lang="en-IN" dirty="0" smtClean="0"/>
              <a:t>The optional </a:t>
            </a:r>
            <a:r>
              <a:rPr lang="en-IN" dirty="0" err="1" smtClean="0"/>
              <a:t>callback</a:t>
            </a:r>
            <a:r>
              <a:rPr lang="en-IN" dirty="0" smtClean="0"/>
              <a:t> parameter is a function to be executed after the hide() or show() method completes </a:t>
            </a:r>
          </a:p>
          <a:p>
            <a:endParaRPr lang="en-IN" b="1" dirty="0"/>
          </a:p>
        </p:txBody>
      </p:sp>
      <p:sp>
        <p:nvSpPr>
          <p:cNvPr id="2" name="Date Placeholder 1"/>
          <p:cNvSpPr>
            <a:spLocks noGrp="1"/>
          </p:cNvSpPr>
          <p:nvPr>
            <p:ph type="dt" sz="half" idx="10"/>
          </p:nvPr>
        </p:nvSpPr>
        <p:spPr/>
        <p:txBody>
          <a:bodyPr/>
          <a:lstStyle/>
          <a:p>
            <a:fld id="{37AEEFCD-2DC4-45DD-B103-ACBC427CA7D0}" type="datetime1">
              <a:rPr lang="en-IN" smtClean="0"/>
              <a:t>14-06-2017</a:t>
            </a:fld>
            <a:endParaRPr lang="en-IN"/>
          </a:p>
        </p:txBody>
      </p:sp>
      <p:sp>
        <p:nvSpPr>
          <p:cNvPr id="3" name="Slide Number Placeholder 2"/>
          <p:cNvSpPr>
            <a:spLocks noGrp="1"/>
          </p:cNvSpPr>
          <p:nvPr>
            <p:ph type="sldNum" sz="quarter" idx="12"/>
          </p:nvPr>
        </p:nvSpPr>
        <p:spPr/>
        <p:txBody>
          <a:bodyPr/>
          <a:lstStyle/>
          <a:p>
            <a:fld id="{C2C74AC2-EED7-4E87-AAFE-FEFF76822E67}" type="slidenum">
              <a:rPr lang="en-IN" smtClean="0"/>
              <a:pPr/>
              <a:t>26</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616224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hide() and show()</a:t>
            </a:r>
            <a:br>
              <a:rPr lang="en-IN" b="1" dirty="0"/>
            </a:br>
            <a:endParaRPr lang="en-IN" dirty="0"/>
          </a:p>
        </p:txBody>
      </p:sp>
      <p:sp>
        <p:nvSpPr>
          <p:cNvPr id="3" name="Content Placeholder 2"/>
          <p:cNvSpPr>
            <a:spLocks noGrp="1"/>
          </p:cNvSpPr>
          <p:nvPr>
            <p:ph idx="1"/>
          </p:nvPr>
        </p:nvSpPr>
        <p:spPr/>
        <p:txBody>
          <a:bodyPr/>
          <a:lstStyle/>
          <a:p>
            <a:pPr marL="0" indent="0">
              <a:buNone/>
            </a:pPr>
            <a:r>
              <a:rPr lang="en-IN" b="1" dirty="0" smtClean="0"/>
              <a:t>$("#hide").click(function(){</a:t>
            </a:r>
            <a:br>
              <a:rPr lang="en-IN" b="1" dirty="0" smtClean="0"/>
            </a:br>
            <a:r>
              <a:rPr lang="en-IN" b="1" dirty="0" smtClean="0"/>
              <a:t>    $("p").</a:t>
            </a:r>
            <a:r>
              <a:rPr lang="en-IN" b="1" dirty="0" smtClean="0">
                <a:hlinkClick r:id="rId2" action="ppaction://hlinkfile"/>
              </a:rPr>
              <a:t>hide</a:t>
            </a:r>
            <a:r>
              <a:rPr lang="en-IN" b="1" dirty="0" smtClean="0"/>
              <a:t>();</a:t>
            </a:r>
            <a:br>
              <a:rPr lang="en-IN" b="1" dirty="0" smtClean="0"/>
            </a:br>
            <a:r>
              <a:rPr lang="en-IN" b="1" dirty="0" smtClean="0"/>
              <a:t>});</a:t>
            </a:r>
            <a:br>
              <a:rPr lang="en-IN" b="1" dirty="0" smtClean="0"/>
            </a:br>
            <a:r>
              <a:rPr lang="en-IN" b="1" dirty="0" smtClean="0"/>
              <a:t/>
            </a:r>
            <a:br>
              <a:rPr lang="en-IN" b="1" dirty="0" smtClean="0"/>
            </a:br>
            <a:r>
              <a:rPr lang="en-IN" b="1" dirty="0" smtClean="0"/>
              <a:t>$("#show").click(function(){</a:t>
            </a:r>
            <a:br>
              <a:rPr lang="en-IN" b="1" dirty="0" smtClean="0"/>
            </a:br>
            <a:r>
              <a:rPr lang="en-IN" b="1" dirty="0" smtClean="0"/>
              <a:t>    $("p").show();</a:t>
            </a:r>
            <a:br>
              <a:rPr lang="en-IN" b="1" dirty="0" smtClean="0"/>
            </a:br>
            <a:r>
              <a:rPr lang="en-IN" b="1" dirty="0" smtClean="0"/>
              <a:t>});</a:t>
            </a:r>
            <a:endParaRPr lang="en-IN" b="1" dirty="0"/>
          </a:p>
        </p:txBody>
      </p:sp>
      <p:sp>
        <p:nvSpPr>
          <p:cNvPr id="4" name="Date Placeholder 3"/>
          <p:cNvSpPr>
            <a:spLocks noGrp="1"/>
          </p:cNvSpPr>
          <p:nvPr>
            <p:ph type="dt" sz="half" idx="10"/>
          </p:nvPr>
        </p:nvSpPr>
        <p:spPr/>
        <p:txBody>
          <a:bodyPr/>
          <a:lstStyle/>
          <a:p>
            <a:fld id="{2BC131B6-7E9E-4E88-B54C-28FBBA5B56FC}"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27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959084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jQuery toggle()</a:t>
            </a:r>
            <a:br>
              <a:rPr lang="en-IN" b="1" dirty="0" smtClean="0"/>
            </a:br>
            <a:endParaRPr lang="en-IN" dirty="0"/>
          </a:p>
        </p:txBody>
      </p:sp>
      <p:sp>
        <p:nvSpPr>
          <p:cNvPr id="3" name="Content Placeholder 2"/>
          <p:cNvSpPr>
            <a:spLocks noGrp="1"/>
          </p:cNvSpPr>
          <p:nvPr>
            <p:ph idx="1"/>
          </p:nvPr>
        </p:nvSpPr>
        <p:spPr/>
        <p:txBody>
          <a:bodyPr/>
          <a:lstStyle/>
          <a:p>
            <a:r>
              <a:rPr lang="en-IN" b="1" dirty="0" smtClean="0"/>
              <a:t>Syntax:</a:t>
            </a:r>
            <a:endParaRPr lang="en-IN" dirty="0" smtClean="0"/>
          </a:p>
          <a:p>
            <a:pPr marL="0" indent="0">
              <a:buNone/>
            </a:pPr>
            <a:r>
              <a:rPr lang="en-IN" b="1" dirty="0" smtClean="0"/>
              <a:t>$(</a:t>
            </a:r>
            <a:r>
              <a:rPr lang="en-IN" b="1" i="1" dirty="0" smtClean="0"/>
              <a:t>selector</a:t>
            </a:r>
            <a:r>
              <a:rPr lang="en-IN" b="1" dirty="0" smtClean="0"/>
              <a:t>).</a:t>
            </a:r>
            <a:r>
              <a:rPr lang="en-IN" b="1" dirty="0" smtClean="0">
                <a:hlinkClick r:id="rId2" action="ppaction://hlinkfile"/>
              </a:rPr>
              <a:t>toggle(</a:t>
            </a:r>
            <a:r>
              <a:rPr lang="en-IN" b="1" i="1" dirty="0" err="1" smtClean="0">
                <a:hlinkClick r:id="rId2" action="ppaction://hlinkfile"/>
              </a:rPr>
              <a:t>speed,callback</a:t>
            </a:r>
            <a:r>
              <a:rPr lang="en-IN" b="1" dirty="0" smtClean="0"/>
              <a:t>); </a:t>
            </a:r>
          </a:p>
          <a:p>
            <a:r>
              <a:rPr lang="en-IN" dirty="0" smtClean="0"/>
              <a:t>The optional speed parameter can take the following values: "slow", "fast", or milliseconds.</a:t>
            </a:r>
          </a:p>
          <a:p>
            <a:r>
              <a:rPr lang="en-IN" dirty="0" smtClean="0"/>
              <a:t>The optional </a:t>
            </a:r>
            <a:r>
              <a:rPr lang="en-IN" dirty="0" err="1" smtClean="0"/>
              <a:t>callback</a:t>
            </a:r>
            <a:r>
              <a:rPr lang="en-IN" dirty="0" smtClean="0"/>
              <a:t> parameter is a function to be executed after toggle() completes.</a:t>
            </a:r>
          </a:p>
          <a:p>
            <a:pPr marL="0" indent="0">
              <a:buNone/>
            </a:pPr>
            <a:r>
              <a:rPr lang="en-IN" b="1" dirty="0" smtClean="0"/>
              <a:t>$("button").click(function(){</a:t>
            </a:r>
            <a:br>
              <a:rPr lang="en-IN" b="1" dirty="0" smtClean="0"/>
            </a:br>
            <a:r>
              <a:rPr lang="en-IN" b="1" dirty="0" smtClean="0"/>
              <a:t>    $("p").toggle();</a:t>
            </a:r>
            <a:br>
              <a:rPr lang="en-IN" b="1" dirty="0" smtClean="0"/>
            </a:br>
            <a:r>
              <a:rPr lang="en-IN" b="1" dirty="0" smtClean="0"/>
              <a:t>});</a:t>
            </a:r>
            <a:endParaRPr lang="en-IN" b="1" dirty="0"/>
          </a:p>
        </p:txBody>
      </p:sp>
      <p:sp>
        <p:nvSpPr>
          <p:cNvPr id="4" name="Date Placeholder 3"/>
          <p:cNvSpPr>
            <a:spLocks noGrp="1"/>
          </p:cNvSpPr>
          <p:nvPr>
            <p:ph type="dt" sz="half" idx="10"/>
          </p:nvPr>
        </p:nvSpPr>
        <p:spPr/>
        <p:txBody>
          <a:bodyPr/>
          <a:lstStyle/>
          <a:p>
            <a:fld id="{18D2F1F0-23C1-40B0-BBAB-4C9DBFB78DD2}"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28</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873954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jQuery Fading Methods</a:t>
            </a:r>
            <a:br>
              <a:rPr lang="en-IN" b="1" dirty="0" smtClean="0"/>
            </a:br>
            <a:endParaRPr lang="en-IN" dirty="0"/>
          </a:p>
        </p:txBody>
      </p:sp>
      <p:sp>
        <p:nvSpPr>
          <p:cNvPr id="4" name="Text Placeholder 3"/>
          <p:cNvSpPr>
            <a:spLocks noGrp="1"/>
          </p:cNvSpPr>
          <p:nvPr>
            <p:ph type="body" idx="1"/>
          </p:nvPr>
        </p:nvSpPr>
        <p:spPr/>
        <p:txBody>
          <a:bodyPr/>
          <a:lstStyle/>
          <a:p>
            <a:endParaRPr lang="en-IN"/>
          </a:p>
        </p:txBody>
      </p:sp>
      <p:sp>
        <p:nvSpPr>
          <p:cNvPr id="3" name="Date Placeholder 2"/>
          <p:cNvSpPr>
            <a:spLocks noGrp="1"/>
          </p:cNvSpPr>
          <p:nvPr>
            <p:ph type="dt" sz="half" idx="10"/>
          </p:nvPr>
        </p:nvSpPr>
        <p:spPr/>
        <p:txBody>
          <a:bodyPr/>
          <a:lstStyle/>
          <a:p>
            <a:fld id="{E61718FD-7EC4-4F6A-A145-CBD9F809D565}"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29</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713767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Adding jQuery to Your Web Pages</a:t>
            </a:r>
            <a:br>
              <a:rPr lang="en-IN" b="1" dirty="0" smtClean="0"/>
            </a:br>
            <a:endParaRPr lang="en-IN" dirty="0"/>
          </a:p>
        </p:txBody>
      </p:sp>
      <p:sp>
        <p:nvSpPr>
          <p:cNvPr id="3" name="Content Placeholder 2"/>
          <p:cNvSpPr>
            <a:spLocks noGrp="1"/>
          </p:cNvSpPr>
          <p:nvPr>
            <p:ph idx="1"/>
          </p:nvPr>
        </p:nvSpPr>
        <p:spPr/>
        <p:txBody>
          <a:bodyPr/>
          <a:lstStyle/>
          <a:p>
            <a:r>
              <a:rPr lang="en-IN" dirty="0" smtClean="0"/>
              <a:t>There are several ways to start using jQuery on your web site. You can:</a:t>
            </a:r>
          </a:p>
          <a:p>
            <a:pPr marL="514350" indent="-514350">
              <a:buFont typeface="+mj-lt"/>
              <a:buAutoNum type="arabicPeriod"/>
            </a:pPr>
            <a:r>
              <a:rPr lang="en-IN" dirty="0" smtClean="0"/>
              <a:t>Download the jQuery library from jQuery.com</a:t>
            </a:r>
          </a:p>
          <a:p>
            <a:pPr marL="514350" indent="-514350">
              <a:buFont typeface="+mj-lt"/>
              <a:buAutoNum type="arabicPeriod"/>
            </a:pPr>
            <a:r>
              <a:rPr lang="en-IN" dirty="0" smtClean="0"/>
              <a:t>Include jQuery from a CDN, like Google</a:t>
            </a:r>
          </a:p>
          <a:p>
            <a:pPr marL="514350" indent="-514350">
              <a:buFont typeface="+mj-lt"/>
              <a:buAutoNum type="arabicPeriod"/>
            </a:pPr>
            <a:endParaRPr lang="en-IN" dirty="0"/>
          </a:p>
        </p:txBody>
      </p:sp>
      <p:sp>
        <p:nvSpPr>
          <p:cNvPr id="4" name="Date Placeholder 3"/>
          <p:cNvSpPr>
            <a:spLocks noGrp="1"/>
          </p:cNvSpPr>
          <p:nvPr>
            <p:ph type="dt" sz="half" idx="10"/>
          </p:nvPr>
        </p:nvSpPr>
        <p:spPr/>
        <p:txBody>
          <a:bodyPr/>
          <a:lstStyle/>
          <a:p>
            <a:fld id="{0775D484-4F57-455D-B85E-BCA46A5648E4}"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289523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jQuery Fading Methods</a:t>
            </a:r>
            <a:br>
              <a:rPr lang="en-IN" b="1" dirty="0" smtClean="0"/>
            </a:br>
            <a:endParaRPr lang="en-IN" dirty="0"/>
          </a:p>
        </p:txBody>
      </p:sp>
      <p:sp>
        <p:nvSpPr>
          <p:cNvPr id="3" name="Content Placeholder 2"/>
          <p:cNvSpPr>
            <a:spLocks noGrp="1"/>
          </p:cNvSpPr>
          <p:nvPr>
            <p:ph idx="1"/>
          </p:nvPr>
        </p:nvSpPr>
        <p:spPr/>
        <p:txBody>
          <a:bodyPr/>
          <a:lstStyle/>
          <a:p>
            <a:r>
              <a:rPr lang="en-IN" dirty="0"/>
              <a:t>With jQuery you can fade an element in and out of visibility.</a:t>
            </a:r>
          </a:p>
          <a:p>
            <a:r>
              <a:rPr lang="en-IN" dirty="0"/>
              <a:t>jQuery has the following fade methods:</a:t>
            </a:r>
          </a:p>
          <a:p>
            <a:r>
              <a:rPr lang="en-IN" dirty="0" err="1"/>
              <a:t>fadeIn</a:t>
            </a:r>
            <a:r>
              <a:rPr lang="en-IN" dirty="0"/>
              <a:t>()</a:t>
            </a:r>
          </a:p>
          <a:p>
            <a:r>
              <a:rPr lang="en-IN" dirty="0" err="1"/>
              <a:t>fadeOut</a:t>
            </a:r>
            <a:r>
              <a:rPr lang="en-IN" dirty="0"/>
              <a:t>()</a:t>
            </a:r>
          </a:p>
          <a:p>
            <a:r>
              <a:rPr lang="en-IN" dirty="0" err="1"/>
              <a:t>fadeToggle</a:t>
            </a:r>
            <a:r>
              <a:rPr lang="en-IN" dirty="0"/>
              <a:t>()</a:t>
            </a:r>
          </a:p>
          <a:p>
            <a:r>
              <a:rPr lang="en-IN" dirty="0" err="1"/>
              <a:t>fadeTo</a:t>
            </a:r>
            <a:r>
              <a:rPr lang="en-IN" dirty="0"/>
              <a:t>()</a:t>
            </a:r>
          </a:p>
          <a:p>
            <a:endParaRPr lang="en-IN" dirty="0"/>
          </a:p>
        </p:txBody>
      </p:sp>
      <p:sp>
        <p:nvSpPr>
          <p:cNvPr id="4" name="Date Placeholder 3"/>
          <p:cNvSpPr>
            <a:spLocks noGrp="1"/>
          </p:cNvSpPr>
          <p:nvPr>
            <p:ph type="dt" sz="half" idx="10"/>
          </p:nvPr>
        </p:nvSpPr>
        <p:spPr/>
        <p:txBody>
          <a:bodyPr/>
          <a:lstStyle/>
          <a:p>
            <a:fld id="{9DC0030A-D998-4921-A9A6-F397B8459D0F}"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30</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437935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fadeIn</a:t>
            </a:r>
            <a:r>
              <a:rPr lang="en-IN" b="1" dirty="0"/>
              <a:t>() Method</a:t>
            </a:r>
            <a:br>
              <a:rPr lang="en-IN" b="1" dirty="0"/>
            </a:b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jQuery </a:t>
            </a:r>
            <a:r>
              <a:rPr lang="en-IN" dirty="0" err="1"/>
              <a:t>fadeIn</a:t>
            </a:r>
            <a:r>
              <a:rPr lang="en-IN" dirty="0"/>
              <a:t>() method is used to fade in a hidden element.</a:t>
            </a:r>
          </a:p>
          <a:p>
            <a:r>
              <a:rPr lang="en-IN" b="1" dirty="0"/>
              <a:t>Syntax:</a:t>
            </a:r>
            <a:endParaRPr lang="en-IN" dirty="0"/>
          </a:p>
          <a:p>
            <a:r>
              <a:rPr lang="en-IN" b="1" dirty="0"/>
              <a:t>$(</a:t>
            </a:r>
            <a:r>
              <a:rPr lang="en-IN" b="1" i="1" dirty="0">
                <a:hlinkClick r:id="rId2" action="ppaction://hlinkfile"/>
              </a:rPr>
              <a:t>selector</a:t>
            </a:r>
            <a:r>
              <a:rPr lang="en-IN" b="1" dirty="0"/>
              <a:t>).</a:t>
            </a:r>
            <a:r>
              <a:rPr lang="en-IN" b="1" dirty="0" err="1"/>
              <a:t>fadeIn</a:t>
            </a:r>
            <a:r>
              <a:rPr lang="en-IN" b="1" dirty="0"/>
              <a:t>(</a:t>
            </a:r>
            <a:r>
              <a:rPr lang="en-IN" b="1" i="1" dirty="0" err="1"/>
              <a:t>speed,callback</a:t>
            </a:r>
            <a:r>
              <a:rPr lang="en-IN" b="1" dirty="0"/>
              <a:t>);</a:t>
            </a:r>
          </a:p>
          <a:p>
            <a:r>
              <a:rPr lang="en-IN" dirty="0"/>
              <a:t>The optional speed parameter specifies the duration of the effect. It can take the following values: "slow", "fast", or milliseconds.</a:t>
            </a:r>
          </a:p>
          <a:p>
            <a:r>
              <a:rPr lang="en-IN" dirty="0"/>
              <a:t>The optional </a:t>
            </a:r>
            <a:r>
              <a:rPr lang="en-IN" dirty="0" err="1"/>
              <a:t>callback</a:t>
            </a:r>
            <a:r>
              <a:rPr lang="en-IN" dirty="0"/>
              <a:t> parameter is a function to be executed after the fading completes.</a:t>
            </a:r>
          </a:p>
          <a:p>
            <a:pPr marL="0" indent="0">
              <a:buNone/>
            </a:pPr>
            <a:endParaRPr lang="en-IN" dirty="0"/>
          </a:p>
        </p:txBody>
      </p:sp>
      <p:sp>
        <p:nvSpPr>
          <p:cNvPr id="4" name="Date Placeholder 3"/>
          <p:cNvSpPr>
            <a:spLocks noGrp="1"/>
          </p:cNvSpPr>
          <p:nvPr>
            <p:ph type="dt" sz="half" idx="10"/>
          </p:nvPr>
        </p:nvSpPr>
        <p:spPr/>
        <p:txBody>
          <a:bodyPr/>
          <a:lstStyle/>
          <a:p>
            <a:fld id="{9BF5EB03-998E-4FAA-B506-AE205AF8E9F1}"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31</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068338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fadeOut</a:t>
            </a:r>
            <a:r>
              <a:rPr lang="en-IN" b="1" dirty="0"/>
              <a:t>()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jQuery </a:t>
            </a:r>
            <a:r>
              <a:rPr lang="en-IN" dirty="0" err="1"/>
              <a:t>fadeOut</a:t>
            </a:r>
            <a:r>
              <a:rPr lang="en-IN" dirty="0"/>
              <a:t>() method is used to fade out a visible element.</a:t>
            </a:r>
          </a:p>
          <a:p>
            <a:r>
              <a:rPr lang="en-IN" b="1" dirty="0"/>
              <a:t>Syntax:</a:t>
            </a:r>
            <a:endParaRPr lang="en-IN" dirty="0"/>
          </a:p>
          <a:p>
            <a:r>
              <a:rPr lang="en-IN" dirty="0"/>
              <a:t>$(</a:t>
            </a:r>
            <a:r>
              <a:rPr lang="en-IN" i="1" dirty="0">
                <a:hlinkClick r:id="rId2" action="ppaction://hlinkfile"/>
              </a:rPr>
              <a:t>selector</a:t>
            </a:r>
            <a:r>
              <a:rPr lang="en-IN" dirty="0"/>
              <a:t>).</a:t>
            </a:r>
            <a:r>
              <a:rPr lang="en-IN" dirty="0" err="1"/>
              <a:t>fadeOut</a:t>
            </a:r>
            <a:r>
              <a:rPr lang="en-IN" dirty="0"/>
              <a:t>(</a:t>
            </a:r>
            <a:r>
              <a:rPr lang="en-IN" i="1" dirty="0" err="1"/>
              <a:t>speed,callback</a:t>
            </a:r>
            <a:r>
              <a:rPr lang="en-IN" dirty="0"/>
              <a:t>);</a:t>
            </a:r>
          </a:p>
          <a:p>
            <a:r>
              <a:rPr lang="en-IN" dirty="0"/>
              <a:t>The optional speed parameter specifies the duration of the effect. It can take the following values: "slow", "fast", or milliseconds.</a:t>
            </a:r>
          </a:p>
          <a:p>
            <a:r>
              <a:rPr lang="en-IN" dirty="0"/>
              <a:t>The optional </a:t>
            </a:r>
            <a:r>
              <a:rPr lang="en-IN" dirty="0" err="1"/>
              <a:t>callback</a:t>
            </a:r>
            <a:r>
              <a:rPr lang="en-IN" dirty="0"/>
              <a:t> parameter is a function to be executed after the fading completes.</a:t>
            </a:r>
          </a:p>
          <a:p>
            <a:endParaRPr lang="en-IN" dirty="0"/>
          </a:p>
        </p:txBody>
      </p:sp>
      <p:sp>
        <p:nvSpPr>
          <p:cNvPr id="4" name="Date Placeholder 3"/>
          <p:cNvSpPr>
            <a:spLocks noGrp="1"/>
          </p:cNvSpPr>
          <p:nvPr>
            <p:ph type="dt" sz="half" idx="10"/>
          </p:nvPr>
        </p:nvSpPr>
        <p:spPr/>
        <p:txBody>
          <a:bodyPr/>
          <a:lstStyle/>
          <a:p>
            <a:fld id="{FD1AC572-66E7-43EC-9B3A-1D0787BA8F14}"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32</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768422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fadeToggle</a:t>
            </a:r>
            <a:r>
              <a:rPr lang="en-IN" b="1" dirty="0"/>
              <a:t>() Method</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dirty="0"/>
              <a:t>jQuery </a:t>
            </a:r>
            <a:r>
              <a:rPr lang="en-IN" dirty="0" err="1"/>
              <a:t>fadeToggle</a:t>
            </a:r>
            <a:r>
              <a:rPr lang="en-IN" dirty="0"/>
              <a:t>() method toggles between the </a:t>
            </a:r>
            <a:r>
              <a:rPr lang="en-IN" dirty="0" err="1"/>
              <a:t>fadeIn</a:t>
            </a:r>
            <a:r>
              <a:rPr lang="en-IN" dirty="0"/>
              <a:t>() and </a:t>
            </a:r>
            <a:r>
              <a:rPr lang="en-IN" dirty="0" err="1"/>
              <a:t>fadeOut</a:t>
            </a:r>
            <a:r>
              <a:rPr lang="en-IN" dirty="0"/>
              <a:t>() methods.</a:t>
            </a:r>
          </a:p>
          <a:p>
            <a:r>
              <a:rPr lang="en-IN" dirty="0"/>
              <a:t>If the elements are faded out, </a:t>
            </a:r>
            <a:r>
              <a:rPr lang="en-IN" dirty="0" err="1"/>
              <a:t>fadeToggle</a:t>
            </a:r>
            <a:r>
              <a:rPr lang="en-IN" dirty="0"/>
              <a:t>() will fade them in.</a:t>
            </a:r>
          </a:p>
          <a:p>
            <a:r>
              <a:rPr lang="en-IN" dirty="0"/>
              <a:t>If the elements are faded in, </a:t>
            </a:r>
            <a:r>
              <a:rPr lang="en-IN" dirty="0" err="1"/>
              <a:t>fadeToggle</a:t>
            </a:r>
            <a:r>
              <a:rPr lang="en-IN" dirty="0"/>
              <a:t>() will fade them out. </a:t>
            </a:r>
          </a:p>
          <a:p>
            <a:r>
              <a:rPr lang="en-IN" b="1" dirty="0"/>
              <a:t>Syntax:</a:t>
            </a:r>
            <a:endParaRPr lang="en-IN" dirty="0"/>
          </a:p>
          <a:p>
            <a:r>
              <a:rPr lang="en-IN" b="1" dirty="0"/>
              <a:t>$(</a:t>
            </a:r>
            <a:r>
              <a:rPr lang="en-IN" b="1" i="1" dirty="0">
                <a:hlinkClick r:id="rId2" action="ppaction://hlinkfile"/>
              </a:rPr>
              <a:t>selector</a:t>
            </a:r>
            <a:r>
              <a:rPr lang="en-IN" b="1" dirty="0"/>
              <a:t>).</a:t>
            </a:r>
            <a:r>
              <a:rPr lang="en-IN" b="1" dirty="0" err="1"/>
              <a:t>fadeToggle</a:t>
            </a:r>
            <a:r>
              <a:rPr lang="en-IN" b="1" dirty="0"/>
              <a:t>(</a:t>
            </a:r>
            <a:r>
              <a:rPr lang="en-IN" b="1" i="1" dirty="0" err="1"/>
              <a:t>speed,callback</a:t>
            </a:r>
            <a:r>
              <a:rPr lang="en-IN" b="1" dirty="0"/>
              <a:t>);</a:t>
            </a:r>
          </a:p>
          <a:p>
            <a:r>
              <a:rPr lang="en-IN" dirty="0"/>
              <a:t>The optional speed parameter specifies the duration of the effect. It can take the following values: "slow", "fast", or milliseconds.</a:t>
            </a:r>
          </a:p>
          <a:p>
            <a:r>
              <a:rPr lang="en-IN" dirty="0"/>
              <a:t>The optional </a:t>
            </a:r>
            <a:r>
              <a:rPr lang="en-IN" dirty="0" err="1"/>
              <a:t>callback</a:t>
            </a:r>
            <a:r>
              <a:rPr lang="en-IN" dirty="0"/>
              <a:t> parameter is a function to be executed after the fading completes.</a:t>
            </a:r>
          </a:p>
          <a:p>
            <a:endParaRPr lang="en-IN" dirty="0"/>
          </a:p>
        </p:txBody>
      </p:sp>
      <p:sp>
        <p:nvSpPr>
          <p:cNvPr id="4" name="Date Placeholder 3"/>
          <p:cNvSpPr>
            <a:spLocks noGrp="1"/>
          </p:cNvSpPr>
          <p:nvPr>
            <p:ph type="dt" sz="half" idx="10"/>
          </p:nvPr>
        </p:nvSpPr>
        <p:spPr/>
        <p:txBody>
          <a:bodyPr/>
          <a:lstStyle/>
          <a:p>
            <a:fld id="{C951CA0C-2548-43A8-B279-77783B163E6A}"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33</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84503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fadeTo</a:t>
            </a:r>
            <a:r>
              <a:rPr lang="en-IN" b="1" dirty="0"/>
              <a:t>() Method</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smtClean="0"/>
              <a:t>The </a:t>
            </a:r>
            <a:r>
              <a:rPr lang="en-IN" dirty="0"/>
              <a:t>jQuery </a:t>
            </a:r>
            <a:r>
              <a:rPr lang="en-IN" dirty="0" err="1"/>
              <a:t>fadeTo</a:t>
            </a:r>
            <a:r>
              <a:rPr lang="en-IN" dirty="0"/>
              <a:t>() method allows fading to a given opacity (value between 0 and 1).</a:t>
            </a:r>
          </a:p>
          <a:p>
            <a:r>
              <a:rPr lang="en-IN" b="1" dirty="0"/>
              <a:t>Syntax:</a:t>
            </a:r>
            <a:endParaRPr lang="en-IN" dirty="0"/>
          </a:p>
          <a:p>
            <a:r>
              <a:rPr lang="en-IN" b="1" dirty="0"/>
              <a:t>$(</a:t>
            </a:r>
            <a:r>
              <a:rPr lang="en-IN" b="1" i="1" dirty="0">
                <a:hlinkClick r:id="rId2" action="ppaction://hlinkfile"/>
              </a:rPr>
              <a:t>selector</a:t>
            </a:r>
            <a:r>
              <a:rPr lang="en-IN" b="1" dirty="0"/>
              <a:t>).</a:t>
            </a:r>
            <a:r>
              <a:rPr lang="en-IN" b="1" dirty="0" err="1"/>
              <a:t>fadeTo</a:t>
            </a:r>
            <a:r>
              <a:rPr lang="en-IN" b="1" dirty="0"/>
              <a:t>(</a:t>
            </a:r>
            <a:r>
              <a:rPr lang="en-IN" b="1" i="1" dirty="0" err="1"/>
              <a:t>speed,opacity,callback</a:t>
            </a:r>
            <a:r>
              <a:rPr lang="en-IN" b="1" dirty="0"/>
              <a:t>);</a:t>
            </a:r>
          </a:p>
          <a:p>
            <a:r>
              <a:rPr lang="en-IN" dirty="0"/>
              <a:t>The required speed parameter specifies the duration of the effect. It can take the following values: "slow", "fast", or milliseconds.</a:t>
            </a:r>
          </a:p>
          <a:p>
            <a:r>
              <a:rPr lang="en-IN" dirty="0"/>
              <a:t>The required opacity parameter in the </a:t>
            </a:r>
            <a:r>
              <a:rPr lang="en-IN" dirty="0" err="1"/>
              <a:t>fadeTo</a:t>
            </a:r>
            <a:r>
              <a:rPr lang="en-IN" dirty="0"/>
              <a:t>() method specifies fading to a given opacity (value between 0 and 1).</a:t>
            </a:r>
          </a:p>
          <a:p>
            <a:r>
              <a:rPr lang="en-IN" dirty="0"/>
              <a:t>The optional </a:t>
            </a:r>
            <a:r>
              <a:rPr lang="en-IN" dirty="0" err="1"/>
              <a:t>callback</a:t>
            </a:r>
            <a:r>
              <a:rPr lang="en-IN" dirty="0"/>
              <a:t> parameter is a function to be executed after the function completes.</a:t>
            </a:r>
          </a:p>
          <a:p>
            <a:endParaRPr lang="en-IN" dirty="0"/>
          </a:p>
        </p:txBody>
      </p:sp>
      <p:sp>
        <p:nvSpPr>
          <p:cNvPr id="4" name="Date Placeholder 3"/>
          <p:cNvSpPr>
            <a:spLocks noGrp="1"/>
          </p:cNvSpPr>
          <p:nvPr>
            <p:ph type="dt" sz="half" idx="10"/>
          </p:nvPr>
        </p:nvSpPr>
        <p:spPr/>
        <p:txBody>
          <a:bodyPr/>
          <a:lstStyle/>
          <a:p>
            <a:fld id="{675AAD57-3092-441B-901A-1EE6F95DBB0E}"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34</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8999486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Effects - Sliding</a:t>
            </a:r>
            <a:br>
              <a:rPr lang="en-IN" b="1" dirty="0"/>
            </a:br>
            <a:endParaRPr lang="en-IN" dirty="0"/>
          </a:p>
        </p:txBody>
      </p:sp>
      <p:sp>
        <p:nvSpPr>
          <p:cNvPr id="4" name="Text Placeholder 3"/>
          <p:cNvSpPr>
            <a:spLocks noGrp="1"/>
          </p:cNvSpPr>
          <p:nvPr>
            <p:ph type="body" idx="1"/>
          </p:nvPr>
        </p:nvSpPr>
        <p:spPr/>
        <p:txBody>
          <a:bodyPr/>
          <a:lstStyle/>
          <a:p>
            <a:endParaRPr lang="en-IN"/>
          </a:p>
        </p:txBody>
      </p:sp>
      <p:sp>
        <p:nvSpPr>
          <p:cNvPr id="3" name="Date Placeholder 2"/>
          <p:cNvSpPr>
            <a:spLocks noGrp="1"/>
          </p:cNvSpPr>
          <p:nvPr>
            <p:ph type="dt" sz="half" idx="10"/>
          </p:nvPr>
        </p:nvSpPr>
        <p:spPr/>
        <p:txBody>
          <a:bodyPr/>
          <a:lstStyle/>
          <a:p>
            <a:fld id="{12F0E156-C6FC-4EDA-ABDE-B847797B8FA3}"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35</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734625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Sliding Methods</a:t>
            </a:r>
            <a:br>
              <a:rPr lang="en-IN" b="1" dirty="0"/>
            </a:br>
            <a:endParaRPr lang="en-IN" dirty="0"/>
          </a:p>
        </p:txBody>
      </p:sp>
      <p:sp>
        <p:nvSpPr>
          <p:cNvPr id="3" name="Content Placeholder 2"/>
          <p:cNvSpPr>
            <a:spLocks noGrp="1"/>
          </p:cNvSpPr>
          <p:nvPr>
            <p:ph idx="1"/>
          </p:nvPr>
        </p:nvSpPr>
        <p:spPr/>
        <p:txBody>
          <a:bodyPr/>
          <a:lstStyle/>
          <a:p>
            <a:r>
              <a:rPr lang="en-IN" dirty="0" smtClean="0"/>
              <a:t>With </a:t>
            </a:r>
            <a:r>
              <a:rPr lang="en-IN" dirty="0"/>
              <a:t>jQuery you can create a sliding effect on elements.</a:t>
            </a:r>
          </a:p>
          <a:p>
            <a:r>
              <a:rPr lang="en-IN" dirty="0"/>
              <a:t>jQuery has the following slide methods:</a:t>
            </a:r>
          </a:p>
          <a:p>
            <a:r>
              <a:rPr lang="en-IN" dirty="0" err="1"/>
              <a:t>slideDown</a:t>
            </a:r>
            <a:r>
              <a:rPr lang="en-IN" dirty="0"/>
              <a:t>()</a:t>
            </a:r>
          </a:p>
          <a:p>
            <a:r>
              <a:rPr lang="en-IN" dirty="0" err="1"/>
              <a:t>slideUp</a:t>
            </a:r>
            <a:r>
              <a:rPr lang="en-IN" dirty="0"/>
              <a:t>()</a:t>
            </a:r>
          </a:p>
          <a:p>
            <a:r>
              <a:rPr lang="en-IN" dirty="0" err="1"/>
              <a:t>slideToggle</a:t>
            </a:r>
            <a:r>
              <a:rPr lang="en-IN" dirty="0"/>
              <a:t>()</a:t>
            </a:r>
          </a:p>
          <a:p>
            <a:endParaRPr lang="en-IN" dirty="0"/>
          </a:p>
        </p:txBody>
      </p:sp>
      <p:sp>
        <p:nvSpPr>
          <p:cNvPr id="4" name="Date Placeholder 3"/>
          <p:cNvSpPr>
            <a:spLocks noGrp="1"/>
          </p:cNvSpPr>
          <p:nvPr>
            <p:ph type="dt" sz="half" idx="10"/>
          </p:nvPr>
        </p:nvSpPr>
        <p:spPr/>
        <p:txBody>
          <a:bodyPr/>
          <a:lstStyle/>
          <a:p>
            <a:fld id="{5F83D2D7-BCF1-4C05-9FBA-41E5C0DE0F0D}"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36</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272014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slideDown</a:t>
            </a:r>
            <a:r>
              <a:rPr lang="en-IN" b="1" dirty="0"/>
              <a:t>()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jQuery </a:t>
            </a:r>
            <a:r>
              <a:rPr lang="en-IN" dirty="0" err="1"/>
              <a:t>slideDown</a:t>
            </a:r>
            <a:r>
              <a:rPr lang="en-IN" dirty="0"/>
              <a:t>() method is used to slide down an element.</a:t>
            </a:r>
          </a:p>
          <a:p>
            <a:r>
              <a:rPr lang="en-IN" b="1" dirty="0"/>
              <a:t>Syntax:</a:t>
            </a:r>
            <a:endParaRPr lang="en-IN" dirty="0"/>
          </a:p>
          <a:p>
            <a:r>
              <a:rPr lang="en-IN" b="1" dirty="0"/>
              <a:t>$(</a:t>
            </a:r>
            <a:r>
              <a:rPr lang="en-IN" b="1" i="1" dirty="0">
                <a:hlinkClick r:id="rId2" action="ppaction://hlinkfile"/>
              </a:rPr>
              <a:t>selector</a:t>
            </a:r>
            <a:r>
              <a:rPr lang="en-IN" b="1" dirty="0"/>
              <a:t>).</a:t>
            </a:r>
            <a:r>
              <a:rPr lang="en-IN" b="1" dirty="0" err="1"/>
              <a:t>slideDown</a:t>
            </a:r>
            <a:r>
              <a:rPr lang="en-IN" b="1" dirty="0"/>
              <a:t>(</a:t>
            </a:r>
            <a:r>
              <a:rPr lang="en-IN" b="1" i="1" dirty="0" err="1"/>
              <a:t>speed,callback</a:t>
            </a:r>
            <a:r>
              <a:rPr lang="en-IN" b="1" dirty="0"/>
              <a:t>);</a:t>
            </a:r>
          </a:p>
          <a:p>
            <a:r>
              <a:rPr lang="en-IN" dirty="0"/>
              <a:t>The optional speed parameter specifies the duration of the effect. It can take the following values: "slow", "fast", or milliseconds.</a:t>
            </a:r>
          </a:p>
          <a:p>
            <a:r>
              <a:rPr lang="en-IN" dirty="0"/>
              <a:t>The optional </a:t>
            </a:r>
            <a:r>
              <a:rPr lang="en-IN" dirty="0" err="1"/>
              <a:t>callback</a:t>
            </a:r>
            <a:r>
              <a:rPr lang="en-IN" dirty="0"/>
              <a:t> parameter is a function to be executed after the sliding completes.</a:t>
            </a:r>
          </a:p>
          <a:p>
            <a:endParaRPr lang="en-IN" dirty="0"/>
          </a:p>
        </p:txBody>
      </p:sp>
      <p:sp>
        <p:nvSpPr>
          <p:cNvPr id="4" name="Date Placeholder 3"/>
          <p:cNvSpPr>
            <a:spLocks noGrp="1"/>
          </p:cNvSpPr>
          <p:nvPr>
            <p:ph type="dt" sz="half" idx="10"/>
          </p:nvPr>
        </p:nvSpPr>
        <p:spPr/>
        <p:txBody>
          <a:bodyPr/>
          <a:lstStyle/>
          <a:p>
            <a:fld id="{69B7EEEC-35D5-4FD9-9E20-9839910B637F}"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038493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slideUp</a:t>
            </a:r>
            <a:r>
              <a:rPr lang="en-IN" b="1" dirty="0"/>
              <a:t>()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jQuery </a:t>
            </a:r>
            <a:r>
              <a:rPr lang="en-IN" dirty="0" err="1"/>
              <a:t>slideUp</a:t>
            </a:r>
            <a:r>
              <a:rPr lang="en-IN" dirty="0"/>
              <a:t>() method is used to slide up an element.</a:t>
            </a:r>
          </a:p>
          <a:p>
            <a:r>
              <a:rPr lang="en-IN" b="1" dirty="0"/>
              <a:t>Syntax:</a:t>
            </a:r>
            <a:endParaRPr lang="en-IN" dirty="0"/>
          </a:p>
          <a:p>
            <a:r>
              <a:rPr lang="en-IN" b="1" dirty="0"/>
              <a:t>$(</a:t>
            </a:r>
            <a:r>
              <a:rPr lang="en-IN" b="1" i="1" dirty="0">
                <a:hlinkClick r:id="rId2" action="ppaction://hlinkfile"/>
              </a:rPr>
              <a:t>selector</a:t>
            </a:r>
            <a:r>
              <a:rPr lang="en-IN" b="1" dirty="0"/>
              <a:t>).</a:t>
            </a:r>
            <a:r>
              <a:rPr lang="en-IN" b="1" dirty="0" err="1"/>
              <a:t>slideUp</a:t>
            </a:r>
            <a:r>
              <a:rPr lang="en-IN" b="1" dirty="0"/>
              <a:t>(</a:t>
            </a:r>
            <a:r>
              <a:rPr lang="en-IN" b="1" i="1" dirty="0" err="1"/>
              <a:t>speed,callback</a:t>
            </a:r>
            <a:r>
              <a:rPr lang="en-IN" b="1" dirty="0"/>
              <a:t>);</a:t>
            </a:r>
          </a:p>
          <a:p>
            <a:r>
              <a:rPr lang="en-IN" dirty="0"/>
              <a:t>The optional speed parameter specifies the duration of the effect. It can take the following values: "slow", "fast", or milliseconds.</a:t>
            </a:r>
          </a:p>
          <a:p>
            <a:r>
              <a:rPr lang="en-IN" dirty="0"/>
              <a:t>The optional </a:t>
            </a:r>
            <a:r>
              <a:rPr lang="en-IN" dirty="0" err="1"/>
              <a:t>callback</a:t>
            </a:r>
            <a:r>
              <a:rPr lang="en-IN" dirty="0"/>
              <a:t> parameter is a function to be executed after the sliding completes.</a:t>
            </a:r>
          </a:p>
          <a:p>
            <a:endParaRPr lang="en-IN" dirty="0"/>
          </a:p>
        </p:txBody>
      </p:sp>
      <p:sp>
        <p:nvSpPr>
          <p:cNvPr id="4" name="Date Placeholder 3"/>
          <p:cNvSpPr>
            <a:spLocks noGrp="1"/>
          </p:cNvSpPr>
          <p:nvPr>
            <p:ph type="dt" sz="half" idx="10"/>
          </p:nvPr>
        </p:nvSpPr>
        <p:spPr/>
        <p:txBody>
          <a:bodyPr/>
          <a:lstStyle/>
          <a:p>
            <a:fld id="{A03A4FCB-AC09-48FA-8069-976BB0609006}"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38</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518907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slideToggle</a:t>
            </a:r>
            <a:r>
              <a:rPr lang="en-IN" b="1" dirty="0"/>
              <a:t>() Method</a:t>
            </a:r>
            <a:br>
              <a:rPr lang="en-IN" b="1" dirty="0"/>
            </a:b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jQuery </a:t>
            </a:r>
            <a:r>
              <a:rPr lang="en-IN" dirty="0" err="1"/>
              <a:t>slideToggle</a:t>
            </a:r>
            <a:r>
              <a:rPr lang="en-IN" dirty="0"/>
              <a:t>() method toggles between the </a:t>
            </a:r>
            <a:r>
              <a:rPr lang="en-IN" dirty="0" err="1"/>
              <a:t>slideDown</a:t>
            </a:r>
            <a:r>
              <a:rPr lang="en-IN" dirty="0"/>
              <a:t>() and </a:t>
            </a:r>
            <a:r>
              <a:rPr lang="en-IN" dirty="0" err="1"/>
              <a:t>slideUp</a:t>
            </a:r>
            <a:r>
              <a:rPr lang="en-IN" dirty="0"/>
              <a:t>() methods.</a:t>
            </a:r>
          </a:p>
          <a:p>
            <a:r>
              <a:rPr lang="en-IN" dirty="0"/>
              <a:t>If the elements have been slid down, </a:t>
            </a:r>
            <a:r>
              <a:rPr lang="en-IN" dirty="0" err="1"/>
              <a:t>slideToggle</a:t>
            </a:r>
            <a:r>
              <a:rPr lang="en-IN" dirty="0"/>
              <a:t>() will slide them up.</a:t>
            </a:r>
          </a:p>
          <a:p>
            <a:r>
              <a:rPr lang="en-IN" dirty="0"/>
              <a:t>If the elements have been slid up, </a:t>
            </a:r>
            <a:r>
              <a:rPr lang="en-IN" dirty="0" err="1"/>
              <a:t>slideToggle</a:t>
            </a:r>
            <a:r>
              <a:rPr lang="en-IN" dirty="0"/>
              <a:t>() will slide them down. </a:t>
            </a:r>
          </a:p>
          <a:p>
            <a:r>
              <a:rPr lang="en-IN" b="1" dirty="0" smtClean="0"/>
              <a:t>$(</a:t>
            </a:r>
            <a:r>
              <a:rPr lang="en-IN" b="1" i="1" dirty="0" smtClean="0">
                <a:hlinkClick r:id="rId2" action="ppaction://hlinkfile"/>
              </a:rPr>
              <a:t>selector</a:t>
            </a:r>
            <a:r>
              <a:rPr lang="en-IN" b="1" dirty="0" smtClean="0"/>
              <a:t>).</a:t>
            </a:r>
            <a:r>
              <a:rPr lang="en-IN" b="1" dirty="0" err="1" smtClean="0"/>
              <a:t>slideToggle</a:t>
            </a:r>
            <a:r>
              <a:rPr lang="en-IN" b="1" dirty="0" smtClean="0"/>
              <a:t>(</a:t>
            </a:r>
            <a:r>
              <a:rPr lang="en-IN" b="1" i="1" dirty="0" err="1" smtClean="0"/>
              <a:t>speed,callback</a:t>
            </a:r>
            <a:r>
              <a:rPr lang="en-IN" b="1" dirty="0" smtClean="0"/>
              <a:t>);</a:t>
            </a:r>
          </a:p>
          <a:p>
            <a:r>
              <a:rPr lang="en-IN" dirty="0" smtClean="0"/>
              <a:t>The optional speed parameter can take the following values: "slow", "fast", milliseconds.</a:t>
            </a:r>
          </a:p>
          <a:p>
            <a:r>
              <a:rPr lang="en-IN" dirty="0" smtClean="0"/>
              <a:t>The </a:t>
            </a:r>
            <a:r>
              <a:rPr lang="en-IN" dirty="0"/>
              <a:t>optional </a:t>
            </a:r>
            <a:r>
              <a:rPr lang="en-IN" dirty="0" err="1"/>
              <a:t>callback</a:t>
            </a:r>
            <a:r>
              <a:rPr lang="en-IN" dirty="0"/>
              <a:t> parameter is a function to be executed after the sliding completes</a:t>
            </a:r>
          </a:p>
          <a:p>
            <a:endParaRPr lang="en-IN" dirty="0"/>
          </a:p>
        </p:txBody>
      </p:sp>
      <p:sp>
        <p:nvSpPr>
          <p:cNvPr id="4" name="Date Placeholder 3"/>
          <p:cNvSpPr>
            <a:spLocks noGrp="1"/>
          </p:cNvSpPr>
          <p:nvPr>
            <p:ph type="dt" sz="half" idx="10"/>
          </p:nvPr>
        </p:nvSpPr>
        <p:spPr/>
        <p:txBody>
          <a:bodyPr/>
          <a:lstStyle/>
          <a:p>
            <a:fld id="{05B5AB12-4CFC-4212-BC29-8242DED74151}"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39</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098283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Downloading jQuery</a:t>
            </a:r>
            <a:br>
              <a:rPr lang="en-IN"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There are two versions of jQuery available for downloading: </a:t>
            </a:r>
          </a:p>
          <a:p>
            <a:r>
              <a:rPr lang="en-IN" dirty="0" smtClean="0"/>
              <a:t>Production version - this is for your live website because it has been minified and compressed</a:t>
            </a:r>
          </a:p>
          <a:p>
            <a:r>
              <a:rPr lang="en-IN" dirty="0" smtClean="0"/>
              <a:t>Development version - this is for testing and development (uncompressed and readable code)</a:t>
            </a:r>
          </a:p>
          <a:p>
            <a:r>
              <a:rPr lang="en-IN" dirty="0" smtClean="0"/>
              <a:t>Both versions can be downloaded from </a:t>
            </a:r>
            <a:r>
              <a:rPr lang="en-IN" dirty="0" smtClean="0">
                <a:hlinkClick r:id="rId2"/>
              </a:rPr>
              <a:t>jQuery.com</a:t>
            </a:r>
            <a:r>
              <a:rPr lang="en-IN" dirty="0" smtClean="0"/>
              <a:t>.</a:t>
            </a:r>
          </a:p>
          <a:p>
            <a:r>
              <a:rPr lang="en-IN" dirty="0" smtClean="0"/>
              <a:t>The jQuery library is a single JavaScript file, and you reference it with the HTML &lt;script&gt; tag (notice that the &lt;script&gt; tag should be inside the &lt;head&gt; section):</a:t>
            </a:r>
          </a:p>
          <a:p>
            <a:r>
              <a:rPr lang="en-IN" dirty="0" smtClean="0"/>
              <a:t>&lt;head&gt;</a:t>
            </a:r>
            <a:br>
              <a:rPr lang="en-IN" dirty="0" smtClean="0"/>
            </a:br>
            <a:r>
              <a:rPr lang="en-IN" dirty="0" smtClean="0"/>
              <a:t>&lt;script </a:t>
            </a:r>
            <a:r>
              <a:rPr lang="en-IN" dirty="0" err="1" smtClean="0"/>
              <a:t>src</a:t>
            </a:r>
            <a:r>
              <a:rPr lang="en-IN" dirty="0" smtClean="0"/>
              <a:t>="jquery-1.11.2.min.js"&gt;&lt;/script&gt;</a:t>
            </a:r>
            <a:br>
              <a:rPr lang="en-IN" dirty="0" smtClean="0"/>
            </a:br>
            <a:r>
              <a:rPr lang="en-IN" dirty="0" smtClean="0"/>
              <a:t>&lt;/head&gt; </a:t>
            </a:r>
          </a:p>
          <a:p>
            <a:endParaRPr lang="en-IN" dirty="0"/>
          </a:p>
        </p:txBody>
      </p:sp>
      <p:sp>
        <p:nvSpPr>
          <p:cNvPr id="4" name="Date Placeholder 3"/>
          <p:cNvSpPr>
            <a:spLocks noGrp="1"/>
          </p:cNvSpPr>
          <p:nvPr>
            <p:ph type="dt" sz="half" idx="10"/>
          </p:nvPr>
        </p:nvSpPr>
        <p:spPr/>
        <p:txBody>
          <a:bodyPr/>
          <a:lstStyle/>
          <a:p>
            <a:fld id="{E564927E-DD20-4F80-BB7F-628C7786045F}"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513550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Effects - Animation</a:t>
            </a:r>
            <a:br>
              <a:rPr lang="en-IN" b="1" dirty="0"/>
            </a:br>
            <a:endParaRPr lang="en-IN" dirty="0"/>
          </a:p>
        </p:txBody>
      </p:sp>
      <p:sp>
        <p:nvSpPr>
          <p:cNvPr id="4" name="Text Placeholder 3"/>
          <p:cNvSpPr>
            <a:spLocks noGrp="1"/>
          </p:cNvSpPr>
          <p:nvPr>
            <p:ph type="body" idx="1"/>
          </p:nvPr>
        </p:nvSpPr>
        <p:spPr/>
        <p:txBody>
          <a:bodyPr/>
          <a:lstStyle/>
          <a:p>
            <a:endParaRPr lang="en-IN"/>
          </a:p>
        </p:txBody>
      </p:sp>
      <p:sp>
        <p:nvSpPr>
          <p:cNvPr id="3" name="Date Placeholder 2"/>
          <p:cNvSpPr>
            <a:spLocks noGrp="1"/>
          </p:cNvSpPr>
          <p:nvPr>
            <p:ph type="dt" sz="half" idx="10"/>
          </p:nvPr>
        </p:nvSpPr>
        <p:spPr/>
        <p:txBody>
          <a:bodyPr/>
          <a:lstStyle/>
          <a:p>
            <a:fld id="{795BA012-ACB1-4324-9D05-69D7F92C9E5F}"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40</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2475574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jQuery Animations - The animate() Method</a:t>
            </a:r>
            <a:br>
              <a:rPr lang="en-IN" b="1" dirty="0"/>
            </a:b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jQuery animate() method is used to create custom animations.</a:t>
            </a:r>
          </a:p>
          <a:p>
            <a:r>
              <a:rPr lang="en-IN" b="1" dirty="0"/>
              <a:t>Syntax:</a:t>
            </a:r>
            <a:endParaRPr lang="en-IN" dirty="0"/>
          </a:p>
          <a:p>
            <a:r>
              <a:rPr lang="en-IN" b="1" dirty="0"/>
              <a:t>$(</a:t>
            </a:r>
            <a:r>
              <a:rPr lang="en-IN" b="1" i="1" dirty="0"/>
              <a:t>selector</a:t>
            </a:r>
            <a:r>
              <a:rPr lang="en-IN" b="1" dirty="0"/>
              <a:t>).</a:t>
            </a:r>
            <a:r>
              <a:rPr lang="en-IN" b="1" dirty="0">
                <a:hlinkClick r:id="rId2" action="ppaction://hlinkfile"/>
              </a:rPr>
              <a:t>animate</a:t>
            </a:r>
            <a:r>
              <a:rPr lang="en-IN" b="1" dirty="0"/>
              <a:t>({</a:t>
            </a:r>
            <a:r>
              <a:rPr lang="en-IN" b="1" i="1" dirty="0" err="1"/>
              <a:t>params</a:t>
            </a:r>
            <a:r>
              <a:rPr lang="en-IN" b="1" dirty="0"/>
              <a:t>}</a:t>
            </a:r>
            <a:r>
              <a:rPr lang="en-IN" b="1" i="1" dirty="0"/>
              <a:t>,</a:t>
            </a:r>
            <a:r>
              <a:rPr lang="en-IN" b="1" i="1" dirty="0" err="1"/>
              <a:t>speed,callback</a:t>
            </a:r>
            <a:r>
              <a:rPr lang="en-IN" b="1" dirty="0"/>
              <a:t>);</a:t>
            </a:r>
          </a:p>
          <a:p>
            <a:r>
              <a:rPr lang="en-IN" dirty="0"/>
              <a:t>The required </a:t>
            </a:r>
            <a:r>
              <a:rPr lang="en-IN" dirty="0" err="1"/>
              <a:t>params</a:t>
            </a:r>
            <a:r>
              <a:rPr lang="en-IN" dirty="0"/>
              <a:t> parameter defines the CSS properties to be animated.</a:t>
            </a:r>
          </a:p>
          <a:p>
            <a:r>
              <a:rPr lang="en-IN" dirty="0"/>
              <a:t>The optional speed parameter specifies the duration of the effect. It can take the following values: "slow", "fast", or milliseconds.</a:t>
            </a:r>
          </a:p>
          <a:p>
            <a:r>
              <a:rPr lang="en-IN" dirty="0"/>
              <a:t>The optional </a:t>
            </a:r>
            <a:r>
              <a:rPr lang="en-IN" dirty="0" err="1"/>
              <a:t>callback</a:t>
            </a:r>
            <a:r>
              <a:rPr lang="en-IN" dirty="0"/>
              <a:t> parameter is a function to be executed after the animation completes.</a:t>
            </a:r>
          </a:p>
          <a:p>
            <a:endParaRPr lang="en-IN" dirty="0"/>
          </a:p>
        </p:txBody>
      </p:sp>
      <p:sp>
        <p:nvSpPr>
          <p:cNvPr id="4" name="Date Placeholder 3"/>
          <p:cNvSpPr>
            <a:spLocks noGrp="1"/>
          </p:cNvSpPr>
          <p:nvPr>
            <p:ph type="dt" sz="half" idx="10"/>
          </p:nvPr>
        </p:nvSpPr>
        <p:spPr/>
        <p:txBody>
          <a:bodyPr/>
          <a:lstStyle/>
          <a:p>
            <a:fld id="{5E737D13-C3B0-42EA-9BA5-CA8FBFE54E28}"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41</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738219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jQuery </a:t>
            </a:r>
            <a:r>
              <a:rPr lang="en-IN" b="1" dirty="0">
                <a:hlinkClick r:id="rId2" action="ppaction://hlinkfile"/>
              </a:rPr>
              <a:t>animate</a:t>
            </a:r>
            <a:r>
              <a:rPr lang="en-IN" b="1" dirty="0"/>
              <a:t>() - Manipulate Multiple Properties</a:t>
            </a:r>
            <a:br>
              <a:rPr lang="en-IN" b="1" dirty="0"/>
            </a:br>
            <a:endParaRPr lang="en-IN" dirty="0"/>
          </a:p>
        </p:txBody>
      </p:sp>
      <p:sp>
        <p:nvSpPr>
          <p:cNvPr id="3" name="Content Placeholder 2"/>
          <p:cNvSpPr>
            <a:spLocks noGrp="1"/>
          </p:cNvSpPr>
          <p:nvPr>
            <p:ph idx="1"/>
          </p:nvPr>
        </p:nvSpPr>
        <p:spPr/>
        <p:txBody>
          <a:bodyPr/>
          <a:lstStyle/>
          <a:p>
            <a:pPr marL="0" indent="0">
              <a:buNone/>
            </a:pPr>
            <a:r>
              <a:rPr lang="en-IN" sz="3200" b="1" dirty="0" smtClean="0"/>
              <a:t>$("</a:t>
            </a:r>
            <a:r>
              <a:rPr lang="en-IN" sz="3200" b="1" dirty="0"/>
              <a:t>button").click(function(){</a:t>
            </a:r>
            <a:br>
              <a:rPr lang="en-IN" sz="3200" b="1" dirty="0"/>
            </a:br>
            <a:r>
              <a:rPr lang="en-IN" sz="3200" b="1" dirty="0"/>
              <a:t>    $("div").animate({</a:t>
            </a:r>
            <a:br>
              <a:rPr lang="en-IN" sz="3200" b="1" dirty="0"/>
            </a:br>
            <a:r>
              <a:rPr lang="en-IN" sz="3200" b="1" dirty="0"/>
              <a:t>        left: '250px',</a:t>
            </a:r>
            <a:br>
              <a:rPr lang="en-IN" sz="3200" b="1" dirty="0"/>
            </a:br>
            <a:r>
              <a:rPr lang="en-IN" sz="3200" b="1" dirty="0"/>
              <a:t>        opacity: '0.5',</a:t>
            </a:r>
            <a:br>
              <a:rPr lang="en-IN" sz="3200" b="1" dirty="0"/>
            </a:br>
            <a:r>
              <a:rPr lang="en-IN" sz="3200" b="1" dirty="0"/>
              <a:t>        height: '150px',</a:t>
            </a:r>
            <a:br>
              <a:rPr lang="en-IN" sz="3200" b="1" dirty="0"/>
            </a:br>
            <a:r>
              <a:rPr lang="en-IN" sz="3200" b="1" dirty="0"/>
              <a:t>        width: '150px'</a:t>
            </a:r>
            <a:br>
              <a:rPr lang="en-IN" sz="3200" b="1" dirty="0"/>
            </a:br>
            <a:r>
              <a:rPr lang="en-IN" sz="3200" b="1" dirty="0"/>
              <a:t>    });</a:t>
            </a:r>
            <a:br>
              <a:rPr lang="en-IN" sz="3200" b="1" dirty="0"/>
            </a:br>
            <a:r>
              <a:rPr lang="en-IN" sz="3200" b="1" dirty="0"/>
              <a:t>});  </a:t>
            </a:r>
          </a:p>
          <a:p>
            <a:endParaRPr lang="en-IN" dirty="0"/>
          </a:p>
        </p:txBody>
      </p:sp>
      <p:sp>
        <p:nvSpPr>
          <p:cNvPr id="4" name="Date Placeholder 3"/>
          <p:cNvSpPr>
            <a:spLocks noGrp="1"/>
          </p:cNvSpPr>
          <p:nvPr>
            <p:ph type="dt" sz="half" idx="10"/>
          </p:nvPr>
        </p:nvSpPr>
        <p:spPr/>
        <p:txBody>
          <a:bodyPr/>
          <a:lstStyle/>
          <a:p>
            <a:fld id="{4435CDA4-3356-49BC-B767-03C62EF47AEB}"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42</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8599477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jQuery </a:t>
            </a:r>
            <a:r>
              <a:rPr lang="en-IN" b="1" dirty="0">
                <a:hlinkClick r:id="rId2" action="ppaction://hlinkfile"/>
              </a:rPr>
              <a:t>animate</a:t>
            </a:r>
            <a:r>
              <a:rPr lang="en-IN" b="1" dirty="0"/>
              <a:t>() - Using Relative Values</a:t>
            </a:r>
            <a:br>
              <a:rPr lang="en-IN" b="1" dirty="0"/>
            </a:br>
            <a:endParaRPr lang="en-IN" dirty="0"/>
          </a:p>
        </p:txBody>
      </p:sp>
      <p:sp>
        <p:nvSpPr>
          <p:cNvPr id="3" name="Content Placeholder 2"/>
          <p:cNvSpPr>
            <a:spLocks noGrp="1"/>
          </p:cNvSpPr>
          <p:nvPr>
            <p:ph idx="1"/>
          </p:nvPr>
        </p:nvSpPr>
        <p:spPr/>
        <p:txBody>
          <a:bodyPr>
            <a:normAutofit/>
          </a:bodyPr>
          <a:lstStyle/>
          <a:p>
            <a:r>
              <a:rPr lang="en-IN" dirty="0" smtClean="0"/>
              <a:t>It </a:t>
            </a:r>
            <a:r>
              <a:rPr lang="en-IN" dirty="0"/>
              <a:t>is also possible to define relative values (the value is then relative to the element's current value). </a:t>
            </a:r>
            <a:endParaRPr lang="en-IN" dirty="0" smtClean="0"/>
          </a:p>
          <a:p>
            <a:r>
              <a:rPr lang="en-IN" dirty="0" smtClean="0"/>
              <a:t>This </a:t>
            </a:r>
            <a:r>
              <a:rPr lang="en-IN" dirty="0"/>
              <a:t>is done by putting += or -= in front of the value:</a:t>
            </a:r>
          </a:p>
          <a:p>
            <a:pPr marL="0" indent="0">
              <a:buNone/>
            </a:pPr>
            <a:r>
              <a:rPr lang="en-IN" b="1" dirty="0" smtClean="0"/>
              <a:t>$("</a:t>
            </a:r>
            <a:r>
              <a:rPr lang="en-IN" b="1" dirty="0"/>
              <a:t>button").click(function(){</a:t>
            </a:r>
            <a:br>
              <a:rPr lang="en-IN" b="1" dirty="0"/>
            </a:br>
            <a:r>
              <a:rPr lang="en-IN" b="1" dirty="0"/>
              <a:t>    $("div").animate({</a:t>
            </a:r>
            <a:br>
              <a:rPr lang="en-IN" b="1" dirty="0"/>
            </a:br>
            <a:r>
              <a:rPr lang="en-IN" b="1" dirty="0"/>
              <a:t>        left: '250px',</a:t>
            </a:r>
            <a:br>
              <a:rPr lang="en-IN" b="1" dirty="0"/>
            </a:br>
            <a:r>
              <a:rPr lang="en-IN" b="1" dirty="0"/>
              <a:t>        height: '+=150px',</a:t>
            </a:r>
            <a:br>
              <a:rPr lang="en-IN" b="1" dirty="0"/>
            </a:br>
            <a:r>
              <a:rPr lang="en-IN" b="1" dirty="0"/>
              <a:t>        width: '+=150px'</a:t>
            </a:r>
            <a:br>
              <a:rPr lang="en-IN" b="1" dirty="0"/>
            </a:br>
            <a:r>
              <a:rPr lang="en-IN" b="1" dirty="0"/>
              <a:t>    });</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1A69EDB7-4C48-4A50-A88E-65DAB8E6ACBF}"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43</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40155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jQuery </a:t>
            </a:r>
            <a:r>
              <a:rPr lang="en-IN" b="1" dirty="0">
                <a:hlinkClick r:id="rId2" action="ppaction://hlinkfile"/>
              </a:rPr>
              <a:t>animate</a:t>
            </a:r>
            <a:r>
              <a:rPr lang="en-IN" b="1" dirty="0"/>
              <a:t>() - Using Pre-defined Values</a:t>
            </a:r>
            <a:br>
              <a:rPr lang="en-IN" b="1" dirty="0"/>
            </a:br>
            <a:endParaRPr lang="en-IN" dirty="0"/>
          </a:p>
        </p:txBody>
      </p:sp>
      <p:sp>
        <p:nvSpPr>
          <p:cNvPr id="3" name="Content Placeholder 2"/>
          <p:cNvSpPr>
            <a:spLocks noGrp="1"/>
          </p:cNvSpPr>
          <p:nvPr>
            <p:ph idx="1"/>
          </p:nvPr>
        </p:nvSpPr>
        <p:spPr/>
        <p:txBody>
          <a:bodyPr/>
          <a:lstStyle/>
          <a:p>
            <a:r>
              <a:rPr lang="en-IN" dirty="0" smtClean="0"/>
              <a:t>You </a:t>
            </a:r>
            <a:r>
              <a:rPr lang="en-IN" dirty="0"/>
              <a:t>can even specify a property's animation value as "show", "hide", or "toggle</a:t>
            </a:r>
            <a:r>
              <a:rPr lang="en-IN" dirty="0" smtClean="0"/>
              <a:t>":</a:t>
            </a:r>
            <a:endParaRPr lang="en-IN" b="1" dirty="0"/>
          </a:p>
          <a:p>
            <a:pPr marL="0" indent="0">
              <a:buNone/>
            </a:pPr>
            <a:r>
              <a:rPr lang="en-IN" sz="3600" b="1" dirty="0"/>
              <a:t>$("button").click(function(){</a:t>
            </a:r>
            <a:br>
              <a:rPr lang="en-IN" sz="3600" b="1" dirty="0"/>
            </a:br>
            <a:r>
              <a:rPr lang="en-IN" sz="3600" b="1" dirty="0"/>
              <a:t>    $("div").animate({</a:t>
            </a:r>
            <a:br>
              <a:rPr lang="en-IN" sz="3600" b="1" dirty="0"/>
            </a:br>
            <a:r>
              <a:rPr lang="en-IN" sz="3600" b="1" dirty="0"/>
              <a:t>        height: 'toggle'</a:t>
            </a:r>
            <a:br>
              <a:rPr lang="en-IN" sz="3600" b="1" dirty="0"/>
            </a:br>
            <a:r>
              <a:rPr lang="en-IN" sz="3600" b="1" dirty="0"/>
              <a:t>    });</a:t>
            </a:r>
            <a:br>
              <a:rPr lang="en-IN" sz="3600" b="1" dirty="0"/>
            </a:br>
            <a:r>
              <a:rPr lang="en-IN" sz="3600" b="1" dirty="0"/>
              <a:t>})</a:t>
            </a:r>
            <a:r>
              <a:rPr lang="en-IN" dirty="0"/>
              <a:t>;  </a:t>
            </a:r>
          </a:p>
          <a:p>
            <a:endParaRPr lang="en-IN" dirty="0"/>
          </a:p>
        </p:txBody>
      </p:sp>
      <p:sp>
        <p:nvSpPr>
          <p:cNvPr id="4" name="Date Placeholder 3"/>
          <p:cNvSpPr>
            <a:spLocks noGrp="1"/>
          </p:cNvSpPr>
          <p:nvPr>
            <p:ph type="dt" sz="half" idx="10"/>
          </p:nvPr>
        </p:nvSpPr>
        <p:spPr/>
        <p:txBody>
          <a:bodyPr/>
          <a:lstStyle/>
          <a:p>
            <a:fld id="{198B171C-9BFF-4301-9BBB-9A9F95CC849D}"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44</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9193740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jQuery </a:t>
            </a:r>
            <a:r>
              <a:rPr lang="en-IN" b="1" dirty="0">
                <a:hlinkClick r:id="rId2" action="ppaction://hlinkfile"/>
              </a:rPr>
              <a:t>animate</a:t>
            </a:r>
            <a:r>
              <a:rPr lang="en-IN" b="1" dirty="0"/>
              <a:t>() - Uses Queue Functionality</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smtClean="0"/>
              <a:t>By </a:t>
            </a:r>
            <a:r>
              <a:rPr lang="en-IN" dirty="0"/>
              <a:t>default, jQuery comes with queue functionality for animations.</a:t>
            </a:r>
          </a:p>
          <a:p>
            <a:r>
              <a:rPr lang="en-IN" dirty="0"/>
              <a:t>This means that if you write multiple animate() calls after each other, jQuery creates an "internal" queue with these method calls. Then it runs the animate calls ONE by </a:t>
            </a:r>
            <a:r>
              <a:rPr lang="en-IN" dirty="0">
                <a:hlinkClick r:id="rId3" action="ppaction://hlinkfile"/>
              </a:rPr>
              <a:t>ONE</a:t>
            </a:r>
            <a:r>
              <a:rPr lang="en-IN" dirty="0"/>
              <a:t>.</a:t>
            </a:r>
          </a:p>
          <a:p>
            <a:pPr marL="0" indent="0">
              <a:buNone/>
            </a:pPr>
            <a:r>
              <a:rPr lang="en-IN" b="1" dirty="0"/>
              <a:t>$("button").click(function(){</a:t>
            </a:r>
            <a:br>
              <a:rPr lang="en-IN" b="1" dirty="0"/>
            </a:br>
            <a:r>
              <a:rPr lang="en-IN" b="1" dirty="0"/>
              <a:t>    </a:t>
            </a:r>
            <a:r>
              <a:rPr lang="en-IN" b="1" dirty="0" err="1"/>
              <a:t>var</a:t>
            </a:r>
            <a:r>
              <a:rPr lang="en-IN" b="1" dirty="0"/>
              <a:t> div = $("div");</a:t>
            </a:r>
            <a:br>
              <a:rPr lang="en-IN" b="1" dirty="0"/>
            </a:br>
            <a:r>
              <a:rPr lang="en-IN" b="1" dirty="0"/>
              <a:t>    </a:t>
            </a:r>
            <a:r>
              <a:rPr lang="en-IN" b="1" dirty="0" err="1"/>
              <a:t>div.animate</a:t>
            </a:r>
            <a:r>
              <a:rPr lang="en-IN" b="1" dirty="0"/>
              <a:t>({height: '300px', opacity: '0.4'}, "slow");</a:t>
            </a:r>
            <a:br>
              <a:rPr lang="en-IN" b="1" dirty="0"/>
            </a:br>
            <a:r>
              <a:rPr lang="en-IN" b="1" dirty="0"/>
              <a:t>    </a:t>
            </a:r>
            <a:r>
              <a:rPr lang="en-IN" b="1" dirty="0" err="1"/>
              <a:t>div.animate</a:t>
            </a:r>
            <a:r>
              <a:rPr lang="en-IN" b="1" dirty="0"/>
              <a:t>({width: '300px', opacity: '0.8'}, "slow");</a:t>
            </a:r>
            <a:br>
              <a:rPr lang="en-IN" b="1" dirty="0"/>
            </a:br>
            <a:r>
              <a:rPr lang="en-IN" b="1" dirty="0"/>
              <a:t>    </a:t>
            </a:r>
            <a:r>
              <a:rPr lang="en-IN" b="1" dirty="0" err="1"/>
              <a:t>div.animate</a:t>
            </a:r>
            <a:r>
              <a:rPr lang="en-IN" b="1" dirty="0"/>
              <a:t>({height: '100px', opacity: '0.4'}, "slow");</a:t>
            </a:r>
            <a:br>
              <a:rPr lang="en-IN" b="1" dirty="0"/>
            </a:br>
            <a:r>
              <a:rPr lang="en-IN" b="1" dirty="0"/>
              <a:t>    </a:t>
            </a:r>
            <a:r>
              <a:rPr lang="en-IN" b="1" dirty="0" err="1"/>
              <a:t>div.animate</a:t>
            </a:r>
            <a:r>
              <a:rPr lang="en-IN" b="1" dirty="0"/>
              <a:t>({width: '100px', opacity: '0.8'}, "slow");</a:t>
            </a:r>
            <a:br>
              <a:rPr lang="en-IN" b="1" dirty="0"/>
            </a:br>
            <a:r>
              <a:rPr lang="en-IN" b="1" dirty="0"/>
              <a:t>});</a:t>
            </a:r>
          </a:p>
        </p:txBody>
      </p:sp>
      <p:sp>
        <p:nvSpPr>
          <p:cNvPr id="4" name="Date Placeholder 3"/>
          <p:cNvSpPr>
            <a:spLocks noGrp="1"/>
          </p:cNvSpPr>
          <p:nvPr>
            <p:ph type="dt" sz="half" idx="10"/>
          </p:nvPr>
        </p:nvSpPr>
        <p:spPr/>
        <p:txBody>
          <a:bodyPr/>
          <a:lstStyle/>
          <a:p>
            <a:fld id="{0DAD082E-DA8A-4B9B-BA3A-587B766AB574}"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45</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9023416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494" y="244101"/>
            <a:ext cx="10515600" cy="1325563"/>
          </a:xfrm>
        </p:spPr>
        <p:txBody>
          <a:bodyPr/>
          <a:lstStyle/>
          <a:p>
            <a:r>
              <a:rPr lang="en-IN" b="1" dirty="0"/>
              <a:t>jQuery stop() Method</a:t>
            </a:r>
            <a:br>
              <a:rPr lang="en-IN" b="1" dirty="0"/>
            </a:br>
            <a:endParaRPr lang="en-IN" dirty="0"/>
          </a:p>
        </p:txBody>
      </p:sp>
      <p:sp>
        <p:nvSpPr>
          <p:cNvPr id="3" name="Content Placeholder 2"/>
          <p:cNvSpPr>
            <a:spLocks noGrp="1"/>
          </p:cNvSpPr>
          <p:nvPr>
            <p:ph idx="1"/>
          </p:nvPr>
        </p:nvSpPr>
        <p:spPr>
          <a:xfrm>
            <a:off x="636494" y="1569664"/>
            <a:ext cx="10874188" cy="4817222"/>
          </a:xfrm>
        </p:spPr>
        <p:txBody>
          <a:bodyPr>
            <a:normAutofit fontScale="77500" lnSpcReduction="20000"/>
          </a:bodyPr>
          <a:lstStyle/>
          <a:p>
            <a:r>
              <a:rPr lang="en-IN" sz="3400" dirty="0" smtClean="0"/>
              <a:t>The </a:t>
            </a:r>
            <a:r>
              <a:rPr lang="en-IN" sz="3400" dirty="0"/>
              <a:t>jQuery stop() method is used to stop an animation or effect before it is finished.</a:t>
            </a:r>
          </a:p>
          <a:p>
            <a:r>
              <a:rPr lang="en-IN" sz="3400" dirty="0"/>
              <a:t>The stop() method works for all jQuery effect functions, including sliding, fading and custom animations.</a:t>
            </a:r>
          </a:p>
          <a:p>
            <a:r>
              <a:rPr lang="en-IN" sz="3400" b="1" dirty="0"/>
              <a:t>Syntax:</a:t>
            </a:r>
            <a:endParaRPr lang="en-IN" sz="3400" dirty="0"/>
          </a:p>
          <a:p>
            <a:r>
              <a:rPr lang="en-IN" sz="3400" b="1" dirty="0"/>
              <a:t>$(</a:t>
            </a:r>
            <a:r>
              <a:rPr lang="en-IN" sz="3400" b="1" i="1" dirty="0"/>
              <a:t>selector</a:t>
            </a:r>
            <a:r>
              <a:rPr lang="en-IN" sz="3400" b="1" dirty="0"/>
              <a:t>).</a:t>
            </a:r>
            <a:r>
              <a:rPr lang="en-IN" sz="3400" b="1" dirty="0">
                <a:hlinkClick r:id="rId2" action="ppaction://hlinkfile"/>
              </a:rPr>
              <a:t>stop(</a:t>
            </a:r>
            <a:r>
              <a:rPr lang="en-IN" sz="3400" b="1" i="1" dirty="0" err="1">
                <a:hlinkClick r:id="rId2" action="ppaction://hlinkfile"/>
              </a:rPr>
              <a:t>stopAll,goToEnd</a:t>
            </a:r>
            <a:r>
              <a:rPr lang="en-IN" sz="3400" b="1" dirty="0"/>
              <a:t>);</a:t>
            </a:r>
          </a:p>
          <a:p>
            <a:r>
              <a:rPr lang="en-IN" sz="3400" dirty="0"/>
              <a:t>The optional </a:t>
            </a:r>
            <a:r>
              <a:rPr lang="en-IN" sz="3400" dirty="0" err="1"/>
              <a:t>stopAll</a:t>
            </a:r>
            <a:r>
              <a:rPr lang="en-IN" sz="3400" dirty="0"/>
              <a:t> parameter specifies whether also the animation queue should be cleared or not. Default </a:t>
            </a:r>
            <a:r>
              <a:rPr lang="en-IN" sz="3400" dirty="0" smtClean="0"/>
              <a:t>is </a:t>
            </a:r>
            <a:r>
              <a:rPr lang="en-IN" sz="3400" dirty="0"/>
              <a:t>false, which means that only the active animation will be stopped, allowing any queued animations to be performed afterwards.</a:t>
            </a:r>
          </a:p>
          <a:p>
            <a:r>
              <a:rPr lang="en-IN" sz="3400" dirty="0"/>
              <a:t>The optional </a:t>
            </a:r>
            <a:r>
              <a:rPr lang="en-IN" sz="3400" dirty="0" err="1"/>
              <a:t>goToEnd</a:t>
            </a:r>
            <a:r>
              <a:rPr lang="en-IN" sz="3400" dirty="0"/>
              <a:t> parameter specifies whether or not to complete the current animation immediately. Default is false.</a:t>
            </a:r>
          </a:p>
          <a:p>
            <a:r>
              <a:rPr lang="en-IN" sz="3400" dirty="0"/>
              <a:t>So, by default, the stop() method kills the current animation being performed on the selected element.</a:t>
            </a:r>
          </a:p>
          <a:p>
            <a:endParaRPr lang="en-IN" dirty="0"/>
          </a:p>
        </p:txBody>
      </p:sp>
      <p:sp>
        <p:nvSpPr>
          <p:cNvPr id="4" name="Date Placeholder 3"/>
          <p:cNvSpPr>
            <a:spLocks noGrp="1"/>
          </p:cNvSpPr>
          <p:nvPr>
            <p:ph type="dt" sz="half" idx="10"/>
          </p:nvPr>
        </p:nvSpPr>
        <p:spPr/>
        <p:txBody>
          <a:bodyPr/>
          <a:lstStyle/>
          <a:p>
            <a:fld id="{CDEE40B6-1054-45E5-A3C7-69220E2215B9}"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46</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3087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Callback</a:t>
            </a:r>
            <a:r>
              <a:rPr lang="en-IN" b="1" dirty="0"/>
              <a:t> Functions</a:t>
            </a:r>
            <a:br>
              <a:rPr lang="en-IN" b="1" dirty="0"/>
            </a:br>
            <a:endParaRPr lang="en-IN" dirty="0"/>
          </a:p>
        </p:txBody>
      </p:sp>
      <p:sp>
        <p:nvSpPr>
          <p:cNvPr id="3" name="Content Placeholder 2"/>
          <p:cNvSpPr>
            <a:spLocks noGrp="1"/>
          </p:cNvSpPr>
          <p:nvPr>
            <p:ph idx="1"/>
          </p:nvPr>
        </p:nvSpPr>
        <p:spPr/>
        <p:txBody>
          <a:bodyPr/>
          <a:lstStyle/>
          <a:p>
            <a:r>
              <a:rPr lang="en-IN" dirty="0" smtClean="0"/>
              <a:t>JavaScript </a:t>
            </a:r>
            <a:r>
              <a:rPr lang="en-IN" dirty="0"/>
              <a:t>statements are executed line by line. </a:t>
            </a:r>
            <a:endParaRPr lang="en-IN" dirty="0" smtClean="0"/>
          </a:p>
          <a:p>
            <a:r>
              <a:rPr lang="en-IN" dirty="0" smtClean="0"/>
              <a:t>However</a:t>
            </a:r>
            <a:r>
              <a:rPr lang="en-IN" dirty="0"/>
              <a:t>, with effects, the next line of code can be run even though the effect is not finished. This can create errors.</a:t>
            </a:r>
          </a:p>
          <a:p>
            <a:r>
              <a:rPr lang="en-IN" dirty="0"/>
              <a:t>To prevent this, you can create a </a:t>
            </a:r>
            <a:r>
              <a:rPr lang="en-IN" dirty="0" err="1"/>
              <a:t>callback</a:t>
            </a:r>
            <a:r>
              <a:rPr lang="en-IN" dirty="0"/>
              <a:t> function.</a:t>
            </a:r>
          </a:p>
          <a:p>
            <a:r>
              <a:rPr lang="en-IN" dirty="0"/>
              <a:t>A </a:t>
            </a:r>
            <a:r>
              <a:rPr lang="en-IN" dirty="0" err="1"/>
              <a:t>callback</a:t>
            </a:r>
            <a:r>
              <a:rPr lang="en-IN" dirty="0"/>
              <a:t> function is executed after the current effect is finished.</a:t>
            </a:r>
          </a:p>
          <a:p>
            <a:r>
              <a:rPr lang="en-IN" dirty="0"/>
              <a:t>Typical syntax: </a:t>
            </a:r>
            <a:r>
              <a:rPr lang="en-IN" b="1" dirty="0"/>
              <a:t>$(</a:t>
            </a:r>
            <a:r>
              <a:rPr lang="en-IN" b="1" i="1" dirty="0"/>
              <a:t>selector</a:t>
            </a:r>
            <a:r>
              <a:rPr lang="en-IN" b="1" dirty="0"/>
              <a:t>).</a:t>
            </a:r>
            <a:r>
              <a:rPr lang="en-IN" b="1" dirty="0">
                <a:hlinkClick r:id="rId2" action="ppaction://hlinkfile"/>
              </a:rPr>
              <a:t>hide(</a:t>
            </a:r>
            <a:r>
              <a:rPr lang="en-IN" b="1" i="1" dirty="0" err="1">
                <a:hlinkClick r:id="rId2" action="ppaction://hlinkfile"/>
              </a:rPr>
              <a:t>speed,callback</a:t>
            </a:r>
            <a:r>
              <a:rPr lang="en-IN" b="1" dirty="0"/>
              <a:t>);</a:t>
            </a:r>
            <a:endParaRPr lang="en-IN" dirty="0"/>
          </a:p>
          <a:p>
            <a:endParaRPr lang="en-IN" dirty="0"/>
          </a:p>
        </p:txBody>
      </p:sp>
      <p:sp>
        <p:nvSpPr>
          <p:cNvPr id="4" name="Date Placeholder 3"/>
          <p:cNvSpPr>
            <a:spLocks noGrp="1"/>
          </p:cNvSpPr>
          <p:nvPr>
            <p:ph type="dt" sz="half" idx="10"/>
          </p:nvPr>
        </p:nvSpPr>
        <p:spPr/>
        <p:txBody>
          <a:bodyPr/>
          <a:lstStyle/>
          <a:p>
            <a:fld id="{5286A4D3-8553-491D-A596-A6657E1456BB}"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9075915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 Chaining</a:t>
            </a:r>
            <a:br>
              <a:rPr lang="en-IN" b="1" dirty="0"/>
            </a:br>
            <a:endParaRPr lang="en-IN" dirty="0"/>
          </a:p>
        </p:txBody>
      </p:sp>
      <p:sp>
        <p:nvSpPr>
          <p:cNvPr id="3" name="Content Placeholder 2"/>
          <p:cNvSpPr>
            <a:spLocks noGrp="1"/>
          </p:cNvSpPr>
          <p:nvPr>
            <p:ph idx="1"/>
          </p:nvPr>
        </p:nvSpPr>
        <p:spPr/>
        <p:txBody>
          <a:bodyPr>
            <a:normAutofit/>
          </a:bodyPr>
          <a:lstStyle/>
          <a:p>
            <a:r>
              <a:rPr lang="en-IN" dirty="0" smtClean="0"/>
              <a:t>With </a:t>
            </a:r>
            <a:r>
              <a:rPr lang="en-IN" dirty="0"/>
              <a:t>jQuery, you can chain together actions/methods.</a:t>
            </a:r>
          </a:p>
          <a:p>
            <a:r>
              <a:rPr lang="en-IN" dirty="0" smtClean="0"/>
              <a:t>Chaining </a:t>
            </a:r>
            <a:r>
              <a:rPr lang="en-IN" dirty="0"/>
              <a:t>allows us to run multiple jQuery methods (on the same element) within a single statement</a:t>
            </a:r>
            <a:r>
              <a:rPr lang="en-IN" dirty="0" smtClean="0"/>
              <a:t>.</a:t>
            </a:r>
          </a:p>
          <a:p>
            <a:r>
              <a:rPr lang="en-IN" dirty="0"/>
              <a:t>To chain an action, you simply append the action to the previous action. </a:t>
            </a:r>
          </a:p>
          <a:p>
            <a:r>
              <a:rPr lang="en-IN" b="1" dirty="0" smtClean="0"/>
              <a:t>$("#</a:t>
            </a:r>
            <a:r>
              <a:rPr lang="en-IN" b="1" dirty="0">
                <a:hlinkClick r:id="rId2" action="ppaction://hlinkfile"/>
              </a:rPr>
              <a:t>p1</a:t>
            </a:r>
            <a:r>
              <a:rPr lang="en-IN" b="1" dirty="0"/>
              <a:t>").</a:t>
            </a:r>
            <a:r>
              <a:rPr lang="en-IN" b="1" dirty="0" err="1"/>
              <a:t>css</a:t>
            </a:r>
            <a:r>
              <a:rPr lang="en-IN" b="1" dirty="0"/>
              <a:t>("</a:t>
            </a:r>
            <a:r>
              <a:rPr lang="en-IN" b="1" dirty="0" err="1"/>
              <a:t>color</a:t>
            </a:r>
            <a:r>
              <a:rPr lang="en-IN" b="1" dirty="0"/>
              <a:t>", "red").</a:t>
            </a:r>
            <a:r>
              <a:rPr lang="en-IN" b="1" dirty="0" err="1"/>
              <a:t>slideUp</a:t>
            </a:r>
            <a:r>
              <a:rPr lang="en-IN" b="1" dirty="0"/>
              <a:t>(2000).</a:t>
            </a:r>
            <a:r>
              <a:rPr lang="en-IN" b="1" dirty="0" err="1"/>
              <a:t>slideDown</a:t>
            </a:r>
            <a:r>
              <a:rPr lang="en-IN" b="1" dirty="0"/>
              <a:t>(2000);</a:t>
            </a:r>
          </a:p>
          <a:p>
            <a:endParaRPr lang="en-IN" dirty="0"/>
          </a:p>
        </p:txBody>
      </p:sp>
      <p:sp>
        <p:nvSpPr>
          <p:cNvPr id="4" name="Date Placeholder 3"/>
          <p:cNvSpPr>
            <a:spLocks noGrp="1"/>
          </p:cNvSpPr>
          <p:nvPr>
            <p:ph type="dt" sz="half" idx="10"/>
          </p:nvPr>
        </p:nvSpPr>
        <p:spPr/>
        <p:txBody>
          <a:bodyPr/>
          <a:lstStyle/>
          <a:p>
            <a:fld id="{5DE62689-B644-45DC-8935-0EDD7C7E2C8B}"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48</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4967763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 Get Content and Attributes</a:t>
            </a:r>
            <a:br>
              <a:rPr lang="en-IN" b="1" dirty="0"/>
            </a:br>
            <a:endParaRPr lang="en-IN" dirty="0"/>
          </a:p>
        </p:txBody>
      </p:sp>
      <p:sp>
        <p:nvSpPr>
          <p:cNvPr id="3" name="Content Placeholder 2"/>
          <p:cNvSpPr>
            <a:spLocks noGrp="1"/>
          </p:cNvSpPr>
          <p:nvPr>
            <p:ph type="body" idx="1"/>
          </p:nvPr>
        </p:nvSpPr>
        <p:spPr/>
        <p:txBody>
          <a:bodyPr/>
          <a:lstStyle/>
          <a:p>
            <a:r>
              <a:rPr lang="en-IN" dirty="0"/>
              <a:t>jQuery contains powerful methods for changing and manipulating HTML elements and attributes</a:t>
            </a:r>
            <a:r>
              <a:rPr lang="en-IN" dirty="0" smtClean="0"/>
              <a:t>.</a:t>
            </a:r>
          </a:p>
          <a:p>
            <a:endParaRPr lang="en-IN" dirty="0"/>
          </a:p>
        </p:txBody>
      </p:sp>
      <p:sp>
        <p:nvSpPr>
          <p:cNvPr id="4" name="Date Placeholder 3"/>
          <p:cNvSpPr>
            <a:spLocks noGrp="1"/>
          </p:cNvSpPr>
          <p:nvPr>
            <p:ph type="dt" sz="half" idx="10"/>
          </p:nvPr>
        </p:nvSpPr>
        <p:spPr/>
        <p:txBody>
          <a:bodyPr/>
          <a:lstStyle/>
          <a:p>
            <a:fld id="{34F56253-3E62-4507-B176-F6EFE4CD4811}"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49</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022562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jQuery CDN</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If you don't want to download and host jQuery yourself, you can include it from a CDN (Content Delivery Network).</a:t>
            </a:r>
          </a:p>
          <a:p>
            <a:r>
              <a:rPr lang="en-IN" dirty="0" smtClean="0"/>
              <a:t>Both Google and Microsoft host jQuery.</a:t>
            </a:r>
          </a:p>
          <a:p>
            <a:r>
              <a:rPr lang="en-IN" dirty="0" smtClean="0"/>
              <a:t>To use jQuery from Google or Microsoft, use one of the following:</a:t>
            </a:r>
          </a:p>
          <a:p>
            <a:r>
              <a:rPr lang="en-IN" b="1" dirty="0" smtClean="0"/>
              <a:t>Google CDN:</a:t>
            </a:r>
          </a:p>
          <a:p>
            <a:pPr marL="0" indent="0">
              <a:buNone/>
            </a:pPr>
            <a:r>
              <a:rPr lang="en-IN" dirty="0" smtClean="0"/>
              <a:t>&lt;head&gt;</a:t>
            </a:r>
            <a:br>
              <a:rPr lang="en-IN" dirty="0" smtClean="0"/>
            </a:br>
            <a:r>
              <a:rPr lang="en-IN" dirty="0" smtClean="0"/>
              <a:t>&lt;script </a:t>
            </a:r>
            <a:r>
              <a:rPr lang="en-IN" dirty="0" err="1" smtClean="0"/>
              <a:t>src</a:t>
            </a:r>
            <a:r>
              <a:rPr lang="en-IN" dirty="0" smtClean="0"/>
              <a:t>="http://ajax.googleapis.com/</a:t>
            </a:r>
            <a:r>
              <a:rPr lang="en-IN" dirty="0" err="1" smtClean="0"/>
              <a:t>ajax</a:t>
            </a:r>
            <a:r>
              <a:rPr lang="en-IN" dirty="0" smtClean="0"/>
              <a:t>/libs/</a:t>
            </a:r>
            <a:r>
              <a:rPr lang="en-IN" dirty="0" err="1" smtClean="0"/>
              <a:t>jquery</a:t>
            </a:r>
            <a:r>
              <a:rPr lang="en-IN" dirty="0" smtClean="0"/>
              <a:t>/1.11.2/jquery.min.js"&gt;&lt;/script&gt;</a:t>
            </a:r>
            <a:br>
              <a:rPr lang="en-IN" dirty="0" smtClean="0"/>
            </a:br>
            <a:r>
              <a:rPr lang="en-IN" dirty="0" smtClean="0"/>
              <a:t>&lt;/head&gt; </a:t>
            </a:r>
          </a:p>
          <a:p>
            <a:endParaRPr lang="en-IN" dirty="0"/>
          </a:p>
        </p:txBody>
      </p:sp>
      <p:sp>
        <p:nvSpPr>
          <p:cNvPr id="4" name="Date Placeholder 3"/>
          <p:cNvSpPr>
            <a:spLocks noGrp="1"/>
          </p:cNvSpPr>
          <p:nvPr>
            <p:ph type="dt" sz="half" idx="10"/>
          </p:nvPr>
        </p:nvSpPr>
        <p:spPr/>
        <p:txBody>
          <a:bodyPr/>
          <a:lstStyle/>
          <a:p>
            <a:fld id="{F952F08D-48B1-4A21-B2B0-084A7A77898B}"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7765511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Get Content - text(), html(), and </a:t>
            </a:r>
            <a:r>
              <a:rPr lang="en-IN" b="1" dirty="0" err="1"/>
              <a:t>val</a:t>
            </a:r>
            <a:r>
              <a:rPr lang="en-IN" b="1" dirty="0"/>
              <a:t>()</a:t>
            </a:r>
            <a:br>
              <a:rPr lang="en-IN" b="1" dirty="0"/>
            </a:br>
            <a:endParaRPr lang="en-IN" dirty="0"/>
          </a:p>
        </p:txBody>
      </p:sp>
      <p:sp>
        <p:nvSpPr>
          <p:cNvPr id="3" name="Content Placeholder 2"/>
          <p:cNvSpPr>
            <a:spLocks noGrp="1"/>
          </p:cNvSpPr>
          <p:nvPr>
            <p:ph idx="1"/>
          </p:nvPr>
        </p:nvSpPr>
        <p:spPr>
          <a:xfrm>
            <a:off x="838200" y="1223682"/>
            <a:ext cx="10515600" cy="5190565"/>
          </a:xfrm>
        </p:spPr>
        <p:txBody>
          <a:bodyPr>
            <a:normAutofit fontScale="85000" lnSpcReduction="20000"/>
          </a:bodyPr>
          <a:lstStyle/>
          <a:p>
            <a:r>
              <a:rPr lang="en-IN" dirty="0"/>
              <a:t>Three simple, but useful, jQuery methods for DOM manipulation are:</a:t>
            </a:r>
          </a:p>
          <a:p>
            <a:pPr lvl="1"/>
            <a:r>
              <a:rPr lang="en-IN" b="1" dirty="0"/>
              <a:t>text() </a:t>
            </a:r>
            <a:r>
              <a:rPr lang="en-IN" dirty="0"/>
              <a:t>- Sets or returns the text content of selected elements</a:t>
            </a:r>
          </a:p>
          <a:p>
            <a:pPr lvl="1"/>
            <a:r>
              <a:rPr lang="en-IN" b="1" dirty="0"/>
              <a:t>html() </a:t>
            </a:r>
            <a:r>
              <a:rPr lang="en-IN" dirty="0"/>
              <a:t>- Sets or returns the content of selected elements (including HTML </a:t>
            </a:r>
            <a:r>
              <a:rPr lang="en-IN" dirty="0" err="1"/>
              <a:t>markup</a:t>
            </a:r>
            <a:r>
              <a:rPr lang="en-IN" dirty="0"/>
              <a:t>)</a:t>
            </a:r>
          </a:p>
          <a:p>
            <a:pPr lvl="1"/>
            <a:r>
              <a:rPr lang="en-IN" b="1" dirty="0" err="1"/>
              <a:t>val</a:t>
            </a:r>
            <a:r>
              <a:rPr lang="en-IN" b="1" dirty="0"/>
              <a:t>() </a:t>
            </a:r>
            <a:r>
              <a:rPr lang="en-IN" dirty="0"/>
              <a:t>- Sets or returns the value of form fields</a:t>
            </a:r>
          </a:p>
          <a:p>
            <a:r>
              <a:rPr lang="en-IN" dirty="0"/>
              <a:t>The following example demonstrates how to get content with the jQuery text() and html() methods:</a:t>
            </a:r>
          </a:p>
          <a:p>
            <a:pPr marL="0" indent="0">
              <a:buNone/>
            </a:pPr>
            <a:r>
              <a:rPr lang="en-IN" b="1" dirty="0" smtClean="0"/>
              <a:t>$("#</a:t>
            </a:r>
            <a:r>
              <a:rPr lang="en-IN" b="1" dirty="0"/>
              <a:t>btn1").click(function(){</a:t>
            </a:r>
            <a:br>
              <a:rPr lang="en-IN" b="1" dirty="0"/>
            </a:br>
            <a:r>
              <a:rPr lang="en-IN" b="1" dirty="0"/>
              <a:t>    alert("Text: " + $("#test").text());</a:t>
            </a:r>
            <a:br>
              <a:rPr lang="en-IN" b="1" dirty="0"/>
            </a:br>
            <a:r>
              <a:rPr lang="en-IN" b="1" dirty="0"/>
              <a:t>});</a:t>
            </a:r>
            <a:br>
              <a:rPr lang="en-IN" b="1" dirty="0"/>
            </a:br>
            <a:r>
              <a:rPr lang="en-IN" b="1" dirty="0"/>
              <a:t>$("#btn2").click(function(){</a:t>
            </a:r>
            <a:br>
              <a:rPr lang="en-IN" b="1" dirty="0"/>
            </a:br>
            <a:r>
              <a:rPr lang="en-IN" b="1" dirty="0"/>
              <a:t>    alert("HTML: " + $("#test").html());</a:t>
            </a:r>
            <a:br>
              <a:rPr lang="en-IN" b="1" dirty="0"/>
            </a:br>
            <a:r>
              <a:rPr lang="en-IN" b="1" dirty="0"/>
              <a:t>}); </a:t>
            </a:r>
            <a:endParaRPr lang="en-IN" dirty="0"/>
          </a:p>
          <a:p>
            <a:r>
              <a:rPr lang="en-IN" dirty="0"/>
              <a:t>The following example demonstrates how to get the value of an input field with the jQuery </a:t>
            </a:r>
            <a:r>
              <a:rPr lang="en-IN" dirty="0" err="1"/>
              <a:t>val</a:t>
            </a:r>
            <a:r>
              <a:rPr lang="en-IN" dirty="0"/>
              <a:t>() method:</a:t>
            </a:r>
          </a:p>
          <a:p>
            <a:pPr marL="0" indent="0">
              <a:buNone/>
            </a:pPr>
            <a:r>
              <a:rPr lang="en-IN" b="1" dirty="0" smtClean="0"/>
              <a:t>$("#</a:t>
            </a:r>
            <a:r>
              <a:rPr lang="en-IN" b="1" dirty="0"/>
              <a:t>btn1").click(function(){</a:t>
            </a:r>
            <a:br>
              <a:rPr lang="en-IN" b="1" dirty="0"/>
            </a:br>
            <a:r>
              <a:rPr lang="en-IN" b="1" dirty="0"/>
              <a:t>    alert("</a:t>
            </a:r>
            <a:r>
              <a:rPr lang="en-IN" b="1" dirty="0">
                <a:hlinkClick r:id="rId2" action="ppaction://hlinkfile"/>
              </a:rPr>
              <a:t>Value</a:t>
            </a:r>
            <a:r>
              <a:rPr lang="en-IN" b="1" dirty="0"/>
              <a:t>: " + $("#test").</a:t>
            </a:r>
            <a:r>
              <a:rPr lang="en-IN" b="1" dirty="0" err="1"/>
              <a:t>val</a:t>
            </a:r>
            <a:r>
              <a:rPr lang="en-IN" b="1" dirty="0"/>
              <a:t>());</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159844C7-6FE3-4917-B4A7-24CBFA45E173}"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50</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628221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Get Attributes - </a:t>
            </a:r>
            <a:r>
              <a:rPr lang="en-IN" b="1" dirty="0" err="1"/>
              <a:t>attr</a:t>
            </a:r>
            <a:r>
              <a:rPr lang="en-IN" b="1" dirty="0"/>
              <a:t>()</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jQuery </a:t>
            </a:r>
            <a:r>
              <a:rPr lang="en-IN" dirty="0" err="1"/>
              <a:t>attr</a:t>
            </a:r>
            <a:r>
              <a:rPr lang="en-IN" dirty="0"/>
              <a:t>() method is used to get attribute values.</a:t>
            </a:r>
          </a:p>
          <a:p>
            <a:r>
              <a:rPr lang="en-IN" dirty="0"/>
              <a:t>The following example demonstrates how to get the value of the </a:t>
            </a:r>
            <a:r>
              <a:rPr lang="en-IN" dirty="0" err="1"/>
              <a:t>href</a:t>
            </a:r>
            <a:r>
              <a:rPr lang="en-IN" dirty="0"/>
              <a:t> attribute in a link</a:t>
            </a:r>
            <a:r>
              <a:rPr lang="en-IN" dirty="0" smtClean="0"/>
              <a:t>:</a:t>
            </a:r>
          </a:p>
          <a:p>
            <a:pPr marL="0" indent="0">
              <a:buNone/>
            </a:pPr>
            <a:r>
              <a:rPr lang="en-IN" b="1" dirty="0" smtClean="0"/>
              <a:t>$("button").click(function(){</a:t>
            </a:r>
            <a:br>
              <a:rPr lang="en-IN" b="1" dirty="0" smtClean="0"/>
            </a:br>
            <a:r>
              <a:rPr lang="en-IN" b="1" dirty="0" smtClean="0"/>
              <a:t>    </a:t>
            </a:r>
            <a:r>
              <a:rPr lang="en-IN" b="1" dirty="0" smtClean="0">
                <a:hlinkClick r:id="rId2" action="ppaction://hlinkfile"/>
              </a:rPr>
              <a:t>alert</a:t>
            </a:r>
            <a:r>
              <a:rPr lang="en-IN" b="1" dirty="0" smtClean="0"/>
              <a:t>($("#w3s").</a:t>
            </a:r>
            <a:r>
              <a:rPr lang="en-IN" b="1" dirty="0" err="1" smtClean="0"/>
              <a:t>attr</a:t>
            </a:r>
            <a:r>
              <a:rPr lang="en-IN" b="1" dirty="0" smtClean="0"/>
              <a:t>("</a:t>
            </a:r>
            <a:r>
              <a:rPr lang="en-IN" b="1" dirty="0" err="1" smtClean="0"/>
              <a:t>href</a:t>
            </a:r>
            <a:r>
              <a:rPr lang="en-IN" b="1" dirty="0" smtClean="0"/>
              <a:t>"));</a:t>
            </a:r>
            <a:br>
              <a:rPr lang="en-IN" b="1" dirty="0" smtClean="0"/>
            </a:br>
            <a:r>
              <a:rPr lang="en-IN" b="1" dirty="0" smtClean="0"/>
              <a:t>}); </a:t>
            </a:r>
          </a:p>
          <a:p>
            <a:endParaRPr lang="en-IN" dirty="0"/>
          </a:p>
        </p:txBody>
      </p:sp>
      <p:sp>
        <p:nvSpPr>
          <p:cNvPr id="4" name="Date Placeholder 3"/>
          <p:cNvSpPr>
            <a:spLocks noGrp="1"/>
          </p:cNvSpPr>
          <p:nvPr>
            <p:ph type="dt" sz="half" idx="10"/>
          </p:nvPr>
        </p:nvSpPr>
        <p:spPr/>
        <p:txBody>
          <a:bodyPr/>
          <a:lstStyle/>
          <a:p>
            <a:fld id="{25183BF0-6E7D-4E08-8F72-347F57E4C761}"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51</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4016166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 Set Content and Attributes</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a:t>The following example demonstrates how to set content with the jQuery text(), html(), and </a:t>
            </a:r>
            <a:r>
              <a:rPr lang="en-IN" dirty="0" err="1"/>
              <a:t>val</a:t>
            </a:r>
            <a:r>
              <a:rPr lang="en-IN" dirty="0"/>
              <a:t>() methods:</a:t>
            </a:r>
          </a:p>
          <a:p>
            <a:pPr marL="0" indent="0">
              <a:buNone/>
            </a:pPr>
            <a:r>
              <a:rPr lang="en-IN" b="1" dirty="0" smtClean="0"/>
              <a:t> ("#</a:t>
            </a:r>
            <a:r>
              <a:rPr lang="en-IN" b="1" dirty="0"/>
              <a:t>btn1").</a:t>
            </a:r>
            <a:r>
              <a:rPr lang="en-IN" b="1" dirty="0">
                <a:hlinkClick r:id="rId2" action="ppaction://hlinkfile"/>
              </a:rPr>
              <a:t>click(function</a:t>
            </a:r>
            <a:r>
              <a:rPr lang="en-IN" b="1" dirty="0"/>
              <a:t>(){</a:t>
            </a:r>
            <a:br>
              <a:rPr lang="en-IN" b="1" dirty="0"/>
            </a:br>
            <a:r>
              <a:rPr lang="en-IN" b="1" dirty="0"/>
              <a:t>    $("#test1").text("Hello world!");</a:t>
            </a:r>
            <a:br>
              <a:rPr lang="en-IN" b="1" dirty="0"/>
            </a:br>
            <a:r>
              <a:rPr lang="en-IN" b="1" dirty="0"/>
              <a:t>});</a:t>
            </a:r>
            <a:br>
              <a:rPr lang="en-IN" b="1" dirty="0"/>
            </a:br>
            <a:r>
              <a:rPr lang="en-IN" b="1" dirty="0"/>
              <a:t>$("#btn2").click(function(){</a:t>
            </a:r>
            <a:br>
              <a:rPr lang="en-IN" b="1" dirty="0"/>
            </a:br>
            <a:r>
              <a:rPr lang="en-IN" b="1" dirty="0"/>
              <a:t>    $("#test2").html("&lt;b&gt;Hello world!&lt;/b&gt;");</a:t>
            </a:r>
            <a:br>
              <a:rPr lang="en-IN" b="1" dirty="0"/>
            </a:br>
            <a:r>
              <a:rPr lang="en-IN" b="1" dirty="0"/>
              <a:t>});</a:t>
            </a:r>
            <a:br>
              <a:rPr lang="en-IN" b="1" dirty="0"/>
            </a:br>
            <a:r>
              <a:rPr lang="en-IN" b="1" dirty="0"/>
              <a:t>$("#btn3").click(function(){</a:t>
            </a:r>
            <a:br>
              <a:rPr lang="en-IN" b="1" dirty="0"/>
            </a:br>
            <a:r>
              <a:rPr lang="en-IN" b="1" dirty="0"/>
              <a:t>    $("#test3").</a:t>
            </a:r>
            <a:r>
              <a:rPr lang="en-IN" b="1" dirty="0" err="1"/>
              <a:t>val</a:t>
            </a:r>
            <a:r>
              <a:rPr lang="en-IN" b="1" dirty="0"/>
              <a:t>("Dolly Duck");</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E359C6DA-C967-4103-A840-C74480311138}"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52</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7100971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 </a:t>
            </a:r>
            <a:r>
              <a:rPr lang="en-IN" b="1" dirty="0" err="1"/>
              <a:t>Callback</a:t>
            </a:r>
            <a:r>
              <a:rPr lang="en-IN" b="1" dirty="0"/>
              <a:t> Function for text(), html(), and </a:t>
            </a:r>
            <a:r>
              <a:rPr lang="en-IN" b="1" dirty="0" err="1"/>
              <a:t>val</a:t>
            </a:r>
            <a:r>
              <a:rPr lang="en-IN" b="1" dirty="0"/>
              <a:t>()</a:t>
            </a:r>
            <a:br>
              <a:rPr lang="en-IN" b="1" dirty="0"/>
            </a:br>
            <a:endParaRPr lang="en-IN" dirty="0"/>
          </a:p>
        </p:txBody>
      </p:sp>
      <p:sp>
        <p:nvSpPr>
          <p:cNvPr id="3" name="Content Placeholder 2"/>
          <p:cNvSpPr>
            <a:spLocks noGrp="1"/>
          </p:cNvSpPr>
          <p:nvPr>
            <p:ph idx="1"/>
          </p:nvPr>
        </p:nvSpPr>
        <p:spPr/>
        <p:txBody>
          <a:bodyPr/>
          <a:lstStyle/>
          <a:p>
            <a:r>
              <a:rPr lang="en-IN" dirty="0"/>
              <a:t>All of the three jQuery methods above: text(), html(), and </a:t>
            </a:r>
            <a:r>
              <a:rPr lang="en-IN" dirty="0" err="1"/>
              <a:t>val</a:t>
            </a:r>
            <a:r>
              <a:rPr lang="en-IN" dirty="0"/>
              <a:t>(), also come with a </a:t>
            </a:r>
            <a:r>
              <a:rPr lang="en-IN" dirty="0" err="1"/>
              <a:t>callback</a:t>
            </a:r>
            <a:r>
              <a:rPr lang="en-IN" dirty="0"/>
              <a:t> function. </a:t>
            </a:r>
            <a:endParaRPr lang="en-IN" dirty="0" smtClean="0"/>
          </a:p>
          <a:p>
            <a:r>
              <a:rPr lang="en-IN" dirty="0" smtClean="0"/>
              <a:t>The </a:t>
            </a:r>
            <a:r>
              <a:rPr lang="en-IN" dirty="0" err="1"/>
              <a:t>callback</a:t>
            </a:r>
            <a:r>
              <a:rPr lang="en-IN" dirty="0"/>
              <a:t> function has two parameters: the index of the current element in the list of elements selected and the original (old) value. </a:t>
            </a:r>
            <a:endParaRPr lang="en-IN" dirty="0" smtClean="0"/>
          </a:p>
          <a:p>
            <a:r>
              <a:rPr lang="en-IN" dirty="0" smtClean="0"/>
              <a:t>You </a:t>
            </a:r>
            <a:r>
              <a:rPr lang="en-IN" dirty="0"/>
              <a:t>then return the string you wish to use as the new value from the function.</a:t>
            </a:r>
          </a:p>
        </p:txBody>
      </p:sp>
      <p:sp>
        <p:nvSpPr>
          <p:cNvPr id="4" name="Date Placeholder 3"/>
          <p:cNvSpPr>
            <a:spLocks noGrp="1"/>
          </p:cNvSpPr>
          <p:nvPr>
            <p:ph type="dt" sz="half" idx="10"/>
          </p:nvPr>
        </p:nvSpPr>
        <p:spPr/>
        <p:txBody>
          <a:bodyPr/>
          <a:lstStyle/>
          <a:p>
            <a:fld id="{151459C2-AFCA-4976-8244-3F291CE222BE}"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53</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1239460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 </a:t>
            </a:r>
            <a:r>
              <a:rPr lang="en-IN" b="1" dirty="0" err="1"/>
              <a:t>Callback</a:t>
            </a:r>
            <a:r>
              <a:rPr lang="en-IN" b="1" dirty="0"/>
              <a:t> Function for text(), html(), and </a:t>
            </a:r>
            <a:r>
              <a:rPr lang="en-IN" b="1" dirty="0" err="1"/>
              <a:t>val</a:t>
            </a:r>
            <a:r>
              <a:rPr lang="en-IN" b="1" dirty="0"/>
              <a:t>()</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$("#btn1").click(function(){</a:t>
            </a:r>
            <a:br>
              <a:rPr lang="en-IN" b="1" dirty="0"/>
            </a:br>
            <a:r>
              <a:rPr lang="en-IN" b="1" dirty="0"/>
              <a:t>    $("#test1").text(function(</a:t>
            </a:r>
            <a:r>
              <a:rPr lang="en-IN" b="1" dirty="0" err="1"/>
              <a:t>i</a:t>
            </a:r>
            <a:r>
              <a:rPr lang="en-IN" b="1" dirty="0"/>
              <a:t>, </a:t>
            </a:r>
            <a:r>
              <a:rPr lang="en-IN" b="1" dirty="0" err="1"/>
              <a:t>origText</a:t>
            </a:r>
            <a:r>
              <a:rPr lang="en-IN" b="1" dirty="0"/>
              <a:t>){</a:t>
            </a:r>
            <a:br>
              <a:rPr lang="en-IN" b="1" dirty="0"/>
            </a:br>
            <a:r>
              <a:rPr lang="en-IN" b="1" dirty="0"/>
              <a:t>        return "Old text: " + </a:t>
            </a:r>
            <a:r>
              <a:rPr lang="en-IN" b="1" dirty="0" err="1"/>
              <a:t>origText</a:t>
            </a:r>
            <a:r>
              <a:rPr lang="en-IN" b="1" dirty="0"/>
              <a:t> + " New text: Hello world!</a:t>
            </a:r>
            <a:br>
              <a:rPr lang="en-IN" b="1" dirty="0"/>
            </a:br>
            <a:r>
              <a:rPr lang="en-IN" b="1" dirty="0"/>
              <a:t>        (index: " + </a:t>
            </a:r>
            <a:r>
              <a:rPr lang="en-IN" b="1" dirty="0" err="1"/>
              <a:t>i</a:t>
            </a:r>
            <a:r>
              <a:rPr lang="en-IN" b="1" dirty="0"/>
              <a:t> + ")"; </a:t>
            </a:r>
            <a:br>
              <a:rPr lang="en-IN" b="1" dirty="0"/>
            </a:br>
            <a:r>
              <a:rPr lang="en-IN" b="1" dirty="0"/>
              <a:t>    });</a:t>
            </a:r>
            <a:br>
              <a:rPr lang="en-IN" b="1" dirty="0"/>
            </a:br>
            <a:r>
              <a:rPr lang="en-IN" b="1" dirty="0"/>
              <a:t>});</a:t>
            </a:r>
            <a:br>
              <a:rPr lang="en-IN" b="1" dirty="0"/>
            </a:br>
            <a:r>
              <a:rPr lang="en-IN" b="1" dirty="0"/>
              <a:t/>
            </a:r>
            <a:br>
              <a:rPr lang="en-IN" b="1" dirty="0"/>
            </a:br>
            <a:r>
              <a:rPr lang="en-IN" b="1" dirty="0"/>
              <a:t>$("#btn2").</a:t>
            </a:r>
            <a:r>
              <a:rPr lang="en-IN" b="1" dirty="0">
                <a:hlinkClick r:id="rId2" action="ppaction://hlinkfile"/>
              </a:rPr>
              <a:t>click(function</a:t>
            </a:r>
            <a:r>
              <a:rPr lang="en-IN" b="1" dirty="0"/>
              <a:t>(){</a:t>
            </a:r>
            <a:br>
              <a:rPr lang="en-IN" b="1" dirty="0"/>
            </a:br>
            <a:r>
              <a:rPr lang="en-IN" b="1" dirty="0"/>
              <a:t>    $("#test2").html(function(</a:t>
            </a:r>
            <a:r>
              <a:rPr lang="en-IN" b="1" dirty="0" err="1"/>
              <a:t>i</a:t>
            </a:r>
            <a:r>
              <a:rPr lang="en-IN" b="1" dirty="0"/>
              <a:t>, </a:t>
            </a:r>
            <a:r>
              <a:rPr lang="en-IN" b="1" dirty="0" err="1"/>
              <a:t>origText</a:t>
            </a:r>
            <a:r>
              <a:rPr lang="en-IN" b="1" dirty="0"/>
              <a:t>){</a:t>
            </a:r>
            <a:br>
              <a:rPr lang="en-IN" b="1" dirty="0"/>
            </a:br>
            <a:r>
              <a:rPr lang="en-IN" b="1" dirty="0"/>
              <a:t>        return "Old html: " + </a:t>
            </a:r>
            <a:r>
              <a:rPr lang="en-IN" b="1" dirty="0" err="1"/>
              <a:t>origText</a:t>
            </a:r>
            <a:r>
              <a:rPr lang="en-IN" b="1" dirty="0"/>
              <a:t> + " New html: Hello &lt;b&gt;world!&lt;/b&gt;</a:t>
            </a:r>
            <a:br>
              <a:rPr lang="en-IN" b="1" dirty="0"/>
            </a:br>
            <a:r>
              <a:rPr lang="en-IN" b="1" dirty="0"/>
              <a:t>        (index: " + </a:t>
            </a:r>
            <a:r>
              <a:rPr lang="en-IN" b="1" dirty="0" err="1"/>
              <a:t>i</a:t>
            </a:r>
            <a:r>
              <a:rPr lang="en-IN" b="1" dirty="0"/>
              <a:t> + ")"; </a:t>
            </a:r>
            <a:br>
              <a:rPr lang="en-IN" b="1" dirty="0"/>
            </a:br>
            <a:r>
              <a:rPr lang="en-IN" b="1" dirty="0"/>
              <a:t>    });</a:t>
            </a:r>
            <a:br>
              <a:rPr lang="en-IN" b="1" dirty="0"/>
            </a:br>
            <a:r>
              <a:rPr lang="en-IN" b="1" dirty="0"/>
              <a:t>}); </a:t>
            </a:r>
          </a:p>
        </p:txBody>
      </p:sp>
      <p:sp>
        <p:nvSpPr>
          <p:cNvPr id="4" name="Date Placeholder 3"/>
          <p:cNvSpPr>
            <a:spLocks noGrp="1"/>
          </p:cNvSpPr>
          <p:nvPr>
            <p:ph type="dt" sz="half" idx="10"/>
          </p:nvPr>
        </p:nvSpPr>
        <p:spPr/>
        <p:txBody>
          <a:bodyPr/>
          <a:lstStyle/>
          <a:p>
            <a:fld id="{96721194-0BF3-439E-9E6D-ECE2E3E3F6AA}"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54</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8463148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Set Attributes - </a:t>
            </a:r>
            <a:r>
              <a:rPr lang="en-IN" b="1" dirty="0" err="1"/>
              <a:t>attr</a:t>
            </a:r>
            <a:r>
              <a:rPr lang="en-IN" b="1" dirty="0"/>
              <a:t>()</a:t>
            </a:r>
            <a:br>
              <a:rPr lang="en-IN" b="1" dirty="0"/>
            </a:br>
            <a:endParaRPr lang="en-IN" dirty="0"/>
          </a:p>
        </p:txBody>
      </p:sp>
      <p:sp>
        <p:nvSpPr>
          <p:cNvPr id="3" name="Content Placeholder 2"/>
          <p:cNvSpPr>
            <a:spLocks noGrp="1"/>
          </p:cNvSpPr>
          <p:nvPr>
            <p:ph idx="1"/>
          </p:nvPr>
        </p:nvSpPr>
        <p:spPr/>
        <p:txBody>
          <a:bodyPr/>
          <a:lstStyle/>
          <a:p>
            <a:r>
              <a:rPr lang="en-IN" dirty="0"/>
              <a:t>The following example demonstrates how to change (set) the value of the </a:t>
            </a:r>
            <a:r>
              <a:rPr lang="en-IN" dirty="0" err="1"/>
              <a:t>href</a:t>
            </a:r>
            <a:r>
              <a:rPr lang="en-IN" dirty="0"/>
              <a:t> attribute in a link</a:t>
            </a:r>
            <a:r>
              <a:rPr lang="en-IN" dirty="0" smtClean="0"/>
              <a:t>:</a:t>
            </a:r>
            <a:endParaRPr lang="en-IN" b="1" dirty="0"/>
          </a:p>
          <a:p>
            <a:pPr marL="0" indent="0">
              <a:buNone/>
            </a:pPr>
            <a:r>
              <a:rPr lang="en-IN" b="1" dirty="0" smtClean="0"/>
              <a:t>$("</a:t>
            </a:r>
            <a:r>
              <a:rPr lang="en-IN" b="1" dirty="0"/>
              <a:t>button").</a:t>
            </a:r>
            <a:r>
              <a:rPr lang="en-IN" b="1" dirty="0">
                <a:hlinkClick r:id="rId2" action="ppaction://hlinkfile"/>
              </a:rPr>
              <a:t>click(function</a:t>
            </a:r>
            <a:r>
              <a:rPr lang="en-IN" b="1" dirty="0"/>
              <a:t>(){</a:t>
            </a:r>
            <a:br>
              <a:rPr lang="en-IN" b="1" dirty="0"/>
            </a:br>
            <a:r>
              <a:rPr lang="en-IN" b="1" dirty="0"/>
              <a:t>    $("#w3s").</a:t>
            </a:r>
            <a:r>
              <a:rPr lang="en-IN" b="1" dirty="0" err="1"/>
              <a:t>attr</a:t>
            </a:r>
            <a:r>
              <a:rPr lang="en-IN" b="1" dirty="0"/>
              <a:t>("</a:t>
            </a:r>
            <a:r>
              <a:rPr lang="en-IN" b="1" dirty="0" err="1"/>
              <a:t>href</a:t>
            </a:r>
            <a:r>
              <a:rPr lang="en-IN" b="1" dirty="0"/>
              <a:t>", "http://www.w3schools.com/jquery");</a:t>
            </a:r>
            <a:br>
              <a:rPr lang="en-IN" b="1" dirty="0"/>
            </a:br>
            <a:r>
              <a:rPr lang="en-IN" b="1" dirty="0" smtClean="0"/>
              <a:t>});</a:t>
            </a:r>
            <a:endParaRPr lang="en-IN" b="1" dirty="0"/>
          </a:p>
          <a:p>
            <a:endParaRPr lang="en-IN" dirty="0"/>
          </a:p>
        </p:txBody>
      </p:sp>
      <p:sp>
        <p:nvSpPr>
          <p:cNvPr id="4" name="Date Placeholder 3"/>
          <p:cNvSpPr>
            <a:spLocks noGrp="1"/>
          </p:cNvSpPr>
          <p:nvPr>
            <p:ph type="dt" sz="half" idx="10"/>
          </p:nvPr>
        </p:nvSpPr>
        <p:spPr/>
        <p:txBody>
          <a:bodyPr/>
          <a:lstStyle/>
          <a:p>
            <a:fld id="{4752CAD8-4D24-4EBE-B634-7E371FA81700}"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55</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6774332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 Add Elements</a:t>
            </a:r>
            <a:br>
              <a:rPr lang="en-IN" b="1" dirty="0"/>
            </a:br>
            <a:endParaRPr lang="en-IN" dirty="0"/>
          </a:p>
        </p:txBody>
      </p:sp>
      <p:sp>
        <p:nvSpPr>
          <p:cNvPr id="3" name="Content Placeholder 2"/>
          <p:cNvSpPr>
            <a:spLocks noGrp="1"/>
          </p:cNvSpPr>
          <p:nvPr>
            <p:ph idx="1"/>
          </p:nvPr>
        </p:nvSpPr>
        <p:spPr/>
        <p:txBody>
          <a:bodyPr/>
          <a:lstStyle/>
          <a:p>
            <a:r>
              <a:rPr lang="en-IN" dirty="0"/>
              <a:t>We will look at four jQuery methods that are used to add new content:</a:t>
            </a:r>
          </a:p>
          <a:p>
            <a:pPr lvl="1"/>
            <a:r>
              <a:rPr lang="en-IN" sz="2800" b="1" dirty="0"/>
              <a:t>append() </a:t>
            </a:r>
            <a:r>
              <a:rPr lang="en-IN" sz="2800" dirty="0"/>
              <a:t>- Inserts content at the end of the selected elements</a:t>
            </a:r>
          </a:p>
          <a:p>
            <a:pPr lvl="1"/>
            <a:r>
              <a:rPr lang="en-IN" sz="2800" b="1" dirty="0"/>
              <a:t>prepend() </a:t>
            </a:r>
            <a:r>
              <a:rPr lang="en-IN" sz="2800" dirty="0"/>
              <a:t>- Inserts content at the beginning of the selected elements</a:t>
            </a:r>
          </a:p>
          <a:p>
            <a:pPr lvl="1"/>
            <a:r>
              <a:rPr lang="en-IN" sz="2800" b="1" dirty="0"/>
              <a:t>after() </a:t>
            </a:r>
            <a:r>
              <a:rPr lang="en-IN" sz="2800" dirty="0"/>
              <a:t>- Inserts content after the selected elements</a:t>
            </a:r>
          </a:p>
          <a:p>
            <a:pPr lvl="1"/>
            <a:r>
              <a:rPr lang="en-IN" sz="2800" b="1" dirty="0"/>
              <a:t>before() </a:t>
            </a:r>
            <a:r>
              <a:rPr lang="en-IN" sz="2800" dirty="0"/>
              <a:t>- Inserts content before the selected elements</a:t>
            </a:r>
          </a:p>
          <a:p>
            <a:pPr lvl="1"/>
            <a:endParaRPr lang="en-IN" sz="2800" dirty="0"/>
          </a:p>
        </p:txBody>
      </p:sp>
      <p:sp>
        <p:nvSpPr>
          <p:cNvPr id="4" name="Date Placeholder 3"/>
          <p:cNvSpPr>
            <a:spLocks noGrp="1"/>
          </p:cNvSpPr>
          <p:nvPr>
            <p:ph type="dt" sz="half" idx="10"/>
          </p:nvPr>
        </p:nvSpPr>
        <p:spPr/>
        <p:txBody>
          <a:bodyPr/>
          <a:lstStyle/>
          <a:p>
            <a:fld id="{2436F8A9-2EEE-4072-9D0D-07B49879F366}"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56</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8002763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append() Method</a:t>
            </a:r>
            <a:br>
              <a:rPr lang="en-IN" b="1" dirty="0"/>
            </a:br>
            <a:endParaRPr lang="en-IN" dirty="0"/>
          </a:p>
        </p:txBody>
      </p:sp>
      <p:sp>
        <p:nvSpPr>
          <p:cNvPr id="3" name="Content Placeholder 2"/>
          <p:cNvSpPr>
            <a:spLocks noGrp="1"/>
          </p:cNvSpPr>
          <p:nvPr>
            <p:ph idx="1"/>
          </p:nvPr>
        </p:nvSpPr>
        <p:spPr/>
        <p:txBody>
          <a:bodyPr/>
          <a:lstStyle/>
          <a:p>
            <a:r>
              <a:rPr lang="en-IN" dirty="0"/>
              <a:t>The jQuery </a:t>
            </a:r>
            <a:r>
              <a:rPr lang="en-IN" b="1" dirty="0"/>
              <a:t>append() </a:t>
            </a:r>
            <a:r>
              <a:rPr lang="en-IN" dirty="0"/>
              <a:t>method inserts content AT THE END of the selected HTML elements</a:t>
            </a:r>
            <a:r>
              <a:rPr lang="en-IN" dirty="0" smtClean="0"/>
              <a:t>.</a:t>
            </a:r>
            <a:endParaRPr lang="en-IN" b="1" dirty="0"/>
          </a:p>
          <a:p>
            <a:pPr marL="0" indent="0">
              <a:buNone/>
            </a:pPr>
            <a:r>
              <a:rPr lang="en-IN" b="1" dirty="0"/>
              <a:t>$("p").</a:t>
            </a:r>
            <a:r>
              <a:rPr lang="en-IN" b="1" dirty="0">
                <a:hlinkClick r:id="rId2" action="ppaction://hlinkfile"/>
              </a:rPr>
              <a:t>append</a:t>
            </a:r>
            <a:r>
              <a:rPr lang="en-IN" b="1" dirty="0"/>
              <a:t>("Some appended text."); </a:t>
            </a:r>
          </a:p>
          <a:p>
            <a:r>
              <a:rPr lang="en-IN" dirty="0"/>
              <a:t>The jQuery </a:t>
            </a:r>
            <a:r>
              <a:rPr lang="en-IN" b="1" dirty="0"/>
              <a:t>prepend() </a:t>
            </a:r>
            <a:r>
              <a:rPr lang="en-IN" dirty="0"/>
              <a:t>method inserts content AT THE BEGINNING of the selected HTML elements</a:t>
            </a:r>
            <a:r>
              <a:rPr lang="en-IN" dirty="0" smtClean="0"/>
              <a:t>.</a:t>
            </a:r>
            <a:endParaRPr lang="en-IN" b="1" dirty="0"/>
          </a:p>
          <a:p>
            <a:pPr marL="0" indent="0">
              <a:buNone/>
            </a:pPr>
            <a:r>
              <a:rPr lang="en-IN" b="1" dirty="0"/>
              <a:t>$("p").</a:t>
            </a:r>
            <a:r>
              <a:rPr lang="en-IN" b="1" dirty="0">
                <a:hlinkClick r:id="rId3" action="ppaction://hlinkfile"/>
              </a:rPr>
              <a:t>prepend</a:t>
            </a:r>
            <a:r>
              <a:rPr lang="en-IN" b="1" dirty="0"/>
              <a:t>("Some prepended text."); </a:t>
            </a:r>
          </a:p>
          <a:p>
            <a:endParaRPr lang="en-IN" dirty="0" smtClean="0"/>
          </a:p>
          <a:p>
            <a:endParaRPr lang="en-IN" dirty="0"/>
          </a:p>
        </p:txBody>
      </p:sp>
      <p:sp>
        <p:nvSpPr>
          <p:cNvPr id="4" name="Date Placeholder 3"/>
          <p:cNvSpPr>
            <a:spLocks noGrp="1"/>
          </p:cNvSpPr>
          <p:nvPr>
            <p:ph type="dt" sz="half" idx="10"/>
          </p:nvPr>
        </p:nvSpPr>
        <p:spPr/>
        <p:txBody>
          <a:bodyPr/>
          <a:lstStyle/>
          <a:p>
            <a:fld id="{DC289EFE-0DC3-41BB-BB97-CB3D2C08CC1E}"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1407941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Add Several New Elements With append() and prepend()</a:t>
            </a:r>
            <a:br>
              <a:rPr lang="en-IN" b="1" dirty="0"/>
            </a:br>
            <a:endParaRPr lang="en-IN" dirty="0"/>
          </a:p>
        </p:txBody>
      </p:sp>
      <p:sp>
        <p:nvSpPr>
          <p:cNvPr id="3" name="Content Placeholder 2"/>
          <p:cNvSpPr>
            <a:spLocks noGrp="1"/>
          </p:cNvSpPr>
          <p:nvPr>
            <p:ph idx="1"/>
          </p:nvPr>
        </p:nvSpPr>
        <p:spPr/>
        <p:txBody>
          <a:bodyPr/>
          <a:lstStyle/>
          <a:p>
            <a:pPr marL="0" indent="0">
              <a:buNone/>
            </a:pPr>
            <a:r>
              <a:rPr lang="en-IN" b="1" dirty="0">
                <a:hlinkClick r:id="rId2" action="ppaction://hlinkfile"/>
              </a:rPr>
              <a:t>function</a:t>
            </a:r>
            <a:r>
              <a:rPr lang="en-IN" b="1" dirty="0"/>
              <a:t> </a:t>
            </a:r>
            <a:r>
              <a:rPr lang="en-IN" b="1" dirty="0" err="1"/>
              <a:t>appendText</a:t>
            </a:r>
            <a:r>
              <a:rPr lang="en-IN" b="1" dirty="0"/>
              <a:t>() {</a:t>
            </a:r>
            <a:br>
              <a:rPr lang="en-IN" b="1" dirty="0"/>
            </a:br>
            <a:r>
              <a:rPr lang="en-IN" b="1" dirty="0"/>
              <a:t>    </a:t>
            </a:r>
            <a:r>
              <a:rPr lang="en-IN" b="1" dirty="0" err="1"/>
              <a:t>var</a:t>
            </a:r>
            <a:r>
              <a:rPr lang="en-IN" b="1" dirty="0"/>
              <a:t> txt1 = "&lt;p&gt;Text.&lt;/p&gt;";               // Create element with HTML  </a:t>
            </a:r>
            <a:br>
              <a:rPr lang="en-IN" b="1" dirty="0"/>
            </a:br>
            <a:r>
              <a:rPr lang="en-IN" b="1" dirty="0"/>
              <a:t>    </a:t>
            </a:r>
            <a:r>
              <a:rPr lang="en-IN" b="1" dirty="0" err="1"/>
              <a:t>var</a:t>
            </a:r>
            <a:r>
              <a:rPr lang="en-IN" b="1" dirty="0"/>
              <a:t> txt2 = $("&lt;p&gt;&lt;/p&gt;").text("Text.");   // Create with jQuery</a:t>
            </a:r>
            <a:br>
              <a:rPr lang="en-IN" b="1" dirty="0"/>
            </a:br>
            <a:r>
              <a:rPr lang="en-IN" b="1" dirty="0"/>
              <a:t>    </a:t>
            </a:r>
            <a:r>
              <a:rPr lang="en-IN" b="1" dirty="0" err="1"/>
              <a:t>var</a:t>
            </a:r>
            <a:r>
              <a:rPr lang="en-IN" b="1" dirty="0"/>
              <a:t> txt3 = </a:t>
            </a:r>
            <a:r>
              <a:rPr lang="en-IN" b="1" dirty="0" err="1"/>
              <a:t>document.createElement</a:t>
            </a:r>
            <a:r>
              <a:rPr lang="en-IN" b="1" dirty="0"/>
              <a:t>("p");  // Create with DOM</a:t>
            </a:r>
            <a:br>
              <a:rPr lang="en-IN" b="1" dirty="0"/>
            </a:br>
            <a:r>
              <a:rPr lang="en-IN" b="1" dirty="0"/>
              <a:t>    txt3.innerHTML = "Text.";</a:t>
            </a:r>
            <a:br>
              <a:rPr lang="en-IN" b="1" dirty="0"/>
            </a:br>
            <a:r>
              <a:rPr lang="en-IN" b="1" dirty="0"/>
              <a:t>    $("p").append(txt1, txt2, txt3);         // Append the new elements </a:t>
            </a:r>
            <a:br>
              <a:rPr lang="en-IN" b="1" dirty="0"/>
            </a:br>
            <a:r>
              <a:rPr lang="en-IN" b="1" dirty="0"/>
              <a:t>}</a:t>
            </a:r>
          </a:p>
        </p:txBody>
      </p:sp>
      <p:sp>
        <p:nvSpPr>
          <p:cNvPr id="4" name="Date Placeholder 3"/>
          <p:cNvSpPr>
            <a:spLocks noGrp="1"/>
          </p:cNvSpPr>
          <p:nvPr>
            <p:ph type="dt" sz="half" idx="10"/>
          </p:nvPr>
        </p:nvSpPr>
        <p:spPr/>
        <p:txBody>
          <a:bodyPr/>
          <a:lstStyle/>
          <a:p>
            <a:fld id="{6F9F3508-F9E1-4C36-8650-37BB675E35D2}"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58</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6279140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after() and before() Methods</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jQuery after() method inserts content AFTER the selected HTML elements.</a:t>
            </a:r>
          </a:p>
          <a:p>
            <a:r>
              <a:rPr lang="en-IN" dirty="0"/>
              <a:t>The jQuery before() method inserts content BEFORE the selected HTML elements.</a:t>
            </a:r>
          </a:p>
          <a:p>
            <a:pPr marL="0" indent="0">
              <a:buNone/>
            </a:pPr>
            <a:r>
              <a:rPr lang="en-IN" b="1" dirty="0" smtClean="0"/>
              <a:t>$("</a:t>
            </a:r>
            <a:r>
              <a:rPr lang="en-IN" b="1" dirty="0" err="1"/>
              <a:t>img</a:t>
            </a:r>
            <a:r>
              <a:rPr lang="en-IN" b="1" dirty="0"/>
              <a:t>").</a:t>
            </a:r>
            <a:r>
              <a:rPr lang="en-IN" b="1" dirty="0">
                <a:hlinkClick r:id="rId2" action="ppaction://hlinkfile"/>
              </a:rPr>
              <a:t>after</a:t>
            </a:r>
            <a:r>
              <a:rPr lang="en-IN" b="1" dirty="0"/>
              <a:t>("Some text after");</a:t>
            </a:r>
            <a:br>
              <a:rPr lang="en-IN" b="1" dirty="0"/>
            </a:br>
            <a:r>
              <a:rPr lang="en-IN" b="1" dirty="0"/>
              <a:t/>
            </a:r>
            <a:br>
              <a:rPr lang="en-IN" b="1" dirty="0"/>
            </a:br>
            <a:r>
              <a:rPr lang="en-IN" b="1" dirty="0"/>
              <a:t>$("</a:t>
            </a:r>
            <a:r>
              <a:rPr lang="en-IN" b="1" dirty="0" err="1"/>
              <a:t>img</a:t>
            </a:r>
            <a:r>
              <a:rPr lang="en-IN" b="1" dirty="0"/>
              <a:t>").before("Some text before"); </a:t>
            </a:r>
          </a:p>
          <a:p>
            <a:endParaRPr lang="en-IN" dirty="0"/>
          </a:p>
        </p:txBody>
      </p:sp>
      <p:sp>
        <p:nvSpPr>
          <p:cNvPr id="4" name="Date Placeholder 3"/>
          <p:cNvSpPr>
            <a:spLocks noGrp="1"/>
          </p:cNvSpPr>
          <p:nvPr>
            <p:ph type="dt" sz="half" idx="10"/>
          </p:nvPr>
        </p:nvSpPr>
        <p:spPr/>
        <p:txBody>
          <a:bodyPr/>
          <a:lstStyle/>
          <a:p>
            <a:fld id="{84473CB4-4B27-441A-B83C-DCF16A174A17}"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59</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616073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jQuery CDN</a:t>
            </a:r>
            <a:br>
              <a:rPr lang="en-IN" b="1" dirty="0" smtClean="0"/>
            </a:br>
            <a:endParaRPr lang="en-IN" dirty="0"/>
          </a:p>
        </p:txBody>
      </p:sp>
      <p:sp>
        <p:nvSpPr>
          <p:cNvPr id="3" name="Content Placeholder 2"/>
          <p:cNvSpPr>
            <a:spLocks noGrp="1"/>
          </p:cNvSpPr>
          <p:nvPr>
            <p:ph idx="1"/>
          </p:nvPr>
        </p:nvSpPr>
        <p:spPr/>
        <p:txBody>
          <a:bodyPr/>
          <a:lstStyle/>
          <a:p>
            <a:r>
              <a:rPr lang="en-IN" b="1" dirty="0" smtClean="0"/>
              <a:t>Microsoft CDN:</a:t>
            </a:r>
          </a:p>
          <a:p>
            <a:pPr marL="0" indent="0">
              <a:buNone/>
            </a:pPr>
            <a:r>
              <a:rPr lang="en-IN" dirty="0" smtClean="0"/>
              <a:t>&lt;head&gt;</a:t>
            </a:r>
            <a:br>
              <a:rPr lang="en-IN" dirty="0" smtClean="0"/>
            </a:br>
            <a:r>
              <a:rPr lang="en-IN" dirty="0" smtClean="0"/>
              <a:t>&lt;script </a:t>
            </a:r>
            <a:r>
              <a:rPr lang="en-IN" dirty="0" err="1" smtClean="0"/>
              <a:t>src</a:t>
            </a:r>
            <a:r>
              <a:rPr lang="en-IN" dirty="0" smtClean="0"/>
              <a:t>="http://ajax.aspnetcdn.com/</a:t>
            </a:r>
            <a:r>
              <a:rPr lang="en-IN" dirty="0" err="1" smtClean="0"/>
              <a:t>ajax</a:t>
            </a:r>
            <a:r>
              <a:rPr lang="en-IN" dirty="0" smtClean="0"/>
              <a:t>/jQuery/jquery-1.11.2.min.js"&gt;&lt;/script&gt;</a:t>
            </a:r>
            <a:br>
              <a:rPr lang="en-IN" dirty="0" smtClean="0"/>
            </a:br>
            <a:r>
              <a:rPr lang="en-IN" dirty="0" smtClean="0"/>
              <a:t>&lt;/head&gt; </a:t>
            </a:r>
          </a:p>
          <a:p>
            <a:endParaRPr lang="en-IN" dirty="0"/>
          </a:p>
        </p:txBody>
      </p:sp>
      <p:sp>
        <p:nvSpPr>
          <p:cNvPr id="4" name="Date Placeholder 3"/>
          <p:cNvSpPr>
            <a:spLocks noGrp="1"/>
          </p:cNvSpPr>
          <p:nvPr>
            <p:ph type="dt" sz="half" idx="10"/>
          </p:nvPr>
        </p:nvSpPr>
        <p:spPr/>
        <p:txBody>
          <a:bodyPr/>
          <a:lstStyle/>
          <a:p>
            <a:fld id="{3CEA2EE3-985B-4B6E-9680-13C75D553964}"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9926530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Add Several New Elements With after() and before()</a:t>
            </a:r>
            <a:br>
              <a:rPr lang="en-IN" b="1" dirty="0"/>
            </a:br>
            <a:endParaRPr lang="en-IN" dirty="0"/>
          </a:p>
        </p:txBody>
      </p:sp>
      <p:sp>
        <p:nvSpPr>
          <p:cNvPr id="3" name="Content Placeholder 2"/>
          <p:cNvSpPr>
            <a:spLocks noGrp="1"/>
          </p:cNvSpPr>
          <p:nvPr>
            <p:ph idx="1"/>
          </p:nvPr>
        </p:nvSpPr>
        <p:spPr/>
        <p:txBody>
          <a:bodyPr/>
          <a:lstStyle/>
          <a:p>
            <a:pPr marL="0" indent="0">
              <a:buNone/>
            </a:pPr>
            <a:r>
              <a:rPr lang="en-IN" b="1" dirty="0">
                <a:hlinkClick r:id="rId2" action="ppaction://hlinkfile"/>
              </a:rPr>
              <a:t>function</a:t>
            </a:r>
            <a:r>
              <a:rPr lang="en-IN" b="1" dirty="0"/>
              <a:t> </a:t>
            </a:r>
            <a:r>
              <a:rPr lang="en-IN" b="1" dirty="0" err="1"/>
              <a:t>afterText</a:t>
            </a:r>
            <a:r>
              <a:rPr lang="en-IN" b="1" dirty="0"/>
              <a:t>() {</a:t>
            </a:r>
            <a:br>
              <a:rPr lang="en-IN" b="1" dirty="0"/>
            </a:br>
            <a:r>
              <a:rPr lang="en-IN" b="1" dirty="0"/>
              <a:t>    </a:t>
            </a:r>
            <a:r>
              <a:rPr lang="en-IN" b="1" dirty="0" err="1"/>
              <a:t>var</a:t>
            </a:r>
            <a:r>
              <a:rPr lang="en-IN" b="1" dirty="0"/>
              <a:t> txt1 = "&lt;b&gt;I &lt;/b&gt;";                    // Create element with HTML  </a:t>
            </a:r>
            <a:br>
              <a:rPr lang="en-IN" b="1" dirty="0"/>
            </a:br>
            <a:r>
              <a:rPr lang="en-IN" b="1" dirty="0"/>
              <a:t>    </a:t>
            </a:r>
            <a:r>
              <a:rPr lang="en-IN" b="1" dirty="0" err="1"/>
              <a:t>var</a:t>
            </a:r>
            <a:r>
              <a:rPr lang="en-IN" b="1" dirty="0"/>
              <a:t> txt2 = $("&lt;</a:t>
            </a:r>
            <a:r>
              <a:rPr lang="en-IN" b="1" dirty="0" err="1"/>
              <a:t>i</a:t>
            </a:r>
            <a:r>
              <a:rPr lang="en-IN" b="1" dirty="0"/>
              <a:t>&gt;&lt;/</a:t>
            </a:r>
            <a:r>
              <a:rPr lang="en-IN" b="1" dirty="0" err="1"/>
              <a:t>i</a:t>
            </a:r>
            <a:r>
              <a:rPr lang="en-IN" b="1" dirty="0"/>
              <a:t>&gt;").text("love ");     // Create with jQuery</a:t>
            </a:r>
            <a:br>
              <a:rPr lang="en-IN" b="1" dirty="0"/>
            </a:br>
            <a:r>
              <a:rPr lang="en-IN" b="1" dirty="0"/>
              <a:t>    </a:t>
            </a:r>
            <a:r>
              <a:rPr lang="en-IN" b="1" dirty="0" err="1"/>
              <a:t>var</a:t>
            </a:r>
            <a:r>
              <a:rPr lang="en-IN" b="1" dirty="0"/>
              <a:t> txt3 = </a:t>
            </a:r>
            <a:r>
              <a:rPr lang="en-IN" b="1" dirty="0" err="1"/>
              <a:t>document.createElement</a:t>
            </a:r>
            <a:r>
              <a:rPr lang="en-IN" b="1" dirty="0"/>
              <a:t>("b");    // Create with DOM</a:t>
            </a:r>
            <a:br>
              <a:rPr lang="en-IN" b="1" dirty="0"/>
            </a:br>
            <a:r>
              <a:rPr lang="en-IN" b="1" dirty="0"/>
              <a:t>    txt3.innerHTML = "jQuery!";</a:t>
            </a:r>
            <a:br>
              <a:rPr lang="en-IN" b="1" dirty="0"/>
            </a:br>
            <a:r>
              <a:rPr lang="en-IN" b="1" dirty="0"/>
              <a:t>    $("</a:t>
            </a:r>
            <a:r>
              <a:rPr lang="en-IN" b="1" dirty="0" err="1"/>
              <a:t>img</a:t>
            </a:r>
            <a:r>
              <a:rPr lang="en-IN" b="1" dirty="0"/>
              <a:t>").after(txt1, txt2, txt3);          // Insert new elements after &lt;</a:t>
            </a:r>
            <a:r>
              <a:rPr lang="en-IN" b="1" dirty="0" err="1"/>
              <a:t>img</a:t>
            </a:r>
            <a:r>
              <a:rPr lang="en-IN" b="1" dirty="0"/>
              <a:t>&gt;</a:t>
            </a:r>
            <a:br>
              <a:rPr lang="en-IN" b="1" dirty="0"/>
            </a:br>
            <a:r>
              <a:rPr lang="en-IN" b="1" dirty="0"/>
              <a:t>}</a:t>
            </a:r>
          </a:p>
        </p:txBody>
      </p:sp>
      <p:sp>
        <p:nvSpPr>
          <p:cNvPr id="4" name="Date Placeholder 3"/>
          <p:cNvSpPr>
            <a:spLocks noGrp="1"/>
          </p:cNvSpPr>
          <p:nvPr>
            <p:ph type="dt" sz="half" idx="10"/>
          </p:nvPr>
        </p:nvSpPr>
        <p:spPr/>
        <p:txBody>
          <a:bodyPr/>
          <a:lstStyle/>
          <a:p>
            <a:fld id="{B530CF02-F17B-4CC7-BC60-DACFAAB64384}"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60</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9857751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 Remove Elements</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a:t>To remove elements and content, there are mainly two jQuery methods:</a:t>
            </a:r>
          </a:p>
          <a:p>
            <a:r>
              <a:rPr lang="en-IN" b="1" dirty="0"/>
              <a:t>remove() </a:t>
            </a:r>
            <a:r>
              <a:rPr lang="en-IN" dirty="0"/>
              <a:t>- Removes the selected element (and its child elements)</a:t>
            </a:r>
          </a:p>
          <a:p>
            <a:r>
              <a:rPr lang="en-IN" b="1" dirty="0"/>
              <a:t>empty() </a:t>
            </a:r>
            <a:r>
              <a:rPr lang="en-IN" dirty="0"/>
              <a:t>- Removes the child elements from the selected element</a:t>
            </a:r>
          </a:p>
          <a:p>
            <a:r>
              <a:rPr lang="en-IN" dirty="0"/>
              <a:t>The </a:t>
            </a:r>
            <a:r>
              <a:rPr lang="en-IN" b="1" dirty="0"/>
              <a:t>jQuery remove() </a:t>
            </a:r>
            <a:r>
              <a:rPr lang="en-IN" dirty="0"/>
              <a:t>method removes the selected element(s) and its child elements</a:t>
            </a:r>
            <a:r>
              <a:rPr lang="en-IN" dirty="0" smtClean="0"/>
              <a:t>.</a:t>
            </a:r>
            <a:endParaRPr lang="en-IN" b="1" dirty="0"/>
          </a:p>
          <a:p>
            <a:r>
              <a:rPr lang="en-IN" b="1" dirty="0"/>
              <a:t>$("#div1").</a:t>
            </a:r>
            <a:r>
              <a:rPr lang="en-IN" b="1" dirty="0">
                <a:hlinkClick r:id="rId2" action="ppaction://hlinkfile"/>
              </a:rPr>
              <a:t>remove</a:t>
            </a:r>
            <a:r>
              <a:rPr lang="en-IN" b="1" dirty="0"/>
              <a:t>(); </a:t>
            </a:r>
          </a:p>
          <a:p>
            <a:r>
              <a:rPr lang="en-IN" dirty="0" smtClean="0"/>
              <a:t>The </a:t>
            </a:r>
            <a:r>
              <a:rPr lang="en-IN" b="1" dirty="0"/>
              <a:t>jQuery empty() </a:t>
            </a:r>
            <a:r>
              <a:rPr lang="en-IN" dirty="0"/>
              <a:t>method removes the child elements of the selected element(s</a:t>
            </a:r>
            <a:r>
              <a:rPr lang="en-IN" dirty="0" smtClean="0"/>
              <a:t>).</a:t>
            </a:r>
            <a:endParaRPr lang="en-IN" b="1" dirty="0"/>
          </a:p>
          <a:p>
            <a:r>
              <a:rPr lang="en-IN" b="1" dirty="0"/>
              <a:t>$("#div1").</a:t>
            </a:r>
            <a:r>
              <a:rPr lang="en-IN" b="1" dirty="0" smtClean="0">
                <a:hlinkClick r:id="rId3" action="ppaction://hlinkfile"/>
              </a:rPr>
              <a:t>empty</a:t>
            </a:r>
            <a:r>
              <a:rPr lang="en-IN" b="1" dirty="0"/>
              <a:t>();</a:t>
            </a:r>
          </a:p>
          <a:p>
            <a:endParaRPr lang="en-IN" dirty="0"/>
          </a:p>
        </p:txBody>
      </p:sp>
      <p:sp>
        <p:nvSpPr>
          <p:cNvPr id="4" name="Date Placeholder 3"/>
          <p:cNvSpPr>
            <a:spLocks noGrp="1"/>
          </p:cNvSpPr>
          <p:nvPr>
            <p:ph type="dt" sz="half" idx="10"/>
          </p:nvPr>
        </p:nvSpPr>
        <p:spPr/>
        <p:txBody>
          <a:bodyPr/>
          <a:lstStyle/>
          <a:p>
            <a:fld id="{4012A51D-E785-49F7-8440-441580A3501C}"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61</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3977440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Filter the Elements to be Removed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jQuery remove() method also accepts one parameter, which allows you to filter the elements to be removed.</a:t>
            </a:r>
          </a:p>
          <a:p>
            <a:r>
              <a:rPr lang="en-IN" dirty="0"/>
              <a:t>The parameter can be any of the jQuery selector syntaxes.</a:t>
            </a:r>
          </a:p>
          <a:p>
            <a:r>
              <a:rPr lang="en-IN" dirty="0"/>
              <a:t>The following example removes all &lt;p&gt; elements with class="test":   </a:t>
            </a:r>
          </a:p>
          <a:p>
            <a:r>
              <a:rPr lang="en-IN" b="1" dirty="0"/>
              <a:t>$("p").</a:t>
            </a:r>
            <a:r>
              <a:rPr lang="en-IN" b="1" dirty="0">
                <a:hlinkClick r:id="rId2" action="ppaction://hlinkfile"/>
              </a:rPr>
              <a:t>remove</a:t>
            </a:r>
            <a:r>
              <a:rPr lang="en-IN" b="1" dirty="0"/>
              <a:t>(".test");</a:t>
            </a:r>
          </a:p>
        </p:txBody>
      </p:sp>
      <p:sp>
        <p:nvSpPr>
          <p:cNvPr id="4" name="Date Placeholder 3"/>
          <p:cNvSpPr>
            <a:spLocks noGrp="1"/>
          </p:cNvSpPr>
          <p:nvPr>
            <p:ph type="dt" sz="half" idx="10"/>
          </p:nvPr>
        </p:nvSpPr>
        <p:spPr/>
        <p:txBody>
          <a:bodyPr/>
          <a:lstStyle/>
          <a:p>
            <a:fld id="{6F452334-9FB6-41ED-B1B2-41F289D43098}"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62</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5842659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 Dimensions</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a:t>With jQuery, it is easy to work with the dimensions of elements and browser window</a:t>
            </a:r>
            <a:r>
              <a:rPr lang="en-IN" dirty="0" smtClean="0"/>
              <a:t>.</a:t>
            </a:r>
          </a:p>
          <a:p>
            <a:r>
              <a:rPr lang="en-IN" dirty="0"/>
              <a:t>jQuery has several important methods for working with dimensions:</a:t>
            </a:r>
          </a:p>
          <a:p>
            <a:pPr lvl="1"/>
            <a:r>
              <a:rPr lang="en-IN" sz="3200" dirty="0"/>
              <a:t>width()</a:t>
            </a:r>
          </a:p>
          <a:p>
            <a:pPr lvl="1"/>
            <a:r>
              <a:rPr lang="en-IN" sz="3200" dirty="0"/>
              <a:t>height()</a:t>
            </a:r>
          </a:p>
          <a:p>
            <a:pPr lvl="1"/>
            <a:r>
              <a:rPr lang="en-IN" sz="3200" dirty="0" err="1"/>
              <a:t>innerWidth</a:t>
            </a:r>
            <a:r>
              <a:rPr lang="en-IN" sz="3200" dirty="0"/>
              <a:t>()</a:t>
            </a:r>
          </a:p>
          <a:p>
            <a:pPr lvl="1"/>
            <a:r>
              <a:rPr lang="en-IN" sz="3200" dirty="0" err="1"/>
              <a:t>innerHeight</a:t>
            </a:r>
            <a:r>
              <a:rPr lang="en-IN" sz="3200" dirty="0"/>
              <a:t>()</a:t>
            </a:r>
          </a:p>
          <a:p>
            <a:pPr lvl="1"/>
            <a:r>
              <a:rPr lang="en-IN" sz="3200" dirty="0" err="1"/>
              <a:t>outerWidth</a:t>
            </a:r>
            <a:r>
              <a:rPr lang="en-IN" sz="3200" dirty="0"/>
              <a:t>()</a:t>
            </a:r>
          </a:p>
          <a:p>
            <a:pPr lvl="1"/>
            <a:r>
              <a:rPr lang="en-IN" sz="3200" dirty="0" err="1"/>
              <a:t>outerHeight</a:t>
            </a:r>
            <a:r>
              <a:rPr lang="en-IN" sz="3200" dirty="0"/>
              <a:t>()</a:t>
            </a:r>
          </a:p>
          <a:p>
            <a:endParaRPr lang="en-IN" dirty="0"/>
          </a:p>
        </p:txBody>
      </p:sp>
      <p:sp>
        <p:nvSpPr>
          <p:cNvPr id="4" name="Date Placeholder 3"/>
          <p:cNvSpPr>
            <a:spLocks noGrp="1"/>
          </p:cNvSpPr>
          <p:nvPr>
            <p:ph type="dt" sz="half" idx="10"/>
          </p:nvPr>
        </p:nvSpPr>
        <p:spPr/>
        <p:txBody>
          <a:bodyPr/>
          <a:lstStyle/>
          <a:p>
            <a:fld id="{0B654AD4-73C4-420F-9240-073CA17280D2}"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63</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7730321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jQuery Dimens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624" y="1690687"/>
            <a:ext cx="7476564" cy="480424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F591496B-E71E-48BF-974B-861CEEB2D15C}"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64</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237722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width() and height() Methods</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dirty="0"/>
              <a:t>width() method sets or returns the width of an element (excludes padding, border and margin).</a:t>
            </a:r>
          </a:p>
          <a:p>
            <a:r>
              <a:rPr lang="en-IN" dirty="0"/>
              <a:t>The height() method sets or returns the height of an element (excludes padding, border and margin).</a:t>
            </a:r>
          </a:p>
          <a:p>
            <a:r>
              <a:rPr lang="en-IN" dirty="0"/>
              <a:t>The following example returns the width and height of a specified &lt;div&gt; element</a:t>
            </a:r>
            <a:r>
              <a:rPr lang="en-IN" dirty="0" smtClean="0"/>
              <a:t>:</a:t>
            </a:r>
            <a:endParaRPr lang="en-IN" b="1" dirty="0"/>
          </a:p>
          <a:p>
            <a:pPr marL="0" indent="0">
              <a:buNone/>
            </a:pPr>
            <a:r>
              <a:rPr lang="en-IN" b="1" dirty="0"/>
              <a:t>$("button").click(function(){</a:t>
            </a:r>
            <a:br>
              <a:rPr lang="en-IN" b="1" dirty="0"/>
            </a:br>
            <a:r>
              <a:rPr lang="en-IN" b="1" dirty="0"/>
              <a:t>    </a:t>
            </a:r>
            <a:r>
              <a:rPr lang="en-IN" b="1" dirty="0" err="1"/>
              <a:t>var</a:t>
            </a:r>
            <a:r>
              <a:rPr lang="en-IN" b="1" dirty="0"/>
              <a:t> txt = "";</a:t>
            </a:r>
            <a:br>
              <a:rPr lang="en-IN" b="1" dirty="0"/>
            </a:br>
            <a:r>
              <a:rPr lang="en-IN" b="1" dirty="0"/>
              <a:t>    txt += "</a:t>
            </a:r>
            <a:r>
              <a:rPr lang="en-IN" b="1" dirty="0">
                <a:hlinkClick r:id="rId2" action="ppaction://hlinkfile"/>
              </a:rPr>
              <a:t>Width</a:t>
            </a:r>
            <a:r>
              <a:rPr lang="en-IN" b="1" dirty="0"/>
              <a:t>: " + $("#div1").width() + "&lt;/</a:t>
            </a:r>
            <a:r>
              <a:rPr lang="en-IN" b="1" dirty="0" err="1"/>
              <a:t>br</a:t>
            </a:r>
            <a:r>
              <a:rPr lang="en-IN" b="1" dirty="0"/>
              <a:t>&gt;";</a:t>
            </a:r>
            <a:br>
              <a:rPr lang="en-IN" b="1" dirty="0"/>
            </a:br>
            <a:r>
              <a:rPr lang="en-IN" b="1" dirty="0"/>
              <a:t>    txt += "Height: " + $("#div1").height();</a:t>
            </a:r>
            <a:br>
              <a:rPr lang="en-IN" b="1" dirty="0"/>
            </a:br>
            <a:r>
              <a:rPr lang="en-IN" b="1" dirty="0"/>
              <a:t>    $("#div1").html(txt);</a:t>
            </a:r>
            <a:br>
              <a:rPr lang="en-IN" b="1" dirty="0"/>
            </a:br>
            <a:r>
              <a:rPr lang="en-IN" b="1" dirty="0"/>
              <a:t>});</a:t>
            </a:r>
          </a:p>
          <a:p>
            <a:endParaRPr lang="en-IN" dirty="0"/>
          </a:p>
        </p:txBody>
      </p:sp>
      <p:sp>
        <p:nvSpPr>
          <p:cNvPr id="4" name="Date Placeholder 3"/>
          <p:cNvSpPr>
            <a:spLocks noGrp="1"/>
          </p:cNvSpPr>
          <p:nvPr>
            <p:ph type="dt" sz="half" idx="10"/>
          </p:nvPr>
        </p:nvSpPr>
        <p:spPr/>
        <p:txBody>
          <a:bodyPr/>
          <a:lstStyle/>
          <a:p>
            <a:fld id="{55E18D56-9166-40CE-B79E-04808BC5E476}"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65</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8473251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jQuery </a:t>
            </a:r>
            <a:r>
              <a:rPr lang="en-IN" b="1" dirty="0" err="1"/>
              <a:t>innerWidth</a:t>
            </a:r>
            <a:r>
              <a:rPr lang="en-IN" b="1" dirty="0"/>
              <a:t>() and </a:t>
            </a:r>
            <a:r>
              <a:rPr lang="en-IN" b="1" dirty="0" err="1"/>
              <a:t>innerHeight</a:t>
            </a:r>
            <a:r>
              <a:rPr lang="en-IN" b="1" dirty="0"/>
              <a:t>() Methods</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dirty="0" err="1"/>
              <a:t>innerWidth</a:t>
            </a:r>
            <a:r>
              <a:rPr lang="en-IN" dirty="0"/>
              <a:t>() method returns the width of an element (includes padding).</a:t>
            </a:r>
          </a:p>
          <a:p>
            <a:r>
              <a:rPr lang="en-IN" dirty="0"/>
              <a:t>The </a:t>
            </a:r>
            <a:r>
              <a:rPr lang="en-IN" dirty="0" err="1"/>
              <a:t>innerHeight</a:t>
            </a:r>
            <a:r>
              <a:rPr lang="en-IN" dirty="0"/>
              <a:t>() method returns the height of an element (includes padding).</a:t>
            </a:r>
          </a:p>
          <a:p>
            <a:r>
              <a:rPr lang="en-IN" dirty="0"/>
              <a:t>The following example returns the inner-width/height of a specified &lt;div&gt; element</a:t>
            </a:r>
            <a:r>
              <a:rPr lang="en-IN" dirty="0" smtClean="0"/>
              <a:t>:</a:t>
            </a:r>
            <a:endParaRPr lang="en-IN" b="1" dirty="0"/>
          </a:p>
          <a:p>
            <a:pPr marL="0" indent="0">
              <a:buNone/>
            </a:pPr>
            <a:r>
              <a:rPr lang="en-IN" b="1" dirty="0"/>
              <a:t>$("button").click(function(){</a:t>
            </a:r>
            <a:br>
              <a:rPr lang="en-IN" b="1" dirty="0"/>
            </a:br>
            <a:r>
              <a:rPr lang="en-IN" b="1" dirty="0"/>
              <a:t>    </a:t>
            </a:r>
            <a:r>
              <a:rPr lang="en-IN" b="1" dirty="0" err="1"/>
              <a:t>var</a:t>
            </a:r>
            <a:r>
              <a:rPr lang="en-IN" b="1" dirty="0"/>
              <a:t> txt = "";</a:t>
            </a:r>
            <a:br>
              <a:rPr lang="en-IN" b="1" dirty="0"/>
            </a:br>
            <a:r>
              <a:rPr lang="en-IN" b="1" dirty="0"/>
              <a:t>    txt += "Inner </a:t>
            </a:r>
            <a:r>
              <a:rPr lang="en-IN" b="1" dirty="0">
                <a:hlinkClick r:id="rId2" action="ppaction://hlinkfile"/>
              </a:rPr>
              <a:t>width</a:t>
            </a:r>
            <a:r>
              <a:rPr lang="en-IN" b="1" dirty="0"/>
              <a:t>: " + $("#div1").</a:t>
            </a:r>
            <a:r>
              <a:rPr lang="en-IN" b="1" dirty="0" err="1"/>
              <a:t>innerWidth</a:t>
            </a:r>
            <a:r>
              <a:rPr lang="en-IN" b="1" dirty="0"/>
              <a:t>() + "&lt;/</a:t>
            </a:r>
            <a:r>
              <a:rPr lang="en-IN" b="1" dirty="0" err="1"/>
              <a:t>br</a:t>
            </a:r>
            <a:r>
              <a:rPr lang="en-IN" b="1" dirty="0"/>
              <a:t>&gt;";</a:t>
            </a:r>
            <a:br>
              <a:rPr lang="en-IN" b="1" dirty="0"/>
            </a:br>
            <a:r>
              <a:rPr lang="en-IN" b="1" dirty="0"/>
              <a:t>    txt += "Inner height: " + $("#div1").</a:t>
            </a:r>
            <a:r>
              <a:rPr lang="en-IN" b="1" dirty="0" err="1"/>
              <a:t>innerHeight</a:t>
            </a:r>
            <a:r>
              <a:rPr lang="en-IN" b="1" dirty="0"/>
              <a:t>();</a:t>
            </a:r>
            <a:br>
              <a:rPr lang="en-IN" b="1" dirty="0"/>
            </a:br>
            <a:r>
              <a:rPr lang="en-IN" b="1" dirty="0"/>
              <a:t>    $("#div1").html(txt);</a:t>
            </a:r>
            <a:br>
              <a:rPr lang="en-IN" b="1" dirty="0"/>
            </a:br>
            <a:r>
              <a:rPr lang="en-IN" b="1" dirty="0"/>
              <a:t>})</a:t>
            </a:r>
          </a:p>
          <a:p>
            <a:endParaRPr lang="en-IN" b="1" dirty="0"/>
          </a:p>
        </p:txBody>
      </p:sp>
      <p:sp>
        <p:nvSpPr>
          <p:cNvPr id="4" name="Date Placeholder 3"/>
          <p:cNvSpPr>
            <a:spLocks noGrp="1"/>
          </p:cNvSpPr>
          <p:nvPr>
            <p:ph type="dt" sz="half" idx="10"/>
          </p:nvPr>
        </p:nvSpPr>
        <p:spPr/>
        <p:txBody>
          <a:bodyPr/>
          <a:lstStyle/>
          <a:p>
            <a:fld id="{1B8C9FEA-5D86-42BB-97F6-4DE2B0F532B5}"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66</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5110393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More width() and height()</a:t>
            </a:r>
            <a:br>
              <a:rPr lang="en-IN" b="1" dirty="0"/>
            </a:br>
            <a:endParaRPr lang="en-IN" dirty="0"/>
          </a:p>
        </p:txBody>
      </p:sp>
      <p:sp>
        <p:nvSpPr>
          <p:cNvPr id="3" name="Content Placeholder 2"/>
          <p:cNvSpPr>
            <a:spLocks noGrp="1"/>
          </p:cNvSpPr>
          <p:nvPr>
            <p:ph idx="1"/>
          </p:nvPr>
        </p:nvSpPr>
        <p:spPr/>
        <p:txBody>
          <a:bodyPr>
            <a:normAutofit/>
          </a:bodyPr>
          <a:lstStyle/>
          <a:p>
            <a:pPr marL="0" indent="0">
              <a:buNone/>
            </a:pPr>
            <a:r>
              <a:rPr lang="en-IN" sz="3200" b="1" dirty="0"/>
              <a:t>$("button").</a:t>
            </a:r>
            <a:r>
              <a:rPr lang="en-IN" sz="3200" b="1" dirty="0">
                <a:hlinkClick r:id="rId2" action="ppaction://hlinkfile"/>
              </a:rPr>
              <a:t>click(function</a:t>
            </a:r>
            <a:r>
              <a:rPr lang="en-IN" sz="3200" b="1" dirty="0"/>
              <a:t>(){</a:t>
            </a:r>
            <a:br>
              <a:rPr lang="en-IN" sz="3200" b="1" dirty="0"/>
            </a:br>
            <a:r>
              <a:rPr lang="en-IN" sz="3200" b="1" dirty="0"/>
              <a:t>    $("#div1").width(500).height(500);</a:t>
            </a:r>
            <a:br>
              <a:rPr lang="en-IN" sz="3200" b="1" dirty="0"/>
            </a:br>
            <a:r>
              <a:rPr lang="en-IN" sz="3200" b="1" dirty="0"/>
              <a:t>});</a:t>
            </a:r>
          </a:p>
        </p:txBody>
      </p:sp>
      <p:sp>
        <p:nvSpPr>
          <p:cNvPr id="4" name="Date Placeholder 3"/>
          <p:cNvSpPr>
            <a:spLocks noGrp="1"/>
          </p:cNvSpPr>
          <p:nvPr>
            <p:ph type="dt" sz="half" idx="10"/>
          </p:nvPr>
        </p:nvSpPr>
        <p:spPr/>
        <p:txBody>
          <a:bodyPr/>
          <a:lstStyle/>
          <a:p>
            <a:fld id="{5F237C57-CFA8-4E7E-A8E3-06D101F33BB6}"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948169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Manipulating CSS</a:t>
            </a:r>
            <a:br>
              <a:rPr lang="en-IN" b="1" dirty="0"/>
            </a:br>
            <a:endParaRPr lang="en-IN" dirty="0"/>
          </a:p>
        </p:txBody>
      </p:sp>
      <p:sp>
        <p:nvSpPr>
          <p:cNvPr id="3" name="Content Placeholder 2"/>
          <p:cNvSpPr>
            <a:spLocks noGrp="1"/>
          </p:cNvSpPr>
          <p:nvPr>
            <p:ph idx="1"/>
          </p:nvPr>
        </p:nvSpPr>
        <p:spPr/>
        <p:txBody>
          <a:bodyPr/>
          <a:lstStyle/>
          <a:p>
            <a:r>
              <a:rPr lang="en-IN" dirty="0"/>
              <a:t>jQuery has several methods for CSS manipulation. We will look at the following methods:</a:t>
            </a:r>
          </a:p>
          <a:p>
            <a:pPr lvl="1"/>
            <a:r>
              <a:rPr lang="en-IN" sz="3200" dirty="0"/>
              <a:t>addClass() - Adds one or more classes to the selected elements</a:t>
            </a:r>
          </a:p>
          <a:p>
            <a:pPr lvl="1"/>
            <a:r>
              <a:rPr lang="en-IN" sz="3200" dirty="0"/>
              <a:t>removeClass() - Removes one or more classes from the selected elements</a:t>
            </a:r>
          </a:p>
          <a:p>
            <a:pPr lvl="1"/>
            <a:r>
              <a:rPr lang="en-IN" sz="3200" dirty="0"/>
              <a:t>toggleClass() - Toggles between adding/removing classes from the selected elements</a:t>
            </a:r>
          </a:p>
          <a:p>
            <a:pPr lvl="1"/>
            <a:r>
              <a:rPr lang="en-IN" sz="3200" dirty="0" err="1"/>
              <a:t>css</a:t>
            </a:r>
            <a:r>
              <a:rPr lang="en-IN" sz="3200" dirty="0"/>
              <a:t>() - Sets or returns the style attribute</a:t>
            </a:r>
          </a:p>
          <a:p>
            <a:endParaRPr lang="en-IN" dirty="0"/>
          </a:p>
        </p:txBody>
      </p:sp>
      <p:sp>
        <p:nvSpPr>
          <p:cNvPr id="4" name="Date Placeholder 3"/>
          <p:cNvSpPr>
            <a:spLocks noGrp="1"/>
          </p:cNvSpPr>
          <p:nvPr>
            <p:ph type="dt" sz="half" idx="10"/>
          </p:nvPr>
        </p:nvSpPr>
        <p:spPr/>
        <p:txBody>
          <a:bodyPr/>
          <a:lstStyle/>
          <a:p>
            <a:fld id="{1529BD46-1175-480F-BE4B-47CEF2F5C170}"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68</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4405186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addClass()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following example shows how to add class attributes to different elements. Of course you can select multiple elements, when adding classes:</a:t>
            </a:r>
          </a:p>
          <a:p>
            <a:pPr marL="0" indent="0">
              <a:buNone/>
            </a:pPr>
            <a:r>
              <a:rPr lang="en-IN" b="1" dirty="0" smtClean="0"/>
              <a:t>$("</a:t>
            </a:r>
            <a:r>
              <a:rPr lang="en-IN" b="1" dirty="0"/>
              <a:t>button").click(function(){</a:t>
            </a:r>
            <a:br>
              <a:rPr lang="en-IN" b="1" dirty="0"/>
            </a:br>
            <a:r>
              <a:rPr lang="en-IN" b="1" dirty="0"/>
              <a:t>    $("h1, h2, p").addClass("blue");</a:t>
            </a:r>
            <a:br>
              <a:rPr lang="en-IN" b="1" dirty="0"/>
            </a:br>
            <a:r>
              <a:rPr lang="en-IN" b="1" dirty="0"/>
              <a:t>    $("div").</a:t>
            </a:r>
            <a:r>
              <a:rPr lang="en-IN" b="1" dirty="0">
                <a:hlinkClick r:id="rId2" action="ppaction://hlinkfile"/>
              </a:rPr>
              <a:t>addClass</a:t>
            </a:r>
            <a:r>
              <a:rPr lang="en-IN" b="1" dirty="0"/>
              <a:t>("important");</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AFAAB94B-F58C-4945-87A9-4BDB2E2BCAC9}"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69</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656392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jQuery Syntax</a:t>
            </a:r>
            <a:br>
              <a:rPr lang="en-IN" b="1" dirty="0" smtClean="0"/>
            </a:br>
            <a:endParaRPr lang="en-IN" dirty="0"/>
          </a:p>
        </p:txBody>
      </p:sp>
      <p:sp>
        <p:nvSpPr>
          <p:cNvPr id="3" name="Content Placeholder 2"/>
          <p:cNvSpPr>
            <a:spLocks noGrp="1"/>
          </p:cNvSpPr>
          <p:nvPr>
            <p:ph idx="1"/>
          </p:nvPr>
        </p:nvSpPr>
        <p:spPr/>
        <p:txBody>
          <a:bodyPr/>
          <a:lstStyle/>
          <a:p>
            <a:r>
              <a:rPr lang="en-IN" dirty="0" smtClean="0"/>
              <a:t>The jQuery syntax is tailor made for </a:t>
            </a:r>
            <a:r>
              <a:rPr lang="en-IN" b="1" dirty="0" smtClean="0"/>
              <a:t>selecting</a:t>
            </a:r>
            <a:r>
              <a:rPr lang="en-IN" dirty="0" smtClean="0"/>
              <a:t> HTML elements and performing some </a:t>
            </a:r>
            <a:r>
              <a:rPr lang="en-IN" b="1" dirty="0" smtClean="0"/>
              <a:t>action</a:t>
            </a:r>
            <a:r>
              <a:rPr lang="en-IN" dirty="0" smtClean="0"/>
              <a:t> on the element(s).</a:t>
            </a:r>
          </a:p>
          <a:p>
            <a:r>
              <a:rPr lang="en-IN" dirty="0" smtClean="0"/>
              <a:t>Basic syntax is: </a:t>
            </a:r>
            <a:r>
              <a:rPr lang="en-IN" b="1" dirty="0" smtClean="0"/>
              <a:t>$(</a:t>
            </a:r>
            <a:r>
              <a:rPr lang="en-IN" b="1" i="1" dirty="0" smtClean="0"/>
              <a:t>selector</a:t>
            </a:r>
            <a:r>
              <a:rPr lang="en-IN" b="1" dirty="0" smtClean="0"/>
              <a:t>).</a:t>
            </a:r>
            <a:r>
              <a:rPr lang="en-IN" b="1" i="1" dirty="0" smtClean="0"/>
              <a:t>action</a:t>
            </a:r>
            <a:r>
              <a:rPr lang="en-IN" b="1" dirty="0" smtClean="0"/>
              <a:t>()</a:t>
            </a:r>
            <a:endParaRPr lang="en-IN" dirty="0" smtClean="0"/>
          </a:p>
          <a:p>
            <a:pPr lvl="1"/>
            <a:r>
              <a:rPr lang="en-IN" sz="2800" dirty="0" smtClean="0"/>
              <a:t>A </a:t>
            </a:r>
            <a:r>
              <a:rPr lang="en-IN" sz="2800" b="1" dirty="0" smtClean="0"/>
              <a:t>$ </a:t>
            </a:r>
            <a:r>
              <a:rPr lang="en-IN" sz="2800" dirty="0" smtClean="0"/>
              <a:t>sign to define/access jQuery</a:t>
            </a:r>
          </a:p>
          <a:p>
            <a:pPr lvl="1"/>
            <a:r>
              <a:rPr lang="en-IN" sz="2800" dirty="0" smtClean="0"/>
              <a:t>A (</a:t>
            </a:r>
            <a:r>
              <a:rPr lang="en-IN" sz="2800" b="1" i="1" dirty="0" smtClean="0"/>
              <a:t>selector</a:t>
            </a:r>
            <a:r>
              <a:rPr lang="en-IN" sz="2800" dirty="0" smtClean="0"/>
              <a:t>) to "query (or find)" HTML elements</a:t>
            </a:r>
          </a:p>
          <a:p>
            <a:pPr lvl="1"/>
            <a:r>
              <a:rPr lang="en-IN" sz="2800" dirty="0" smtClean="0"/>
              <a:t>A jQuery </a:t>
            </a:r>
            <a:r>
              <a:rPr lang="en-IN" sz="2800" b="1" i="1" dirty="0" smtClean="0"/>
              <a:t>action</a:t>
            </a:r>
            <a:r>
              <a:rPr lang="en-IN" sz="2800" dirty="0" smtClean="0"/>
              <a:t>() to be performed on the element(s)</a:t>
            </a:r>
          </a:p>
          <a:p>
            <a:endParaRPr lang="en-IN" dirty="0"/>
          </a:p>
        </p:txBody>
      </p:sp>
      <p:sp>
        <p:nvSpPr>
          <p:cNvPr id="4" name="Date Placeholder 3"/>
          <p:cNvSpPr>
            <a:spLocks noGrp="1"/>
          </p:cNvSpPr>
          <p:nvPr>
            <p:ph type="dt" sz="half" idx="10"/>
          </p:nvPr>
        </p:nvSpPr>
        <p:spPr/>
        <p:txBody>
          <a:bodyPr/>
          <a:lstStyle/>
          <a:p>
            <a:fld id="{2465F007-F0AD-4EF5-8A3F-347BCB9599ED}"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40571237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removeClass()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following example shows how to remove a specific class attribute from different elements:</a:t>
            </a:r>
          </a:p>
          <a:p>
            <a:pPr marL="0" indent="0">
              <a:buNone/>
            </a:pPr>
            <a:r>
              <a:rPr lang="en-IN" b="1" dirty="0" smtClean="0"/>
              <a:t>$("button").click(function(){</a:t>
            </a:r>
            <a:br>
              <a:rPr lang="en-IN" b="1" dirty="0" smtClean="0"/>
            </a:br>
            <a:r>
              <a:rPr lang="en-IN" b="1" dirty="0" smtClean="0"/>
              <a:t>    $("h1, h2, p").</a:t>
            </a:r>
            <a:r>
              <a:rPr lang="en-IN" b="1" dirty="0" smtClean="0">
                <a:hlinkClick r:id="rId2" action="ppaction://hlinkfile"/>
              </a:rPr>
              <a:t>removeClass</a:t>
            </a:r>
            <a:r>
              <a:rPr lang="en-IN" b="1" dirty="0" smtClean="0"/>
              <a:t>("blue");</a:t>
            </a:r>
            <a:br>
              <a:rPr lang="en-IN" b="1" dirty="0" smtClean="0"/>
            </a:br>
            <a:r>
              <a:rPr lang="en-IN" b="1" dirty="0" smtClean="0"/>
              <a:t>}); </a:t>
            </a:r>
            <a:endParaRPr lang="en-IN" b="1" dirty="0"/>
          </a:p>
          <a:p>
            <a:endParaRPr lang="en-IN" dirty="0"/>
          </a:p>
        </p:txBody>
      </p:sp>
      <p:sp>
        <p:nvSpPr>
          <p:cNvPr id="4" name="Date Placeholder 3"/>
          <p:cNvSpPr>
            <a:spLocks noGrp="1"/>
          </p:cNvSpPr>
          <p:nvPr>
            <p:ph type="dt" sz="half" idx="10"/>
          </p:nvPr>
        </p:nvSpPr>
        <p:spPr/>
        <p:txBody>
          <a:bodyPr/>
          <a:lstStyle/>
          <a:p>
            <a:fld id="{54146302-1340-43A3-8B78-19AD178A6561}"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70</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0102394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toggleClass() Method</a:t>
            </a:r>
            <a:br>
              <a:rPr lang="en-IN" b="1" dirty="0"/>
            </a:br>
            <a:endParaRPr lang="en-IN" dirty="0"/>
          </a:p>
        </p:txBody>
      </p:sp>
      <p:sp>
        <p:nvSpPr>
          <p:cNvPr id="3" name="Content Placeholder 2"/>
          <p:cNvSpPr>
            <a:spLocks noGrp="1"/>
          </p:cNvSpPr>
          <p:nvPr>
            <p:ph idx="1"/>
          </p:nvPr>
        </p:nvSpPr>
        <p:spPr/>
        <p:txBody>
          <a:bodyPr>
            <a:normAutofit/>
          </a:bodyPr>
          <a:lstStyle/>
          <a:p>
            <a:pPr marL="0" indent="0">
              <a:buNone/>
            </a:pPr>
            <a:r>
              <a:rPr lang="en-IN" sz="3200" b="1" dirty="0"/>
              <a:t>$("button").click(function(){</a:t>
            </a:r>
            <a:br>
              <a:rPr lang="en-IN" sz="3200" b="1" dirty="0"/>
            </a:br>
            <a:r>
              <a:rPr lang="en-IN" sz="3200" b="1" dirty="0"/>
              <a:t>    $("h1, h2, p").</a:t>
            </a:r>
            <a:r>
              <a:rPr lang="en-IN" sz="3200" b="1" dirty="0">
                <a:hlinkClick r:id="rId2" action="ppaction://hlinkfile"/>
              </a:rPr>
              <a:t>toggleClass</a:t>
            </a:r>
            <a:r>
              <a:rPr lang="en-IN" sz="3200" b="1" dirty="0"/>
              <a:t>("blue");</a:t>
            </a:r>
            <a:br>
              <a:rPr lang="en-IN" sz="3200" b="1" dirty="0"/>
            </a:br>
            <a:r>
              <a:rPr lang="en-IN" sz="3200" b="1" dirty="0"/>
              <a:t>});</a:t>
            </a:r>
          </a:p>
        </p:txBody>
      </p:sp>
      <p:sp>
        <p:nvSpPr>
          <p:cNvPr id="4" name="Date Placeholder 3"/>
          <p:cNvSpPr>
            <a:spLocks noGrp="1"/>
          </p:cNvSpPr>
          <p:nvPr>
            <p:ph type="dt" sz="half" idx="10"/>
          </p:nvPr>
        </p:nvSpPr>
        <p:spPr/>
        <p:txBody>
          <a:bodyPr/>
          <a:lstStyle/>
          <a:p>
            <a:fld id="{C586CEDA-B57A-4F2A-B41C-719C29BBDABE}"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71</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198562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Traversing</a:t>
            </a:r>
            <a:br>
              <a:rPr lang="en-IN" b="1" dirty="0"/>
            </a:br>
            <a:endParaRPr lang="en-IN" dirty="0"/>
          </a:p>
        </p:txBody>
      </p:sp>
      <p:sp>
        <p:nvSpPr>
          <p:cNvPr id="3" name="Content Placeholder 2"/>
          <p:cNvSpPr>
            <a:spLocks noGrp="1"/>
          </p:cNvSpPr>
          <p:nvPr>
            <p:ph idx="1"/>
          </p:nvPr>
        </p:nvSpPr>
        <p:spPr/>
        <p:txBody>
          <a:bodyPr/>
          <a:lstStyle/>
          <a:p>
            <a:r>
              <a:rPr lang="en-IN" dirty="0"/>
              <a:t>jQuery traversing, which means "move through", are used to "find" (or select) HTML elements based on their relation to other elements</a:t>
            </a:r>
            <a:r>
              <a:rPr lang="en-IN" dirty="0" smtClean="0"/>
              <a:t>.</a:t>
            </a:r>
          </a:p>
          <a:p>
            <a:r>
              <a:rPr lang="en-IN" dirty="0" smtClean="0"/>
              <a:t> </a:t>
            </a:r>
            <a:r>
              <a:rPr lang="en-IN" dirty="0"/>
              <a:t>Start with one selection and move through that selection until you reach the elements you desire.</a:t>
            </a:r>
          </a:p>
          <a:p>
            <a:r>
              <a:rPr lang="en-IN" dirty="0"/>
              <a:t>The image </a:t>
            </a:r>
            <a:r>
              <a:rPr lang="en-IN" dirty="0" smtClean="0"/>
              <a:t>(next Slide) </a:t>
            </a:r>
            <a:r>
              <a:rPr lang="en-IN" dirty="0"/>
              <a:t>illustrates a family tree. With jQuery traversing, you can easily move up (ancestors), down (descendants) and sideways (siblings) in the family tree, starting from the selected (current) element. This movement is called traversing - or moving through - the DOM.</a:t>
            </a:r>
          </a:p>
          <a:p>
            <a:endParaRPr lang="en-IN" dirty="0"/>
          </a:p>
        </p:txBody>
      </p:sp>
      <p:sp>
        <p:nvSpPr>
          <p:cNvPr id="4" name="Date Placeholder 3"/>
          <p:cNvSpPr>
            <a:spLocks noGrp="1"/>
          </p:cNvSpPr>
          <p:nvPr>
            <p:ph type="dt" sz="half" idx="10"/>
          </p:nvPr>
        </p:nvSpPr>
        <p:spPr/>
        <p:txBody>
          <a:bodyPr/>
          <a:lstStyle/>
          <a:p>
            <a:fld id="{783737FC-320F-458A-8111-EC7E1031B261}"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72</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8466972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Traversing</a:t>
            </a:r>
            <a:br>
              <a:rPr lang="en-IN" b="1" dirty="0"/>
            </a:br>
            <a:endParaRPr lang="en-IN" dirty="0"/>
          </a:p>
        </p:txBody>
      </p:sp>
      <p:sp>
        <p:nvSpPr>
          <p:cNvPr id="3" name="Content Placeholder 2"/>
          <p:cNvSpPr>
            <a:spLocks noGrp="1"/>
          </p:cNvSpPr>
          <p:nvPr>
            <p:ph idx="1"/>
          </p:nvPr>
        </p:nvSpPr>
        <p:spPr/>
        <p:txBody>
          <a:bodyPr/>
          <a:lstStyle/>
          <a:p>
            <a:endParaRPr lang="en-IN"/>
          </a:p>
        </p:txBody>
      </p:sp>
      <p:pic>
        <p:nvPicPr>
          <p:cNvPr id="4098" name="Picture 2" descr="jQuery Dimens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0226" y="1690688"/>
            <a:ext cx="6626592" cy="43067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4CF5E620-869F-4C68-A9B2-D587FE7FD950}"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73</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4811313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Traversing</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Illustration explained:</a:t>
            </a:r>
          </a:p>
          <a:p>
            <a:pPr>
              <a:buFont typeface="Wingdings" panose="05000000000000000000" pitchFamily="2" charset="2"/>
              <a:buChar char="q"/>
            </a:pPr>
            <a:r>
              <a:rPr lang="en-IN" dirty="0"/>
              <a:t>The &lt;div&gt; element is the</a:t>
            </a:r>
            <a:r>
              <a:rPr lang="en-IN" b="1" dirty="0"/>
              <a:t> parent</a:t>
            </a:r>
            <a:r>
              <a:rPr lang="en-IN" dirty="0"/>
              <a:t> of &lt;</a:t>
            </a:r>
            <a:r>
              <a:rPr lang="en-IN" dirty="0" err="1"/>
              <a:t>ul</a:t>
            </a:r>
            <a:r>
              <a:rPr lang="en-IN" dirty="0"/>
              <a:t>&gt;, and an </a:t>
            </a:r>
            <a:r>
              <a:rPr lang="en-IN" b="1" dirty="0"/>
              <a:t>ancestor</a:t>
            </a:r>
            <a:r>
              <a:rPr lang="en-IN" dirty="0"/>
              <a:t> of everything inside of it </a:t>
            </a:r>
          </a:p>
          <a:p>
            <a:pPr>
              <a:buFont typeface="Wingdings" panose="05000000000000000000" pitchFamily="2" charset="2"/>
              <a:buChar char="q"/>
            </a:pPr>
            <a:r>
              <a:rPr lang="en-IN" dirty="0"/>
              <a:t>The &lt;</a:t>
            </a:r>
            <a:r>
              <a:rPr lang="en-IN" dirty="0" err="1"/>
              <a:t>ul</a:t>
            </a:r>
            <a:r>
              <a:rPr lang="en-IN" dirty="0"/>
              <a:t>&gt; element is the </a:t>
            </a:r>
            <a:r>
              <a:rPr lang="en-IN" b="1" dirty="0"/>
              <a:t>parent</a:t>
            </a:r>
            <a:r>
              <a:rPr lang="en-IN" dirty="0"/>
              <a:t> of both &lt;li&gt; elements, and a </a:t>
            </a:r>
            <a:r>
              <a:rPr lang="en-IN" b="1" dirty="0"/>
              <a:t>child</a:t>
            </a:r>
            <a:r>
              <a:rPr lang="en-IN" dirty="0"/>
              <a:t> of &lt;div&gt;</a:t>
            </a:r>
          </a:p>
          <a:p>
            <a:pPr>
              <a:buFont typeface="Wingdings" panose="05000000000000000000" pitchFamily="2" charset="2"/>
              <a:buChar char="q"/>
            </a:pPr>
            <a:r>
              <a:rPr lang="en-IN" dirty="0"/>
              <a:t>The left &lt;li&gt; element is the </a:t>
            </a:r>
            <a:r>
              <a:rPr lang="en-IN" b="1" dirty="0"/>
              <a:t>parent</a:t>
            </a:r>
            <a:r>
              <a:rPr lang="en-IN" dirty="0"/>
              <a:t> of &lt;span&gt;, </a:t>
            </a:r>
            <a:r>
              <a:rPr lang="en-IN" b="1" dirty="0"/>
              <a:t>child</a:t>
            </a:r>
            <a:r>
              <a:rPr lang="en-IN" dirty="0"/>
              <a:t> of &lt;</a:t>
            </a:r>
            <a:r>
              <a:rPr lang="en-IN" dirty="0" err="1"/>
              <a:t>ul</a:t>
            </a:r>
            <a:r>
              <a:rPr lang="en-IN" dirty="0"/>
              <a:t>&gt; and a </a:t>
            </a:r>
            <a:r>
              <a:rPr lang="en-IN" b="1" dirty="0"/>
              <a:t>descendant</a:t>
            </a:r>
            <a:r>
              <a:rPr lang="en-IN" dirty="0"/>
              <a:t> of &lt;div&gt;</a:t>
            </a:r>
          </a:p>
          <a:p>
            <a:pPr>
              <a:buFont typeface="Wingdings" panose="05000000000000000000" pitchFamily="2" charset="2"/>
              <a:buChar char="q"/>
            </a:pPr>
            <a:r>
              <a:rPr lang="en-IN" dirty="0"/>
              <a:t>The &lt;span&gt; element is a </a:t>
            </a:r>
            <a:r>
              <a:rPr lang="en-IN" b="1" dirty="0"/>
              <a:t>child</a:t>
            </a:r>
            <a:r>
              <a:rPr lang="en-IN" dirty="0"/>
              <a:t> of the left &lt;li&gt; and a </a:t>
            </a:r>
            <a:r>
              <a:rPr lang="en-IN" b="1" dirty="0"/>
              <a:t>descendant</a:t>
            </a:r>
            <a:r>
              <a:rPr lang="en-IN" dirty="0"/>
              <a:t> of &lt;</a:t>
            </a:r>
            <a:r>
              <a:rPr lang="en-IN" dirty="0" err="1"/>
              <a:t>ul</a:t>
            </a:r>
            <a:r>
              <a:rPr lang="en-IN" dirty="0"/>
              <a:t>&gt; and &lt;div&gt; </a:t>
            </a:r>
          </a:p>
          <a:p>
            <a:pPr>
              <a:buFont typeface="Wingdings" panose="05000000000000000000" pitchFamily="2" charset="2"/>
              <a:buChar char="q"/>
            </a:pPr>
            <a:r>
              <a:rPr lang="en-IN" dirty="0"/>
              <a:t>The two &lt;li&gt; elements are </a:t>
            </a:r>
            <a:r>
              <a:rPr lang="en-IN" b="1" dirty="0"/>
              <a:t>siblings</a:t>
            </a:r>
            <a:r>
              <a:rPr lang="en-IN" dirty="0"/>
              <a:t> (they share the same parent)</a:t>
            </a:r>
          </a:p>
          <a:p>
            <a:pPr>
              <a:buFont typeface="Wingdings" panose="05000000000000000000" pitchFamily="2" charset="2"/>
              <a:buChar char="q"/>
            </a:pPr>
            <a:r>
              <a:rPr lang="en-IN" dirty="0"/>
              <a:t>The right &lt;li&gt; element is the </a:t>
            </a:r>
            <a:r>
              <a:rPr lang="en-IN" b="1" dirty="0"/>
              <a:t>parent</a:t>
            </a:r>
            <a:r>
              <a:rPr lang="en-IN" dirty="0"/>
              <a:t> of &lt;b&gt;, </a:t>
            </a:r>
            <a:r>
              <a:rPr lang="en-IN" b="1" dirty="0"/>
              <a:t>child</a:t>
            </a:r>
            <a:r>
              <a:rPr lang="en-IN" dirty="0"/>
              <a:t> of &lt;</a:t>
            </a:r>
            <a:r>
              <a:rPr lang="en-IN" dirty="0" err="1"/>
              <a:t>ul</a:t>
            </a:r>
            <a:r>
              <a:rPr lang="en-IN" dirty="0"/>
              <a:t>&gt; and a </a:t>
            </a:r>
            <a:r>
              <a:rPr lang="en-IN" b="1" dirty="0"/>
              <a:t>descendant</a:t>
            </a:r>
            <a:r>
              <a:rPr lang="en-IN" dirty="0"/>
              <a:t> of &lt;div&gt; </a:t>
            </a:r>
          </a:p>
          <a:p>
            <a:pPr>
              <a:buFont typeface="Wingdings" panose="05000000000000000000" pitchFamily="2" charset="2"/>
              <a:buChar char="q"/>
            </a:pPr>
            <a:r>
              <a:rPr lang="en-IN" dirty="0"/>
              <a:t>The &lt;b&gt; element is a </a:t>
            </a:r>
            <a:r>
              <a:rPr lang="en-IN" b="1" dirty="0"/>
              <a:t>child</a:t>
            </a:r>
            <a:r>
              <a:rPr lang="en-IN" dirty="0"/>
              <a:t> of the right &lt;li&gt; and a </a:t>
            </a:r>
            <a:r>
              <a:rPr lang="en-IN" b="1" dirty="0"/>
              <a:t>descendant</a:t>
            </a:r>
            <a:r>
              <a:rPr lang="en-IN" dirty="0"/>
              <a:t> of &lt;</a:t>
            </a:r>
            <a:r>
              <a:rPr lang="en-IN" dirty="0" err="1"/>
              <a:t>ul</a:t>
            </a:r>
            <a:r>
              <a:rPr lang="en-IN" dirty="0"/>
              <a:t>&gt; and &lt;div&gt;</a:t>
            </a:r>
          </a:p>
          <a:p>
            <a:endParaRPr lang="en-IN" dirty="0"/>
          </a:p>
        </p:txBody>
      </p:sp>
      <p:sp>
        <p:nvSpPr>
          <p:cNvPr id="4" name="Date Placeholder 3"/>
          <p:cNvSpPr>
            <a:spLocks noGrp="1"/>
          </p:cNvSpPr>
          <p:nvPr>
            <p:ph type="dt" sz="half" idx="10"/>
          </p:nvPr>
        </p:nvSpPr>
        <p:spPr/>
        <p:txBody>
          <a:bodyPr/>
          <a:lstStyle/>
          <a:p>
            <a:fld id="{4F3995DC-FD3E-4642-94B6-BF5F5199FD9C}"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74</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7008415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Traversing - Ancestors</a:t>
            </a:r>
            <a:br>
              <a:rPr lang="en-IN" b="1" dirty="0"/>
            </a:br>
            <a:endParaRPr lang="en-IN" dirty="0"/>
          </a:p>
        </p:txBody>
      </p:sp>
      <p:sp>
        <p:nvSpPr>
          <p:cNvPr id="3" name="Content Placeholder 2"/>
          <p:cNvSpPr>
            <a:spLocks noGrp="1"/>
          </p:cNvSpPr>
          <p:nvPr>
            <p:ph idx="1"/>
          </p:nvPr>
        </p:nvSpPr>
        <p:spPr/>
        <p:txBody>
          <a:bodyPr/>
          <a:lstStyle/>
          <a:p>
            <a:r>
              <a:rPr lang="en-IN" dirty="0"/>
              <a:t>An ancestor is a parent, grandparent, great-grandparent, and so on.</a:t>
            </a:r>
          </a:p>
          <a:p>
            <a:r>
              <a:rPr lang="en-IN" dirty="0"/>
              <a:t>With jQuery you can traverse up the DOM tree to find ancestors of an element.</a:t>
            </a:r>
          </a:p>
          <a:p>
            <a:r>
              <a:rPr lang="en-IN" dirty="0"/>
              <a:t>Three useful jQuery methods for traversing up the DOM tree are:</a:t>
            </a:r>
          </a:p>
          <a:p>
            <a:pPr lvl="1"/>
            <a:r>
              <a:rPr lang="en-IN" sz="3200" dirty="0"/>
              <a:t>parent()</a:t>
            </a:r>
          </a:p>
          <a:p>
            <a:pPr lvl="1"/>
            <a:r>
              <a:rPr lang="en-IN" sz="3200" dirty="0"/>
              <a:t>parents()</a:t>
            </a:r>
          </a:p>
          <a:p>
            <a:pPr lvl="1"/>
            <a:r>
              <a:rPr lang="en-IN" sz="3200" dirty="0"/>
              <a:t>parentsUntil()</a:t>
            </a:r>
          </a:p>
          <a:p>
            <a:endParaRPr lang="en-IN" dirty="0"/>
          </a:p>
        </p:txBody>
      </p:sp>
      <p:sp>
        <p:nvSpPr>
          <p:cNvPr id="4" name="Date Placeholder 3"/>
          <p:cNvSpPr>
            <a:spLocks noGrp="1"/>
          </p:cNvSpPr>
          <p:nvPr>
            <p:ph type="dt" sz="half" idx="10"/>
          </p:nvPr>
        </p:nvSpPr>
        <p:spPr/>
        <p:txBody>
          <a:bodyPr/>
          <a:lstStyle/>
          <a:p>
            <a:fld id="{64259563-9A27-4BF1-B847-D8D45279EF64}"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75</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8303371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parent() Method</a:t>
            </a:r>
            <a:br>
              <a:rPr lang="en-IN" b="1" dirty="0"/>
            </a:b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parent() method returns the direct parent element of the selected element.</a:t>
            </a:r>
          </a:p>
          <a:p>
            <a:r>
              <a:rPr lang="en-IN" dirty="0"/>
              <a:t>This method only traverse a single level up the DOM tree.</a:t>
            </a:r>
          </a:p>
          <a:p>
            <a:r>
              <a:rPr lang="en-IN" dirty="0"/>
              <a:t>The following example returns the direct parent element of each &lt;span&gt; elements:</a:t>
            </a:r>
          </a:p>
          <a:p>
            <a:pPr marL="0" indent="0">
              <a:buNone/>
            </a:pPr>
            <a:r>
              <a:rPr lang="en-IN" b="1" dirty="0" smtClean="0"/>
              <a:t>$(</a:t>
            </a:r>
            <a:r>
              <a:rPr lang="en-IN" b="1" dirty="0"/>
              <a:t>document).ready(function(){</a:t>
            </a:r>
            <a:br>
              <a:rPr lang="en-IN" b="1" dirty="0"/>
            </a:br>
            <a:r>
              <a:rPr lang="en-IN" b="1" dirty="0"/>
              <a:t>    $("span").</a:t>
            </a:r>
            <a:r>
              <a:rPr lang="en-IN" b="1" dirty="0">
                <a:hlinkClick r:id="rId2" action="ppaction://hlinkfile"/>
              </a:rPr>
              <a:t>parent</a:t>
            </a:r>
            <a:r>
              <a:rPr lang="en-IN" b="1" dirty="0"/>
              <a:t>();</a:t>
            </a:r>
            <a:br>
              <a:rPr lang="en-IN" b="1" dirty="0"/>
            </a:br>
            <a:r>
              <a:rPr lang="en-IN" b="1" dirty="0"/>
              <a:t>})</a:t>
            </a:r>
          </a:p>
          <a:p>
            <a:endParaRPr lang="en-IN" dirty="0"/>
          </a:p>
        </p:txBody>
      </p:sp>
      <p:sp>
        <p:nvSpPr>
          <p:cNvPr id="4" name="Date Placeholder 3"/>
          <p:cNvSpPr>
            <a:spLocks noGrp="1"/>
          </p:cNvSpPr>
          <p:nvPr>
            <p:ph type="dt" sz="half" idx="10"/>
          </p:nvPr>
        </p:nvSpPr>
        <p:spPr/>
        <p:txBody>
          <a:bodyPr/>
          <a:lstStyle/>
          <a:p>
            <a:fld id="{C798364D-CFF4-450E-A8AB-D6C6D128F43B}"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76</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1276022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parents() Method</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dirty="0"/>
              <a:t>parents() method returns all ancestor elements of the selected element, all the way up to the document's root element (&lt;html&gt;).</a:t>
            </a:r>
          </a:p>
          <a:p>
            <a:r>
              <a:rPr lang="en-IN" dirty="0"/>
              <a:t>The following example returns all ancestors of all &lt;span&gt; elements:</a:t>
            </a:r>
          </a:p>
          <a:p>
            <a:pPr marL="0" indent="0">
              <a:buNone/>
            </a:pPr>
            <a:r>
              <a:rPr lang="en-IN" b="1" dirty="0" smtClean="0"/>
              <a:t>$(</a:t>
            </a:r>
            <a:r>
              <a:rPr lang="en-IN" b="1" dirty="0"/>
              <a:t>document).ready(function(){</a:t>
            </a:r>
            <a:br>
              <a:rPr lang="en-IN" b="1" dirty="0"/>
            </a:br>
            <a:r>
              <a:rPr lang="en-IN" b="1" dirty="0"/>
              <a:t>    $("span").</a:t>
            </a:r>
            <a:r>
              <a:rPr lang="en-IN" b="1" dirty="0">
                <a:hlinkClick r:id="rId2" action="ppaction://hlinkfile"/>
              </a:rPr>
              <a:t>parents</a:t>
            </a:r>
            <a:r>
              <a:rPr lang="en-IN" b="1" dirty="0"/>
              <a:t>();</a:t>
            </a:r>
            <a:br>
              <a:rPr lang="en-IN" b="1" dirty="0"/>
            </a:br>
            <a:r>
              <a:rPr lang="en-IN" b="1" dirty="0"/>
              <a:t>}); </a:t>
            </a:r>
            <a:endParaRPr lang="en-IN" b="1" dirty="0" smtClean="0"/>
          </a:p>
          <a:p>
            <a:r>
              <a:rPr lang="en-IN" dirty="0"/>
              <a:t>The following example returns all ancestors of all &lt;span&gt; elements that are &lt;</a:t>
            </a:r>
            <a:r>
              <a:rPr lang="en-IN" dirty="0" err="1"/>
              <a:t>ul</a:t>
            </a:r>
            <a:r>
              <a:rPr lang="en-IN" dirty="0"/>
              <a:t>&gt; elements:</a:t>
            </a:r>
          </a:p>
          <a:p>
            <a:pPr marL="0" indent="0">
              <a:buNone/>
            </a:pPr>
            <a:r>
              <a:rPr lang="en-IN" b="1" dirty="0" smtClean="0"/>
              <a:t>$(</a:t>
            </a:r>
            <a:r>
              <a:rPr lang="en-IN" b="1" dirty="0"/>
              <a:t>document).ready(function(){</a:t>
            </a:r>
            <a:br>
              <a:rPr lang="en-IN" b="1" dirty="0"/>
            </a:br>
            <a:r>
              <a:rPr lang="en-IN" b="1" dirty="0"/>
              <a:t>    $("span").parents("</a:t>
            </a:r>
            <a:r>
              <a:rPr lang="en-IN" b="1" dirty="0" err="1"/>
              <a:t>ul</a:t>
            </a:r>
            <a:r>
              <a:rPr lang="en-IN" b="1" dirty="0"/>
              <a:t>");</a:t>
            </a:r>
            <a:br>
              <a:rPr lang="en-IN" b="1" dirty="0"/>
            </a:br>
            <a:r>
              <a:rPr lang="en-IN" b="1" dirty="0"/>
              <a:t>}); </a:t>
            </a:r>
          </a:p>
          <a:p>
            <a:pPr marL="0" indent="0">
              <a:buNone/>
            </a:pPr>
            <a:endParaRPr lang="en-IN" b="1" dirty="0"/>
          </a:p>
          <a:p>
            <a:endParaRPr lang="en-IN" dirty="0"/>
          </a:p>
        </p:txBody>
      </p:sp>
      <p:sp>
        <p:nvSpPr>
          <p:cNvPr id="4" name="Date Placeholder 3"/>
          <p:cNvSpPr>
            <a:spLocks noGrp="1"/>
          </p:cNvSpPr>
          <p:nvPr>
            <p:ph type="dt" sz="half" idx="10"/>
          </p:nvPr>
        </p:nvSpPr>
        <p:spPr/>
        <p:txBody>
          <a:bodyPr/>
          <a:lstStyle/>
          <a:p>
            <a:fld id="{D10BCAA5-70D7-4C9E-AAFC-330A4AC90ACD}"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2594364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parentsUntil()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parentsUntil() method returns all ancestor elements between two given arguments.</a:t>
            </a:r>
          </a:p>
          <a:p>
            <a:r>
              <a:rPr lang="en-IN" dirty="0"/>
              <a:t>The following example returns all ancestor elements between a &lt;span&gt; and a &lt;div&gt; element</a:t>
            </a:r>
            <a:r>
              <a:rPr lang="en-IN" dirty="0" smtClean="0"/>
              <a:t>:</a:t>
            </a:r>
            <a:endParaRPr lang="en-IN" b="1" dirty="0"/>
          </a:p>
          <a:p>
            <a:pPr marL="0" indent="0">
              <a:buNone/>
            </a:pPr>
            <a:r>
              <a:rPr lang="en-IN" b="1" dirty="0"/>
              <a:t>$(document).ready(function(){</a:t>
            </a:r>
            <a:br>
              <a:rPr lang="en-IN" b="1" dirty="0"/>
            </a:br>
            <a:r>
              <a:rPr lang="en-IN" b="1" dirty="0"/>
              <a:t>    $("span").</a:t>
            </a:r>
            <a:r>
              <a:rPr lang="en-IN" b="1" dirty="0" smtClean="0">
                <a:hlinkClick r:id="rId2" action="ppaction://hlinkfile"/>
              </a:rPr>
              <a:t>parentsUntil</a:t>
            </a:r>
            <a:r>
              <a:rPr lang="en-IN" b="1" dirty="0"/>
              <a:t>("div");</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A2022C8B-A5FB-4CA2-A8C1-F64ED2CAFAE6}"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78</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5251517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Traversing - Descendants</a:t>
            </a:r>
            <a:br>
              <a:rPr lang="en-IN" b="1" dirty="0"/>
            </a:br>
            <a:endParaRPr lang="en-IN" dirty="0"/>
          </a:p>
        </p:txBody>
      </p:sp>
      <p:sp>
        <p:nvSpPr>
          <p:cNvPr id="3" name="Content Placeholder 2"/>
          <p:cNvSpPr>
            <a:spLocks noGrp="1"/>
          </p:cNvSpPr>
          <p:nvPr>
            <p:ph idx="1"/>
          </p:nvPr>
        </p:nvSpPr>
        <p:spPr/>
        <p:txBody>
          <a:bodyPr/>
          <a:lstStyle/>
          <a:p>
            <a:r>
              <a:rPr lang="en-IN" dirty="0"/>
              <a:t>Two useful jQuery methods for traversing down the DOM tree are:</a:t>
            </a:r>
          </a:p>
          <a:p>
            <a:r>
              <a:rPr lang="en-IN" dirty="0"/>
              <a:t>children()</a:t>
            </a:r>
          </a:p>
          <a:p>
            <a:r>
              <a:rPr lang="en-IN" dirty="0"/>
              <a:t>find()</a:t>
            </a:r>
          </a:p>
          <a:p>
            <a:endParaRPr lang="en-IN" dirty="0"/>
          </a:p>
        </p:txBody>
      </p:sp>
      <p:sp>
        <p:nvSpPr>
          <p:cNvPr id="4" name="Date Placeholder 3"/>
          <p:cNvSpPr>
            <a:spLocks noGrp="1"/>
          </p:cNvSpPr>
          <p:nvPr>
            <p:ph type="dt" sz="half" idx="10"/>
          </p:nvPr>
        </p:nvSpPr>
        <p:spPr/>
        <p:txBody>
          <a:bodyPr/>
          <a:lstStyle/>
          <a:p>
            <a:fld id="{D3A20019-EA8E-4CBD-AA19-0AD9818D59A4}"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79</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747862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Syntax</a:t>
            </a:r>
            <a:br>
              <a:rPr lang="en-IN" b="1" dirty="0"/>
            </a:br>
            <a:endParaRPr lang="en-IN" dirty="0"/>
          </a:p>
        </p:txBody>
      </p:sp>
      <p:sp>
        <p:nvSpPr>
          <p:cNvPr id="3" name="Content Placeholder 2"/>
          <p:cNvSpPr>
            <a:spLocks noGrp="1"/>
          </p:cNvSpPr>
          <p:nvPr>
            <p:ph idx="1"/>
          </p:nvPr>
        </p:nvSpPr>
        <p:spPr/>
        <p:txBody>
          <a:bodyPr/>
          <a:lstStyle/>
          <a:p>
            <a:r>
              <a:rPr lang="en-IN" dirty="0" smtClean="0"/>
              <a:t>Examples:</a:t>
            </a:r>
          </a:p>
          <a:p>
            <a:pPr lvl="1"/>
            <a:r>
              <a:rPr lang="en-IN" sz="3200" b="1" dirty="0" smtClean="0"/>
              <a:t>$(this).hide() </a:t>
            </a:r>
            <a:r>
              <a:rPr lang="en-IN" sz="3200" dirty="0" smtClean="0"/>
              <a:t>- hides the current element.</a:t>
            </a:r>
          </a:p>
          <a:p>
            <a:pPr lvl="1"/>
            <a:r>
              <a:rPr lang="en-IN" sz="3200" b="1" dirty="0" smtClean="0"/>
              <a:t>$("p").hide() </a:t>
            </a:r>
            <a:r>
              <a:rPr lang="en-IN" sz="3200" dirty="0" smtClean="0"/>
              <a:t>- hides all &lt;p&gt; elements.</a:t>
            </a:r>
          </a:p>
          <a:p>
            <a:pPr lvl="1"/>
            <a:r>
              <a:rPr lang="en-IN" sz="3200" b="1" dirty="0" smtClean="0"/>
              <a:t>$(".test").hide() </a:t>
            </a:r>
            <a:r>
              <a:rPr lang="en-IN" sz="3200" dirty="0" smtClean="0"/>
              <a:t>- hides all elements with class="test".</a:t>
            </a:r>
          </a:p>
          <a:p>
            <a:pPr lvl="1"/>
            <a:r>
              <a:rPr lang="en-IN" sz="3200" b="1" dirty="0" smtClean="0"/>
              <a:t>$("#test").hide() </a:t>
            </a:r>
            <a:r>
              <a:rPr lang="en-IN" sz="3200" dirty="0" smtClean="0"/>
              <a:t>- hides the element with id="test".</a:t>
            </a:r>
          </a:p>
          <a:p>
            <a:pPr lvl="1"/>
            <a:endParaRPr lang="en-IN" sz="3200" dirty="0"/>
          </a:p>
        </p:txBody>
      </p:sp>
      <p:sp>
        <p:nvSpPr>
          <p:cNvPr id="4" name="Date Placeholder 3"/>
          <p:cNvSpPr>
            <a:spLocks noGrp="1"/>
          </p:cNvSpPr>
          <p:nvPr>
            <p:ph type="dt" sz="half" idx="10"/>
          </p:nvPr>
        </p:nvSpPr>
        <p:spPr/>
        <p:txBody>
          <a:bodyPr/>
          <a:lstStyle/>
          <a:p>
            <a:fld id="{7D665511-3F5D-4F6D-BAE5-0514426C25F7}"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9480420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children() Method</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a:t>
            </a:r>
            <a:r>
              <a:rPr lang="en-IN" dirty="0"/>
              <a:t>children() method returns all direct children of the selected element.</a:t>
            </a:r>
          </a:p>
          <a:p>
            <a:r>
              <a:rPr lang="en-IN" dirty="0"/>
              <a:t>This method only traverse a single level down the DOM tree.</a:t>
            </a:r>
          </a:p>
          <a:p>
            <a:r>
              <a:rPr lang="en-IN" dirty="0"/>
              <a:t>The following example returns all elements that are direct children of each &lt;div&gt; elements:</a:t>
            </a:r>
          </a:p>
          <a:p>
            <a:pPr marL="0" indent="0">
              <a:buNone/>
            </a:pPr>
            <a:r>
              <a:rPr lang="en-IN" b="1" dirty="0" smtClean="0"/>
              <a:t>$(</a:t>
            </a:r>
            <a:r>
              <a:rPr lang="en-IN" b="1" dirty="0"/>
              <a:t>document).ready(function(){</a:t>
            </a:r>
            <a:br>
              <a:rPr lang="en-IN" b="1" dirty="0"/>
            </a:br>
            <a:r>
              <a:rPr lang="en-IN" b="1" dirty="0"/>
              <a:t>    $("div").</a:t>
            </a:r>
            <a:r>
              <a:rPr lang="en-IN" b="1" dirty="0">
                <a:hlinkClick r:id="rId2" action="ppaction://hlinkfile"/>
              </a:rPr>
              <a:t>children</a:t>
            </a:r>
            <a:r>
              <a:rPr lang="en-IN" b="1" dirty="0"/>
              <a:t>();</a:t>
            </a:r>
            <a:br>
              <a:rPr lang="en-IN" b="1" dirty="0"/>
            </a:br>
            <a:r>
              <a:rPr lang="en-IN" b="1" dirty="0"/>
              <a:t>}); </a:t>
            </a:r>
          </a:p>
          <a:p>
            <a:r>
              <a:rPr lang="en-IN" dirty="0"/>
              <a:t>The following example returns all &lt;p&gt; elements with the class name "1", that are direct children of &lt;div</a:t>
            </a:r>
            <a:r>
              <a:rPr lang="en-IN" dirty="0" smtClean="0"/>
              <a:t>&gt;:</a:t>
            </a:r>
            <a:endParaRPr lang="en-IN" b="1" dirty="0"/>
          </a:p>
          <a:p>
            <a:pPr marL="0" indent="0">
              <a:buNone/>
            </a:pPr>
            <a:r>
              <a:rPr lang="en-IN" b="1" dirty="0"/>
              <a:t>$(document).ready(function(){</a:t>
            </a:r>
            <a:br>
              <a:rPr lang="en-IN" b="1" dirty="0"/>
            </a:br>
            <a:r>
              <a:rPr lang="en-IN" b="1" dirty="0"/>
              <a:t>    $("div").</a:t>
            </a:r>
            <a:r>
              <a:rPr lang="en-IN" b="1" dirty="0">
                <a:hlinkClick r:id="rId3" action="ppaction://hlinkfile"/>
              </a:rPr>
              <a:t>children</a:t>
            </a:r>
            <a:r>
              <a:rPr lang="en-IN" b="1" dirty="0"/>
              <a:t>("p.1");</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398A53E7-8652-4CB0-AB81-04D9A57FB8B2}"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80</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136310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find() Method</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The find() method returns descendant elements of the selected element, all the way down to the last descendant.</a:t>
            </a:r>
          </a:p>
          <a:p>
            <a:r>
              <a:rPr lang="en-IN" dirty="0"/>
              <a:t>The following example returns all &lt;span&gt; elements that are descendants of &lt;div&gt;:</a:t>
            </a:r>
          </a:p>
          <a:p>
            <a:pPr marL="0" indent="0">
              <a:buNone/>
            </a:pPr>
            <a:r>
              <a:rPr lang="en-IN" b="1" dirty="0" smtClean="0"/>
              <a:t>$(</a:t>
            </a:r>
            <a:r>
              <a:rPr lang="en-IN" b="1" dirty="0"/>
              <a:t>document).ready(function(){</a:t>
            </a:r>
            <a:br>
              <a:rPr lang="en-IN" b="1" dirty="0"/>
            </a:br>
            <a:r>
              <a:rPr lang="en-IN" b="1" dirty="0"/>
              <a:t>    $("div").</a:t>
            </a:r>
            <a:r>
              <a:rPr lang="en-IN" b="1" dirty="0">
                <a:hlinkClick r:id="rId2" action="ppaction://hlinkfile"/>
              </a:rPr>
              <a:t>find</a:t>
            </a:r>
            <a:r>
              <a:rPr lang="en-IN" b="1" dirty="0"/>
              <a:t>("span");</a:t>
            </a:r>
            <a:br>
              <a:rPr lang="en-IN" b="1" dirty="0"/>
            </a:br>
            <a:r>
              <a:rPr lang="en-IN" b="1" dirty="0"/>
              <a:t>}); </a:t>
            </a:r>
          </a:p>
          <a:p>
            <a:r>
              <a:rPr lang="en-IN" dirty="0"/>
              <a:t>The following example returns all descendants of &lt;div&gt;:</a:t>
            </a:r>
          </a:p>
          <a:p>
            <a:pPr marL="0" indent="0">
              <a:buNone/>
            </a:pPr>
            <a:r>
              <a:rPr lang="en-IN" b="1" dirty="0" smtClean="0"/>
              <a:t>$(</a:t>
            </a:r>
            <a:r>
              <a:rPr lang="en-IN" b="1" dirty="0"/>
              <a:t>document).ready(function(){</a:t>
            </a:r>
            <a:br>
              <a:rPr lang="en-IN" b="1" dirty="0"/>
            </a:br>
            <a:r>
              <a:rPr lang="en-IN" b="1" dirty="0"/>
              <a:t>    $("div").</a:t>
            </a:r>
            <a:r>
              <a:rPr lang="en-IN" b="1" dirty="0">
                <a:hlinkClick r:id="rId3" action="ppaction://hlinkfile"/>
              </a:rPr>
              <a:t>find</a:t>
            </a:r>
            <a:r>
              <a:rPr lang="en-IN" b="1" dirty="0"/>
              <a:t>("*");</a:t>
            </a:r>
            <a:br>
              <a:rPr lang="en-IN" b="1" dirty="0"/>
            </a:br>
            <a:r>
              <a:rPr lang="en-IN" b="1" dirty="0"/>
              <a:t>}); </a:t>
            </a:r>
          </a:p>
          <a:p>
            <a:pPr marL="0" indent="0">
              <a:buNone/>
            </a:pPr>
            <a:endParaRPr lang="en-IN" dirty="0"/>
          </a:p>
        </p:txBody>
      </p:sp>
      <p:sp>
        <p:nvSpPr>
          <p:cNvPr id="4" name="Date Placeholder 3"/>
          <p:cNvSpPr>
            <a:spLocks noGrp="1"/>
          </p:cNvSpPr>
          <p:nvPr>
            <p:ph type="dt" sz="half" idx="10"/>
          </p:nvPr>
        </p:nvSpPr>
        <p:spPr/>
        <p:txBody>
          <a:bodyPr/>
          <a:lstStyle/>
          <a:p>
            <a:fld id="{CC27C62C-72E2-4BB2-83CD-AC6E386CCFC2}"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81</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41436666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Traversing - Siblings</a:t>
            </a:r>
            <a:br>
              <a:rPr lang="en-IN" b="1" dirty="0"/>
            </a:br>
            <a:endParaRPr lang="en-IN" dirty="0"/>
          </a:p>
        </p:txBody>
      </p:sp>
      <p:sp>
        <p:nvSpPr>
          <p:cNvPr id="3" name="Content Placeholder 2"/>
          <p:cNvSpPr>
            <a:spLocks noGrp="1"/>
          </p:cNvSpPr>
          <p:nvPr>
            <p:ph idx="1"/>
          </p:nvPr>
        </p:nvSpPr>
        <p:spPr/>
        <p:txBody>
          <a:bodyPr>
            <a:normAutofit/>
          </a:bodyPr>
          <a:lstStyle/>
          <a:p>
            <a:r>
              <a:rPr lang="en-IN" dirty="0"/>
              <a:t>There are many useful jQuery methods for traversing sideways in the DOM tree:</a:t>
            </a:r>
          </a:p>
          <a:p>
            <a:pPr lvl="1"/>
            <a:r>
              <a:rPr lang="en-IN" sz="2800" dirty="0"/>
              <a:t>siblings()</a:t>
            </a:r>
          </a:p>
          <a:p>
            <a:pPr lvl="1"/>
            <a:r>
              <a:rPr lang="en-IN" sz="2800" dirty="0"/>
              <a:t>next()</a:t>
            </a:r>
          </a:p>
          <a:p>
            <a:pPr lvl="1"/>
            <a:r>
              <a:rPr lang="en-IN" sz="2800" dirty="0"/>
              <a:t>nextAll()</a:t>
            </a:r>
          </a:p>
          <a:p>
            <a:pPr lvl="1"/>
            <a:r>
              <a:rPr lang="en-IN" sz="2800" dirty="0"/>
              <a:t>nextUntil()</a:t>
            </a:r>
          </a:p>
          <a:p>
            <a:pPr lvl="1"/>
            <a:r>
              <a:rPr lang="en-IN" sz="2800" dirty="0" err="1"/>
              <a:t>prev</a:t>
            </a:r>
            <a:r>
              <a:rPr lang="en-IN" sz="2800" dirty="0"/>
              <a:t>()</a:t>
            </a:r>
          </a:p>
          <a:p>
            <a:pPr lvl="1"/>
            <a:r>
              <a:rPr lang="en-IN" sz="2800" dirty="0" err="1"/>
              <a:t>prevAll</a:t>
            </a:r>
            <a:r>
              <a:rPr lang="en-IN" sz="2800" dirty="0"/>
              <a:t>()</a:t>
            </a:r>
          </a:p>
          <a:p>
            <a:pPr lvl="1"/>
            <a:r>
              <a:rPr lang="en-IN" sz="2800" dirty="0" err="1"/>
              <a:t>prevUntil</a:t>
            </a:r>
            <a:r>
              <a:rPr lang="en-IN" sz="2800" dirty="0"/>
              <a:t>()</a:t>
            </a:r>
          </a:p>
          <a:p>
            <a:endParaRPr lang="en-IN" dirty="0"/>
          </a:p>
        </p:txBody>
      </p:sp>
      <p:sp>
        <p:nvSpPr>
          <p:cNvPr id="4" name="Date Placeholder 3"/>
          <p:cNvSpPr>
            <a:spLocks noGrp="1"/>
          </p:cNvSpPr>
          <p:nvPr>
            <p:ph type="dt" sz="half" idx="10"/>
          </p:nvPr>
        </p:nvSpPr>
        <p:spPr/>
        <p:txBody>
          <a:bodyPr/>
          <a:lstStyle/>
          <a:p>
            <a:fld id="{BF92B77B-CEDA-4BF2-8ACA-D5F227B4376B}"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82</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2146774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siblings() Method</a:t>
            </a:r>
            <a:br>
              <a:rPr lang="en-IN" b="1" dirty="0"/>
            </a:br>
            <a:endParaRPr lang="en-IN" dirty="0"/>
          </a:p>
        </p:txBody>
      </p:sp>
      <p:sp>
        <p:nvSpPr>
          <p:cNvPr id="3" name="Content Placeholder 2"/>
          <p:cNvSpPr>
            <a:spLocks noGrp="1"/>
          </p:cNvSpPr>
          <p:nvPr>
            <p:ph idx="1"/>
          </p:nvPr>
        </p:nvSpPr>
        <p:spPr/>
        <p:txBody>
          <a:bodyPr>
            <a:normAutofit fontScale="92500"/>
          </a:bodyPr>
          <a:lstStyle/>
          <a:p>
            <a:r>
              <a:rPr lang="en-IN" dirty="0" smtClean="0"/>
              <a:t>The </a:t>
            </a:r>
            <a:r>
              <a:rPr lang="en-IN" dirty="0"/>
              <a:t>siblings() method returns all sibling elements of the selected element.</a:t>
            </a:r>
          </a:p>
          <a:p>
            <a:r>
              <a:rPr lang="en-IN" dirty="0"/>
              <a:t>The following example returns all sibling elements of &lt;h2&gt;:</a:t>
            </a:r>
          </a:p>
          <a:p>
            <a:pPr marL="0" indent="0">
              <a:buNone/>
            </a:pPr>
            <a:r>
              <a:rPr lang="en-IN" b="1" dirty="0" smtClean="0"/>
              <a:t>$(</a:t>
            </a:r>
            <a:r>
              <a:rPr lang="en-IN" b="1" dirty="0"/>
              <a:t>document).ready(function(){</a:t>
            </a:r>
            <a:br>
              <a:rPr lang="en-IN" b="1" dirty="0"/>
            </a:br>
            <a:r>
              <a:rPr lang="en-IN" b="1" dirty="0"/>
              <a:t>    $("h2").</a:t>
            </a:r>
            <a:r>
              <a:rPr lang="en-IN" b="1" dirty="0">
                <a:hlinkClick r:id="rId2" action="ppaction://hlinkfile"/>
              </a:rPr>
              <a:t>siblings</a:t>
            </a:r>
            <a:r>
              <a:rPr lang="en-IN" b="1" dirty="0"/>
              <a:t>();</a:t>
            </a:r>
            <a:br>
              <a:rPr lang="en-IN" b="1" dirty="0"/>
            </a:br>
            <a:r>
              <a:rPr lang="en-IN" b="1" dirty="0"/>
              <a:t>}); </a:t>
            </a:r>
          </a:p>
          <a:p>
            <a:r>
              <a:rPr lang="en-IN" dirty="0"/>
              <a:t>The following example returns all sibling elements of &lt;h2&gt; that are &lt;p&gt; elements:</a:t>
            </a:r>
          </a:p>
          <a:p>
            <a:pPr marL="0" indent="0">
              <a:buNone/>
            </a:pPr>
            <a:r>
              <a:rPr lang="en-IN" b="1" dirty="0" smtClean="0"/>
              <a:t>$(</a:t>
            </a:r>
            <a:r>
              <a:rPr lang="en-IN" b="1" dirty="0"/>
              <a:t>document).ready(function(){</a:t>
            </a:r>
            <a:br>
              <a:rPr lang="en-IN" b="1" dirty="0"/>
            </a:br>
            <a:r>
              <a:rPr lang="en-IN" b="1" dirty="0"/>
              <a:t>    $("h2").</a:t>
            </a:r>
            <a:r>
              <a:rPr lang="en-IN" b="1" dirty="0">
                <a:hlinkClick r:id="rId3" action="ppaction://hlinkfile"/>
              </a:rPr>
              <a:t>siblings</a:t>
            </a:r>
            <a:r>
              <a:rPr lang="en-IN" b="1" dirty="0"/>
              <a:t>("p");</a:t>
            </a:r>
            <a:br>
              <a:rPr lang="en-IN" b="1" dirty="0"/>
            </a:br>
            <a:r>
              <a:rPr lang="en-IN" b="1" dirty="0"/>
              <a:t>})</a:t>
            </a:r>
          </a:p>
          <a:p>
            <a:endParaRPr lang="en-IN" dirty="0"/>
          </a:p>
        </p:txBody>
      </p:sp>
      <p:sp>
        <p:nvSpPr>
          <p:cNvPr id="4" name="Date Placeholder 3"/>
          <p:cNvSpPr>
            <a:spLocks noGrp="1"/>
          </p:cNvSpPr>
          <p:nvPr>
            <p:ph type="dt" sz="half" idx="10"/>
          </p:nvPr>
        </p:nvSpPr>
        <p:spPr/>
        <p:txBody>
          <a:bodyPr/>
          <a:lstStyle/>
          <a:p>
            <a:fld id="{4D5439E5-8CC8-4F4F-8B51-8C07D5CD33BA}"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83</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3831229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next()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next() method returns the next sibling element of the selected element.</a:t>
            </a:r>
          </a:p>
          <a:p>
            <a:r>
              <a:rPr lang="en-IN" dirty="0"/>
              <a:t>The following example returns the next sibling of &lt;h2&gt;:</a:t>
            </a:r>
          </a:p>
          <a:p>
            <a:pPr marL="0" indent="0">
              <a:buNone/>
            </a:pPr>
            <a:r>
              <a:rPr lang="en-IN" b="1" dirty="0" smtClean="0"/>
              <a:t>$(</a:t>
            </a:r>
            <a:r>
              <a:rPr lang="en-IN" b="1" dirty="0"/>
              <a:t>document).ready(function(){</a:t>
            </a:r>
            <a:br>
              <a:rPr lang="en-IN" b="1" dirty="0"/>
            </a:br>
            <a:r>
              <a:rPr lang="en-IN" b="1" dirty="0"/>
              <a:t>    $("h2").</a:t>
            </a:r>
            <a:r>
              <a:rPr lang="en-IN" b="1" dirty="0">
                <a:hlinkClick r:id="rId2" action="ppaction://hlinkfile"/>
              </a:rPr>
              <a:t>next</a:t>
            </a:r>
            <a:r>
              <a:rPr lang="en-IN" b="1" dirty="0"/>
              <a:t>();</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6DDC352D-8CAD-42CD-845D-C5D0C2BDEA25}"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84</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4705367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nextAll()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nextAll() method returns all next sibling elements of the selected element.</a:t>
            </a:r>
          </a:p>
          <a:p>
            <a:r>
              <a:rPr lang="en-IN" dirty="0"/>
              <a:t>The following example returns all next sibling elements of &lt;h2&gt;:</a:t>
            </a:r>
          </a:p>
          <a:p>
            <a:pPr marL="0" indent="0">
              <a:buNone/>
            </a:pPr>
            <a:r>
              <a:rPr lang="en-IN" b="1" dirty="0" smtClean="0"/>
              <a:t>$(</a:t>
            </a:r>
            <a:r>
              <a:rPr lang="en-IN" b="1" dirty="0"/>
              <a:t>document).ready(function(){</a:t>
            </a:r>
            <a:br>
              <a:rPr lang="en-IN" b="1" dirty="0"/>
            </a:br>
            <a:r>
              <a:rPr lang="en-IN" b="1" dirty="0"/>
              <a:t>    $("h2").</a:t>
            </a:r>
            <a:r>
              <a:rPr lang="en-IN" b="1" dirty="0">
                <a:hlinkClick r:id="rId2" action="ppaction://hlinkfile"/>
              </a:rPr>
              <a:t>nextAll</a:t>
            </a:r>
            <a:r>
              <a:rPr lang="en-IN" b="1" dirty="0"/>
              <a:t>();</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579FB64B-6D72-4917-8125-A95A13D5452E}"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85</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8494665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nextUntil()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nextUntil() method returns all next sibling elements between two given arguments.</a:t>
            </a:r>
          </a:p>
          <a:p>
            <a:r>
              <a:rPr lang="en-IN" dirty="0"/>
              <a:t>The following example returns all sibling elements between a &lt;h2&gt; and a &lt;h6&gt; element:</a:t>
            </a:r>
          </a:p>
          <a:p>
            <a:pPr marL="0" indent="0">
              <a:buNone/>
            </a:pPr>
            <a:r>
              <a:rPr lang="en-IN" b="1" dirty="0" smtClean="0"/>
              <a:t>$(</a:t>
            </a:r>
            <a:r>
              <a:rPr lang="en-IN" b="1" dirty="0"/>
              <a:t>document).ready(function(){</a:t>
            </a:r>
            <a:br>
              <a:rPr lang="en-IN" b="1" dirty="0"/>
            </a:br>
            <a:r>
              <a:rPr lang="en-IN" b="1" dirty="0"/>
              <a:t>    $("h2").</a:t>
            </a:r>
            <a:r>
              <a:rPr lang="en-IN" b="1" dirty="0">
                <a:hlinkClick r:id="rId2" action="ppaction://hlinkfile"/>
              </a:rPr>
              <a:t>nextUntil</a:t>
            </a:r>
            <a:r>
              <a:rPr lang="en-IN" b="1" dirty="0"/>
              <a:t>("h6");</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8F0D165B-F487-4B91-850B-8CBA9358E584}"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86</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4980950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Traversing - Filtering</a:t>
            </a:r>
            <a:br>
              <a:rPr lang="en-IN" b="1" dirty="0"/>
            </a:br>
            <a:endParaRPr lang="en-IN" dirty="0"/>
          </a:p>
        </p:txBody>
      </p:sp>
      <p:sp>
        <p:nvSpPr>
          <p:cNvPr id="3" name="Content Placeholder 2"/>
          <p:cNvSpPr>
            <a:spLocks noGrp="1"/>
          </p:cNvSpPr>
          <p:nvPr>
            <p:ph idx="1"/>
          </p:nvPr>
        </p:nvSpPr>
        <p:spPr/>
        <p:txBody>
          <a:bodyPr/>
          <a:lstStyle/>
          <a:p>
            <a:r>
              <a:rPr lang="en-IN" dirty="0"/>
              <a:t>The three most basic filtering methods </a:t>
            </a:r>
            <a:r>
              <a:rPr lang="en-IN" b="1" dirty="0"/>
              <a:t>are first(), last() and </a:t>
            </a:r>
            <a:r>
              <a:rPr lang="en-IN" b="1" dirty="0" err="1"/>
              <a:t>eq</a:t>
            </a:r>
            <a:r>
              <a:rPr lang="en-IN" b="1" dirty="0"/>
              <a:t>(), </a:t>
            </a:r>
            <a:r>
              <a:rPr lang="en-IN" dirty="0"/>
              <a:t>which allow you to select a specific element based on its position in a group of elements. </a:t>
            </a:r>
          </a:p>
          <a:p>
            <a:r>
              <a:rPr lang="en-IN" dirty="0"/>
              <a:t>Other filtering methods, like </a:t>
            </a:r>
            <a:r>
              <a:rPr lang="en-IN" b="1" dirty="0"/>
              <a:t>filter() </a:t>
            </a:r>
            <a:r>
              <a:rPr lang="en-IN" dirty="0"/>
              <a:t>and </a:t>
            </a:r>
            <a:r>
              <a:rPr lang="en-IN" b="1" dirty="0"/>
              <a:t>not() </a:t>
            </a:r>
            <a:r>
              <a:rPr lang="en-IN" dirty="0"/>
              <a:t>allow you to select elements that match, or do not match, a certain criteria. </a:t>
            </a:r>
          </a:p>
          <a:p>
            <a:endParaRPr lang="en-IN" dirty="0"/>
          </a:p>
        </p:txBody>
      </p:sp>
      <p:sp>
        <p:nvSpPr>
          <p:cNvPr id="4" name="Date Placeholder 3"/>
          <p:cNvSpPr>
            <a:spLocks noGrp="1"/>
          </p:cNvSpPr>
          <p:nvPr>
            <p:ph type="dt" sz="half" idx="10"/>
          </p:nvPr>
        </p:nvSpPr>
        <p:spPr/>
        <p:txBody>
          <a:bodyPr/>
          <a:lstStyle/>
          <a:p>
            <a:fld id="{7E047585-65F2-46C9-8A03-5B90D9E6CF03}"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87</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0012824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first()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first() method returns the first element of the selected elements.</a:t>
            </a:r>
          </a:p>
          <a:p>
            <a:r>
              <a:rPr lang="en-IN" dirty="0"/>
              <a:t>The following example selects the first &lt;p&gt; element inside the first &lt;div&gt; element:</a:t>
            </a:r>
          </a:p>
          <a:p>
            <a:pPr marL="0" indent="0">
              <a:buNone/>
            </a:pPr>
            <a:r>
              <a:rPr lang="en-IN" b="1" dirty="0" smtClean="0"/>
              <a:t>$(</a:t>
            </a:r>
            <a:r>
              <a:rPr lang="en-IN" b="1" dirty="0"/>
              <a:t>document).ready(function(){</a:t>
            </a:r>
            <a:br>
              <a:rPr lang="en-IN" b="1" dirty="0"/>
            </a:br>
            <a:r>
              <a:rPr lang="en-IN" b="1" dirty="0"/>
              <a:t>    $("div p").</a:t>
            </a:r>
            <a:r>
              <a:rPr lang="en-IN" b="1" dirty="0">
                <a:hlinkClick r:id="rId2" action="ppaction://hlinkfile"/>
              </a:rPr>
              <a:t>first</a:t>
            </a:r>
            <a:r>
              <a:rPr lang="en-IN" b="1" dirty="0"/>
              <a:t>();</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32E6BE1E-FA7A-42C1-9F2A-6B02BDEEF15C}"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88</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3607471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last()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last() method returns the last element of the selected elements.</a:t>
            </a:r>
          </a:p>
          <a:p>
            <a:r>
              <a:rPr lang="en-IN" dirty="0"/>
              <a:t>The following example selects the last &lt;p&gt; element inside the last &lt;div&gt; element:</a:t>
            </a:r>
          </a:p>
          <a:p>
            <a:pPr marL="0" indent="0">
              <a:buNone/>
            </a:pPr>
            <a:r>
              <a:rPr lang="en-IN" b="1" dirty="0" smtClean="0"/>
              <a:t>$(</a:t>
            </a:r>
            <a:r>
              <a:rPr lang="en-IN" b="1" dirty="0"/>
              <a:t>document).ready(function(){</a:t>
            </a:r>
            <a:br>
              <a:rPr lang="en-IN" b="1" dirty="0"/>
            </a:br>
            <a:r>
              <a:rPr lang="en-IN" b="1" dirty="0"/>
              <a:t>    $("div p").</a:t>
            </a:r>
            <a:r>
              <a:rPr lang="en-IN" b="1" dirty="0">
                <a:hlinkClick r:id="rId2" action="ppaction://hlinkfile"/>
              </a:rPr>
              <a:t>last</a:t>
            </a:r>
            <a:r>
              <a:rPr lang="en-IN" b="1" dirty="0"/>
              <a:t>();</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3CF70F06-C8E9-4033-9ACA-CF52EDB145B1}"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89</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526419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Document Ready Event</a:t>
            </a:r>
            <a:br>
              <a:rPr lang="en-IN" b="1" dirty="0" smtClean="0"/>
            </a:br>
            <a:endParaRPr lang="en-IN" dirty="0"/>
          </a:p>
        </p:txBody>
      </p:sp>
      <p:sp>
        <p:nvSpPr>
          <p:cNvPr id="3" name="Content Placeholder 2"/>
          <p:cNvSpPr>
            <a:spLocks noGrp="1"/>
          </p:cNvSpPr>
          <p:nvPr>
            <p:ph idx="1"/>
          </p:nvPr>
        </p:nvSpPr>
        <p:spPr>
          <a:xfrm>
            <a:off x="838200" y="981635"/>
            <a:ext cx="10515600" cy="5195328"/>
          </a:xfrm>
        </p:spPr>
        <p:txBody>
          <a:bodyPr>
            <a:normAutofit fontScale="92500" lnSpcReduction="10000"/>
          </a:bodyPr>
          <a:lstStyle/>
          <a:p>
            <a:pPr marL="0" indent="0">
              <a:buNone/>
            </a:pPr>
            <a:r>
              <a:rPr lang="en-IN" b="1" dirty="0" smtClean="0"/>
              <a:t>$(document).ready(function(){</a:t>
            </a:r>
            <a:br>
              <a:rPr lang="en-IN" b="1" dirty="0" smtClean="0"/>
            </a:br>
            <a:r>
              <a:rPr lang="en-IN" b="1" dirty="0" smtClean="0"/>
              <a:t/>
            </a:r>
            <a:br>
              <a:rPr lang="en-IN" b="1" dirty="0" smtClean="0"/>
            </a:br>
            <a:r>
              <a:rPr lang="en-IN" b="1" dirty="0" smtClean="0"/>
              <a:t>   </a:t>
            </a:r>
            <a:r>
              <a:rPr lang="en-IN" b="1" i="1" dirty="0" smtClean="0"/>
              <a:t>// jQuery methods go here...</a:t>
            </a:r>
            <a:r>
              <a:rPr lang="en-IN" b="1" dirty="0" smtClean="0"/>
              <a:t/>
            </a:r>
            <a:br>
              <a:rPr lang="en-IN" b="1" dirty="0" smtClean="0"/>
            </a:br>
            <a:r>
              <a:rPr lang="en-IN" b="1" dirty="0" smtClean="0"/>
              <a:t/>
            </a:r>
            <a:br>
              <a:rPr lang="en-IN" b="1" dirty="0" smtClean="0"/>
            </a:br>
            <a:r>
              <a:rPr lang="en-IN" b="1" dirty="0" smtClean="0"/>
              <a:t>}); </a:t>
            </a:r>
          </a:p>
          <a:p>
            <a:r>
              <a:rPr lang="en-IN" dirty="0" smtClean="0"/>
              <a:t>This is to prevent any jQuery code from running before the document is finished loading (is ready).</a:t>
            </a:r>
          </a:p>
          <a:p>
            <a:r>
              <a:rPr lang="en-IN" dirty="0" smtClean="0"/>
              <a:t>It is good practice to wait for the document to be fully loaded and ready before working with it. This also allows you to have your JavaScript code before the body of your document, in the head section. </a:t>
            </a:r>
          </a:p>
          <a:p>
            <a:r>
              <a:rPr lang="en-IN" dirty="0" smtClean="0"/>
              <a:t>Here are some examples of actions that can fail if methods are run before the document is fully loaded:</a:t>
            </a:r>
          </a:p>
          <a:p>
            <a:pPr lvl="1"/>
            <a:r>
              <a:rPr lang="en-IN" sz="2600" dirty="0" smtClean="0"/>
              <a:t>Trying to hide an element that is not created yet</a:t>
            </a:r>
          </a:p>
          <a:p>
            <a:pPr lvl="1"/>
            <a:r>
              <a:rPr lang="en-IN" sz="2600" dirty="0" smtClean="0"/>
              <a:t>Trying to get the size of an image that is not loaded yet</a:t>
            </a:r>
          </a:p>
          <a:p>
            <a:endParaRPr lang="en-IN" dirty="0"/>
          </a:p>
        </p:txBody>
      </p:sp>
      <p:sp>
        <p:nvSpPr>
          <p:cNvPr id="4" name="Date Placeholder 3"/>
          <p:cNvSpPr>
            <a:spLocks noGrp="1"/>
          </p:cNvSpPr>
          <p:nvPr>
            <p:ph type="dt" sz="half" idx="10"/>
          </p:nvPr>
        </p:nvSpPr>
        <p:spPr/>
        <p:txBody>
          <a:bodyPr/>
          <a:lstStyle/>
          <a:p>
            <a:fld id="{AB890187-BD68-4B50-84C1-86563FE599D8}"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9</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31993850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a:t>
            </a:r>
            <a:r>
              <a:rPr lang="en-IN" b="1" dirty="0" err="1"/>
              <a:t>eq</a:t>
            </a:r>
            <a:r>
              <a:rPr lang="en-IN" b="1" dirty="0"/>
              <a:t>() method</a:t>
            </a:r>
            <a:br>
              <a:rPr lang="en-IN" b="1" dirty="0"/>
            </a:b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err="1"/>
              <a:t>eq</a:t>
            </a:r>
            <a:r>
              <a:rPr lang="en-IN" dirty="0"/>
              <a:t>() method returns an element with a specific index number of the selected elements.</a:t>
            </a:r>
          </a:p>
          <a:p>
            <a:r>
              <a:rPr lang="en-IN" dirty="0"/>
              <a:t>The index numbers start at 0, so the first element will have the index number 0 and not 1. The following example selects the second &lt;p&gt; element (index number 1):</a:t>
            </a:r>
          </a:p>
          <a:p>
            <a:pPr marL="0" indent="0">
              <a:buNone/>
            </a:pPr>
            <a:r>
              <a:rPr lang="en-IN" b="1" dirty="0" smtClean="0"/>
              <a:t>$(</a:t>
            </a:r>
            <a:r>
              <a:rPr lang="en-IN" b="1" dirty="0"/>
              <a:t>document).ready(function(){</a:t>
            </a:r>
            <a:br>
              <a:rPr lang="en-IN" b="1" dirty="0"/>
            </a:br>
            <a:r>
              <a:rPr lang="en-IN" b="1" dirty="0"/>
              <a:t>    $("p").</a:t>
            </a:r>
            <a:r>
              <a:rPr lang="en-IN" b="1" dirty="0" err="1"/>
              <a:t>eq</a:t>
            </a:r>
            <a:r>
              <a:rPr lang="en-IN" b="1" dirty="0"/>
              <a:t>(1);</a:t>
            </a:r>
            <a:br>
              <a:rPr lang="en-IN" b="1" dirty="0"/>
            </a:br>
            <a:r>
              <a:rPr lang="en-IN" b="1" dirty="0"/>
              <a:t>})</a:t>
            </a:r>
          </a:p>
          <a:p>
            <a:endParaRPr lang="en-IN" dirty="0"/>
          </a:p>
        </p:txBody>
      </p:sp>
      <p:sp>
        <p:nvSpPr>
          <p:cNvPr id="4" name="Date Placeholder 3"/>
          <p:cNvSpPr>
            <a:spLocks noGrp="1"/>
          </p:cNvSpPr>
          <p:nvPr>
            <p:ph type="dt" sz="half" idx="10"/>
          </p:nvPr>
        </p:nvSpPr>
        <p:spPr/>
        <p:txBody>
          <a:bodyPr/>
          <a:lstStyle/>
          <a:p>
            <a:fld id="{9197A7B4-1F88-4FFD-AADA-796FFFA9D224}"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90</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5824742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filter() Method</a:t>
            </a:r>
            <a:br>
              <a:rPr lang="en-IN" b="1" dirty="0"/>
            </a:b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filter() method lets you specify a criteria. Elements that do not match the criteria are removed from the selection, and those that match will be returned.</a:t>
            </a:r>
          </a:p>
          <a:p>
            <a:r>
              <a:rPr lang="en-IN" dirty="0"/>
              <a:t>The following example returns all &lt;p&gt; elements with class name "intro":</a:t>
            </a:r>
          </a:p>
          <a:p>
            <a:pPr marL="0" indent="0">
              <a:buNone/>
            </a:pPr>
            <a:r>
              <a:rPr lang="en-IN" b="1" dirty="0" smtClean="0"/>
              <a:t>$(</a:t>
            </a:r>
            <a:r>
              <a:rPr lang="en-IN" b="1" dirty="0"/>
              <a:t>document).ready(function(){</a:t>
            </a:r>
            <a:br>
              <a:rPr lang="en-IN" b="1" dirty="0"/>
            </a:br>
            <a:r>
              <a:rPr lang="en-IN" b="1" dirty="0"/>
              <a:t>    $("p").</a:t>
            </a:r>
            <a:r>
              <a:rPr lang="en-IN" b="1" dirty="0">
                <a:hlinkClick r:id="rId2" action="ppaction://hlinkfile"/>
              </a:rPr>
              <a:t>filter</a:t>
            </a:r>
            <a:r>
              <a:rPr lang="en-IN" b="1" dirty="0"/>
              <a:t>(".intro");</a:t>
            </a:r>
            <a:br>
              <a:rPr lang="en-IN" b="1" dirty="0"/>
            </a:br>
            <a:r>
              <a:rPr lang="en-IN" b="1" dirty="0"/>
              <a:t>}); </a:t>
            </a:r>
          </a:p>
          <a:p>
            <a:endParaRPr lang="en-IN" dirty="0"/>
          </a:p>
        </p:txBody>
      </p:sp>
      <p:sp>
        <p:nvSpPr>
          <p:cNvPr id="4" name="Date Placeholder 3"/>
          <p:cNvSpPr>
            <a:spLocks noGrp="1"/>
          </p:cNvSpPr>
          <p:nvPr>
            <p:ph type="dt" sz="half" idx="10"/>
          </p:nvPr>
        </p:nvSpPr>
        <p:spPr/>
        <p:txBody>
          <a:bodyPr/>
          <a:lstStyle/>
          <a:p>
            <a:fld id="{2CB76BEA-90D5-47C1-8F57-D094BE2FFC35}"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91</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1114891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jQuery not() Method</a:t>
            </a:r>
            <a:br>
              <a:rPr lang="en-IN" b="1" dirty="0"/>
            </a:br>
            <a:endParaRPr lang="en-IN" dirty="0"/>
          </a:p>
        </p:txBody>
      </p:sp>
      <p:sp>
        <p:nvSpPr>
          <p:cNvPr id="3" name="Content Placeholder 2"/>
          <p:cNvSpPr>
            <a:spLocks noGrp="1"/>
          </p:cNvSpPr>
          <p:nvPr>
            <p:ph idx="1"/>
          </p:nvPr>
        </p:nvSpPr>
        <p:spPr/>
        <p:txBody>
          <a:bodyPr/>
          <a:lstStyle/>
          <a:p>
            <a:r>
              <a:rPr lang="en-IN" dirty="0" smtClean="0"/>
              <a:t>The </a:t>
            </a:r>
            <a:r>
              <a:rPr lang="en-IN" dirty="0"/>
              <a:t>not() method returns all elements that do not match the criteria.</a:t>
            </a:r>
          </a:p>
          <a:p>
            <a:r>
              <a:rPr lang="en-IN" b="1" dirty="0"/>
              <a:t>Tip:</a:t>
            </a:r>
            <a:r>
              <a:rPr lang="en-IN" dirty="0"/>
              <a:t> The not() method is the opposite of filter().</a:t>
            </a:r>
          </a:p>
          <a:p>
            <a:r>
              <a:rPr lang="en-IN" dirty="0"/>
              <a:t>The following example returns all &lt;p&gt; elements that do not have class name "intro":</a:t>
            </a:r>
          </a:p>
          <a:p>
            <a:pPr marL="0" indent="0">
              <a:buNone/>
            </a:pPr>
            <a:r>
              <a:rPr lang="en-IN" b="1" dirty="0" smtClean="0"/>
              <a:t>$(</a:t>
            </a:r>
            <a:r>
              <a:rPr lang="en-IN" b="1" dirty="0"/>
              <a:t>document).ready(function(){</a:t>
            </a:r>
            <a:br>
              <a:rPr lang="en-IN" b="1" dirty="0"/>
            </a:br>
            <a:r>
              <a:rPr lang="en-IN" b="1" dirty="0"/>
              <a:t>    $("p").</a:t>
            </a:r>
            <a:r>
              <a:rPr lang="en-IN" b="1" dirty="0">
                <a:hlinkClick r:id="rId2" action="ppaction://hlinkfile"/>
              </a:rPr>
              <a:t>not</a:t>
            </a:r>
            <a:r>
              <a:rPr lang="en-IN" b="1" dirty="0"/>
              <a:t>(".intro");</a:t>
            </a:r>
            <a:br>
              <a:rPr lang="en-IN" b="1" dirty="0"/>
            </a:br>
            <a:r>
              <a:rPr lang="en-IN" b="1" dirty="0"/>
              <a:t>}); </a:t>
            </a:r>
          </a:p>
          <a:p>
            <a:endParaRPr lang="en-IN" b="1" dirty="0"/>
          </a:p>
        </p:txBody>
      </p:sp>
      <p:sp>
        <p:nvSpPr>
          <p:cNvPr id="4" name="Date Placeholder 3"/>
          <p:cNvSpPr>
            <a:spLocks noGrp="1"/>
          </p:cNvSpPr>
          <p:nvPr>
            <p:ph type="dt" sz="half" idx="10"/>
          </p:nvPr>
        </p:nvSpPr>
        <p:spPr/>
        <p:txBody>
          <a:bodyPr/>
          <a:lstStyle/>
          <a:p>
            <a:fld id="{E2517D96-2B7F-4728-9835-0E817CDC360C}"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92</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20812780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References</a:t>
            </a:r>
            <a:endParaRPr lang="en-IN" sz="5400" b="1" dirty="0"/>
          </a:p>
        </p:txBody>
      </p:sp>
      <p:sp>
        <p:nvSpPr>
          <p:cNvPr id="3" name="Content Placeholder 2"/>
          <p:cNvSpPr>
            <a:spLocks noGrp="1"/>
          </p:cNvSpPr>
          <p:nvPr>
            <p:ph idx="1"/>
          </p:nvPr>
        </p:nvSpPr>
        <p:spPr/>
        <p:txBody>
          <a:bodyPr/>
          <a:lstStyle/>
          <a:p>
            <a:r>
              <a:rPr lang="en-US" dirty="0" smtClean="0"/>
              <a:t>W3Schools </a:t>
            </a:r>
            <a:r>
              <a:rPr lang="en-US" dirty="0"/>
              <a:t>--  </a:t>
            </a:r>
            <a:r>
              <a:rPr lang="en-US" dirty="0">
                <a:hlinkClick r:id="rId2"/>
              </a:rPr>
              <a:t>https://</a:t>
            </a:r>
            <a:r>
              <a:rPr lang="en-US" dirty="0" smtClean="0">
                <a:hlinkClick r:id="rId2"/>
              </a:rPr>
              <a:t>www.w3schools.com/default.asp</a:t>
            </a:r>
            <a:endParaRPr lang="en-US" dirty="0" smtClean="0"/>
          </a:p>
          <a:p>
            <a:r>
              <a:rPr lang="en-US" dirty="0"/>
              <a:t>Tutorials point --- </a:t>
            </a:r>
            <a:r>
              <a:rPr lang="en-US" dirty="0">
                <a:hlinkClick r:id="rId3"/>
              </a:rPr>
              <a:t>http://tutorialspoint.com</a:t>
            </a:r>
            <a:r>
              <a:rPr lang="en-US" dirty="0" smtClean="0">
                <a:hlinkClick r:id="rId3"/>
              </a:rPr>
              <a:t>/</a:t>
            </a:r>
            <a:r>
              <a:rPr lang="en-US" dirty="0" smtClean="0"/>
              <a:t> </a:t>
            </a:r>
            <a:endParaRPr lang="en-US" dirty="0"/>
          </a:p>
          <a:p>
            <a:r>
              <a:rPr lang="en-US" dirty="0" smtClean="0"/>
              <a:t>JavaTpoint.com-</a:t>
            </a:r>
            <a:r>
              <a:rPr lang="en-US" dirty="0"/>
              <a:t>- </a:t>
            </a:r>
            <a:r>
              <a:rPr lang="en-US" dirty="0">
                <a:hlinkClick r:id="rId4"/>
              </a:rPr>
              <a:t>https://www.javatpoint.com</a:t>
            </a:r>
            <a:r>
              <a:rPr lang="en-US" dirty="0" smtClean="0">
                <a:hlinkClick r:id="rId4"/>
              </a:rPr>
              <a:t>/</a:t>
            </a:r>
            <a:r>
              <a:rPr lang="en-US" dirty="0" smtClean="0"/>
              <a:t> </a:t>
            </a:r>
          </a:p>
          <a:p>
            <a:r>
              <a:rPr lang="en-IN" dirty="0"/>
              <a:t>Flanagan, David. </a:t>
            </a:r>
            <a:r>
              <a:rPr lang="en-IN" i="1" dirty="0"/>
              <a:t>jQuery Pocket Reference: Read Less, Learn More</a:t>
            </a:r>
            <a:r>
              <a:rPr lang="en-IN" dirty="0"/>
              <a:t>. " O'Reilly Media, Inc.", 2010</a:t>
            </a:r>
            <a:r>
              <a:rPr lang="en-IN" dirty="0" smtClean="0"/>
              <a:t>. </a:t>
            </a:r>
            <a:endParaRPr lang="en-US" dirty="0" smtClean="0"/>
          </a:p>
          <a:p>
            <a:endParaRPr lang="en-IN" dirty="0"/>
          </a:p>
        </p:txBody>
      </p:sp>
      <p:sp>
        <p:nvSpPr>
          <p:cNvPr id="4" name="Date Placeholder 3"/>
          <p:cNvSpPr>
            <a:spLocks noGrp="1"/>
          </p:cNvSpPr>
          <p:nvPr>
            <p:ph type="dt" sz="half" idx="10"/>
          </p:nvPr>
        </p:nvSpPr>
        <p:spPr/>
        <p:txBody>
          <a:bodyPr/>
          <a:lstStyle/>
          <a:p>
            <a:fld id="{C6B6B80C-23BD-4357-8F0B-C06070EB3539}" type="datetime1">
              <a:rPr lang="en-IN" smtClean="0"/>
              <a:t>14-06-2017</a:t>
            </a:fld>
            <a:endParaRPr lang="en-IN"/>
          </a:p>
        </p:txBody>
      </p:sp>
      <p:sp>
        <p:nvSpPr>
          <p:cNvPr id="5" name="Slide Number Placeholder 4"/>
          <p:cNvSpPr>
            <a:spLocks noGrp="1"/>
          </p:cNvSpPr>
          <p:nvPr>
            <p:ph type="sldNum" sz="quarter" idx="12"/>
          </p:nvPr>
        </p:nvSpPr>
        <p:spPr/>
        <p:txBody>
          <a:bodyPr/>
          <a:lstStyle/>
          <a:p>
            <a:fld id="{C2C74AC2-EED7-4E87-AAFE-FEFF76822E67}" type="slidenum">
              <a:rPr lang="en-IN" smtClean="0"/>
              <a:pPr/>
              <a:t>93</a:t>
            </a:fld>
            <a:endParaRPr lang="en-IN"/>
          </a:p>
        </p:txBody>
      </p:sp>
      <p:sp>
        <p:nvSpPr>
          <p:cNvPr id="6" name="Footer Placeholder 5"/>
          <p:cNvSpPr>
            <a:spLocks noGrp="1"/>
          </p:cNvSpPr>
          <p:nvPr>
            <p:ph type="ftr" sz="quarter" idx="11"/>
          </p:nvPr>
        </p:nvSpPr>
        <p:spPr/>
        <p:txBody>
          <a:bodyPr/>
          <a:lstStyle/>
          <a:p>
            <a:r>
              <a:rPr lang="en-IN" smtClean="0"/>
              <a:t>Module 2 Scripting-- Kumar Abhishek NIT Patna</a:t>
            </a:r>
            <a:endParaRPr lang="en-IN"/>
          </a:p>
        </p:txBody>
      </p:sp>
    </p:spTree>
    <p:extLst>
      <p:ext uri="{BB962C8B-B14F-4D97-AF65-F5344CB8AC3E}">
        <p14:creationId xmlns:p14="http://schemas.microsoft.com/office/powerpoint/2010/main" val="1596343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11491</TotalTime>
  <Words>5256</Words>
  <Application>Microsoft Office PowerPoint</Application>
  <PresentationFormat>Custom</PresentationFormat>
  <Paragraphs>730</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Office Theme</vt:lpstr>
      <vt:lpstr>jQuery Introduction </vt:lpstr>
      <vt:lpstr>What is jQuery? </vt:lpstr>
      <vt:lpstr>Adding jQuery to Your Web Pages </vt:lpstr>
      <vt:lpstr>Downloading jQuery </vt:lpstr>
      <vt:lpstr>jQuery CDN </vt:lpstr>
      <vt:lpstr>jQuery CDN </vt:lpstr>
      <vt:lpstr>jQuery Syntax </vt:lpstr>
      <vt:lpstr>jQuery Syntax </vt:lpstr>
      <vt:lpstr>The Document Ready Event </vt:lpstr>
      <vt:lpstr>The Document Ready Event </vt:lpstr>
      <vt:lpstr>jQuery Selectors </vt:lpstr>
      <vt:lpstr>The element Selector </vt:lpstr>
      <vt:lpstr>The #id Selector </vt:lpstr>
      <vt:lpstr>The .class Selector </vt:lpstr>
      <vt:lpstr>jQuery Event Methods </vt:lpstr>
      <vt:lpstr>What are Events? </vt:lpstr>
      <vt:lpstr>jQuery Syntax For Event Methods </vt:lpstr>
      <vt:lpstr>Commonly Used jQuery Event Methods </vt:lpstr>
      <vt:lpstr>Commonly Used jQuery Event Methods </vt:lpstr>
      <vt:lpstr>Commonly Used jQuery Event Methods </vt:lpstr>
      <vt:lpstr>Commonly Used jQuery Event Methods </vt:lpstr>
      <vt:lpstr>Commonly Used jQuery Event Methods </vt:lpstr>
      <vt:lpstr>The on() Method </vt:lpstr>
      <vt:lpstr>The on() Method </vt:lpstr>
      <vt:lpstr>jQuery Effects - Hide and Show </vt:lpstr>
      <vt:lpstr>jQuery hide() and show() </vt:lpstr>
      <vt:lpstr>jQuery hide() and show() </vt:lpstr>
      <vt:lpstr>jQuery toggle() </vt:lpstr>
      <vt:lpstr>jQuery Fading Methods </vt:lpstr>
      <vt:lpstr>jQuery Fading Methods </vt:lpstr>
      <vt:lpstr>jQuery fadeIn() Method </vt:lpstr>
      <vt:lpstr>jQuery fadeOut() Method </vt:lpstr>
      <vt:lpstr>jQuery fadeToggle() Method </vt:lpstr>
      <vt:lpstr>jQuery fadeTo() Method </vt:lpstr>
      <vt:lpstr>jQuery Effects - Sliding </vt:lpstr>
      <vt:lpstr>jQuery Sliding Methods </vt:lpstr>
      <vt:lpstr>jQuery slideDown() Method </vt:lpstr>
      <vt:lpstr>jQuery slideUp() Method </vt:lpstr>
      <vt:lpstr>jQuery slideToggle() Method </vt:lpstr>
      <vt:lpstr>jQuery Effects - Animation </vt:lpstr>
      <vt:lpstr>jQuery Animations - The animate() Method </vt:lpstr>
      <vt:lpstr>jQuery animate() - Manipulate Multiple Properties </vt:lpstr>
      <vt:lpstr>jQuery animate() - Using Relative Values </vt:lpstr>
      <vt:lpstr>jQuery animate() - Using Pre-defined Values </vt:lpstr>
      <vt:lpstr>jQuery animate() - Uses Queue Functionality </vt:lpstr>
      <vt:lpstr>jQuery stop() Method </vt:lpstr>
      <vt:lpstr>jQuery Callback Functions </vt:lpstr>
      <vt:lpstr>jQuery - Chaining </vt:lpstr>
      <vt:lpstr>jQuery - Get Content and Attributes </vt:lpstr>
      <vt:lpstr>Get Content - text(), html(), and val() </vt:lpstr>
      <vt:lpstr>Get Attributes - attr() </vt:lpstr>
      <vt:lpstr>jQuery - Set Content and Attributes </vt:lpstr>
      <vt:lpstr>A Callback Function for text(), html(), and val() </vt:lpstr>
      <vt:lpstr>A Callback Function for text(), html(), and val() </vt:lpstr>
      <vt:lpstr>Set Attributes - attr() </vt:lpstr>
      <vt:lpstr>jQuery - Add Elements </vt:lpstr>
      <vt:lpstr>jQuery append() Method </vt:lpstr>
      <vt:lpstr>Add Several New Elements With append() and prepend() </vt:lpstr>
      <vt:lpstr>jQuery after() and before() Methods </vt:lpstr>
      <vt:lpstr>Add Several New Elements With after() and before() </vt:lpstr>
      <vt:lpstr>jQuery - Remove Elements </vt:lpstr>
      <vt:lpstr>Filter the Elements to be Removed </vt:lpstr>
      <vt:lpstr>jQuery - Dimensions </vt:lpstr>
      <vt:lpstr>PowerPoint Presentation</vt:lpstr>
      <vt:lpstr>jQuery width() and height() Methods </vt:lpstr>
      <vt:lpstr>jQuery innerWidth() and innerHeight() Methods </vt:lpstr>
      <vt:lpstr>jQuery More width() and height() </vt:lpstr>
      <vt:lpstr>jQuery Manipulating CSS </vt:lpstr>
      <vt:lpstr>jQuery addClass() Method </vt:lpstr>
      <vt:lpstr>jQuery removeClass() Method </vt:lpstr>
      <vt:lpstr>jQuery toggleClass() Method </vt:lpstr>
      <vt:lpstr>jQuery Traversing </vt:lpstr>
      <vt:lpstr>jQuery Traversing </vt:lpstr>
      <vt:lpstr>jQuery Traversing </vt:lpstr>
      <vt:lpstr>jQuery Traversing - Ancestors </vt:lpstr>
      <vt:lpstr>jQuery parent() Method </vt:lpstr>
      <vt:lpstr>jQuery parents() Method </vt:lpstr>
      <vt:lpstr>jQuery parentsUntil() Method </vt:lpstr>
      <vt:lpstr>jQuery Traversing - Descendants </vt:lpstr>
      <vt:lpstr>jQuery children() Method </vt:lpstr>
      <vt:lpstr>jQuery find() Method </vt:lpstr>
      <vt:lpstr>jQuery Traversing - Siblings </vt:lpstr>
      <vt:lpstr>jQuery siblings() Method </vt:lpstr>
      <vt:lpstr>jQuery next() Method </vt:lpstr>
      <vt:lpstr>jQuery nextAll() Method </vt:lpstr>
      <vt:lpstr>jQuery nextUntil() Method </vt:lpstr>
      <vt:lpstr>jQuery Traversing - Filtering </vt:lpstr>
      <vt:lpstr>jQuery first() Method </vt:lpstr>
      <vt:lpstr>jQuery last() Method </vt:lpstr>
      <vt:lpstr>jQuery eq() method </vt:lpstr>
      <vt:lpstr>jQuery filter() Method </vt:lpstr>
      <vt:lpstr>jQuery not() Method </vt:lpstr>
      <vt:lpstr>References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Introduction</dc:title>
  <dc:creator>abhishek</dc:creator>
  <cp:lastModifiedBy>Hp</cp:lastModifiedBy>
  <cp:revision>52</cp:revision>
  <dcterms:created xsi:type="dcterms:W3CDTF">2015-03-28T10:56:55Z</dcterms:created>
  <dcterms:modified xsi:type="dcterms:W3CDTF">2017-06-14T05:52:03Z</dcterms:modified>
</cp:coreProperties>
</file>