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7" r:id="rId5"/>
    <p:sldId id="269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4747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CA2181-5DE5-4F5D-8458-92403D260C3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341188E-CACB-48FD-9EC2-44B59973C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64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cornell.edu/stories/2018/02/augmented-reality-takes-3-d-printing-next-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4FF9-C273-4D71-8560-5EE0AAEE3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Twitter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DCC6-AB52-498C-96DB-8391BE69B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Competitive Performance of universities and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F7623-35A6-4BD5-B9C6-635750136C57}"/>
              </a:ext>
            </a:extLst>
          </p:cNvPr>
          <p:cNvSpPr txBox="1"/>
          <p:nvPr/>
        </p:nvSpPr>
        <p:spPr>
          <a:xfrm>
            <a:off x="8831712" y="5241747"/>
            <a:ext cx="2835913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SUBMITTED BY:</a:t>
            </a:r>
          </a:p>
          <a:p>
            <a:pPr algn="r"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</a:rPr>
              <a:t>GARIMA SOOD</a:t>
            </a:r>
          </a:p>
        </p:txBody>
      </p:sp>
    </p:spTree>
    <p:extLst>
      <p:ext uri="{BB962C8B-B14F-4D97-AF65-F5344CB8AC3E}">
        <p14:creationId xmlns:p14="http://schemas.microsoft.com/office/powerpoint/2010/main" val="28533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9DCE-B94A-4CDD-B3EA-5762A735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four universities for analysis based on tweet counts and extracted 250k records</a:t>
            </a:r>
          </a:p>
        </p:txBody>
      </p:sp>
      <p:pic>
        <p:nvPicPr>
          <p:cNvPr id="5130" name="Picture 10" descr="Image result for columbia university logo">
            <a:extLst>
              <a:ext uri="{FF2B5EF4-FFF2-40B4-BE49-F238E27FC236}">
                <a16:creationId xmlns:a16="http://schemas.microsoft.com/office/drawing/2014/main" id="{E227395C-3120-4996-A2D9-73186D34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2" y="4810282"/>
            <a:ext cx="1669859" cy="166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cornell university logo">
            <a:extLst>
              <a:ext uri="{FF2B5EF4-FFF2-40B4-BE49-F238E27FC236}">
                <a16:creationId xmlns:a16="http://schemas.microsoft.com/office/drawing/2014/main" id="{D8B5BBE5-D384-42FC-9215-F02A9C45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73" y="2479310"/>
            <a:ext cx="1750082" cy="17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university of chicago logo">
            <a:extLst>
              <a:ext uri="{FF2B5EF4-FFF2-40B4-BE49-F238E27FC236}">
                <a16:creationId xmlns:a16="http://schemas.microsoft.com/office/drawing/2014/main" id="{F828548F-09FB-4EA0-A716-1EE4AD30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0" y="2509940"/>
            <a:ext cx="1716829" cy="17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new york university logo">
            <a:extLst>
              <a:ext uri="{FF2B5EF4-FFF2-40B4-BE49-F238E27FC236}">
                <a16:creationId xmlns:a16="http://schemas.microsoft.com/office/drawing/2014/main" id="{C12F75EC-84F7-4F7A-8C28-319D40269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17" y="4830538"/>
            <a:ext cx="1698613" cy="16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7C6F2-ED2A-4563-97C4-929C9E54E794}"/>
              </a:ext>
            </a:extLst>
          </p:cNvPr>
          <p:cNvSpPr/>
          <p:nvPr/>
        </p:nvSpPr>
        <p:spPr>
          <a:xfrm>
            <a:off x="2099386" y="1968754"/>
            <a:ext cx="3209731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Universities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2878F-395D-4F11-BEC2-4B0C92B1232B}"/>
              </a:ext>
            </a:extLst>
          </p:cNvPr>
          <p:cNvSpPr/>
          <p:nvPr/>
        </p:nvSpPr>
        <p:spPr>
          <a:xfrm>
            <a:off x="7669762" y="1996747"/>
            <a:ext cx="3209731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Primary Information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1B0B-533C-4D2D-B3BE-B2F55AC59794}"/>
              </a:ext>
            </a:extLst>
          </p:cNvPr>
          <p:cNvSpPr/>
          <p:nvPr/>
        </p:nvSpPr>
        <p:spPr>
          <a:xfrm>
            <a:off x="7669762" y="2498454"/>
            <a:ext cx="3209731" cy="3230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Tweet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Hashtags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Date of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#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#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#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# Favorites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Verified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CF332-4AA0-4E17-AA55-2069868EAA88}"/>
              </a:ext>
            </a:extLst>
          </p:cNvPr>
          <p:cNvSpPr txBox="1"/>
          <p:nvPr/>
        </p:nvSpPr>
        <p:spPr>
          <a:xfrm>
            <a:off x="2490853" y="2593178"/>
            <a:ext cx="17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A0000"/>
                </a:solidFill>
              </a:rPr>
              <a:t>Followers: </a:t>
            </a:r>
            <a:r>
              <a:rPr lang="en-US" sz="1600" b="1" dirty="0">
                <a:solidFill>
                  <a:srgbClr val="8A0000"/>
                </a:solidFill>
              </a:rPr>
              <a:t>46.2k</a:t>
            </a:r>
          </a:p>
          <a:p>
            <a:r>
              <a:rPr lang="en-US" sz="1600" dirty="0">
                <a:solidFill>
                  <a:srgbClr val="8A0000"/>
                </a:solidFill>
              </a:rPr>
              <a:t>Tweets: 17k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DA020-46C4-4079-93B1-DDD094EFE869}"/>
              </a:ext>
            </a:extLst>
          </p:cNvPr>
          <p:cNvSpPr txBox="1"/>
          <p:nvPr/>
        </p:nvSpPr>
        <p:spPr>
          <a:xfrm>
            <a:off x="3241934" y="3923973"/>
            <a:ext cx="17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Followers: </a:t>
            </a:r>
            <a:r>
              <a:rPr lang="en-US" sz="1600" b="1" dirty="0">
                <a:solidFill>
                  <a:srgbClr val="C00000"/>
                </a:solidFill>
              </a:rPr>
              <a:t>235k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Tweets: 14.5k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49F4D-DABD-4FF6-8B29-138B4271C9FE}"/>
              </a:ext>
            </a:extLst>
          </p:cNvPr>
          <p:cNvSpPr txBox="1"/>
          <p:nvPr/>
        </p:nvSpPr>
        <p:spPr>
          <a:xfrm>
            <a:off x="2845838" y="6018806"/>
            <a:ext cx="17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Followers: </a:t>
            </a:r>
            <a:r>
              <a:rPr lang="en-US" sz="1600" b="1" dirty="0">
                <a:solidFill>
                  <a:srgbClr val="7030A0"/>
                </a:solidFill>
              </a:rPr>
              <a:t>107k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Tweets: 14.7k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48A07-C5FE-44BA-8977-D9D6602DDC56}"/>
              </a:ext>
            </a:extLst>
          </p:cNvPr>
          <p:cNvSpPr txBox="1"/>
          <p:nvPr/>
        </p:nvSpPr>
        <p:spPr>
          <a:xfrm>
            <a:off x="1855097" y="4623343"/>
            <a:ext cx="17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Followers: </a:t>
            </a:r>
            <a:r>
              <a:rPr lang="en-US" sz="1600" b="1" dirty="0">
                <a:solidFill>
                  <a:srgbClr val="0070C0"/>
                </a:solidFill>
              </a:rPr>
              <a:t>273k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Tweets: 19.4k</a:t>
            </a:r>
          </a:p>
        </p:txBody>
      </p:sp>
    </p:spTree>
    <p:extLst>
      <p:ext uri="{BB962C8B-B14F-4D97-AF65-F5344CB8AC3E}">
        <p14:creationId xmlns:p14="http://schemas.microsoft.com/office/powerpoint/2010/main" val="112033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DAFC-36B6-4C98-8C13-A056E45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influential twitter users based on message volume, follows and retweets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EB7-B988-47A4-8DCA-4EE83931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 houses </a:t>
            </a:r>
            <a:r>
              <a:rPr lang="en-US" dirty="0"/>
              <a:t>like The Economist, WSJ, Forbes, AP, HuffPost, </a:t>
            </a:r>
            <a:r>
              <a:rPr lang="en-US" dirty="0" err="1"/>
              <a:t>XHNews</a:t>
            </a:r>
            <a:r>
              <a:rPr lang="en-US" dirty="0"/>
              <a:t>, </a:t>
            </a:r>
            <a:r>
              <a:rPr lang="en-US" dirty="0" err="1"/>
              <a:t>NewYorker</a:t>
            </a:r>
            <a:r>
              <a:rPr lang="en-US" dirty="0"/>
              <a:t>, </a:t>
            </a:r>
            <a:r>
              <a:rPr lang="en-US" dirty="0" err="1"/>
              <a:t>IndiaToday</a:t>
            </a:r>
            <a:r>
              <a:rPr lang="en-US" dirty="0"/>
              <a:t>, </a:t>
            </a:r>
            <a:r>
              <a:rPr lang="en-US" dirty="0" err="1"/>
              <a:t>HistoryToLearn</a:t>
            </a:r>
            <a:r>
              <a:rPr lang="en-US" dirty="0"/>
              <a:t>, etc. are the </a:t>
            </a:r>
            <a:r>
              <a:rPr lang="en-US" b="1" dirty="0"/>
              <a:t>most followed </a:t>
            </a:r>
            <a:r>
              <a:rPr lang="en-US" dirty="0"/>
              <a:t>twitter accounts</a:t>
            </a:r>
          </a:p>
          <a:p>
            <a:r>
              <a:rPr lang="en-US" dirty="0"/>
              <a:t>Maximum number of retweets differ by college and </a:t>
            </a:r>
            <a:r>
              <a:rPr lang="en-US" b="1" dirty="0"/>
              <a:t>university official handles </a:t>
            </a:r>
            <a:r>
              <a:rPr lang="en-US" dirty="0"/>
              <a:t>along with the </a:t>
            </a:r>
            <a:r>
              <a:rPr lang="en-US" b="1" dirty="0"/>
              <a:t>faculty, sports teams</a:t>
            </a:r>
            <a:r>
              <a:rPr lang="en-US" dirty="0"/>
              <a:t>, and individual school handles get majority of </a:t>
            </a:r>
            <a:r>
              <a:rPr lang="en-US" b="1" dirty="0"/>
              <a:t>retweets</a:t>
            </a:r>
            <a:r>
              <a:rPr lang="en-US" dirty="0"/>
              <a:t> for that particular university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Uchicago</a:t>
            </a:r>
            <a:r>
              <a:rPr lang="en-US" dirty="0"/>
              <a:t>, twitter accounts under the names: </a:t>
            </a:r>
            <a:r>
              <a:rPr lang="en-US" dirty="0" err="1"/>
              <a:t>Uchicago</a:t>
            </a:r>
            <a:r>
              <a:rPr lang="en-US" dirty="0"/>
              <a:t>, </a:t>
            </a:r>
            <a:r>
              <a:rPr lang="en-US" dirty="0" err="1"/>
              <a:t>NobelPrize</a:t>
            </a:r>
            <a:r>
              <a:rPr lang="en-US" dirty="0"/>
              <a:t>, </a:t>
            </a:r>
            <a:r>
              <a:rPr lang="en-US" dirty="0" err="1"/>
              <a:t>uchicagogsu</a:t>
            </a:r>
            <a:r>
              <a:rPr lang="en-US" dirty="0"/>
              <a:t>, </a:t>
            </a:r>
            <a:r>
              <a:rPr lang="en-US" dirty="0" err="1"/>
              <a:t>sofiaorden</a:t>
            </a:r>
            <a:r>
              <a:rPr lang="en-US" dirty="0"/>
              <a:t>, </a:t>
            </a:r>
            <a:r>
              <a:rPr lang="en-US" dirty="0" err="1"/>
              <a:t>haileysecretary</a:t>
            </a:r>
            <a:r>
              <a:rPr lang="en-US" dirty="0"/>
              <a:t>, </a:t>
            </a:r>
            <a:r>
              <a:rPr lang="en-US" dirty="0" err="1"/>
              <a:t>ChicagoMaroons</a:t>
            </a:r>
            <a:r>
              <a:rPr lang="en-US" dirty="0"/>
              <a:t>, </a:t>
            </a:r>
            <a:r>
              <a:rPr lang="en-US" dirty="0" err="1"/>
              <a:t>DivineCollinsJD</a:t>
            </a:r>
            <a:r>
              <a:rPr lang="en-US" dirty="0"/>
              <a:t>, </a:t>
            </a:r>
            <a:r>
              <a:rPr lang="en-US" dirty="0" err="1"/>
              <a:t>UChicagoMed</a:t>
            </a:r>
            <a:r>
              <a:rPr lang="en-US" dirty="0"/>
              <a:t>, etc. have gotten maximum retweets in the past year</a:t>
            </a:r>
          </a:p>
          <a:p>
            <a:r>
              <a:rPr lang="en-US" dirty="0"/>
              <a:t>Going by the message volume, twitter activity is higher for individual unverified accounts as compared to the verified accounts</a:t>
            </a:r>
          </a:p>
          <a:p>
            <a:pPr marL="324000" lvl="1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5EDF1A-2F66-43C1-B0C9-3B2C01026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6350"/>
              </p:ext>
            </p:extLst>
          </p:nvPr>
        </p:nvGraphicFramePr>
        <p:xfrm>
          <a:off x="2099389" y="4927115"/>
          <a:ext cx="9405259" cy="1650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947">
                  <a:extLst>
                    <a:ext uri="{9D8B030D-6E8A-4147-A177-3AD203B41FA5}">
                      <a16:colId xmlns:a16="http://schemas.microsoft.com/office/drawing/2014/main" val="1405860720"/>
                    </a:ext>
                  </a:extLst>
                </a:gridCol>
                <a:gridCol w="1126196">
                  <a:extLst>
                    <a:ext uri="{9D8B030D-6E8A-4147-A177-3AD203B41FA5}">
                      <a16:colId xmlns:a16="http://schemas.microsoft.com/office/drawing/2014/main" val="278592469"/>
                    </a:ext>
                  </a:extLst>
                </a:gridCol>
                <a:gridCol w="837038">
                  <a:extLst>
                    <a:ext uri="{9D8B030D-6E8A-4147-A177-3AD203B41FA5}">
                      <a16:colId xmlns:a16="http://schemas.microsoft.com/office/drawing/2014/main" val="1787415803"/>
                    </a:ext>
                  </a:extLst>
                </a:gridCol>
                <a:gridCol w="1263166">
                  <a:extLst>
                    <a:ext uri="{9D8B030D-6E8A-4147-A177-3AD203B41FA5}">
                      <a16:colId xmlns:a16="http://schemas.microsoft.com/office/drawing/2014/main" val="2423610283"/>
                    </a:ext>
                  </a:extLst>
                </a:gridCol>
                <a:gridCol w="1293604">
                  <a:extLst>
                    <a:ext uri="{9D8B030D-6E8A-4147-A177-3AD203B41FA5}">
                      <a16:colId xmlns:a16="http://schemas.microsoft.com/office/drawing/2014/main" val="1886695728"/>
                    </a:ext>
                  </a:extLst>
                </a:gridCol>
                <a:gridCol w="1308822">
                  <a:extLst>
                    <a:ext uri="{9D8B030D-6E8A-4147-A177-3AD203B41FA5}">
                      <a16:colId xmlns:a16="http://schemas.microsoft.com/office/drawing/2014/main" val="2213045958"/>
                    </a:ext>
                  </a:extLst>
                </a:gridCol>
                <a:gridCol w="1126196">
                  <a:extLst>
                    <a:ext uri="{9D8B030D-6E8A-4147-A177-3AD203B41FA5}">
                      <a16:colId xmlns:a16="http://schemas.microsoft.com/office/drawing/2014/main" val="126459210"/>
                    </a:ext>
                  </a:extLst>
                </a:gridCol>
                <a:gridCol w="1202290">
                  <a:extLst>
                    <a:ext uri="{9D8B030D-6E8A-4147-A177-3AD203B41FA5}">
                      <a16:colId xmlns:a16="http://schemas.microsoft.com/office/drawing/2014/main" val="548733065"/>
                    </a:ext>
                  </a:extLst>
                </a:gridCol>
              </a:tblGrid>
              <a:tr h="32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TheEconomist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WSJ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Forbes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AP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HuffPost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XHNews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ndtv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NewYorker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966948"/>
                  </a:ext>
                </a:extLst>
              </a:tr>
              <a:tr h="3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HistoryToLearn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IndiaToday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business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the_hindu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CoryBooker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DRJAMESCABOT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CNNnews18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USATODAY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24865"/>
                  </a:ext>
                </a:extLst>
              </a:tr>
              <a:tr h="320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Reuters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realmadriden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UberFacts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FIFAcom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BabyAnimalsPic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NewYorker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SexLowkey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guardian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558631"/>
                  </a:ext>
                </a:extLst>
              </a:tr>
              <a:tr h="32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abpnewstv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BDUTT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CBSNews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businessinsider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FastCompany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EconomicTimes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Dev_Fadnavis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LarryFitzgerald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103589"/>
                  </a:ext>
                </a:extLst>
              </a:tr>
              <a:tr h="320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CNBC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xocult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CNBC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Notebook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distant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ScholarshipsUK</a:t>
                      </a:r>
                      <a:endParaRPr lang="en-US" sz="14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NPR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jorgeramosnews</a:t>
                      </a:r>
                      <a:endParaRPr lang="en-US" sz="12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382459"/>
                  </a:ext>
                </a:extLst>
              </a:tr>
            </a:tbl>
          </a:graphicData>
        </a:graphic>
      </p:graphicFrame>
      <p:pic>
        <p:nvPicPr>
          <p:cNvPr id="6147" name="Picture 3" descr="Image result for most influential icon">
            <a:extLst>
              <a:ext uri="{FF2B5EF4-FFF2-40B4-BE49-F238E27FC236}">
                <a16:creationId xmlns:a16="http://schemas.microsoft.com/office/drawing/2014/main" id="{58CD8CF4-4E3F-4216-9B6A-12BA4973D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r="14552" b="14222"/>
          <a:stretch/>
        </p:blipFill>
        <p:spPr bwMode="auto">
          <a:xfrm>
            <a:off x="563273" y="5199364"/>
            <a:ext cx="1350364" cy="114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74BDB8-8B60-4472-88EE-38FD5C4A4C4E}"/>
              </a:ext>
            </a:extLst>
          </p:cNvPr>
          <p:cNvSpPr/>
          <p:nvPr/>
        </p:nvSpPr>
        <p:spPr>
          <a:xfrm rot="19051573">
            <a:off x="-228426" y="5181670"/>
            <a:ext cx="2258008" cy="64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FFC000"/>
                </a:solidFill>
              </a:rPr>
              <a:t>MOST INFLUENTIAL</a:t>
            </a:r>
          </a:p>
        </p:txBody>
      </p:sp>
    </p:spTree>
    <p:extLst>
      <p:ext uri="{BB962C8B-B14F-4D97-AF65-F5344CB8AC3E}">
        <p14:creationId xmlns:p14="http://schemas.microsoft.com/office/powerpoint/2010/main" val="40475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DAFC-36B6-4C98-8C13-A056E45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authors for different univ. is ‘highly driven’ by the location of the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AAB2D-F36D-401F-A8C2-E3CE05F92B6A}"/>
              </a:ext>
            </a:extLst>
          </p:cNvPr>
          <p:cNvSpPr txBox="1"/>
          <p:nvPr/>
        </p:nvSpPr>
        <p:spPr>
          <a:xfrm>
            <a:off x="372502" y="2293564"/>
            <a:ext cx="247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the Tweets on </a:t>
            </a:r>
            <a:r>
              <a:rPr lang="en-US" dirty="0" err="1"/>
              <a:t>UChicago</a:t>
            </a:r>
            <a:r>
              <a:rPr lang="en-US" dirty="0"/>
              <a:t> generate from the Chicago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5A5AF-5059-47B8-8081-4629A3A9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92347"/>
            <a:ext cx="8559127" cy="2576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34FE3-071D-454A-AA7D-4D9F5554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8" y="4284770"/>
            <a:ext cx="9021668" cy="2275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B183F1-0DA7-4B06-AFEF-2B32183D513A}"/>
              </a:ext>
            </a:extLst>
          </p:cNvPr>
          <p:cNvSpPr txBox="1"/>
          <p:nvPr/>
        </p:nvSpPr>
        <p:spPr>
          <a:xfrm>
            <a:off x="9502922" y="4988851"/>
            <a:ext cx="252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Tweets on NYU and Columbia primarily generate from New York region in the US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26B06C-902B-4E34-B924-2CF376E055FB}"/>
              </a:ext>
            </a:extLst>
          </p:cNvPr>
          <p:cNvSpPr/>
          <p:nvPr/>
        </p:nvSpPr>
        <p:spPr>
          <a:xfrm>
            <a:off x="2687216" y="2584580"/>
            <a:ext cx="391886" cy="31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DAFC-36B6-4C98-8C13-A056E455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are people tweeting about university vs. the other topics?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EB7-B988-47A4-8DCA-4EE83931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5848"/>
            <a:ext cx="11029615" cy="4677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While the tweets that I worked on relate to the Universities given the filtering criteria, there is a variation in the topics tweeted about within and across universities: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UChicago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Majority tweets are around Prof. Richard H. Thaler winning the 2017 Prize in Economic Sciences, and  the quotes of Nobel Prize-winning economist Milton Friedman</a:t>
            </a:r>
          </a:p>
          <a:p>
            <a:pPr lvl="1"/>
            <a:r>
              <a:rPr lang="en-US" dirty="0"/>
              <a:t>Following this are the topics of </a:t>
            </a:r>
            <a:r>
              <a:rPr lang="en-US" dirty="0" err="1"/>
              <a:t>homeworkhelp</a:t>
            </a:r>
            <a:r>
              <a:rPr lang="en-US" dirty="0"/>
              <a:t>, graduate student union, and Dr. Georgiana Simpson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NYU:</a:t>
            </a:r>
          </a:p>
          <a:p>
            <a:pPr lvl="1"/>
            <a:r>
              <a:rPr lang="en-US" dirty="0"/>
              <a:t>Tweets with hashtag of #</a:t>
            </a:r>
            <a:r>
              <a:rPr lang="en-US" dirty="0" err="1"/>
              <a:t>endjewishprivilege</a:t>
            </a:r>
            <a:r>
              <a:rPr lang="en-US" dirty="0"/>
              <a:t> on representation of Jews in the universities, and</a:t>
            </a:r>
          </a:p>
          <a:p>
            <a:pPr lvl="1"/>
            <a:r>
              <a:rPr lang="en-US" dirty="0"/>
              <a:t>Action on NYU student with Albatross Killings charges, were most discussed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Columbia:</a:t>
            </a:r>
          </a:p>
          <a:p>
            <a:pPr lvl="1"/>
            <a:r>
              <a:rPr lang="en-US" dirty="0"/>
              <a:t>Gun violence and Devon (a doctoral student who lost his life to gun violence) were most tweeted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Cornell:</a:t>
            </a:r>
          </a:p>
          <a:p>
            <a:pPr lvl="1"/>
            <a:r>
              <a:rPr lang="en-US" dirty="0"/>
              <a:t>Robotics and augmented reality was the most tweeted topic at Cornell given their new advancement in this field: </a:t>
            </a:r>
            <a:r>
              <a:rPr lang="en-US" dirty="0">
                <a:hlinkClick r:id="rId2"/>
              </a:rPr>
              <a:t>http://news.cornell.edu/stories/2018/02/augmented-reality-takes-3-d-printing-next-level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08529-400A-4AE4-8E4A-D6D24535C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8" r="3542"/>
          <a:stretch/>
        </p:blipFill>
        <p:spPr>
          <a:xfrm>
            <a:off x="923731" y="1968886"/>
            <a:ext cx="4040155" cy="239784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89DCE-B94A-4CDD-B3EA-5762A735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 of keywords show the diversity as well as local focus of tweets of/ on different universities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9BC6F-BA41-4376-AACE-209CF8A37D15}"/>
              </a:ext>
            </a:extLst>
          </p:cNvPr>
          <p:cNvSpPr txBox="1"/>
          <p:nvPr/>
        </p:nvSpPr>
        <p:spPr>
          <a:xfrm>
            <a:off x="327984" y="1828789"/>
            <a:ext cx="17140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UChicago</a:t>
            </a:r>
            <a:r>
              <a:rPr lang="en-US" i="1" dirty="0">
                <a:solidFill>
                  <a:schemeClr val="bg1"/>
                </a:solidFill>
              </a:rPr>
              <a:t>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09828-C451-496B-9EF5-480444EC3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1" r="20999"/>
          <a:stretch/>
        </p:blipFill>
        <p:spPr>
          <a:xfrm>
            <a:off x="8067874" y="1975320"/>
            <a:ext cx="3788229" cy="247815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82A48-DC3E-433E-BDB0-7B19E4521B72}"/>
              </a:ext>
            </a:extLst>
          </p:cNvPr>
          <p:cNvSpPr txBox="1"/>
          <p:nvPr/>
        </p:nvSpPr>
        <p:spPr>
          <a:xfrm>
            <a:off x="7210870" y="1856789"/>
            <a:ext cx="17140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NYU Tweets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56F4E-64E3-4AA9-A779-4BC01F478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952"/>
          <a:stretch/>
        </p:blipFill>
        <p:spPr>
          <a:xfrm>
            <a:off x="904546" y="4474377"/>
            <a:ext cx="4078088" cy="232521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F4F5F8-4F82-42AF-8F11-D62963773135}"/>
              </a:ext>
            </a:extLst>
          </p:cNvPr>
          <p:cNvSpPr txBox="1"/>
          <p:nvPr/>
        </p:nvSpPr>
        <p:spPr>
          <a:xfrm>
            <a:off x="327984" y="4434994"/>
            <a:ext cx="17140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Columbia Tweets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7705F7-DD6B-4DA7-9986-1378DF68B0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7" t="7039" b="5985"/>
          <a:stretch/>
        </p:blipFill>
        <p:spPr>
          <a:xfrm>
            <a:off x="7032132" y="4535691"/>
            <a:ext cx="4943930" cy="226384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832C8-1411-4F87-BE67-981CA358CB9D}"/>
              </a:ext>
            </a:extLst>
          </p:cNvPr>
          <p:cNvSpPr txBox="1"/>
          <p:nvPr/>
        </p:nvSpPr>
        <p:spPr>
          <a:xfrm>
            <a:off x="6137894" y="4453472"/>
            <a:ext cx="17140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Cornell Tweets</a:t>
            </a:r>
          </a:p>
        </p:txBody>
      </p:sp>
    </p:spTree>
    <p:extLst>
      <p:ext uri="{BB962C8B-B14F-4D97-AF65-F5344CB8AC3E}">
        <p14:creationId xmlns:p14="http://schemas.microsoft.com/office/powerpoint/2010/main" val="49370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9DCE-B94A-4CDD-B3EA-5762A735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Timelines of the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E4F-19D9-43B3-B1D2-B464536B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7231"/>
            <a:ext cx="11029615" cy="3678303"/>
          </a:xfrm>
        </p:spPr>
        <p:txBody>
          <a:bodyPr anchor="t"/>
          <a:lstStyle/>
          <a:p>
            <a:r>
              <a:rPr lang="en-US" dirty="0"/>
              <a:t>The tweets have been captured over </a:t>
            </a:r>
            <a:r>
              <a:rPr lang="en-US" b="1" dirty="0"/>
              <a:t>one year </a:t>
            </a:r>
            <a:r>
              <a:rPr lang="en-US" dirty="0"/>
              <a:t>from</a:t>
            </a:r>
            <a:r>
              <a:rPr lang="en-US" b="1" dirty="0"/>
              <a:t> June 2017 to present </a:t>
            </a:r>
            <a:r>
              <a:rPr lang="en-US" dirty="0"/>
              <a:t>with a clear </a:t>
            </a:r>
            <a:r>
              <a:rPr lang="en-US" b="1" dirty="0"/>
              <a:t>gap in Jan, Feb and half of April in 2018</a:t>
            </a:r>
            <a:r>
              <a:rPr lang="en-US" dirty="0"/>
              <a:t> where the capture is zero: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B9676-B6C7-4762-B6D2-449AE95A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516044"/>
            <a:ext cx="10077061" cy="42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2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9DCE-B94A-4CDD-B3EA-5762A735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Uniqueness of tweets and recommendation for </a:t>
            </a:r>
            <a:r>
              <a:rPr lang="en-US" dirty="0" err="1"/>
              <a:t>uchicago</a:t>
            </a:r>
            <a:r>
              <a:rPr lang="en-US" dirty="0"/>
              <a:t> media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E4F-19D9-43B3-B1D2-B464536B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1865"/>
            <a:ext cx="11029615" cy="4908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Jaccard similarity, </a:t>
            </a:r>
            <a:r>
              <a:rPr lang="en-US" dirty="0" err="1"/>
              <a:t>UChicago</a:t>
            </a:r>
            <a:r>
              <a:rPr lang="en-US" dirty="0"/>
              <a:t> tweets are the well differentiated from tweets on other universities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r>
              <a:rPr lang="en-US" dirty="0" err="1"/>
              <a:t>Uchicago</a:t>
            </a:r>
            <a:r>
              <a:rPr lang="en-US" dirty="0"/>
              <a:t> has only 46.2k followers which is significantly lower than NYU, Cornell, and Columbia, who have way more than 100k followers. While the twitter activity is similar, </a:t>
            </a:r>
            <a:r>
              <a:rPr lang="en-US" dirty="0" err="1"/>
              <a:t>Uchicago</a:t>
            </a:r>
            <a:r>
              <a:rPr lang="en-US" dirty="0"/>
              <a:t> should focus on </a:t>
            </a:r>
            <a:r>
              <a:rPr lang="en-US" b="1" dirty="0"/>
              <a:t>improving </a:t>
            </a:r>
            <a:r>
              <a:rPr lang="en-US" dirty="0"/>
              <a:t>its</a:t>
            </a:r>
            <a:r>
              <a:rPr lang="en-US" b="1" dirty="0"/>
              <a:t> international presence </a:t>
            </a:r>
            <a:r>
              <a:rPr lang="en-US" dirty="0"/>
              <a:t>as the location of tweets shows higher international activity on other universities</a:t>
            </a:r>
          </a:p>
          <a:p>
            <a:r>
              <a:rPr lang="en-US" dirty="0"/>
              <a:t>Cornell is actively tweeting about their innovations which has widely trended. </a:t>
            </a:r>
            <a:r>
              <a:rPr lang="en-US" dirty="0" err="1"/>
              <a:t>UChicago</a:t>
            </a:r>
            <a:r>
              <a:rPr lang="en-US" dirty="0"/>
              <a:t> should </a:t>
            </a:r>
            <a:r>
              <a:rPr lang="en-US" b="1" dirty="0"/>
              <a:t>highlight </a:t>
            </a:r>
            <a:r>
              <a:rPr lang="en-US" dirty="0"/>
              <a:t>its</a:t>
            </a:r>
            <a:r>
              <a:rPr lang="en-US" b="1" dirty="0"/>
              <a:t> innovations </a:t>
            </a:r>
            <a:r>
              <a:rPr lang="en-US" dirty="0"/>
              <a:t>more for </a:t>
            </a:r>
            <a:r>
              <a:rPr lang="en-US" b="1" dirty="0"/>
              <a:t>enhanced visibility </a:t>
            </a:r>
            <a:r>
              <a:rPr lang="en-US" dirty="0"/>
              <a:t>of</a:t>
            </a:r>
            <a:r>
              <a:rPr lang="en-US" b="1" dirty="0"/>
              <a:t> infrastructure </a:t>
            </a:r>
            <a:r>
              <a:rPr lang="en-US" dirty="0"/>
              <a:t>and</a:t>
            </a:r>
            <a:r>
              <a:rPr lang="en-US" b="1" dirty="0"/>
              <a:t> achievements </a:t>
            </a:r>
            <a:r>
              <a:rPr lang="en-US" dirty="0"/>
              <a:t>of the institution</a:t>
            </a:r>
          </a:p>
          <a:p>
            <a:r>
              <a:rPr lang="en-US" dirty="0" err="1"/>
              <a:t>UChciago’s</a:t>
            </a:r>
            <a:r>
              <a:rPr lang="en-US" dirty="0"/>
              <a:t> tweets are primarily focused on academics right now. They can also talk about multicultural environment, sports, arts etc. to strengthen the impression of its all rounder and all embracing environments</a:t>
            </a:r>
          </a:p>
        </p:txBody>
      </p:sp>
      <p:sp>
        <p:nvSpPr>
          <p:cNvPr id="5" name="AutoShape 4" descr="data:image/png;base64,iVBORw0KGgoAAAANSUhEUgAABJgAAAHjCAYAAABviaUVAAAABHNCSVQICAgIfAhkiAAAAAlwSFlzAAALEgAACxIB0t1+/AAAADl0RVh0U29mdHdhcmUAbWF0cGxvdGxpYiB2ZXJzaW9uIDIuMS4yLCBodHRwOi8vbWF0cGxvdGxpYi5vcmcvNQv5yAAAIABJREFUeJzs3X2UZFdd6P3v7hlmCEkwND0TmSSKCigXuaBBaEVNAyKIkTBX3IqhAZ2brFyGR1GEiYrCRZHEh5WIEsDEUZMhCvvCMzdcRV4uocOLNApcEBVFvIBJJiTddCAvhBnoPs8fdXqmu6eq+lTX23n5ftbq1d27Tlftqt7n1Dm/+u3fDlmWIUmSJEmSJG3VxLg7IEmSJEmSpGozwCRJkiRJkqS+GGCSJEmSJElSXwwwSZIkSZIkqS8GmCRJkiRJktQXA0ySJEmSJEnqiwEmSZKkmgghPD2EkIUQpkbwWJeEEO4Zx2NLkqTyMcAkSZIGJoTw53mQ4co2t2UhhOeGEB4cQjgSQri8zTa/FEK4J4TwsBDCC0II3+zwOP87hPDnHW57Zf5Y3b5e0O9z3aoQwi0hhEv7vI/t+fP4uQ033Qg8BPhyP/e/ReN8bEmSNGYGmCRJ0qDdB+wPITyi3Y1Zln0ZeD7wkhDCj662hxC+B7gM+OUsyz7Xx+O/llagY/Xrg0Da0PbWPu6/tLIsO5Zl2ZeyLMua9NiSJGn8DDBJkqRB+1vg48D/22mDLMveC/wRcF0I4YEhhPsBbwb+Jsuyg/08eJZl9+SBji9lWfYl4Bhw34a2r4cQ7gghPHf170IIb82zgs5Z0/alEMIvrvl9NoTwDyGEr4cQPh9C+P0Qwilrbg8hhF8JIXw23+ZfQwgvCyFsy2+fB84CXrMmm+pbQwg7Qwh/GEK4NYRwNM/wurbL07wl//6X+X18Pb//ddPU1vz+4yGEvwsh3Jd//+4QwmNCCB8JIdybf18XEAwhPCGE8L789ttDCCmEcHanDnV57CeFED6cP/anQwhP2vB3e0IIbw4hLIYQ7gohfDCE8ENdnrskSSohA0ySJGkYfgX4qY3BhA0uBe4CXg+8AvhW4KIR9I08y2YOeAq0AkPADLAAPDlvexRwJq2pX4QQLgGupJVl9Z+AXwTOB/5wzV2/Bvh/gF8DHpl/fzGt5wrwDOA24NWcyKa6A3gJ8FPAc4CHA88CPtblKXxf/v2S/D6+fZOn/GrgpcAP0Dr/+0taAb5fBx4PbAOuWd04hPBY4P35c/9+4MeBHcC782BgL14LvBJ4DPBPwP8IIZyWP85pwE354/84cG7+mO8LIXxXj48jSZLGaPu4OyBJkuony7L5EMJbgStCCOdmWbbSZpujIYQLgb+ndU7ytCzLlkbYzRuB38h//l7g/sDraAWdrqUVaPp8lmVfyANQrwB+Lcuyv8j/5v+GEF4MvCuE8MvA/WgF1p6WZdlcvs3nQwgPAV4FvDrLsqUQwgpwT55JBUAI4duBfwE+mAe//gP4uy59X8i/f3Xt/XTxW1mW3ZQ/1uuA64DzV/uZ18y6PoSwI8uyY7QCYinLslev6eOFwFfy1+ddBR5z7WO/N7+PS4HP0wok3QQ8l1Zw6cI1Y+QVIYSn0go29lWrSpIkjY4BJkmSNCyX0gqavAD403YbZFn26RDC24Gzsix73wj7Bq0A0xtDCA+jFUy6CXgvrewe8rYb85/PppVh9YYQwuvX3EfIv74LOINWls9fhxDW1iHaBtw/hHB6lmV3d+jLn9AK2nw2hPDevB9/lWXZN/p8jqs+tebn1YDUP2xoC8AUcIRWptPZIYRnb7ifbbQyrHoJMH1yzc+35t/PzL//APBtwF2tGN5xO2llekmSpIowwCRJkoYiy7Iv5pkxvxtCSF02/QbQbrW4o8C2EMKpWZbdu+G2M4B+CoGTZdlnQwi30MrIWQ0mzQNnhBAeCZwHvCjffLWswCW0akxtdDMwnf/8TOCLbbbZ+BzW9uXvQwgPpTVN7EnAVcArQwg/1Oa5b8XaQFXWpW1izfc/oTUlcKPFHh/72CaP80lg42p40OX1kiRJ5WOASZIkDdNraNUqOrCFv/2X/PvjadUDAiCE8C3AI2gVBe/X+4GnAj8KvDzLsm+EED5MqybSg9Y87s20aiU9Isuy69rdUQjhH2gFbb5jk2ysY7QygdbJs5veDrw9hPBaWlPJfohWNtNGy/nXSfczIB8D/nOfq/kVfZz/AiyNeHqkJEkaMIt8S5KkocmDJr9FK2DT69/+H1qFuP84hHB+COE7Qgg/CLwF+DqDCTDdCFxAKzD0j2vang98Jsuy2/K+rAAvB34thHBpCOE/hRC+J4TwX0IIV+Xb3Elr5bzXhhAuCSE8IoTwvSGEnw8hvHrNY34e+JEQwtkhhKl85blfDyE8J7/f7wR+Ie9T2wBPXqfpi8CTQwgPCSE8eACvxVq/C3x/COHPQgiPCyF8ZwjhKSGE13dbSW4LrqU1Pe+vQwg/FkJ4aAhhOoTw8hDCTw7wcSRJ0pAZYJIkScN2EPi3Lf7tT9HK6nktrRXI3gLcCTw+y7Jep2q18z5aGd3vz4M20AowbedE/SUAsiy7hlZR6r3Ax2kV4X45cMuabX6TVu2pFwKfBj5Aa1W5z6+5q5fTquf0b7SKdZ8J3AO8DPgorXpJTweelWXZ2r/b6MXAD9MKNN3aZbueZVn2qfy+dwH/m9Zr/yZar8tdA3yce/LH+UfgEPBZ4G3AY2kVOpckSRURTpxLSZIkSZIkSb0zg0mSJEmSJEl9McAkSZIkSZKkvhhgkiRJkiRJUl8MMEmSJEmSJKkvBpgkSZIkSZLUl+3j7sAAuRyeJEmSJEnS4IXNNqhTgIkjR46MuwuVMjU1xeLi4ri7IQ2E41l14DhW1TmGVRWOVdWB41ijsmfPnkLbOUVOkiRJkiRJfTHAJEmSJEmSpL4YYJIkSZIkSVJfDDBJkiRJkiSpLwaYJEmSJEmS1BcDTJIkSZIkSeqLASZJkiRJkiT1xQCTJEmSJEmS+mKASZIkSZIkSX0xwCRJkiRJkqS+GGCSJEmSJElSXwwwSZIkSZIkqS8GmCRJkiRJktQXA0ySJEmSJEnqiwEmSZIkSZIk9WX7uDsgSZLqZWV+juzwIVhahMkpwt5ZJqZnxt0tSZIkDdHIAkwxxi8AdwPLwDdTSo+LMU4CbwUeCnwBiCmlO2OMAXgd8Azga8ALUkqfGFVfJUnS1qzMz5EdugqOHW01LC2QHbqKFTDIJEmSVGOjniL3pJTSY1NKj8t/vxR4X0rp4cD78t8BfgJ4eP51MfDGEfdTkiRtQXb40Ing0qpjR1vtkiRJqq1x12C6ALg2//la4Flr2q9LKWUppXngjBjjQ8bRQUmS1IOlxd7aJUmSVAujrMGUAe+JMWbAH6eUrgbOTCndBpBSui3GuDvf9izg5jV/e0vedtvaO4wxXkwrw4mUElNTU0N+CvWyfft2XzPVhuNZdVCHcbywazcrC7ef1D6xa3fln5s2V4cxrGZwrKoOHMcqm1EGmJ6YUjqSB5HeG2P8ly7bhjZt2caGPEh19erti4t+OtqLqakpfM1UF45n1UEdxnH2zAthbQ0mgB07yZ55YeWfmzZXhzGsZnCsqg4cxxqVPXv2FNpuZFPkUkpH8u93AIeBxwO3r059y7/fkW9+C3DOmj8/Gzgyqr5KkqStmZieIczuh8ldQIDJXYTZ/Rb4liRJqrmRZDDFGE8FJlJKd+c//zjwKuAdwPOBy/LvN+R/8g7gRTHGtwBPAL66OpVOkiSV28T0DBhQkiRJapRRZTCdCXwoxvgp4O+Av04pvYtWYOmpMcZ/A56a/w7wTuD/Ap8DrgFeOKJ+SpIkSZIkqUchy04qbVRV2ZEjzqLrhXN2VSeOZ9WB41hV5xhWVThWVQeOY41KXoOpXa3sdUZWg0mSJEmSJEn1ZIBJkiRJkiRJfTHAJEmSJEmSpL4YYJIkSZIkSVJfDDBJkiRJkiSpLwaYJEmSJEmS1BcDTJIkSZIkSeqLASZJkiRJkiT1xQCTJEmSJEmS+mKASZIkSZIkSX0xwCRJkiRJkqS+GGCSJEmSJElSXwwwSZIkSZIkqS8GmCRJkiRJktQXA0ySJEmSJEnqiwEmSZIkSZIk9cUAkyRJkiRJkvpigEmSJEmSJEl9McAkSZIkSZKkvmwfdwekJliZnyM7fAiWFmFyirB3lonpmXF3S5IkSZKkgTDAJA3Zyvwc2aGr4NjRVsPSAtmhq1gBg0ySJEmSpFpwipw0ZNnhQyeCS6uOHW21S5IkSZJUAwaYpGFbWuytXZIkSZKkijHAJA3b5FRv7ZIkSZIkVYwBJmnIwt5Z2LFzfeOOna12SZIkSZJqwCLf0pBNTM+wAq4iJ0mSJEmqLQNM0ghMTM+AASVJkiRJUk05RU6SJEmSJEl9McAkSZIkSZKkvhhgkiRJkiRJUl8MMEmSJEmSJKkvBpgkSZIkSZLUFwNMkiRJkiRJ6osBJkmSJEmSJPXFAJMkSZIkSZL6YoBJkiRJkiRJfTHAJEmSJEmSpL4YYJIkSZIkSVJfDDBJkiRJkiSpLwaYJEmSJEmS1BcDTJIkSZIkSeqLASZJkiRJkiT1xQCTJEmSJEmS+mKASZIkSZIkSX0xwCRJkiRJkqS+GGCSJEmSJElSXwwwSZIkSZIkqS/bx90BSZKkQVqZnyM7fAiWFmFyirB3lonpmXF3S5IkqdYMMEmSpNpYmZ8jO3QVHDvaalhaIDt0FStgkEmSJGmInCInSZJqIzt86ERwadWxo612SZIkDY0ZTJKkRnIaVU0tLfbWLkmSpIEwg0mS1DjHp1EtLQDZiWlU83Pj7pr6NTnVW7skSZIGwgCTJKlxnEZVX2HvLOzYub5xx85WuyRJkobGKXKSpOZxGlVtTUzPsAJOf5QkSRoxA0ySpOaZnMqnx7VpV+VNTM+AASVJkqSRcoqcJKlxnEYlSZIkDZYZTJKkxnEalSRJkjRYBpgkSY3kNCpJkiRpcJwiJ0mSJEmSpL4YYJIkSZIkSVJfDDBJkiRJkiSpLwaYJEmSJEmS1BcDTJIkSZIkSeqLASZJkiRJkiT1xQCTJEmSJEmS+mKASZIkSZIkSX0xwCRJkiRJkqS+GGCSJEmSJElSXwwwSZIkSZIkqS/bR/lgMcZtwMeAW1NK58cYvwN4CzAJfAKYTSkdizHuBK4DzgW+DPxsSukLo+yrJEmSJEmSihl1BtMvA59Z8/vlwJUppYcDdwL78vZ9wJ0ppYcBV+bbSZIkSZIkqYRGFmCKMZ4N/CTwJ/nvAXgy8LZ8k2uBZ+U/X5D/Tn77U/LtJUmSJEmSVDKjzGD6A+BlwEr++4OBr6SUvpn/fgtwVv7zWcDNAPntX823lyRJkiRJUsmMpAZTjPF84I6U0sdjjDN5c7uMpKzAbWvv92LgYoCUElNTUwPobXNs377d10y14XhWHTiOVXWOYVWFY1V14DhW2YyqyPcTgWfGGJ8B3B94IK2MpjNijNvzLKWzgSP59rcA5wC3xBi3A98CLG2805TS1cDV+a/Z4uLicJ9FzUxNTeFrprpwPKsOHMeqOsewqsKxqjpwHGtU9uzZU2i7kUyRSyn9ekrp7JTSQ4GfA25MKV0IvB94dr7Z84Eb8p/fkf9OfvuNKaWTMpgkSZIkSZI0fqNeRW6jA8Cvxhg/R6vG0sG8/SDw4Lz9V4FLx9Q/SZIkSZIkbSJkWW0Sg7IjR45svpWOM6VSdeJ4Vh04jlV1jmFVhWNVdeA41qjkU+Ta1cpeZ9wZTJIkSZIkSao4A0ySJEmSJEnqiwEmSZIkSZIk9cUAkyRJkiRJkvpigEmSJEmSJEl9McAkSZIkSZKkvhhgkiRJkiRJUl8MMEmSJEmSJKkvBpgkSZIkSZLUFwNMkiRJkiRJ6osBJkmSJEmSJPXFAJMkSZIkSZL6YoBJkiRJkiRJfTHAJEmSJEmSpL4YYJIkSZIkSVJfDDBJkiRJkiSpLwaYJEmSJEmS1BcDTJIkSZIkSeqLASZJkiRJkiT1xQCTJEmSJEmS+mKASZIkSZIkSX0xwCRJkiRJkqS+GGCSJEmSJElSX7aPuwOSJKm+VubnyA4fgqVFmJwi7J1lYnpm3N2SJEnSgBlgkkbMiy1JTbEyP0d26Co4drTVsLRAdugqVsDjniRJUs04RU4aoeMXW0sLQHbiYmt+btxdk6SByw4fOhFcWnXsaKtdkiRJtWKASRohL7YkNcrSYm/tkiRJqiwDTNIoebElqUkmp3prlyRJUmUZYJJGyYstSQ0S9s7Cjp3rG3fsbLVLkiSpVgwwSSPkxZakJpmYniHM7ofJXUCAyV2E2f0W+JYkSaohV5GTRmhieoYVcBU5SbXTaYXMiekZ8BgnSZJUewaYpBHzYktS3RxfIXN1EYPVFTLBALokSVJDOEVOkiT1xRUyJUmSZIBJkiT1xxUyJUmSGs8AkyRJ6o8rZEqSJDWeASZJktQXV8iUJEmSRb4lSVJfXCFTkiRJBpgkSR2XmJeKcoVMSZKkZjPAJEkN5xLzkiRJkvplgEmSGq7rEvMGmKShMGtQkiTVjQEmSWo6l5iXRsqsQUmSVEeuIidJTecS89JIdc0alCRJqigDTJLUcC4xL42YWYOSJKmGnCInSQ3nEvPSiE1OwdJC+3ZJkqSKMsAkSXKJeWmEwt7Z9TWYwKxBSZJUeYUCTDHGW4E3A4dSSv843C5JkiTVl1mDkiSpjopmMEXgQmAuxngzcAi4PqV0+9B6JkmSVFNmDUqSpLopFGBKKX0Y+HCM8ZeBnwSeC/z3GOMHaWU2vT2ldLTbfUiSJDXByvyc2UmSJKlxelpFLqX0DeCjwDxwK/AoYD9wc4zxZwffPUmSpOpYmZ9r1VdaWgAyWFogO3QVK/Nz4+6aJEnSUBWtwXQa8NPALPA44DDwQuD9KaUsxvhE4B3AW4fVUUmSpLLLDh9aX7wb4NjRVrtZTJIkqcaK1mD6Eq2speuAC1JK9669MaX04RjjewbdOUmSpEpZWuytXZIkqSaKBpgemVK6udsGKaXnDKA/kiRJ1TU5lU+Pa9MuSZJUY0WLfN8cY9wGfCcwBYQ1t/3tkPomSZJUKWHvbKsG09ppcjt2EvbOjq9TkiRJI1C0BtMTgP8BPBjYCXw9/74A7Bla7yRJkipkYnqGFXAVOUmS1DhFp8i9DngjcBmwBEwCvwPcMaR+SZIkVdLE9IwFvSVJUuNMFNzukcDvp5QygPz77wAvHVbHJEmSJEmSVA1FA0x3AafmP98eY/xu4HTggUPplSRJkiRJkiqjaIDpfwHPzH++FrgR+HvghmF0SpIkSZIkSdVRdBW5F675+TUxxo8Bp9EKPEmSJEmSJKnBihb5Jsa4jdaUuLtSSu8dXpckSZIkSZJUJZsGmGKMTwReA0wD24DlGOM88BsppQ8NuX+SJEmSJEkqua41mGKMjwXeC/wrcAHw/cCzgM8C74kxft/QeyhJkiRJkqRS2yyD6WXAlSml31zT9ingnTHG24ADwM8Nq3OSJEmSJEkqv81WkXsi8IYOt70pv12SJEmSJEkNtlmA6UEppVvb3ZC3nzH4LkmSJEmSJKlKNgswbSYbSC8kSZIkSZJUWZvVYDo1xvjZDrcF4AED7o8kqWZW5ufIDh+CpUWYnCLsnWViembc3ZIkSZI0QJsFmJ4xkl5IkmppZX6O7NBVcOxoq2FpgezQVayAQSZJkiSpRjYLMP0A8M6U0idG0RlJUr1khw+dCC6tOna01W6ASZIkSaqNzQJM9wP+OMa4B3gX8E7gPSmlu4feM0lS9S0t9tYuSZIkqZK6BphSSq8AXhFj3A38BPCzwBtjjP9IK9j0zpTSP2/2IDHG+wMfAHbmj/m2lNIrYozfAbwFmAQ+AcymlI7FGHcC1wHnAl8Gfjal9IUtPkdJ0rhMTsHSQvt2SZIkSbVRaBW5lNIdKaVrU0oReAjwSmAX8NYY4+djjD+9yV0cBZ6cUnoM8Fjg6THGaeBy4MqU0sOBO4F9+fb7gDtTSg8Drsy3kyRVTNg7Czt2rm/csbPVLkmSJBWwMj/H8oF9LF90AcsH9rEyPzfuLqmNzabInSSltEwrG+kDwIEY4znAaZv8TQbck/96v/wrA54M/Hzefi2twNUbgQvynwHeBrw+xhjy+5EkVcTE9Awr4CpykiRJ2hIXjamOQgGmGOOLgA+mlD4VYzwX+Evgm8DzUkofK3gf24CPAw8DrgL+HfhKSumb+Sa3AGflP58F3AyQUvpmjPGrwIMBi3ZIUsVMTM9Y0FuSJElb4qIx1VE0g+mlwPX5z5cDB2llJP0R8INF7iDPfHpsjPEM4DDwyDabrWYohS63HRdjvBi4OL9/pqas6dGL7du3+5qpNhzPqgPHsarOMayqcKyqDpoyjm+/s0OeyZ2LjXj+VVI0wPSglNKdMcbTgO8Hng4sA6/u9QFTSl+JMc4B08AZMcbteRbT2cCRfLNbgHOAW2KM24FvAZba3NfVwNX5r9nioglOvZiamsLXTHXheFYdOI5VdY5hVYVjVXXQmHH8oA6LxjyoIc+/BPbs2VNou0JFvoFb86lxPw18OA8InUYryLSpGOOuPHOJGOMpwI8BnwHeDzw73+z5wA35z+/Ifye//UbrL0mSJEmS1CwuGlMdRTOYLgXeDXwDeFbe9gygUP0lWivPXZvXYZoAUkrpr2KM/wy8Jcb4u8D/oTX1jvz7oRjj52hlLv1cwceRJEmSJEk14aIx1RGybGuJQTHGBwBZSum+wXZpy7IjR45svpWOa0xKpRrB8aw6cByr6hzDqgrHqurAcaxRyafItauVvU6hKXIxxpMiNymlrwH/2nPPJEmSJEmSVCtFazCdvrEhL7592mC7I0mSJEmSpKrpWoMpxvheIAN2xhjfs+Hmc4CPDqtjkiRJkiRJqobNiny/Lf/+I8Db17RnwO3Au4bRKUmSJEmSJFVH1wBTSumPAWKMH00pfXI0XZIkSZIkSVKVbJbBBEBK6ZMxxlngOcCulNIPxBifCOxOKR0eag8lSZIkSZJUaoUCTDHG3wYuAP4I+IO8+XbgdYABJklSz1bm58gOH4KlRZicIuydZWJ6ZtzdkiRJkrQFRVeR2wc8I6X057TqLwH8O/Cdw+iUJKneVubnyA5dBUsLQAZLC2SHrmJlfm7cXZMkSZK0BUUDTDuAr+Q/rwaYTgW+NvAeSZJqLzt8CI4dXd947GirXZIkSVLlFJoiB7wHuDzG+JI1bb8NvHPwXZIk1d7SYm/tqgWnRUqSJNVX0QymFwOPAL4KPDDGeCfwaOBlw+qYJKnGJqd6a1flOS1SkiSp3oquIncn8IwY47cB3w7cnFL6wjA7Jkmqr7B3thVsWDtNbsdOwt7Z8XVKQ9V1WqRZTJIkSZVXdIocMcZvAZ4A7EkpfTDGuBuYSCl9aWi9kyTV0sT0DCvgdKkmcVqkJElSrRUKMMUYfwj4n8A/A+cCrwO+F/gl4FlD650kqbYmpmfMXGmSyal8elybdkmSJFVe0RpMfwg8L6U0A3wzb/sIMD2MTklS1a3Mz7F8YB/LF13A8oF91plR44W9s7Bj5/pGp0VKkiTVRtEpct+VUnpX/nOWfz8K7Bh8lySp2o4XM16tN7NazBicAqbGclqkJElSvRUNMP1rjPFJKaX3r2mbAf5p8F2SpGqzmLHUntMiJUmS6qtogOmlwOEY49uB+8cYXwf8DPDTQ+uZJFWVxYwlSZIkNUyhGkwppQ8CjwNuBf4SuBN4YkrpI0PsmyRVU6eixRYzliRJklRTRVeRe0BK6QvAq4bbHUmqvrB3dn0NJrCYsSRJkqRaKzpF7ssxxk8CN+VfH0op3T28bklSdTWpmPHK/FwjnqckSZKk7ooGmHYDPwycB/w28JgY4z8BN6WUfm1YnZOkqmpCMWNXy5MkSZK0qmgNprtTSn9DK7h0APgj4BHALw6xb5KkEuu6Wp4kSZKkRilag+mVtLKXHgH8PfAB4EnAJ4fWM0lSublaniRJkqRc0SlylwI3A1cANwKfTCllQ+uVJKn8JqdgaaF9uyRJkqRGKTRFDjgDuBg4DXgtcEuM8X/FGK2/JKknK/NzLB/Yx/JFF7B8YB8r83Pj7pK2KOydhR071ze6Wp4kSZLUSIUymFJKXwfeH2P8e+DvgKcC+4Cn0wo4SdKmLApdL01aLU+SJElSd0VrMP0+rRpM/xn4NK0aTM8FPji8rkmqm65FoQ1KVFITVsuTJEmStLmiNZhWgFcCH0op3T287kiqtY5FoRdYPrDP7BdJkiRJqqiuAaYY46dTSo9OKV06qg5JqrFORaHB6XKSJEmSVGGbFfl+6Cg6IakZ2haFXmt1upwkSZIkqVI2myKXjaQXkhphfVHoTplMHabRSZIkSZJKa7MA0wNijB/otkFK6UcH2B9JNbdaFHr5wL72QabJqZH3SZK6WZmfc7VESZKkTWwWYPoGcHAUHZHULGHvLNmhq9avKrdjZ2sanSSVxMr83PpjlfXiJEmS2to0wJRSunYkPZHUKOuny5kVIJWNWTst2eFD6wPhcKJeXANfD0mSpE42CzCFkfRCUiOtTpeTVC5m7azRqS6c9eIkSZLW2WwVud8bSS8kSVJpdM3aaZpOdeGsFydJkrRO1wBTSuk1o+qIJEkqCbN2jgt7Z2HHzvWNW6wXtzI/x/KBfSxfdAHLB/axMj83mE5KkiSVwGZT5CSpdNrVhuH8Z4+7W1J9TE65ymNuUPXinHYoSZLqzgCTpErpdJF23+mnw6POHW/ndJwFoqvNVR7XG0S9OIuFS5Kkuus4RS7GOL/m51eMpjuS1F2ni7R7rn/TeDqkkxwPAi4tANmJTA2nA1XGxPQMYXY/TO4CAkzuIszuN0jYD6cdSpKkmuuWwfSIGOP9U0pfB14C/PcR9UmSOutwMbayeAfbRtwVtWemRj24yuOAOe1QkiTVXLcA0w3AZ2OMXwBOiTF+oN1GKaUfHUbHJKmtDhdpE1O7x9AZtWWmhnQSpx1KkqS66xhgSin9Qozxh4GHAj8AHBxVpySpk04XaaddeAn3jq9bWstMDekkgyoWLkmSVFZdi3ynlD4EfCjGuCOldO2I+iRJHXUTVDknAAAgAElEQVS6SDvlvKdx76IZMmVgpobUntMOJUlSnRVaRS6l9KcxxicBs8BZwK3Am1NKNw6zc5LUjhdp5WamhiRJktQ8hQJMMcb/Cvwe8CfAR4FvA/4ixvhbKaVrhtg/SVIFGQSUJEmSmqVQgAl4GfDUlNKnVhtijG8F3g4YYJIkSZIkSWqwogGmBwP/vKHtX4HJwXZHUpWtzM85LUqSJEmSGqhogOlDwBUxxgMppa/FGE8FXgP87fC6JqlKVubn1hd2XlogO3QVK2CQqaSaGBBs4nOWJEmSRqFogOkS4C3AV2OMS7Qyl/4WeM6wOiapGk5csLdZlv7Y0dZtXsCXThMDgk18zr0yACdJkqStKrqK3G3AeTHGs4E9wJGU0i1D7Zmk0jvpgr2dpcXRdUiFZYcPnfx/q3lAsInPuRcG4CRJktSPohlMAORBJQNLkoAOF+wbTU6NpjPqTafAX50Dgk18zj0wACdJkqR+TIy7A5IqrMiF+dICywf2sTI/N/TuqAedAn91Dgg28Tn3wgCcJEmS+mCASdLWFb0wX1ogO3gFyxc902DTmK3Mz7F8YF/7mlk7dhL2zo6+UyMS9s7Cjp3rG2v+nHtiAE6SJEl92HSKXIxxApgBPpRSOjb0HkmqjLB39uQaTDt2wv12wL13t/8j67qMTdeaWZO7+i7oXPYC0RPTM6xAqfs4Tp32ZwNwkiRJKmLTAFNKaSXGeENK6fRRdEhSdXS6YM8OXtn9D63rMhYda2ZN7mLb5Qf7uu+qFIiemJ5x3HVgAE6SJEn9KFrk+wMxxumU0vxQeyOpctpdsC8fPtR+CtZa1nUZvSHW2LFAdD0YgJMkSdJWFQ0wfRH4mxjjDcDNQLZ6Q0rpt4fRMUnV1XaqzUbWdRm9yan2gb9B/C8sEC1JkiQ1WtEi36cA/5NWYOls4Jw1X5K0zsT0DGF2P0zuar+BdV3GYqhFri0QLUmSJDVaoQymlNIvDLsjkupl7VSbshd/boph1tixQLQkSZLUbEWnyBFjfCTwbODMlNKLYozfDexMKf3D0HonqRas61Iew/pfWCBakiQ1nR+qqukKBZhijD8DvAF4O/DzwIuA04HLgB8bWu8kSZVhIFGSJDVVVVbUlYapaA2mVwFPTSldAiznbZ8CHjOUXkmSJEmSVBFdV9SVGqLoFLndtAJKcGIFuWzNz5IkbZkp5erG8SFJKj1X1JUKB5g+DswC161p+zng7wbeI9WSFweSOjGlXN04PiRJlTA5BUsL7dulhig6Re6XgN+NMd4EnBpjfDfwO8CvDK1nqo3jFwdLC0B24uJgfm7cXZNUAqaUqxvHhySpCsLeWdixc32jK+qqYQoFmFJK/wJ8D3AV8HLgz4BHp5T+bYh9U014cSCpK1PK1Y3jQ5JUARPTM4TZ/TC5CwgwuYswu99sWzVK0SlypJS+FmP8MPB54EhK6Z7hdUu14sWBpG5MKVc3jg9JUkW4oq6arlCAKcb4bcD1wDRwJ/CgGONHgQtTSl8cYv9UB14cSOoi7J1dX2MHKpNSbn254avy+JDUP4+zklQdRTOYrqVV6PvpKaV7Y4yn0arBdC0ws9kfxxjPoVUg/FuBFeDqlNLrYoyTwFuBhwJfAGJK6c4YYwBeBzwD+BrwgpTSJ3p4XioRLw4kdTMxPcMKVO4CwuLTo1HV8SGpfx5npeozSNwsRQNM5wI/nlL6BkBK6Z4Y4wHgywX//pvAS1JKn4gxng58PMb4XuAFwPtSSpfFGC8FLgUOAD8BPDz/egLwxvy7KsiLA0mbqWJKedf6chV7LmVXxfEhqX8eZ6VqM0jcPEUDTPPA44EPr2l7HPCRIn+cUroNuC3/+e4Y42eAs4ALOJEBdS0wRyvAdAFwXUopA+ZjjGfEGB+S348qyIsDSbVjfTlJGi6Ps1KlGSRuno4Bphjjq9b8+u/AO2OMfw3cDJxDa/raX/T6gDHGhwLfB3wUOHM1aJRSui3GuDvf7Kz8cVbdkrcZYJIklYP15SRpuDzOStVmkLhxumUwnbPh9/8v/74bOAocBu7fy4PltZveDrw4pXRXjLHTpqFNW9bm/i4GLgZIKTE15ZtNL7Zv3+5rptpwPGvU7nveC7nrjZfB0TWfzO3cyQOf90JO2eJYdBxv7r6b3s0917+JlcU7mJjazWkXXsIp5z1t3N1SzjGsQRrGcXaVY1V1UPZxvLBrNysLt5/UPrFrd6n7ra3rGGBKKf3CIB8oxng/WsGl61NKq8Gq21envsUYHwLckbffwvoA19nAkTZ9vBq4Ov81W1w0EtqLqakpfM1UF45njdyjziU8d/9J9eXufdS53LvFseg47m5jLYeVhdu56w2Xcffdd1vLoSQcwxqoIRxnVzlWVQdlH8fZMy+ENos9Zc+8sNT91sn27NlTaLuiNZiIMT4AeBhw2tr2lNLfFvjbABwEPpNSumLNTe8Ang9cln+/YU37i2KMb6FV3Pur1l+SJJWN9eVGy1oOUvN4nJWqy8WemqdQgCnG+Dzg9cAx4L41N2XAtxW4iycCs8CnY4yfzNt+g1ZgKcUY9wH/AfxMfts7adV4+hzwNWCg2VSSJI1bu2V7Of/Z4+5WuY2wloPLKkuS1D+DxM1SNIPp94GfTim9dysPklL6EO3rKgE8pc32GbB/K48lSVLZdVq2977TT4dHnTvezpXZiAr+uqyyJElS7yYKbncMmBtiPyRJaoxOU73uuf5N4+lQRYS9s7Bj5/rGHTtb7QPUdSqeJEmS2ioaYPot4IoYo6XeJUkjsTI/x/KBfSxfdAHLB/axMj837i4NTocpXSuLd7RtV8vE9Axhdj9M7gICTO4izO4ffFaRyypLkiT1rOgUuc8CrwJeGGNcbQtAllLaNoyOSZKaq/ZTlDpM9ZqY2j2GzlRLr7UctlRLaURT8SRJkuqkaAbTIeA64DHAI/Kvh+ffJUkaqLpPUeo01eu0Cy8ZT4dq6nigcmkByE4EKjfJhhvVVDxJkqQ6KZrB9GDgt/Pi25IkDVfNpyh1Wrb3lPOexr2L9XiOZdA1UNkli8lllSVJknpXNMD0Z8AsrSwmSdIQuTw6jZii5LK9I9BHoNL/jyRJUm+KBpgeD7woxvibwO1rb0gp/ejAeyVJDVX72kMFhb2z618HcIqSeteAQKUkSVJZFA0wXZN/SZKGaKtTeurGKUoaBAOVkiRJo1MowJRSunbYHZEkUfvaQ71wipL6ZaBSkiRpdAoFmGKMv9jptpTSnw6uO5LUcE7pkQbKQKUkSdJoFJ0itzGX/FuB7wI+DBhgkqQBcUqPJEmSpCoqOkXuSRvb8qymRw68R5LUYE7pkZrFVSMlSVJdFM1gaufPgUXgpYPpiiTVU68XkE7pkZrBVSMlSVKdFK3BNLGh6QHAc4GvDLxHkhppVJ/ijzpbwAtIjYqZMNXjqpGSJKlOimYwfRPINrTdClw02O5IaqJRBWH6eZytXrzX8QKyKYGMKj1PA5kV5aqRkiSpRooGmL5jw+/3ppQ8+5E0EKMKwmz1cfq6eK/ZBWRTAhlVe551DGQ2gqtGSpKkGila5PuLw+6IpAYbVRCm4+MssHxgX8cMlb4u3mt2ATnsQEZZsobGFbC576Z3s3zdG3p//jULZDaFq0ZK1VWW9ytJKpOuAaYY4/s5eWrcWllK6SmD7ZKkxhlVEKbT40D3DJU+Lt5rdwHZZyCj2wn5OLOGNvar8zgZXsBmZX6Ou958FRzdwvOvWSCzKVw1UqqmqmW5StKobJbB9OYO7WcBv0Sr2Lck9WVUQZi2j7NWpwyVPi7ea3cB2cdrsdkJ+biyhtr1q6MhBmyyw4dOBJdWFXz+tQtkNoirRkrV47RkSWqva4AppXRw7e8xxgcDv06ruPdbgVcNr2uSmmJUQZj1j1M8Q6Xfi/c6XUD281psekJeMDtq0NMS2varnWEHbPrIDqtdIFOSysxpyZLUVqEaTDHGBwIvBV4E/BXw/Smlfx9mxyQ1y2ZBmEEFFVYfZ/nAvsKZOF68n9DXa7HZCXmB7KihTEvodkEwuWt0//M+p7nVKZApSaXmtGRpS6xdVn+b1WA6BXgx8BJgDvjhlNI/jaBfqigPGhqGYQQVes3E8eL9hC2/FpuckBf5nwxlWkLHfu1i2+UHT24fkrB3lmxtDSZwmpsklZDTkqXeWbusGTbLYPo8sA34feBjwJkxxjPXbpBSunFIfVPFeNDQsAwjqGBW0uhtdkJe6H8yhGkJZblQmJie4dTTT+eurawiJ0kNNuoPOD2HkHpn7bJm2CzA9HVaq8j9tw63Z8B3DrRHqiwPGhqaIdU6GNW0PLUUOSHfNDtqCNMSynShcMp5T+PeR5078seVpKoa1wecZjZLPbJ2WSNsVuT7oSPqh+pgTAV61QBjqHVQhoy8TvtKlfehfk/Ih5VtVNULhSqPBUkaBD/glCrC2mWNMDHuDqhGOh0c2hXoXVoAshMX7fNzI+miqinsnYUdO9c3DnkKU9cT1hHotK8sv/mNjd6HJqZnCLP7W8W3CTC5izC7v5FBFY+nkoRZEVJFjON8XqNXaBU5qYixFehV7Y1lCtOYT1g77St88N2wsnJSe5P2oapmGw2ax1NJwqwIqSLKVJJAw2OASQMzrgK9aoaRBxXGfcLaaZ/YGFzabHv1pFJTzjyeSlJpFmqQtDk/JKw/A0waqHEU6JWGYewnrJ32lYmJ9kEm96G+laHuVk8KHk8rFTSTpB6ZFSFJ5WENJo2Uc29VFeOu9dNpX+FHnuY+NCTjrrvVqyLHU+s0SWqCiekZtl1+kG3X3MC2yw8aXJKkMTGDSSPlp0yqknGm8XbbV1Ye9kj3oWGo2JSzIsdT6zRJkiQNltnhnRlgUt963cGce6tBWh1/t9+5CA8a7wF+0G82nfYV96H2+n79KziFd9Ox0CVo5smRpKrxuCVp3CpXUmHEnCKnvjj9QuO0bvxl4x1/7gvjNYjXv5ZTeDsFx049zfEqqVJ8n5VUBlUrqTBqBpjUF3cwjVOZxl+Z+tKvlfk5lg/sY/miC1g+sK8SJ++DeP3HXXdrGDrW8oItv15VHB+Sqq9O77OSKqxiJRVGzSly6o87mMapTOOvTH3pQ2XTfgf0+tdt+mGnOk3ZwSvb/8Emr1dlx4ek6qvJ+6ykiqtgSYVRMsCk/riDaZxKMP6O14Mga79BxfaFyhaFLsFYKKt2QbPlw4e29HpVdnxIqj6P89JxZapB2jRh7+z6D9ug+iUVBsgpcupLLWuWqDLGPf7W14Noo4r7QkU/IR73WKiaLb9eFR0fkqrP47zUUqYapE1Ux5IKg2QGk/pSZJlsaVjWjb8xfILTNptj1eSuau4LFf2EuAzHojKtbrRZX7b8elV0fLRTpv+XpM2V4TgvlYHZxONXt5IKg2SASX1zB9M4rY6/qakpFhdHnEXRMWsjsO3ygyPtyqBULe13VEGCzR6nTLWJivZlK8fuqo2PTsr0/5JUnOecEmYTq9QMMEkqnUEEDUYSeKhRNseqKn1C3C1IAIN7DkWCEWX6NHGYfSnz+Ohlny/T/0uSpJ7U8PxT9WGASVKpDCKzYFTZCXXJ5tioKp8QdwwSvOUa+Maxgf3/CwUjyvRp4pD7snZ8rAZ1lg9eOdZgU8/7fJn+X5Ik9aCu55+qB4t8SyqVrhfzI7yPIizyN2adggH33j3Y/3+RYESnTw3H8WniiPqyvsj9eIuM9rzPl+n/JUlSD9adfwbPP1UuZjBJKpdBZBaMMDuhKtk+tdQpRbyTrf7/C6Sil+nTxFH1ZdjTzHqa5trjPl+m/5ckSb0aaw1SqQszmCSVS6cMgolQPDOiItkJK/NzLB/Yx/JFF7B8YJ/Ly/ao05LVnHp6+z/Y4v+/yNLYZcpmG1lfhhjI7Tk7quA+v7rPZQevhPvtyMeKn/5KkiQNghlMkkqlbWYBwMpK4To6VchOcBWr/nUqOA0M9P9ftLD1MLPZei1a36kvAy1+P8Qio0Wzo048nzb92PA/P2mfu/fu1jb7fsV9TpIkaQAMMEkqleMX83/2B7Cysv7GgtNvyrzS1aoqrGI1kpX4+tQxkMJg///jnAo5qGDkoIOawwjkdg0YwbrsqJOez1qTu076n1dhn5MkSaoyA0ySSmdieqa1KlU7Baff9BoQGHkwpeSrWFU9w6pOtbEGFRgZdIBl0IHcrgGjVWuyo9o+H4DJXWy7/ODJ7SXf5yRJkqrOAJOkchri9JuNxhJMGeHz2wqzPUpkUIGRIQRYBhnI6xgwWrUxO6rX51PyfU5Sb6qQZStJTWORb0mlVKSw8qD0vMT5AIzy+W1JjbI9Kl9MfVBF68te/L7b2GpXhLvH51P6fU5SYT0vBCBJGgkDTJJKaaSrco0hmFKmVcfaKnswoqA6XIQMKjBS+gBLxzHXmvK2cd/o9fmUfp+TVNg4PhiSJG3OKXKSSmtkdXTGNHWmzHWCqrASXxF1mOo3qFpHZS9+3+uY28rzKfM+J6kHNcqylaQ6McAkqfHqEkwZpLIFI7Zca6MmFyGDCoxs9X5GUevEgJGkwqypJkmlZIBJUuOVLZjSzjiKmZbl4r2vIuxehPRtlEXwyzLmJJWbHwxJUjkZYJIkyn1hO5ZV7kqkn2luZbgIqfpKR3WYZlgVVR8r0qhU4YMhSWoiA0ySVHKNv8DvY5rbMC5CegkC1CI4OKRphgZT1tvKWPE1VJOV+YMhSWoqA0ySVHY1qSO0ZX1OcxvkRUivQYBhBAeHEVToep9DmGZYi8DbgPU6VnwNJY2aQW1JmzHAJKk2anviU4I6QuN8bcswzW1VzwGjAQcHhxFU2Ow+h/H6Nz4rr50ex0otgpeSKqPte8XBK1g+eAVM7nLflgTAxLg7IEmDcN9N726d+CwtANmJi+T5uXF3rW9h7yzs2Lm+cYQBluMnlWN6bSemZwiz+2FyFxBaJ7Kz+8dzIttrwKhTEHCLwcGuQYUt2uw+h/L6Nz0rr51ex8qwgpcD3M/HfeyQNDht3ytWuW9LypnBJKkW7rn+TbXNiBh3MdMyZJuUptZGj9lkA8/+GUZgpsB9Dvz1L0FWXtn0PFYG/BoOYz8vw7FD0oBs9j7jvi0JM5gk1cTK4h3tb6hJRsTE9AzbLj/ItmtuYNvlB0ebvWO2yXG9ZpMNPPtnwBlRQ7vPTYw7K6+MThorp54O99tBdvBKlg/sOykzYOCv4ZiCl5Iqosh7gvu21HhmMEmqhYmp3aws3H7yDQ3OiBgYs02O20o22SCzf4ZRD2kcNa7GnZXXybjrBa2OlSK1tgb+Gg5jP/fYIdVG2/eKjdy3pcYzwCSpFk678BLuesNlpSgE3c24L2C3okxFtstgVNP1Oo2VQQdmxhXsKc20x1yZVmUrOrXM4KWkUVn/XtEmcOy+3Zci54fttuH8Z4+nw1IHBpgk1cIp5z2Nu+++u9TBmzJdwPairNkmdbJ60nj7nYvwoCl49OPgIzd2HisDfu3LFuwZpRMn7G0umAZQU2RLQeUxTC2rU/BS0nCsfa+o4gdmZVXk/LDTNvedfjo86tyx9FtqJ2RZNu4+DEp25MiRcfehUqamplhcdK606qHbeC7LSdDygX0dpou0lvctQx81eiedNHYzuYttlx8cfqcaothrH9h2zQ3r/6bgvtr2/nfs3LQOV7djRdn//55bqCocqyqLIsf8TttM7DqT8HvXDLuLEnv27AEIm21nBpOGpiwX9Wq2UmUNdcxKWChPHzVyXZd+3sgCqgNV6LVfU1Ok1+PJVldRc2qZJDVIkazVDtusLN7BtiF0Sb3z2rfFVeQ0FMdPwpcWgOzESfiGVXCkYet6gTdqnYpfTkyUp48avV6CRhZQHazNXvsNQZ2ejydbnOo28NUHJUnlVWQ11w7bTEztHkKH1CuvfU8wwKShKNVFvZqtRMtkd1pWnJWV9n9gtkozFA0amcEyeN1e+3ZBnV6PJ0UuGjqYmJ5h2+UH2XbNDWy7/KDBJUmqqU7nh2vf8zttc9qFl4ygh9qM174nGGDScJTool4N18cF3qB1ykpo/d6G2SqN0DHweN5PmMEyZB1P6vf9avugTo/HkyIXDZIErQyI5QP7WL7oApYP7Gtk5kNTFcla7bTNKec9bVzd1lpe+x5nDSYNx+RUh2J1XjBrtMpWy6Tdal0rMNQ+Oie83NattJWvIuf/aDR6XeWs1+OJq6hJKqJtfbeDV7B88IrjC4FU5bjhOcfWFFnNtckrvpae177HGWDSUJTtol7NVYULvGH2sVRFztXR6kmjqxqNXi8n7FvZV70gkNYzAHGyrgsOVOh923MONZXXvieMJMAUY/xT4HzgjpTS9+Ztk8BbgYcCXwBiSunOGGMAXgc8A/ga8IKU0idG0U8NThUu6tUcvV7gbXbyO4yT42FdhG51FStJ7Y07YOTFuapk43jl0Y+Dj9xoAGKjzabRVOR923MONZXXvieMKoPpz4HXA9etabsUeF9K6bIY46X57weAnwAenn89AXhj/l0VM+6TcGkrNvv0rXKfzjknXKqNyh1/1Gjtxis3/c3JGxqA6Dy9Zq0qvG97zqEG89q3ZSRFvlNKHwCWNjRfAFyb/3wt8Kw17dellLKU0jxwRozxIaPopyRttgpE5VaJKFGRc0n9qdzxR420Wqw6O3hF52lfGzU8ANF2QYCNqvC+7TmH1HjjXEXuzJTSbQD59915+1nAzWu2uyVvk6Th2+zTt4p9OucqVlKNVOz4o+Y5nrW0WTbORg0PQKxfIayNirxve84hqYxFvkObtqzdhjHGi4GLAVJKTE01+82pV9u3b/c1U20Majwv7NrNysLtJ7VP7NrN1NTUpreXzvnP5r7TT+ee69/EyuIdTEzt5rQLL3FZ25LyuKxuqnD8cQw328I7ricrmrW0audOHvi8F3LKiMdN6cbq+c9ufQH33fTuar5ve84xcqUbx2q8cQaYbo8xPiSldFs+Be6OvP0W4Jw1250NHGl3Bymlq4Gr818zV97pjasVqU4GNZ6zZ14IbVaByJ55IYuLi5veXkqPOpfwe9ewLf/1XuDesva14Twuq5tux587/uptpSgu6hhutpWFO7pvsGMn/OCT4dMfWzdW733UuSN/Xyr1WK3y+3aV+15BpR7HqpU9e/YU2m6cAaZ3AM8HLsu/37Cm/UUxxrfQKu791dWpdJI0bJutAuEqESrClb40DJ2OP4DFv1UO3YpVT+7yWChJNTeSAFOM8S+BGWAqxngL8ApagaUUY9wH/AfwM/nm7wSeAXwO+BrwC6PooySt2mwVCFeJUDeu9KVhanf8WT6wz6XBVQph7+z64x+0avDM7vf4J0kNMJIAU0rpOR1uekqbbTNg/3B7JKkoMzGk3nRd6ct9R8Ng8W+VRK9Zvp5jSFK9lLHIt6SSMBND2gIv9jVqnaYlNXxlLo1H0SxfzzEkqX4MMEnqyEwMaQu82NeIdZyW5NLgKrFu5xjWOpTqzwzGejLAJKkzMzFKzzfn8vFiX6Pm4gOqpI7nGAsDy2zyPVJV1IRxawZjfRlgktSZmRil5ptzOXmxr3Fw8QFVTqdzjImJgWRP+x6pKmrKuHWWRH1NjLsDksor7J2FHTvXN5qJURpd35w1VhPTM2y7/CDbrrmBbZcfrNVJoSQNQqdzDFZW2v9Bj9nTvkeqihozbp0lUVtmMEnqyEyMkuvy5tyE9Ooq8v8iSS2dzjFavw8ge9oLWFXRFsZtJc8tusySqOTz0XEGmKSSG/dB1mkXJdbpzfnU0xqRXl01TUl7l6Si2p1jrMBg6tg5zV9V1OO4ve+md1fy3KJTvUoe/bhKPh+d4BQ5qcSOX5AuLQDZiYPs/Ny4u6YS6Di9AJqRXl0xjUl7l6Q+TEzPEGb3w+QuIMDkLsLs/p4vLp3mryrqddzec/2bKnlu0Wk/59Mfq+Tz0QlmMEklZgE8ddNxesHBK9v/gdMCxsvpGpJUyCCyp53mrzLabGZCr+N2ZfGO9g9UgXOLdvv5suewlWeASSozL0i1ibZvzoOqX6HBcrqGJI2U0/xVJkWnyvcybiemdrOycPvJN1T13MJzpcpzipxUZp0Oph5k1YXTAsrJ/4skSc01jKnyp114Sa3OLepyrrQyP8fygX0sX3QBywf2Naq8iRlMUol1KoBXtYOsRstpAeXk/0VNN+5FKySNjvt7G0OYmXDKeU/j7rvvrs1rXYdzpaYv6mKASVvim8Zo1OEgq/FwWkA5+X9RUzX9hFtqEvf3DoY0/atu5xZVfz5Nr6FrgEk9801jtKp+kJUkqekn3NI4jfqDYff39trOTABYWmD5wD4/RK6LhtfQNcCknvmmIUmSetLwE25VV9Wy9jf2l0c/Dj5y42g/GHZ/b2v9zIQNmUx+YF8fDS9UboBJvfNNo1SqduIjSWqghp9wq5qqkrV/4lzw5KAFN/3NyX8w7A+G3d87Wp2ZsHxg38mvkR/Y10LTa+i6ipx658pmpXH8xGdpAchOnPg0aKUCSRqXJq8S06u6rAykZumYtX/witLs8+vPBXuQT8saxnNwfy/AD+xra2J6hjC7HyZ3AQEmdxFm95cqKD1MZjCpZ02PypaJ0xUlaTyqktlQFi5aoUrqdrFfkn2+7blgUUN6Du7vBdQ8y6vpMyyaXEPXAJN65ptGifjphySNhQH+3jX5hFsV1SkIsKoM+3y/53xDeg7u793V+QN7P4BpNgNM2hLfNEqi5p9+qDdN/7RIGikD/FIpDfK9sOOqX2uNe5/fLAi2Yyf84JPh0x/rvN24n0MD1fkDez+AaTYDTCoNL457V+dPP9QbPy2SRqzEAX7fT9VUnd4Llz/3mTzAcmKf4Pxnb3p/XVf9WjXmfb5rEOzU01vfb3pXq5+nng733n3ydiU4btVNkeNw3T6w71hsfpWBzEYwwKRS8OJ4a/r99MOLkP+/vXuPkess7zj+m1lfmtiGxlkbcJIqoNKWFAQtUWq1RbGgJUXf2GEAABlISURBVAlCMW7JS4K7RdQxQnLVkvYP90qCaFDSojgIhaaBTQpWCn3akkIpIiVUBoQw11JRhGhT2hBIZK/llNiOk5DZ6R9n1p7dPffre875fqRRsrPHZ8579p338ryX0x2MFgH18jXAT32KPouqC5c9SW3ynTi9aZP0sy9PPOdSEGDVd0vy4jsf1RaUtKos0MyMNLNGGj1z9gQJaaCtmF0fy+HQ78dKBDJ7gQATvEDnOL+8ox99rPw6jeU6QK18Xd5AfYpeS1vnPf2UTt57pwbven/qU/v6nZfC24Kj/XtWlwWjUTCLaf2PpUoDbcV8+lgOJ24270EwFvUgwIRQtY9WlNQ5TnPdjMQE+lj5dZrHy3WArpru1C3VLaP5A83WLQSb0WdJ+xFNWTx2VIOMbcJWLWmK+s6fOqmZ2+9NdQraijn1sRyOS9vmLZ3ub9G3XG7Y9AXAP2dGK44vSBqfHa04fKi6D43qBGfoHKe57kbS5pnFw4eCUS3WR3fKYNdcsJHnNEaLgFp4VbeUUJ8CbRVaF0bZuMmf720VyigL+hgoKUNLyuGlPsFo706N9u8plvcj07xFM7fOdzbg4lX97wkCTFgldrSiImV0jtNcdxNpi1NqwZ7y884WghE8q/yQznD7Dg3m9kmbt0gaBKNFc/s6W6EDPvGpbiHYjD4Lqwt1+VXh3wkNSvve1t2eS6OUsqAlgRLfRAY6jy/Ulj+S8mTZgZG+1j0+1f++YIkcVqtxtGLZlMING6W166RTJ/NNL0xz3R6NxDSxrp310d3Wqqn7QJd4VLdk3SeGqf3omrC6cPEnX7Qqn4/vPhB+gjzbM6xsz83fptH8bY0uDSpjzyhfH2bgu9inD9bQ3k/Tx8iz/DGuvvB5j7JKeVT/+4IAE1araS+XVYXfqRNBpbXnhnyFUZrrrjhtWRrqRda15+4Q9Hh9NABUxqO6RUofbE470EEQCm0X9p0Yf/xeLS4cWX1wxu9t7OBdw5tiFx146m3QoARL9z50W4oK97FaPHxI43tulxYX4z8zY2AkTX1R50CnN/USe6CuQoAJq9Q1WlH2xoFprrvKtGWekZQz4l1o5lNkIRisjwYAZOdV3ZJBmnqYp0ihDN50Bqds3P1WPf6+W4p/b5NmKpQYTKjyPkadm9nRBdW9MuTgHauDS2GfmTEw0tSG72H5UpI39RKz/FYjwIRVahutKLnATXPdVaYtc8GbM+JdpICnEASA8nlVt6wQ2yFNUQ/zFCmkEZfPfA1SnnP5FTpx4kTx722aJ9eVEEyo8j76+jfqhBpnuCRuhTH1mZn7BBUHyrIEkrR2nTf1ErP8ViPAhFC1jFZUUOCmue7K0pax4M0d7ClQwFMIAkA1fKlbpiV2GmPq4bONfZ44inhJ+cznIGUZ39vQ9txKU23bvLOQqryPPv+N2q7Wwd24cnnFZ2buE1QYKIsqQ6ICSdFLUpupl5jltxwBJjSmrALXm2nXGQve3MGeggV8VCHozX0EAJxVoMxP6jRG1cN6yaWZOswrUZ/0S2JwouOb4MZu6Cwta9sWmilU5X3s+N+oSbUO7kbVF8PhmScL5y2fqwyURZUhsXVQmB7ve+QTAkxoTBkFbtEpvWU2gvMUvHki3nk+JymdTI0GAD8VatQndBqj6uE8TxxdqmeONPDEJDQsKTjRg01wp9tzcW2uQjOFqryPPfgbNamuGS6R9cV0cClne7/SQFnWQOaGTdKPnmbLD08RYEKjiha4hZ/EVmJQpa4RilyPoK7gUaUAgOoVqltSdBrD6uHRfMTj26XQJ46uqmdWoj7ptoR81rf9H2PbtgVmClV5H/v2N+qqpPqiaHu/skBZVBkSFUi6dq8ktvzwFQEmtFuBirqKoEpdIxRZPidVOpkaDQDeylu35O40ZnziaOKMJ4n6pMOS8hn7P06J3BB8rNH+PbH3pcr7yN+oO6oKcFYpsgxJCiSRP71EgAmZeLevQpEpvZ4WsqVLk06mRgNA5+TtNMYFDEKf9JOm3qQ+6ay0T/GlM5iwIXiKmfRV3kf+Rj3gaXs/sQwhX7YKASak5uM+PYWm9HpayJYuRTqZGg0A3ZSn0xjV2JciHhm9YaN06kT0CalPOq9rwYmqBlQTNwSveTmpdwPHqJTP7f2ulSF9RoAJqfm4T0+RKb0+F7JlSpPOXPs60SABgM4K3Ztp/57wJ/2sXRc8fS5sVkbInk2Az6oeUF36bo327pQ0Xn1ATTPpfRw4RrVYCok6EGBCep4uKcsb8e5LIZs2nWFPQBnNH1h1PA0SAOipqPr+1EkN9twQ1DOPHZPO62Z9imr5MnhV24BqwzPpfRw4RvWYKZTMl7KorQgwdUBtX4IOLinrSyGbJZ1JASQaJADQUzEbFI/vO6jBrjltfe3rdexYx/YyROW8GryqaUA17Uz6ytr5ng4cwy99C7Z4VRa11LDpC0AxZ74Exxckjc9+CQ4fKv2zBrvmginw02pcUrZ4+JBG+/dotHenRvv3VJJGJIxoSTRIAKCnQtsBSybtj9Ofvb/ei0InJLY96hQ1cFrygOpw+w4N5vZJm7dIGgTLSef2LevEVtrOrymdaK86+5m+8KosailmMLVcnbNJmlxS5nM0uXOR/cgA0kKw/0bYfgESDRIA6Lg0GxSfvPdODd71/tqvDS1X4+DVUrvtSMRyzjr36EyaYV5lO78ve5Eiv16uWmAgvTACTC0QG8Co+UtQ15KylWnWU096WcD5HPjKLXIJhKLfp0ECIKfOBek7LmmD4sVjRzVT+1Wh9WrahiFNu82rPTorbOd7lU74KSb/+V53576+Dm4JUzcCTJ5LrAg7+CUIS3OkhqPJXYzsh45oxeEJQQBy6mSQvi8i2h/D2a0NXAzarq7ZNGnbbd7s0VlxO9+bdMJPUflvw0av6u6zwaQFaTiUFheXH5Dh+pjZVxx7MHkuaR1o0/siVSE0zVGaDqQlRPbL3DOqrj2owvYEiDbQzK3zdAQB5MJeB+0V1f7YuPutzVwQWi3NfkSlaNnyly6289EeUflPkjd19/J9orQ6uLQk5fXVVhZ1GDOYfJdQEXZyemvaSt6HCramyH7do/wrR7RG+/d0bqYcAA+0rLPXdmUuaYhqf5xz+RU6xVPkkEMts2laNvO/k+18tEZU/hvPHwj/Bw3U3ZkmJqy4vqg6kZl9xRBg8tSZDJ9iQ+XOfQni9gBasmGTBtfuLbWCTWp4h/0+ahqlpFKXzuVZildmR4LpogAq0bLOXpuFDlTM36bR/G25lzp3rv2BzmuqPVOkTRb1PfN9Dxz4I01eyRJsGUU96EFjjfbvqTcvZglqbZ5dvpxu2XnCB+/5nmU3c9NNNzV9DWW56cSJE01fQynONAJPPh5+wLr1Grzheg0uvDj03y6+950a290af+EBadOzQ4+TpHPPPVdPPPFEeRdelk3Plr71dWk0ij1m5s2/W9pHrrrnp58IruH8rRpceHHk7wcvvUyDl14mPfSgdPp00Eh/w/XSlz4X/kGnT2t49XWZr29sd2c6X1J6shpceLF0/tZV6fSpgPU2PwMZ9C4fh5X3MXUc8lt87zuj2xUF64hpvcvDaJVl7Zkn62nPlN0mq+qcaKekMjdNXsmcn+L6ajXnxfEXHgg+M8m69dLLf0n6Z4uuC0cj6aEHNfzVnZL4nq20adMmSXpH0nHMYPJQ7FS/mFHGrmyWmvgYZClVtDpLxDlphlDc72dunU8f2c87Kp9ylD8yKj91vXlHmxmpBlA2ln/UKKnebPkDKoC0ltozs7OzOlbDcs4qHghT9UNmss7aYJaHv9Lklchj5m/T6L6Dq/6eiX21GuuTVA8nmvSfUy2nm6oru/gwpzoQYPJRZCMw2FA5Spe+BGceg5xz75/MwbakfUAy7hNS9hTsNOdbleYM1wsATSF4XZM0y8+pI4DyVbHXXIX712VtQ3dlgLuz0uSVuHwT8fc801fbu1OhW7rUVJ+sCnYtPUUuZFLGKGrvqGnTfUz2icyFAJOP8u5JEfklWIhcD1tkTW4d8gZqMgfbYu754uFD0nAgLYYUnhF/kzyj8nH3Oc35UkXl2dcEAHop3SgvdQRQuir2mqtw/7qsbeg0xzPDqUFp8krSAETOPlRdUg9UJaVzZR/Tg7S1EQEmD+We/RL3pQmJPp/+7P2JIw5Nj0rkXj5R0owjveTS4P2wR14m/E2yjMqnuc+J50uKprMpNwD0VuKSBuoIZETQIJ0qNhavdLPyrLM2Et5vui/Rd2nySqoBiJpWbVQhdguRJSEzntqQNh8RYPJQ3qBKYuGwIvp88t4786/JrXHZXa7lExkjzpGP4YyaFTQcajC3r7SKsZT7HBdgzPmEIABAd0zXpwQHUARBg/Sq2Guu0v3rss7aSDjeh75EmxUtq9PklVT735a4aqNOsVuITPWPlu7zaP7AsjT4nDZfDcbjkGU/7TR+5JFHmr6GxiVHaAeaef/HJEmjt+yUov7+S5uhzR9Q6LraqfP4KLQwWbc+c1Aocl2xJG3eUlphE/056e9zWWluq7o26wSqRD5G25GH+yF6j8wtsfuF+mRlXiXoGsjankw6vow2bl+l+VuUXeZ2rT+RpqzqWpqrsm3bNkkaJB03rP5SUKfh9h3Bl2XzlvADpqLPw9mt0SeajERpw8bE8zRh8fAhjfbv0WjvTo327wn2SZoy3L5Dg7l9k/swCAJmeQqJuHQeX5A0Pjtqt+IayvmccWj6wpSWZgAAgDgd2/z2TAezzLZdS2VtTyYeHzfzCbFiZ39VpHP9iRRlVdr7nNT/RIAlci2TdnQlzZrRjbvfqsffd0vskjqtXRfsReTR2tO007LLeDJRqjXJUuGpvrGfk2HaOU9jAgAAlevY5rdVLeNq66yorO3JuOPZx6aAhgK5nepPpCmrUtxnlgWnxwymFskyupIm+nzO5VdMHRPh1Envoth5ovl5I85h9zFSgcJ++eeEqHi0AgAAIK3BrrlgAHJam4MGFXTkmRUV6NyMmDox+6uwVGVVivvcxGyytmIGU4tkHV1JE31eOiZ6feqsf1HsjI2AohHnlemPu1dFnPlbRK1Vb+m0cwAA0C2d2/y2ghlZbG59lnd9iZZg9ldxacqqVPe5Y8uCq0SAqU1KythL03WPPHZMOi/4krWqAMvYCCi7gq/8XnVs2jkAAOieLgUNKmnb0SFFQZ0L5DYkqaxKdZ/pn6VGgKlNSsjYUbN5BnP7NJjb14oCLHMjoOQKvurCvlXBPgAAgJarpG1HhxQl6FIg12dJ95n+WXoEmDyStBFgkYx99twhFd1kNs/MrfOtKMAyNwIqqOCrLOwZrQAAAKhX2W07OqRAd9A/S48AkyfS7BO0PGMvSMPhmeBQ3H5Cq84dpmXTdbM0AvJU8E0/9YPRCgAAgPaiQwp0C/2zdAgweSLtPkFnKqsMm1aHnnulDk/XzVrB8xhKAAAAFEWHFEDfEGDyRYZ9gjJvWp00O6kH03WzVPA89QMAAAAAgGyGTV8AJqJmEIW9n3XT6rjZSZu3aDC3j5k503jqBwAAAAAAmRBg8sRg15y0bv3yN6NmFmUJRsWc+1lvu1Ezt84TXFop4/0FAAAAAKDvCDB5Yrh9hwZz+6TNWyQNYmcWZQpGxZz7nMuvKD0dXZD1/gIAAAAA0HfsweSRtPsE5XkqBZsMpsdTPwAAAAAAyIYAU0sRMKoW9xcAAAAAgPRYIgcAAAAAAIBCvJ3B5Jy7UtJ7JM1I+oCZ3dLwJQEAAKCgxcOHWIYOAEAHeTmDyTk3I+kOSVdJukTSdc65S5q9KgAAABSxePiQxgfvkI4vSBpLxxc0PniHFg8favrSAABAQV4GmCRdJulBM/uumT0t6SOSdjZ8TQAAAChgfN9B6emnlr/59FPB+wAAoNV8DTBdIOnhqZ+/P3kPAAAAbXX8WLb3AQBAa/i6B9Mg5L3xyjecc2+R9BZJMjPNzs5WfV2dsmbNGu4ZOoP8jC4gH6PtkvLwwpatWlw4sur94Zat5H3UivIWXUA+hm98DTB9X9JFUz9fKOmRlQeZ2V2S7pr8OD52jNGvLGZnZ8U9Q1eQn9EF5GO0XVIeHl+9Wzp4x/JlcuvWa3z1bvI+akV5iy4gH6Mu27ZtS3WcrwGmr0h6oXPu+ZJ+IOlaSW9s9pIAAABQxHD7Di1KPEUOAIAO8jLAZGbPOOd+W9L9kmYk3W1m32r4sgAAAFDQcPsOiYASAACd42WASZLM7JOSPtn0dQAAAAAAACCer0+RAwAAAAAAQEsQYAIAAAAAAEAhBJgAAAAAAABQCAEmAAAAAAAAFEKACQAAAAAAAIUQYAIAAAAAAEAhBJgAAAAAAABQCAEmAAAAAAAAFEKACQAAAAAAAIUQYAIAAAAAAEAhBJgAAAAAAABQCAEmAAAAAAAAFEKACQAAAAAAAIUQYAIAAAAAAEAhg/F43PQ1lKUzCQEAAAAAAPDIIOmALs1gGvDK9nLOfa3pa+DFq6wX+ZlXF17kY15tf5GHebXlRV7l1YUX+ZhXza9EXQowAQAAAAAAoAEEmAAAAAAAAFAIAaZ+u6vpCwBKRH5GF5CP0XbkYbQFeRVdQD6GV7q0yTcAAAAAAAAawAwmAAAAAAAAFLKm6QtAes65iyR9SNJzJS1KusvM3uOc2yzpbyVdLOl/JTkze8w59zOS7pH085L+2MzePTnPT0+OX/ICSW83s9tDPvNKSe+RNCPpA2Z2y+T9z0vaNDlsq6Qvm9nryk0xusyz/PxKSe+WtE7S1yTtMbNnSk80OqWhPHy3pNdKOmpmL556/xpJN0l6kaTLzOyr5aYWXVVWPp6c6wZJ10saS/qmpDeb2ZMhn/kmSX8y+fHPzOyDk/dvlvSbks4zs40VJBct5lle/ZSk5ynoS31e0j4zG5WeaHSOZ/n4kIJ8fHryu1eb2dFSE4zeYQZTuzwj6ffN7EWStkva55y7RNIfSPqMmb1Q0mcmP0vScUm/o6DjfIaZfcfMXmZmL5P0cklPSLpv5Yc552Yk3SHpKkmXSLpu8nkys1dMneOLkj5aemrRdV7kZ+fcUNIHJV076bA/JOlNpacWXVRrHp74a0lXhrz/H5J+TdLnCqUIfVRKPnbOXTB5/9JJWToj6dqVHzbpRN0o6RckXSbpRufceZNf/9PkPSCMT3nVmdlLJb1Y0hZJ15SZUHSaT/lYknYvtUEILqEMBJhaxMweNbOvT/7/hKRvS7pA0k4FHWRN/vu6yTFHzewrkn4Uc9pXSfpvM3so5HeXSXrQzL5rZk9L+sjks85wzm2S9EpJ/5g7Yeglj/Lz+ZKeMrP/nBz3aUm/Xihx6IUG8rDM7HMKGpsr3/+2mX0nb1rQXyXn4zWSznHOrZF0rqRHQo65QtKnzey4mT2moMy9cnLuw2b2aGmJQ6d4llcfnzrPOgUzSIBEPuVjoAoEmFrKOXexpJ+T9CVJz1lqkE3+uzXDqa6V9OGI310g6eGpn78/eW/aLgXR9scF5NRwfj4maa1z7tLJ+6+XdFGGzwTqysNApYrkYzP7gYIR9u9JelTSD83sX0IOTdO2AGL5kFedc/dLOirphKS/z5sW9JcP+VjSPc65bzjn/tQ5N8ibFmAJAaYWcs5tlPQPkt5WJLDjnFsn6WpJfxdxSFghs3KE5jrRGUIBTednMxsr6NQfcM59WUFDkf2XkFqNeRioTNF8PFlysVPS8yVtk7TBOfcbIYemaVsAkXzJq2Z2hYL9a9YrmM0PpOZJPt5tZi+R9IrJay7rdQArscl3yzjn1ioojO41s6V9j444555nZo86556nYDQljaskfd3MjkzOfZGC/Q8k6U5J/67lMzku1NTUS+fc+QqWHe3Kmx70my/52cy+qKBilXPu1ZJ+Kn+q0Cd15mEzu7PMaweWlJSPf0XS/5jZwuScH5X0i865/5L0V5Nj3q5g9HzH1L+7UNKhUhKCzvMtr5rZk865jyvo6H86d8LQK77k48ksKJnZCefc3yjo132oYPLQcwSYWmQybXFe0rfN7LapX31cwabEt0z++7GUp1w2+8jMHpb0sqnPWyPphc6550v6gYJZHm+c+vfXSPqEhTytAEjiU352zm01s6POufWS9ku6OW+60B9152GgCiXm4+9J2u6cO1fBE4leJemrZvYlLS+LN0t619Qms6+W9IdlpAXd5ktencw82TQJBKyR9BoFT5IDEnmUj9dI+nEzOzYJeL1W0gOFE4jeG4zHzEpuC+fcLyuowL6p4LGWkvRHCtbtmqSfUFDYXGNmx51zz5X0VUnPmhx/UtIlZvb4pDB6WNILzOyHMZ/5Gkm3K3gywd1mdvPU7w5JusXMPlVqQtELPuVn59xfKKhYh5L+0kIeDw+s1FAe/rCCkchZSUck3Whm8865XZLeq+BpRv8n6RuT5RtArJLz8TskvUHBMuN/k3S9mT0V8pm/NfkMSbrZzO6ZvP/nCgL/2xTMMP2Amd1UeqLRSr7kVefccyR9QsHSuBlJ/yrpBjNjeT0SeZSPNyh48uxaBfn4AUm/Z2ajCpKNHiHABAAAAAAAgELY5BsAAAAAAACFEGACAAAAAABAIQSYAAAAAAAAUAgBJgAAAAAAABRCgAkAAAAAAACFEGACAAAAAABAIQSYAAAAAAAAUAgBJgAAAAAAABTy/8zd6GVpL8g6AAAAAElFTkSuQmCC">
            <a:extLst>
              <a:ext uri="{FF2B5EF4-FFF2-40B4-BE49-F238E27FC236}">
                <a16:creationId xmlns:a16="http://schemas.microsoft.com/office/drawing/2014/main" id="{97714CD2-9AF3-4C4C-812D-BF60CD37B1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597D4-0FCC-447A-835A-B74224C0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3" y="2469430"/>
            <a:ext cx="406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38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C8094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723</TotalTime>
  <Words>561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Gill Sans MT</vt:lpstr>
      <vt:lpstr>Wingdings</vt:lpstr>
      <vt:lpstr>Wingdings 2</vt:lpstr>
      <vt:lpstr>Dividend</vt:lpstr>
      <vt:lpstr>Twitter data Analysis</vt:lpstr>
      <vt:lpstr>Selected four universities for analysis based on tweet counts and extracted 250k records</vt:lpstr>
      <vt:lpstr>Most influential twitter users based on message volume, follows and retweets </vt:lpstr>
      <vt:lpstr>Location of authors for different univ. is ‘highly driven’ by the location of the university</vt:lpstr>
      <vt:lpstr>How much are people tweeting about university vs. the other topics?</vt:lpstr>
      <vt:lpstr>Word clouds of keywords show the diversity as well as local focus of tweets of/ on different universities</vt:lpstr>
      <vt:lpstr>Timelines of the tweets</vt:lpstr>
      <vt:lpstr>Uniqueness of tweets and recommendation for uchicago media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Uchicago social media outreach</dc:title>
  <dc:creator>garima sood</dc:creator>
  <cp:lastModifiedBy>garima sood</cp:lastModifiedBy>
  <cp:revision>31</cp:revision>
  <dcterms:created xsi:type="dcterms:W3CDTF">2018-06-08T08:03:44Z</dcterms:created>
  <dcterms:modified xsi:type="dcterms:W3CDTF">2018-06-10T11:13:30Z</dcterms:modified>
</cp:coreProperties>
</file>