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</p:sldMasterIdLst>
  <p:notesMasterIdLst>
    <p:notesMasterId r:id="rId12"/>
  </p:notesMasterIdLst>
  <p:sldIdLst>
    <p:sldId id="261" r:id="rId2"/>
    <p:sldId id="260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70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2BD68-A5B4-488B-A768-94B6B4DAB49C}" v="295" dt="2024-12-12T20:07:15.311"/>
    <p1510:client id="{1BAA718B-153F-4018-82F3-FD8B6C72EC90}" v="2" dt="2024-12-12T19:36:11.471"/>
    <p1510:client id="{3ED15C0E-7E02-4346-BEB6-A4F5DABB2174}" v="356" dt="2024-12-13T09:15:50.114"/>
    <p1510:client id="{65DA8DF2-5912-4293-AC1E-D011361B7B33}" v="160" dt="2024-12-12T19:10:54.482"/>
    <p1510:client id="{FE97CE42-666A-4025-BAD2-A4650CBEC5B7}" v="1034" dt="2024-12-13T12:49:32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2E6CD-7963-4004-A90C-C44C9F2E84E7}" type="datetimeFigureOut">
              <a:t>13.12.2024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66B2F-9D32-421B-AC44-312DC95B8F22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413147" y="-1"/>
            <a:ext cx="2530078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8408" y="125393"/>
            <a:ext cx="2530077" cy="415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105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025" y="549276"/>
            <a:ext cx="4927731" cy="372901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9024" y="4857750"/>
            <a:ext cx="4927731" cy="14509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9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413147" y="4857750"/>
            <a:ext cx="2530078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60" userDrawn="1">
          <p15:clr>
            <a:srgbClr val="FBAE40"/>
          </p15:clr>
        </p15:guide>
        <p15:guide id="2" orient="horz" pos="346" userDrawn="1">
          <p15:clr>
            <a:srgbClr val="FBAE40"/>
          </p15:clr>
        </p15:guide>
        <p15:guide id="3" pos="5500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8217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81694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5460410" y="469900"/>
            <a:ext cx="135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1700786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413146" y="719999"/>
            <a:ext cx="4635104" cy="2535266"/>
          </a:xfrm>
          <a:prstGeom prst="rect">
            <a:avLst/>
          </a:prstGeom>
        </p:spPr>
        <p:txBody>
          <a:bodyPr anchor="t"/>
          <a:lstStyle>
            <a:lvl1pPr>
              <a:defRPr sz="3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98F8A46-E065-4396-9BD1-6722AB51D79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13146" y="3835401"/>
            <a:ext cx="4635104" cy="23019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Font typeface="Arial" panose="020B0604020202020204" pitchFamily="34" charset="0"/>
              <a:buNone/>
              <a:defRPr sz="9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 algn="l">
              <a:lnSpc>
                <a:spcPct val="120000"/>
              </a:lnSpc>
              <a:buFont typeface="Arial" panose="020B0604020202020204" pitchFamily="34" charset="0"/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 algn="l">
              <a:lnSpc>
                <a:spcPct val="120000"/>
              </a:lnSpc>
              <a:buFont typeface="Arial" panose="020B0604020202020204" pitchFamily="34" charset="0"/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 algn="l">
              <a:lnSpc>
                <a:spcPct val="120000"/>
              </a:lnSpc>
              <a:buFont typeface="Arial" panose="020B0604020202020204" pitchFamily="34" charset="0"/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 algn="l">
              <a:lnSpc>
                <a:spcPct val="120000"/>
              </a:lnSpc>
              <a:buFont typeface="Arial" panose="020B0604020202020204" pitchFamily="34" charset="0"/>
              <a:buNone/>
              <a:defRPr sz="675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ID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44533" y="720317"/>
            <a:ext cx="3086321" cy="5417369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endParaRPr lang="en-ID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CF5B696-393F-E64D-04D9-5E6080EB17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146" y="3429000"/>
            <a:ext cx="4635104" cy="360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1999" y="3429000"/>
            <a:ext cx="4572000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-283464" y="4873751"/>
            <a:ext cx="2267714" cy="1700784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7159751" y="283465"/>
            <a:ext cx="2267714" cy="1700784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B2D10FB-3BE7-BCA6-0C2E-84EAF411D9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7000" y="1084668"/>
            <a:ext cx="3757928" cy="1791756"/>
          </a:xfrm>
        </p:spPr>
        <p:txBody>
          <a:bodyPr/>
          <a:lstStyle>
            <a:lvl1pPr>
              <a:lnSpc>
                <a:spcPct val="120000"/>
              </a:lnSpc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A93AAF-A66A-3C45-C861-DA2D1EC7A2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77000" y="697440"/>
            <a:ext cx="3753854" cy="360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147" y="4516969"/>
            <a:ext cx="3757928" cy="1791756"/>
          </a:xfrm>
        </p:spPr>
        <p:txBody>
          <a:bodyPr/>
          <a:lstStyle>
            <a:lvl1pPr>
              <a:lnSpc>
                <a:spcPct val="120000"/>
              </a:lnSpc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3148" y="4123391"/>
            <a:ext cx="3753854" cy="360000"/>
          </a:xfrm>
        </p:spPr>
        <p:txBody>
          <a:bodyPr>
            <a:normAutofit/>
          </a:bodyPr>
          <a:lstStyle>
            <a:lvl1pPr>
              <a:defRPr sz="105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184" y="543300"/>
            <a:ext cx="4158852" cy="28797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3111779" y="2811464"/>
            <a:ext cx="2920443" cy="4046537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 flipH="1">
            <a:off x="4572000" y="0"/>
            <a:ext cx="0" cy="720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6565900" y="366940"/>
            <a:ext cx="2946400" cy="22098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16C853-F5B0-48E9-8364-029210A4FD5A}"/>
              </a:ext>
            </a:extLst>
          </p:cNvPr>
          <p:cNvSpPr/>
          <p:nvPr userDrawn="1"/>
        </p:nvSpPr>
        <p:spPr>
          <a:xfrm>
            <a:off x="0" y="0"/>
            <a:ext cx="22098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19998"/>
            <a:ext cx="8064000" cy="1767170"/>
          </a:xfrm>
          <a:prstGeom prst="rect">
            <a:avLst/>
          </a:prstGeom>
        </p:spPr>
        <p:txBody>
          <a:bodyPr anchor="b"/>
          <a:lstStyle>
            <a:lvl1pPr algn="ctr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654D9A68-A5E1-422C-86E6-C5B21D058A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147" y="3248750"/>
            <a:ext cx="2413512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D2ADC0D5-7E0B-BEB1-CED3-F22FB93B60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147" y="3650832"/>
            <a:ext cx="2413512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9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30FCCA7C-03AA-99D2-27DF-4C2B5F26BD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365244" y="3248750"/>
            <a:ext cx="2413512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59C7F382-677C-1234-D6A5-1733381B5A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65244" y="3650832"/>
            <a:ext cx="2413512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9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0A1B2A7-CA70-0F52-27CE-F9B0C958DF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17341" y="3233186"/>
            <a:ext cx="2413512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170B7EF2-0E9D-CBAA-2308-0D8E544F7D6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17341" y="3635268"/>
            <a:ext cx="2413512" cy="2502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9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4257675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8" y="1439997"/>
            <a:ext cx="3044428" cy="3978004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9F9C601-91DE-37CA-F7E5-64317EBCD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1" y="2908302"/>
            <a:ext cx="3514725" cy="1835149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AC7C845-1150-C362-D67D-6AD3AD7C90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0" y="2444588"/>
            <a:ext cx="3514725" cy="360000"/>
          </a:xfrm>
        </p:spPr>
        <p:txBody>
          <a:bodyPr>
            <a:normAutofit/>
          </a:bodyPr>
          <a:lstStyle>
            <a:lvl1pPr>
              <a:defRPr sz="105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24850" y="3429000"/>
            <a:ext cx="406004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00786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8" y="719998"/>
            <a:ext cx="3618853" cy="199492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719998"/>
            <a:ext cx="4032000" cy="54180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900"/>
            </a:lvl1pPr>
          </a:lstStyle>
          <a:p>
            <a:endParaRPr lang="en-ID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CA19F0-EE92-46AD-8A97-9F77DC05E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147" y="3401634"/>
            <a:ext cx="3618852" cy="3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9D57F2C-493B-63FF-DA50-68D384E898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148" y="3801035"/>
            <a:ext cx="3618852" cy="2336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7" y="549276"/>
            <a:ext cx="5214134" cy="28797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3147" y="3429000"/>
            <a:ext cx="5214134" cy="3429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endParaRPr lang="en-ID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F421A03-EBB9-E8A0-A75A-B02C2B24E4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40429" y="549275"/>
            <a:ext cx="2690427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 algn="l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 algn="l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20C953-7D7C-35D3-0E62-253A6D9C62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40428" y="955674"/>
            <a:ext cx="2690427" cy="23140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9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 algn="l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 algn="l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047D360-931B-4B02-DF7F-22B40E3F0F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0427" y="3589059"/>
            <a:ext cx="2690427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buNone/>
              <a:defRPr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 algn="l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 algn="l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C03BD29-6455-7ADC-E781-64D001078B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0427" y="3994710"/>
            <a:ext cx="2690427" cy="23140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9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 algn="l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 algn="l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4572001" y="3429000"/>
            <a:ext cx="4572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8" y="549275"/>
            <a:ext cx="4158853" cy="233045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F15D25B-820B-156A-3645-D86E2556A8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147" y="4413250"/>
            <a:ext cx="3745706" cy="18954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9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 algn="l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 algn="l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3429000"/>
            <a:ext cx="466503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4572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730728-BA5D-6ABE-8950-B7C4CD0612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147" y="3978274"/>
            <a:ext cx="3745706" cy="36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105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 algn="l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 algn="l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4D69608-7CD7-CDA4-432C-F440FF3576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85149" y="4413250"/>
            <a:ext cx="3745706" cy="1893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9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 algn="l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 algn="l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292190A-DFB1-DD0F-F6CF-B573B68D37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85149" y="3976220"/>
            <a:ext cx="3745706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05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 algn="l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 algn="l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0E931C2-A398-6AE3-BE1F-0BDF8CDBD74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5147" y="986304"/>
            <a:ext cx="3745706" cy="18934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9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 algn="l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 algn="l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3867C3F-EB64-F016-29BE-C89F700C3FF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85147" y="549274"/>
            <a:ext cx="3745706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05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 algn="l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 algn="l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4412452" y="549275"/>
            <a:ext cx="4731548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8" y="549276"/>
            <a:ext cx="3999304" cy="287972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A482F9F-1C6B-D116-4A91-3496683445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147" y="4152900"/>
            <a:ext cx="3999305" cy="198509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9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 algn="l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 algn="l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4D6732-7D26-F6D0-37F1-72DEBAEC7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3147" y="3722329"/>
            <a:ext cx="3999305" cy="360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20000"/>
              </a:lnSpc>
              <a:buNone/>
              <a:defRPr sz="105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2" indent="0" algn="l">
              <a:lnSpc>
                <a:spcPct val="120000"/>
              </a:lnSpc>
              <a:buNone/>
              <a:defRPr sz="825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783" indent="0" algn="l">
              <a:lnSpc>
                <a:spcPct val="120000"/>
              </a:lnSpc>
              <a:buNone/>
              <a:defRPr sz="788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28675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71566" indent="0" algn="l">
              <a:lnSpc>
                <a:spcPct val="120000"/>
              </a:lnSpc>
              <a:buNone/>
              <a:defRPr sz="75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47" y="549276"/>
            <a:ext cx="83177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147" y="1874839"/>
            <a:ext cx="8317707" cy="443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Click to edit Master text styles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0470F-4A20-51BA-5D5E-208524C654B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10" y="6418052"/>
            <a:ext cx="190738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05" r:id="rId2"/>
    <p:sldLayoutId id="2147483809" r:id="rId3"/>
    <p:sldLayoutId id="2147483811" r:id="rId4"/>
    <p:sldLayoutId id="2147483814" r:id="rId5"/>
    <p:sldLayoutId id="2147483817" r:id="rId6"/>
    <p:sldLayoutId id="2147483850" r:id="rId7"/>
    <p:sldLayoutId id="2147483851" r:id="rId8"/>
    <p:sldLayoutId id="2147483834" r:id="rId9"/>
    <p:sldLayoutId id="2147483852" r:id="rId10"/>
    <p:sldLayoutId id="2147483853" r:id="rId11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pos="260" userDrawn="1">
          <p15:clr>
            <a:srgbClr val="F26B43"/>
          </p15:clr>
        </p15:guide>
        <p15:guide id="5" pos="5500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pos="52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AAFF8E-883A-6980-63E4-5029F694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9092" y="549276"/>
            <a:ext cx="4927731" cy="3412230"/>
          </a:xfrm>
        </p:spPr>
        <p:txBody>
          <a:bodyPr>
            <a:normAutofit/>
          </a:bodyPr>
          <a:lstStyle/>
          <a:p>
            <a:r>
              <a:rPr lang="ru-RU" dirty="0"/>
              <a:t>сервис цифрового распространения компьютерных игр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EAF2C2F-2BDA-8FCF-5642-8D8A16477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49091" y="4446784"/>
            <a:ext cx="4927731" cy="1450974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GB" sz="1400" b="1" err="1">
                <a:latin typeface="Open Sans"/>
                <a:ea typeface="Open Sans"/>
                <a:cs typeface="Open Sans"/>
              </a:rPr>
              <a:t>Гарин</a:t>
            </a:r>
            <a:r>
              <a:rPr lang="en-GB" sz="1400" b="1" dirty="0">
                <a:latin typeface="Open Sans"/>
                <a:ea typeface="Open Sans"/>
                <a:cs typeface="Open Sans"/>
              </a:rPr>
              <a:t> </a:t>
            </a:r>
            <a:r>
              <a:rPr lang="en-GB" sz="1400" b="1" err="1">
                <a:latin typeface="Open Sans"/>
                <a:ea typeface="Open Sans"/>
                <a:cs typeface="Open Sans"/>
              </a:rPr>
              <a:t>Ярослав</a:t>
            </a:r>
            <a:r>
              <a:rPr lang="en-GB" sz="1400" b="1" dirty="0"/>
              <a:t> ПИН-122</a:t>
            </a:r>
            <a:r>
              <a:rPr lang="en-GB" dirty="0"/>
              <a:t>
</a:t>
            </a:r>
            <a:endParaRPr lang="ru-RU" dirty="0">
              <a:ea typeface="Open Sans"/>
              <a:cs typeface="Open Sans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69533E3-576F-27AA-2204-02882843884B}"/>
              </a:ext>
            </a:extLst>
          </p:cNvPr>
          <p:cNvSpPr/>
          <p:nvPr/>
        </p:nvSpPr>
        <p:spPr>
          <a:xfrm>
            <a:off x="6562197" y="6445382"/>
            <a:ext cx="2358212" cy="41273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232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58D903-24E8-335B-B66C-040DA053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43" y="521168"/>
            <a:ext cx="4027410" cy="631202"/>
          </a:xfrm>
        </p:spPr>
        <p:txBody>
          <a:bodyPr>
            <a:normAutofit/>
          </a:bodyPr>
          <a:lstStyle/>
          <a:p>
            <a:r>
              <a:rPr lang="ru-RU" sz="3200" dirty="0"/>
              <a:t>заключение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16814E93-412A-EB07-1F75-945A3FA2BD60}"/>
              </a:ext>
            </a:extLst>
          </p:cNvPr>
          <p:cNvSpPr txBox="1">
            <a:spLocks/>
          </p:cNvSpPr>
          <p:nvPr/>
        </p:nvSpPr>
        <p:spPr>
          <a:xfrm>
            <a:off x="385041" y="1516381"/>
            <a:ext cx="4663210" cy="3636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dirty="0">
                <a:ea typeface="Open Sans"/>
                <a:cs typeface="Open Sans"/>
              </a:rPr>
              <a:t>подведение итогов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0A741067-23AD-312B-6953-6423126CADC9}"/>
              </a:ext>
            </a:extLst>
          </p:cNvPr>
          <p:cNvSpPr txBox="1">
            <a:spLocks/>
          </p:cNvSpPr>
          <p:nvPr/>
        </p:nvSpPr>
        <p:spPr>
          <a:xfrm>
            <a:off x="385038" y="1963107"/>
            <a:ext cx="7923570" cy="20824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ru" sz="1400" b="0" dirty="0">
                <a:ea typeface="+mn-lt"/>
                <a:cs typeface="+mn-lt"/>
              </a:rPr>
              <a:t> реализована функциональность отображения отзывов о конкретных играх;</a:t>
            </a:r>
            <a:endParaRPr lang="ru-RU" sz="1600" dirty="0">
              <a:ea typeface="Open Sans"/>
              <a:cs typeface="Open Sans"/>
            </a:endParaRPr>
          </a:p>
          <a:p>
            <a:pPr algn="just">
              <a:buFont typeface="Arial"/>
              <a:buChar char="•"/>
            </a:pPr>
            <a:r>
              <a:rPr lang="ru" sz="1400" b="0" dirty="0">
                <a:ea typeface="+mn-lt"/>
                <a:cs typeface="+mn-lt"/>
              </a:rPr>
              <a:t> создан механизм, который выводит игры из библиотеки пользователей;</a:t>
            </a:r>
            <a:endParaRPr lang="ru-RU" dirty="0"/>
          </a:p>
          <a:p>
            <a:pPr algn="just">
              <a:buFont typeface="Arial"/>
              <a:buChar char="•"/>
            </a:pPr>
            <a:r>
              <a:rPr lang="ru" sz="1400" b="0" dirty="0">
                <a:ea typeface="+mn-lt"/>
                <a:cs typeface="+mn-lt"/>
              </a:rPr>
              <a:t> разработана система отображения лидеров продаж;</a:t>
            </a:r>
            <a:endParaRPr lang="ru-RU" dirty="0"/>
          </a:p>
          <a:p>
            <a:pPr algn="just">
              <a:buFont typeface="Arial"/>
              <a:buChar char="•"/>
            </a:pPr>
            <a:r>
              <a:rPr lang="ru" sz="1400" b="0" dirty="0">
                <a:ea typeface="+mn-lt"/>
                <a:cs typeface="+mn-lt"/>
              </a:rPr>
              <a:t> предусмотрена возможность изменения данных об играх и публикации новых игр; </a:t>
            </a:r>
            <a:endParaRPr lang="ru-RU" dirty="0"/>
          </a:p>
          <a:p>
            <a:pPr algn="just">
              <a:buFont typeface="Arial"/>
              <a:buChar char="•"/>
            </a:pPr>
            <a:r>
              <a:rPr lang="ru" sz="1400" b="0" dirty="0">
                <a:ea typeface="+mn-lt"/>
                <a:cs typeface="+mn-lt"/>
              </a:rPr>
              <a:t> предусмотрена возможность обновления данных о пользователях и их регистрации;</a:t>
            </a:r>
            <a:endParaRPr lang="ru-RU" dirty="0"/>
          </a:p>
          <a:p>
            <a:pPr algn="just"/>
            <a:endParaRPr lang="ru" sz="1400" b="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ru-RU" sz="1600" b="0" dirty="0">
              <a:ea typeface="+mn-lt"/>
              <a:cs typeface="+mn-lt"/>
            </a:endParaRPr>
          </a:p>
          <a:p>
            <a:endParaRPr lang="ru-RU" sz="1600" b="0" dirty="0">
              <a:ea typeface="Open Sans"/>
              <a:cs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9BBAD-27CD-BF0A-F1F1-BDDA06244F62}"/>
              </a:ext>
            </a:extLst>
          </p:cNvPr>
          <p:cNvSpPr txBox="1"/>
          <p:nvPr/>
        </p:nvSpPr>
        <p:spPr>
          <a:xfrm>
            <a:off x="8594814" y="6452482"/>
            <a:ext cx="5463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ea typeface="Open Sans"/>
                <a:cs typeface="Open Sans"/>
              </a:rPr>
              <a:t>9/9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27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903BF-CF96-66AD-F6B2-8A1927B546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7910" y="717004"/>
            <a:ext cx="5508625" cy="744537"/>
          </a:xfrm>
        </p:spPr>
        <p:txBody>
          <a:bodyPr>
            <a:normAutofit/>
          </a:bodyPr>
          <a:lstStyle/>
          <a:p>
            <a:r>
              <a:rPr lang="ru-RU" dirty="0"/>
              <a:t>введение в тему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08E5FF-5FDC-9F50-631E-BA7CF54B91A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1598" y="2347913"/>
            <a:ext cx="4635500" cy="1782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1600" b="0" dirty="0">
                <a:ea typeface="+mn-lt"/>
                <a:cs typeface="+mn-lt"/>
              </a:rPr>
              <a:t>цифровая платформа для распространения компьютерных игр - это сервис, который предоставляет пользователям удобный способ покупать, загружать, устанавливать и управлять играми и приложениями на своих компьютерах.</a:t>
            </a:r>
            <a:endParaRPr lang="ru-RU" b="0">
              <a:ea typeface="+mn-lt"/>
              <a:cs typeface="+mn-lt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6CD859-D377-E3B5-43F0-4AA31FC400A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2230" y="1777948"/>
            <a:ext cx="4625975" cy="3905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1600" dirty="0"/>
              <a:t>ОБЩЕЕ ПРЕДСТАВЛЕНИЕ О СЕРВИСАХ</a:t>
            </a:r>
            <a:endParaRPr lang="ru-RU" sz="1600" dirty="0">
              <a:ea typeface="Open Sans"/>
              <a:cs typeface="Open Sans"/>
            </a:endParaRP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0CD188BB-A80A-6DD3-49B6-C0822484D73F}"/>
              </a:ext>
            </a:extLst>
          </p:cNvPr>
          <p:cNvSpPr>
            <a:spLocks noGrp="1"/>
          </p:cNvSpPr>
          <p:nvPr/>
        </p:nvSpPr>
        <p:spPr>
          <a:xfrm>
            <a:off x="412756" y="4636691"/>
            <a:ext cx="4638599" cy="18104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сервисы, такие как </a:t>
            </a:r>
            <a:r>
              <a:rPr lang="af-ZA" sz="1600" dirty="0" err="1"/>
              <a:t>Steam</a:t>
            </a:r>
            <a:r>
              <a:rPr lang="af-ZA" sz="1600" dirty="0"/>
              <a:t> </a:t>
            </a:r>
            <a:r>
              <a:rPr lang="ru-RU" sz="1600" dirty="0"/>
              <a:t>и </a:t>
            </a:r>
            <a:r>
              <a:rPr lang="af-ZA" sz="1600" dirty="0" err="1"/>
              <a:t>Epic</a:t>
            </a:r>
            <a:r>
              <a:rPr lang="af-ZA" sz="1600" dirty="0"/>
              <a:t> </a:t>
            </a:r>
            <a:r>
              <a:rPr lang="af-ZA" sz="1600" dirty="0" err="1"/>
              <a:t>Games</a:t>
            </a:r>
            <a:r>
              <a:rPr lang="af-ZA" sz="1600" dirty="0"/>
              <a:t> Store, </a:t>
            </a:r>
            <a:r>
              <a:rPr lang="af-ZA" sz="1600" dirty="0" err="1">
                <a:ea typeface="+mn-lt"/>
                <a:cs typeface="+mn-lt"/>
              </a:rPr>
              <a:t>Ubisoft</a:t>
            </a:r>
            <a:r>
              <a:rPr lang="af-ZA" sz="1600" dirty="0">
                <a:ea typeface="+mn-lt"/>
                <a:cs typeface="+mn-lt"/>
              </a:rPr>
              <a:t> </a:t>
            </a:r>
            <a:r>
              <a:rPr lang="af-ZA" sz="1600" dirty="0" err="1">
                <a:ea typeface="+mn-lt"/>
                <a:cs typeface="+mn-lt"/>
              </a:rPr>
              <a:t>Connect</a:t>
            </a:r>
            <a:r>
              <a:rPr lang="af-ZA" sz="1600" dirty="0"/>
              <a:t>, </a:t>
            </a:r>
            <a:r>
              <a:rPr lang="ru-RU" sz="1600" dirty="0"/>
              <a:t>предоставляют большой ассортимент игр, а также социальные функции для пользователей.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650015AA-E038-84C9-BDEF-E49F7ABB0024}"/>
              </a:ext>
            </a:extLst>
          </p:cNvPr>
          <p:cNvSpPr>
            <a:spLocks noGrp="1"/>
          </p:cNvSpPr>
          <p:nvPr/>
        </p:nvSpPr>
        <p:spPr>
          <a:xfrm>
            <a:off x="422124" y="4275956"/>
            <a:ext cx="3753854" cy="36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>
                <a:ea typeface="Open Sans"/>
                <a:cs typeface="Open Sans"/>
              </a:rPr>
              <a:t>ИЗВЕСТНЫЕ ПЛАТФОРМЫ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3A8241B-1B0F-AD17-71AF-6E2C8A3829EC}"/>
              </a:ext>
            </a:extLst>
          </p:cNvPr>
          <p:cNvSpPr/>
          <p:nvPr/>
        </p:nvSpPr>
        <p:spPr>
          <a:xfrm>
            <a:off x="6562197" y="6445382"/>
            <a:ext cx="2358212" cy="41273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FD2FF-8993-6FFF-1B59-A100BEFB8D05}"/>
              </a:ext>
            </a:extLst>
          </p:cNvPr>
          <p:cNvSpPr txBox="1"/>
          <p:nvPr/>
        </p:nvSpPr>
        <p:spPr>
          <a:xfrm>
            <a:off x="8594814" y="6452482"/>
            <a:ext cx="5463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ea typeface="Open Sans"/>
                <a:cs typeface="Open Sans"/>
              </a:rPr>
              <a:t>1/9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974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546AC1E-336B-AF45-F881-46155D06311D}"/>
              </a:ext>
            </a:extLst>
          </p:cNvPr>
          <p:cNvSpPr/>
          <p:nvPr/>
        </p:nvSpPr>
        <p:spPr>
          <a:xfrm>
            <a:off x="6309238" y="6445382"/>
            <a:ext cx="2358212" cy="41273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858D903-24E8-335B-B66C-040DA053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31" y="642092"/>
            <a:ext cx="6688883" cy="744679"/>
          </a:xfrm>
        </p:spPr>
        <p:txBody>
          <a:bodyPr>
            <a:normAutofit/>
          </a:bodyPr>
          <a:lstStyle/>
          <a:p>
            <a:r>
              <a:rPr lang="ru-RU" sz="3200" dirty="0"/>
              <a:t>постановка задачи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16814E93-412A-EB07-1F75-945A3FA2BD60}"/>
              </a:ext>
            </a:extLst>
          </p:cNvPr>
          <p:cNvSpPr txBox="1">
            <a:spLocks/>
          </p:cNvSpPr>
          <p:nvPr/>
        </p:nvSpPr>
        <p:spPr>
          <a:xfrm>
            <a:off x="385040" y="1816184"/>
            <a:ext cx="4635104" cy="27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b="1" dirty="0">
                <a:ea typeface="Open Sans"/>
                <a:cs typeface="Open Sans"/>
              </a:rPr>
              <a:t>задачи работы</a:t>
            </a:r>
          </a:p>
        </p:txBody>
      </p:sp>
      <p:sp>
        <p:nvSpPr>
          <p:cNvPr id="18" name="Текст 2">
            <a:extLst>
              <a:ext uri="{FF2B5EF4-FFF2-40B4-BE49-F238E27FC236}">
                <a16:creationId xmlns:a16="http://schemas.microsoft.com/office/drawing/2014/main" id="{F598D73B-BA41-F652-EDB7-B2362FD1CB14}"/>
              </a:ext>
            </a:extLst>
          </p:cNvPr>
          <p:cNvSpPr>
            <a:spLocks noGrp="1"/>
          </p:cNvSpPr>
          <p:nvPr/>
        </p:nvSpPr>
        <p:spPr>
          <a:xfrm>
            <a:off x="5247083" y="2238266"/>
            <a:ext cx="3757928" cy="40871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ru-RU" sz="1600" dirty="0">
                <a:ea typeface="+mn-lt"/>
                <a:cs typeface="+mn-lt"/>
              </a:rPr>
              <a:t>хранение изображений в БД.</a:t>
            </a:r>
            <a:endParaRPr lang="ru-RU" sz="1600" dirty="0"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ru-RU" sz="1600" dirty="0">
                <a:ea typeface="+mn-lt"/>
                <a:cs typeface="+mn-lt"/>
              </a:rPr>
              <a:t>реализация хранимых процедур и триггеров.</a:t>
            </a:r>
            <a:endParaRPr lang="ru-RU" sz="1600"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ru-RU" sz="1600" dirty="0">
                <a:ea typeface="+mn-lt"/>
                <a:cs typeface="+mn-lt"/>
              </a:rPr>
              <a:t>наличие минимум 50 записей в БД.</a:t>
            </a:r>
            <a:endParaRPr lang="ru-RU" dirty="0">
              <a:ea typeface="+mn-lt"/>
              <a:cs typeface="+mn-lt"/>
            </a:endParaRPr>
          </a:p>
          <a:p>
            <a:endParaRPr lang="ru-RU" sz="1600" dirty="0">
              <a:ea typeface="Open Sans"/>
              <a:cs typeface="Open Sans"/>
            </a:endParaRPr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88ADFD00-3B96-093E-60C6-32929D7DF7DD}"/>
              </a:ext>
            </a:extLst>
          </p:cNvPr>
          <p:cNvSpPr>
            <a:spLocks noGrp="1"/>
          </p:cNvSpPr>
          <p:nvPr/>
        </p:nvSpPr>
        <p:spPr>
          <a:xfrm>
            <a:off x="5247083" y="1811947"/>
            <a:ext cx="3753854" cy="36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ea typeface="Open Sans"/>
                <a:cs typeface="Open Sans"/>
              </a:rPr>
              <a:t>исходные данные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0A741067-23AD-312B-6953-6423126CADC9}"/>
              </a:ext>
            </a:extLst>
          </p:cNvPr>
          <p:cNvSpPr txBox="1">
            <a:spLocks/>
          </p:cNvSpPr>
          <p:nvPr/>
        </p:nvSpPr>
        <p:spPr>
          <a:xfrm>
            <a:off x="385038" y="2234804"/>
            <a:ext cx="4635104" cy="32629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ru-RU" sz="1600" b="0" dirty="0">
                <a:ea typeface="+mn-lt"/>
                <a:cs typeface="+mn-lt"/>
              </a:rPr>
              <a:t>отображение отзывов об игре.</a:t>
            </a:r>
            <a:endParaRPr lang="ru-RU" sz="1600" dirty="0"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ru-RU" sz="1600" b="0" dirty="0">
                <a:ea typeface="+mn-lt"/>
                <a:cs typeface="+mn-lt"/>
              </a:rPr>
              <a:t>список игр из библиотеки пользователя.</a:t>
            </a:r>
            <a:endParaRPr lang="ru-RU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ru-RU" sz="1600" b="0" dirty="0">
                <a:ea typeface="+mn-lt"/>
                <a:cs typeface="+mn-lt"/>
              </a:rPr>
              <a:t>топ продаж игр текущего года.</a:t>
            </a:r>
            <a:endParaRPr lang="ru-RU" sz="1600" dirty="0"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ru-RU" sz="1600" b="0" dirty="0">
                <a:ea typeface="+mn-lt"/>
                <a:cs typeface="+mn-lt"/>
              </a:rPr>
              <a:t>редактирование и добавление информации об играх.</a:t>
            </a:r>
            <a:endParaRPr lang="ru-RU" sz="1600">
              <a:ea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r>
              <a:rPr lang="ru-RU" sz="1600" b="0" dirty="0">
                <a:ea typeface="+mn-lt"/>
                <a:cs typeface="+mn-lt"/>
              </a:rPr>
              <a:t>управление данными пользователей и регистрация новых.</a:t>
            </a:r>
            <a:endParaRPr lang="ru-RU" sz="1600">
              <a:ea typeface="+mn-lt"/>
              <a:cs typeface="+mn-lt"/>
            </a:endParaRPr>
          </a:p>
          <a:p>
            <a:endParaRPr lang="ru-RU" sz="1600" b="0" dirty="0">
              <a:ea typeface="Open Sans"/>
              <a:cs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87573-F6EF-DC30-9C06-E89C71156007}"/>
              </a:ext>
            </a:extLst>
          </p:cNvPr>
          <p:cNvSpPr txBox="1"/>
          <p:nvPr/>
        </p:nvSpPr>
        <p:spPr>
          <a:xfrm>
            <a:off x="8594814" y="6452482"/>
            <a:ext cx="5463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ea typeface="Open Sans"/>
                <a:cs typeface="Open Sans"/>
              </a:rPr>
              <a:t>2/9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580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EF7F9D4-5095-1189-5649-D9A2D964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750" y="468171"/>
            <a:ext cx="4235621" cy="2321921"/>
          </a:xfrm>
        </p:spPr>
        <p:txBody>
          <a:bodyPr>
            <a:normAutofit/>
          </a:bodyPr>
          <a:lstStyle/>
          <a:p>
            <a:r>
              <a:rPr lang="ru-RU" sz="3600" dirty="0">
                <a:ea typeface="+mj-lt"/>
                <a:cs typeface="+mj-lt"/>
              </a:rPr>
              <a:t>архитектура приложения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92422B-EADD-FDD6-82DB-816FEF92E5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87005" y="3432364"/>
            <a:ext cx="3745706" cy="360000"/>
          </a:xfrm>
        </p:spPr>
        <p:txBody>
          <a:bodyPr>
            <a:noAutofit/>
          </a:bodyPr>
          <a:lstStyle/>
          <a:p>
            <a:r>
              <a:rPr lang="ru-RU" sz="1600" dirty="0">
                <a:ea typeface="Open Sans"/>
                <a:cs typeface="Open Sans"/>
              </a:rPr>
              <a:t>клиентская часть</a:t>
            </a:r>
            <a:endParaRPr lang="ru-RU" sz="1600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BFCDF2A0-CADC-215A-39CA-9F24FCF7A4A3}"/>
              </a:ext>
            </a:extLst>
          </p:cNvPr>
          <p:cNvSpPr txBox="1">
            <a:spLocks/>
          </p:cNvSpPr>
          <p:nvPr/>
        </p:nvSpPr>
        <p:spPr>
          <a:xfrm>
            <a:off x="5883839" y="-3647"/>
            <a:ext cx="3745706" cy="36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825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788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ea typeface="Open Sans"/>
                <a:cs typeface="Open Sans"/>
              </a:rPr>
              <a:t>серверная часть</a:t>
            </a:r>
            <a:endParaRPr lang="ru-RU" sz="1600" dirty="0"/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2DE1760-3292-0F9A-6307-77EAC1B1D3C6}"/>
              </a:ext>
            </a:extLst>
          </p:cNvPr>
          <p:cNvSpPr txBox="1">
            <a:spLocks/>
          </p:cNvSpPr>
          <p:nvPr/>
        </p:nvSpPr>
        <p:spPr>
          <a:xfrm>
            <a:off x="6107292" y="3430386"/>
            <a:ext cx="3745706" cy="36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5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2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825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3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788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7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bg1"/>
                </a:solidFill>
                <a:ea typeface="Open Sans"/>
                <a:cs typeface="Open Sans"/>
              </a:rPr>
              <a:t>база данных</a:t>
            </a:r>
            <a:endParaRPr lang="ru-RU" sz="1600" dirty="0">
              <a:solidFill>
                <a:schemeClr val="bg1"/>
              </a:solidFill>
            </a:endParaRPr>
          </a:p>
        </p:txBody>
      </p:sp>
      <p:pic>
        <p:nvPicPr>
          <p:cNvPr id="15" name="Рисунок 14" descr="Изображение выглядит как графическая вставка, Графика, символ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71D9C5E-9C9D-F26D-0D89-3E015D2F0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545" y="4428224"/>
            <a:ext cx="1482281" cy="1546479"/>
          </a:xfrm>
          <a:prstGeom prst="rect">
            <a:avLst/>
          </a:prstGeom>
        </p:spPr>
      </p:pic>
      <p:pic>
        <p:nvPicPr>
          <p:cNvPr id="16" name="Рисунок 15" descr="Изображение выглядит как Графика, круг, искусство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23E5577E-F5A8-6F5F-24D3-A29B97B49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292" y="4255704"/>
            <a:ext cx="1630182" cy="1542349"/>
          </a:xfrm>
          <a:prstGeom prst="rect">
            <a:avLst/>
          </a:prstGeom>
        </p:spPr>
      </p:pic>
      <p:pic>
        <p:nvPicPr>
          <p:cNvPr id="17" name="Рисунок 16" descr="Изображение выглядит как Графика, круг, графическая вставк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F2418A3B-B011-0B13-0398-CF568E27C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943" y="913403"/>
            <a:ext cx="1538990" cy="15952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6A7548-ACCF-EA57-62DC-8D1B7246A988}"/>
              </a:ext>
            </a:extLst>
          </p:cNvPr>
          <p:cNvSpPr txBox="1"/>
          <p:nvPr/>
        </p:nvSpPr>
        <p:spPr>
          <a:xfrm>
            <a:off x="8594814" y="6452482"/>
            <a:ext cx="5463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ea typeface="Open Sans"/>
                <a:cs typeface="Open Sans"/>
              </a:rPr>
              <a:t>3/9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7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81C14AB-7E7D-4CED-2118-B151AA5E31CE}"/>
              </a:ext>
            </a:extLst>
          </p:cNvPr>
          <p:cNvSpPr/>
          <p:nvPr/>
        </p:nvSpPr>
        <p:spPr>
          <a:xfrm>
            <a:off x="6309238" y="6445382"/>
            <a:ext cx="2358212" cy="41273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1B70866-D372-7AA9-4B39-7ADB8FD332C9}"/>
              </a:ext>
            </a:extLst>
          </p:cNvPr>
          <p:cNvSpPr txBox="1">
            <a:spLocks/>
          </p:cNvSpPr>
          <p:nvPr/>
        </p:nvSpPr>
        <p:spPr>
          <a:xfrm>
            <a:off x="367171" y="403256"/>
            <a:ext cx="6978897" cy="855567"/>
          </a:xfrm>
          <a:prstGeom prst="rect">
            <a:avLst/>
          </a:prstGeom>
        </p:spPr>
        <p:txBody>
          <a:bodyPr lIns="91440" tIns="45720" rIns="91440" bIns="45720" anchor="t">
            <a:normAutofit fontScale="92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err="1">
                <a:ea typeface="+mj-lt"/>
                <a:cs typeface="+mj-lt"/>
              </a:rPr>
              <a:t>бд</a:t>
            </a:r>
            <a:r>
              <a:rPr lang="ru-RU" sz="3200" dirty="0">
                <a:ea typeface="+mj-lt"/>
                <a:cs typeface="+mj-lt"/>
              </a:rPr>
              <a:t>: логическое моделирование</a:t>
            </a:r>
            <a:endParaRPr lang="ru-RU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DAB6D4C-D2D3-7FD0-B0E3-6462DACB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63" y="1251637"/>
            <a:ext cx="6286500" cy="46780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AACBEF-B8AC-3063-601B-9D7FC2012DB9}"/>
              </a:ext>
            </a:extLst>
          </p:cNvPr>
          <p:cNvSpPr txBox="1"/>
          <p:nvPr/>
        </p:nvSpPr>
        <p:spPr>
          <a:xfrm>
            <a:off x="8594814" y="6452482"/>
            <a:ext cx="5463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ea typeface="Open Sans"/>
                <a:cs typeface="Open Sans"/>
              </a:rPr>
              <a:t>4/9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313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81C14AB-7E7D-4CED-2118-B151AA5E31CE}"/>
              </a:ext>
            </a:extLst>
          </p:cNvPr>
          <p:cNvSpPr/>
          <p:nvPr/>
        </p:nvSpPr>
        <p:spPr>
          <a:xfrm>
            <a:off x="6309238" y="6445382"/>
            <a:ext cx="2358212" cy="41273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D1B70866-D372-7AA9-4B39-7ADB8FD332C9}"/>
              </a:ext>
            </a:extLst>
          </p:cNvPr>
          <p:cNvSpPr txBox="1">
            <a:spLocks/>
          </p:cNvSpPr>
          <p:nvPr/>
        </p:nvSpPr>
        <p:spPr>
          <a:xfrm>
            <a:off x="367171" y="403256"/>
            <a:ext cx="7391126" cy="855567"/>
          </a:xfrm>
          <a:prstGeom prst="rect">
            <a:avLst/>
          </a:prstGeom>
        </p:spPr>
        <p:txBody>
          <a:bodyPr lIns="91440" tIns="45720" rIns="91440" bIns="45720" anchor="t">
            <a:normAutofit fontScale="92500"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err="1">
                <a:ea typeface="+mj-lt"/>
                <a:cs typeface="+mj-lt"/>
              </a:rPr>
              <a:t>бд</a:t>
            </a:r>
            <a:r>
              <a:rPr lang="ru-RU" sz="3200" dirty="0">
                <a:ea typeface="+mj-lt"/>
                <a:cs typeface="+mj-lt"/>
              </a:rPr>
              <a:t>: физическое моделирование</a:t>
            </a:r>
            <a:endParaRPr lang="ru-RU" sz="3200" dirty="0"/>
          </a:p>
        </p:txBody>
      </p:sp>
      <p:pic>
        <p:nvPicPr>
          <p:cNvPr id="4" name="Рисунок 3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75A678B2-F24E-F9A2-E1CA-959FC509A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91" y="1257445"/>
            <a:ext cx="6530091" cy="48209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112FF0-0812-827D-41D6-7EAB3170813F}"/>
              </a:ext>
            </a:extLst>
          </p:cNvPr>
          <p:cNvSpPr txBox="1"/>
          <p:nvPr/>
        </p:nvSpPr>
        <p:spPr>
          <a:xfrm>
            <a:off x="8594814" y="6452482"/>
            <a:ext cx="5463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ea typeface="Open Sans"/>
                <a:cs typeface="Open Sans"/>
              </a:rPr>
              <a:t>5/9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86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1EE15E9-338E-52A9-234D-71AF272AE5D5}"/>
              </a:ext>
            </a:extLst>
          </p:cNvPr>
          <p:cNvSpPr txBox="1">
            <a:spLocks/>
          </p:cNvSpPr>
          <p:nvPr/>
        </p:nvSpPr>
        <p:spPr>
          <a:xfrm>
            <a:off x="384231" y="642092"/>
            <a:ext cx="6688883" cy="74467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серверная часть</a:t>
            </a:r>
          </a:p>
        </p:txBody>
      </p:sp>
      <p:pic>
        <p:nvPicPr>
          <p:cNvPr id="11" name="Рисунок 10" descr="Изображение выглядит как текст, Шрифт, Графи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DBC87D2-32CC-AC9D-D9B4-1E0858E21D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573" b="-211"/>
          <a:stretch/>
        </p:blipFill>
        <p:spPr>
          <a:xfrm>
            <a:off x="6562251" y="3180964"/>
            <a:ext cx="1751981" cy="16110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7829B0-1CC2-63FE-C321-0CADFCC922A9}"/>
              </a:ext>
            </a:extLst>
          </p:cNvPr>
          <p:cNvSpPr txBox="1"/>
          <p:nvPr/>
        </p:nvSpPr>
        <p:spPr>
          <a:xfrm>
            <a:off x="380376" y="1298523"/>
            <a:ext cx="5038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rgbClr val="262626"/>
                </a:solidFill>
                <a:ea typeface="Open Sans"/>
                <a:cs typeface="Open Sans"/>
              </a:rPr>
              <a:t>для взаимодействия с </a:t>
            </a:r>
            <a:r>
              <a:rPr lang="ru-RU" sz="1600" dirty="0" err="1">
                <a:solidFill>
                  <a:srgbClr val="262626"/>
                </a:solidFill>
                <a:ea typeface="Open Sans"/>
                <a:cs typeface="Open Sans"/>
              </a:rPr>
              <a:t>бд</a:t>
            </a:r>
            <a:r>
              <a:rPr lang="ru-RU" sz="1600" dirty="0">
                <a:solidFill>
                  <a:srgbClr val="262626"/>
                </a:solidFill>
                <a:ea typeface="Open Sans"/>
                <a:cs typeface="Open Sans"/>
              </a:rPr>
              <a:t> используется </a:t>
            </a:r>
            <a:r>
              <a:rPr lang="ru-RU" sz="1600" dirty="0" err="1">
                <a:solidFill>
                  <a:srgbClr val="262626"/>
                </a:solidFill>
                <a:ea typeface="Open Sans"/>
                <a:cs typeface="Open Sans"/>
              </a:rPr>
              <a:t>typeOrm</a:t>
            </a:r>
            <a:endParaRPr lang="ru-RU" dirty="0" err="1"/>
          </a:p>
          <a:p>
            <a:endParaRPr lang="ru-RU" sz="1600" dirty="0">
              <a:solidFill>
                <a:srgbClr val="262626"/>
              </a:solidFill>
              <a:ea typeface="Open Sans"/>
              <a:cs typeface="Open Sans"/>
            </a:endParaRPr>
          </a:p>
          <a:p>
            <a:r>
              <a:rPr lang="ru-RU" sz="1600" dirty="0">
                <a:ea typeface="Open Sans"/>
                <a:cs typeface="Open Sans"/>
              </a:rPr>
              <a:t>пример </a:t>
            </a:r>
            <a:r>
              <a:rPr lang="ru-RU" sz="1600" dirty="0" err="1">
                <a:ea typeface="Open Sans"/>
                <a:cs typeface="Open Sans"/>
              </a:rPr>
              <a:t>Entity</a:t>
            </a:r>
            <a:r>
              <a:rPr lang="ru-RU" sz="1600" dirty="0">
                <a:ea typeface="Open Sans"/>
                <a:cs typeface="Open Sans"/>
              </a:rPr>
              <a:t>:</a:t>
            </a:r>
            <a:endParaRPr lang="ru-RU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31EE5D-33C6-5AF7-02C3-34414C34608F}"/>
              </a:ext>
            </a:extLst>
          </p:cNvPr>
          <p:cNvSpPr txBox="1"/>
          <p:nvPr/>
        </p:nvSpPr>
        <p:spPr>
          <a:xfrm>
            <a:off x="380375" y="2226039"/>
            <a:ext cx="606914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onsolas"/>
                <a:cs typeface="Courier New"/>
              </a:rPr>
              <a:t>@Entity({ name: 'Review' }) export class Review {</a:t>
            </a:r>
            <a:endParaRPr lang="ru-RU" sz="1400" b="1" dirty="0">
              <a:latin typeface="Consolas"/>
              <a:cs typeface="Courier New"/>
            </a:endParaRPr>
          </a:p>
          <a:p>
            <a:r>
              <a:rPr lang="en-US" sz="1400" b="1" dirty="0">
                <a:latin typeface="Consolas"/>
                <a:cs typeface="Courier New"/>
              </a:rPr>
              <a:t>  @PrimaryGeneratedColumn() id: number;</a:t>
            </a:r>
            <a:endParaRPr lang="ru-RU" sz="1400" b="1" dirty="0">
              <a:latin typeface="Consolas"/>
              <a:cs typeface="Courier New"/>
            </a:endParaRPr>
          </a:p>
          <a:p>
            <a:endParaRPr lang="ru-RU" sz="1400" b="1" dirty="0">
              <a:latin typeface="Consolas"/>
              <a:cs typeface="Courier New"/>
            </a:endParaRPr>
          </a:p>
          <a:p>
            <a:r>
              <a:rPr lang="en-US" sz="1400" b="1" dirty="0">
                <a:latin typeface="Consolas"/>
                <a:cs typeface="Courier New"/>
              </a:rPr>
              <a:t>  @Column('numeric') rating: number;</a:t>
            </a:r>
            <a:endParaRPr lang="ru-RU" sz="1400" b="1" dirty="0">
              <a:latin typeface="Consolas"/>
              <a:ea typeface="Open Sans"/>
              <a:cs typeface="Courier New"/>
            </a:endParaRPr>
          </a:p>
          <a:p>
            <a:endParaRPr lang="ru-RU" sz="1400" b="1" dirty="0">
              <a:latin typeface="Consolas"/>
              <a:ea typeface="Open Sans"/>
              <a:cs typeface="Courier New"/>
            </a:endParaRPr>
          </a:p>
          <a:p>
            <a:r>
              <a:rPr lang="en-US" sz="1400" b="1" dirty="0">
                <a:latin typeface="Consolas"/>
                <a:cs typeface="Courier New"/>
              </a:rPr>
              <a:t>  @Column('text') </a:t>
            </a:r>
            <a:r>
              <a:rPr lang="en-US" sz="1400" b="1" err="1">
                <a:latin typeface="Consolas"/>
                <a:cs typeface="Courier New"/>
              </a:rPr>
              <a:t>textComment</a:t>
            </a:r>
            <a:r>
              <a:rPr lang="en-US" sz="1400" b="1" dirty="0">
                <a:latin typeface="Consolas"/>
                <a:cs typeface="Courier New"/>
              </a:rPr>
              <a:t>: string;</a:t>
            </a:r>
          </a:p>
          <a:p>
            <a:endParaRPr lang="en-US" sz="1400" dirty="0">
              <a:latin typeface="Consolas"/>
            </a:endParaRPr>
          </a:p>
          <a:p>
            <a:r>
              <a:rPr lang="en-US" sz="1400" b="1" dirty="0">
                <a:latin typeface="Consolas"/>
                <a:cs typeface="Courier New"/>
              </a:rPr>
              <a:t>  @Column('integer') </a:t>
            </a:r>
            <a:r>
              <a:rPr lang="en-US" sz="1400" b="1" err="1">
                <a:latin typeface="Consolas"/>
                <a:cs typeface="Courier New"/>
              </a:rPr>
              <a:t>gameId</a:t>
            </a:r>
            <a:r>
              <a:rPr lang="en-US" sz="1400" b="1" dirty="0">
                <a:latin typeface="Consolas"/>
                <a:cs typeface="Courier New"/>
              </a:rPr>
              <a:t>: number;</a:t>
            </a:r>
          </a:p>
          <a:p>
            <a:endParaRPr lang="en-US" sz="1400" dirty="0">
              <a:latin typeface="Consolas"/>
            </a:endParaRPr>
          </a:p>
          <a:p>
            <a:r>
              <a:rPr lang="en-US" sz="1400" b="1" dirty="0">
                <a:latin typeface="Consolas"/>
                <a:cs typeface="Courier New"/>
              </a:rPr>
              <a:t>  @Column('integer') </a:t>
            </a:r>
            <a:r>
              <a:rPr lang="en-US" sz="1400" b="1" err="1">
                <a:latin typeface="Consolas"/>
                <a:cs typeface="Courier New"/>
              </a:rPr>
              <a:t>consumerId</a:t>
            </a:r>
            <a:r>
              <a:rPr lang="en-US" sz="1400" b="1" dirty="0">
                <a:latin typeface="Consolas"/>
                <a:cs typeface="Courier New"/>
              </a:rPr>
              <a:t>: number;</a:t>
            </a:r>
          </a:p>
          <a:p>
            <a:endParaRPr lang="en-US" sz="1400" dirty="0">
              <a:latin typeface="Consolas"/>
            </a:endParaRPr>
          </a:p>
          <a:p>
            <a:r>
              <a:rPr lang="en-US" sz="1400" b="1" dirty="0">
                <a:latin typeface="Consolas"/>
                <a:cs typeface="Courier New"/>
              </a:rPr>
              <a:t>  @ManyToOne(() =&gt; Consumer, (consumer) =&gt; </a:t>
            </a:r>
            <a:r>
              <a:rPr lang="en-US" sz="1400" b="1" err="1">
                <a:latin typeface="Consolas"/>
                <a:cs typeface="Courier New"/>
              </a:rPr>
              <a:t>consumer.reviews</a:t>
            </a:r>
            <a:r>
              <a:rPr lang="en-US" sz="1400" b="1" dirty="0">
                <a:latin typeface="Consolas"/>
                <a:cs typeface="Courier New"/>
              </a:rPr>
              <a:t>) </a:t>
            </a:r>
            <a:endParaRPr lang="en-US" sz="1400" b="1" dirty="0">
              <a:latin typeface="Consolas"/>
              <a:ea typeface="Open Sans"/>
              <a:cs typeface="Courier New"/>
            </a:endParaRPr>
          </a:p>
          <a:p>
            <a:r>
              <a:rPr lang="en-US" sz="1400" b="1" dirty="0">
                <a:latin typeface="Consolas"/>
                <a:cs typeface="Courier New"/>
              </a:rPr>
              <a:t>  @JoinColumn({ name: '</a:t>
            </a:r>
            <a:r>
              <a:rPr lang="en-US" sz="1400" b="1" err="1">
                <a:latin typeface="Consolas"/>
                <a:cs typeface="Courier New"/>
              </a:rPr>
              <a:t>consumerId</a:t>
            </a:r>
            <a:r>
              <a:rPr lang="en-US" sz="1400" b="1" dirty="0">
                <a:latin typeface="Consolas"/>
                <a:cs typeface="Courier New"/>
              </a:rPr>
              <a:t>' }) </a:t>
            </a:r>
            <a:endParaRPr lang="en-US" sz="1400" b="1" dirty="0">
              <a:latin typeface="Consolas"/>
              <a:ea typeface="Open Sans"/>
              <a:cs typeface="Courier New"/>
            </a:endParaRPr>
          </a:p>
          <a:p>
            <a:r>
              <a:rPr lang="en-US" sz="1400" b="1" dirty="0">
                <a:latin typeface="Consolas"/>
                <a:cs typeface="Courier New"/>
              </a:rPr>
              <a:t>  consumer: Consumer;</a:t>
            </a:r>
            <a:endParaRPr lang="en-US" sz="1400" b="1" dirty="0">
              <a:latin typeface="Consolas"/>
              <a:ea typeface="Open Sans"/>
              <a:cs typeface="Courier New"/>
            </a:endParaRPr>
          </a:p>
          <a:p>
            <a:endParaRPr lang="en-US" sz="1400" b="1" dirty="0">
              <a:latin typeface="Consolas"/>
              <a:ea typeface="Open Sans"/>
              <a:cs typeface="Courier New"/>
            </a:endParaRPr>
          </a:p>
          <a:p>
            <a:r>
              <a:rPr lang="en-US" sz="1400" b="1" dirty="0">
                <a:latin typeface="Consolas"/>
                <a:cs typeface="Courier New"/>
              </a:rPr>
              <a:t>  @ManyToOne(() =&gt; Game, (game) =&gt; </a:t>
            </a:r>
            <a:r>
              <a:rPr lang="en-US" sz="1400" b="1" err="1">
                <a:latin typeface="Consolas"/>
                <a:cs typeface="Courier New"/>
              </a:rPr>
              <a:t>game.reviews</a:t>
            </a:r>
            <a:r>
              <a:rPr lang="en-US" sz="1400" b="1" dirty="0">
                <a:latin typeface="Consolas"/>
                <a:cs typeface="Courier New"/>
              </a:rPr>
              <a:t>) </a:t>
            </a:r>
          </a:p>
          <a:p>
            <a:r>
              <a:rPr lang="en-US" sz="1400" b="1" dirty="0">
                <a:latin typeface="Consolas"/>
                <a:cs typeface="Courier New"/>
              </a:rPr>
              <a:t>  @JoinColumn({ name: '</a:t>
            </a:r>
            <a:r>
              <a:rPr lang="en-US" sz="1400" b="1" err="1">
                <a:latin typeface="Consolas"/>
                <a:cs typeface="Courier New"/>
              </a:rPr>
              <a:t>gameId</a:t>
            </a:r>
            <a:r>
              <a:rPr lang="en-US" sz="1400" b="1" dirty="0">
                <a:latin typeface="Consolas"/>
                <a:cs typeface="Courier New"/>
              </a:rPr>
              <a:t>' }) </a:t>
            </a:r>
            <a:endParaRPr lang="en-US" sz="1400" b="1" dirty="0">
              <a:latin typeface="Consolas"/>
              <a:ea typeface="Open Sans"/>
              <a:cs typeface="Courier New"/>
            </a:endParaRPr>
          </a:p>
          <a:p>
            <a:r>
              <a:rPr lang="en-US" sz="1400" b="1" dirty="0">
                <a:latin typeface="Consolas"/>
                <a:cs typeface="Courier New"/>
              </a:rPr>
              <a:t>  game: Game; </a:t>
            </a:r>
            <a:endParaRPr lang="en-US" sz="1400" b="1" dirty="0">
              <a:latin typeface="Consolas"/>
              <a:ea typeface="Open Sans"/>
              <a:cs typeface="Courier New"/>
            </a:endParaRPr>
          </a:p>
          <a:p>
            <a:r>
              <a:rPr lang="en-US" sz="1400" b="1" dirty="0">
                <a:latin typeface="Consolas"/>
                <a:cs typeface="Courier New"/>
              </a:rPr>
              <a:t>} </a:t>
            </a:r>
            <a:endParaRPr lang="en-US" sz="1400" b="1" dirty="0">
              <a:latin typeface="Consolas"/>
              <a:ea typeface="Open Sans"/>
              <a:cs typeface="Courier New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66737F-0C95-35F3-53E8-600C26F0E610}"/>
              </a:ext>
            </a:extLst>
          </p:cNvPr>
          <p:cNvSpPr txBox="1"/>
          <p:nvPr/>
        </p:nvSpPr>
        <p:spPr>
          <a:xfrm>
            <a:off x="8594814" y="6452482"/>
            <a:ext cx="5463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ea typeface="Open Sans"/>
                <a:cs typeface="Open Sans"/>
              </a:rPr>
              <a:t>6/9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13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2B1DEE8-6CE4-D667-4EF3-459E62A276EE}"/>
              </a:ext>
            </a:extLst>
          </p:cNvPr>
          <p:cNvSpPr txBox="1">
            <a:spLocks/>
          </p:cNvSpPr>
          <p:nvPr/>
        </p:nvSpPr>
        <p:spPr>
          <a:xfrm>
            <a:off x="384231" y="642092"/>
            <a:ext cx="6688883" cy="74467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серверная часть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478FEED-9039-08CE-3FDA-C47C77AA88CF}"/>
              </a:ext>
            </a:extLst>
          </p:cNvPr>
          <p:cNvSpPr/>
          <p:nvPr/>
        </p:nvSpPr>
        <p:spPr>
          <a:xfrm>
            <a:off x="6309238" y="6445382"/>
            <a:ext cx="2358212" cy="41273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772C2364-3109-E143-B84A-C4D0E8EC7207}"/>
              </a:ext>
            </a:extLst>
          </p:cNvPr>
          <p:cNvSpPr txBox="1">
            <a:spLocks/>
          </p:cNvSpPr>
          <p:nvPr/>
        </p:nvSpPr>
        <p:spPr>
          <a:xfrm>
            <a:off x="384123" y="1382082"/>
            <a:ext cx="5189940" cy="1347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77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55" indent="0" algn="l" defTabSz="914377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межпроцессное взаимодействие в Electron - </a:t>
            </a:r>
            <a:r>
              <a:rPr lang="ru-RU" sz="1600" b="0" dirty="0"/>
              <a:t>это</a:t>
            </a:r>
            <a:r>
              <a:rPr lang="ru-RU" sz="1600" b="0" dirty="0">
                <a:ea typeface="+mn-lt"/>
                <a:cs typeface="+mn-lt"/>
              </a:rPr>
              <a:t> механизм, позволяющий обмениваться сообщениями между главным процессом и рендер-процессами.</a:t>
            </a:r>
            <a:endParaRPr lang="ru-RU" sz="1600" b="0" dirty="0">
              <a:ea typeface="Open Sans"/>
              <a:cs typeface="Open Sans"/>
            </a:endParaRPr>
          </a:p>
          <a:p>
            <a:endParaRPr lang="ru-RU" sz="1600" b="0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92C194-6DEF-D427-FFAD-86FD17E5DC86}"/>
              </a:ext>
            </a:extLst>
          </p:cNvPr>
          <p:cNvSpPr txBox="1"/>
          <p:nvPr/>
        </p:nvSpPr>
        <p:spPr>
          <a:xfrm>
            <a:off x="380374" y="2778801"/>
            <a:ext cx="571312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rgbClr val="262626"/>
                </a:solidFill>
                <a:ea typeface="Open Sans"/>
                <a:cs typeface="Open Sans"/>
              </a:rPr>
              <a:t>пример запроса к </a:t>
            </a:r>
            <a:r>
              <a:rPr lang="ru-RU" sz="1600" dirty="0" err="1">
                <a:solidFill>
                  <a:srgbClr val="262626"/>
                </a:solidFill>
                <a:ea typeface="Open Sans"/>
                <a:cs typeface="Open Sans"/>
              </a:rPr>
              <a:t>бд</a:t>
            </a:r>
            <a:r>
              <a:rPr lang="ru-RU" sz="1600" dirty="0">
                <a:solidFill>
                  <a:srgbClr val="262626"/>
                </a:solidFill>
                <a:ea typeface="Open Sans"/>
                <a:cs typeface="Open Sans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541C12-E73E-FCFD-4BFC-7DFCB3FBCB14}"/>
              </a:ext>
            </a:extLst>
          </p:cNvPr>
          <p:cNvSpPr txBox="1"/>
          <p:nvPr/>
        </p:nvSpPr>
        <p:spPr>
          <a:xfrm>
            <a:off x="380375" y="3340933"/>
            <a:ext cx="5441429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err="1">
                <a:latin typeface="Consolas"/>
              </a:rPr>
              <a:t>ipcMain.handle</a:t>
            </a:r>
            <a:r>
              <a:rPr lang="en-US" sz="1400" b="1" dirty="0">
                <a:latin typeface="Consolas"/>
              </a:rPr>
              <a:t>('</a:t>
            </a:r>
            <a:r>
              <a:rPr lang="en-US" sz="1400" b="1" err="1">
                <a:latin typeface="Consolas"/>
              </a:rPr>
              <a:t>api:getGames</a:t>
            </a:r>
            <a:r>
              <a:rPr lang="en-US" sz="1400" b="1" dirty="0">
                <a:latin typeface="Consolas"/>
              </a:rPr>
              <a:t>', async () =&gt; {</a:t>
            </a:r>
            <a:endParaRPr lang="ru-RU" sz="1400" b="1">
              <a:latin typeface="Consolas"/>
            </a:endParaRPr>
          </a:p>
          <a:p>
            <a:r>
              <a:rPr lang="en-US" sz="1400" b="1" dirty="0">
                <a:latin typeface="Consolas"/>
              </a:rPr>
              <a:t>  try {</a:t>
            </a:r>
            <a:endParaRPr lang="ru-RU" sz="1400" b="1">
              <a:latin typeface="Consolas"/>
            </a:endParaRPr>
          </a:p>
          <a:p>
            <a:r>
              <a:rPr lang="en-US" sz="1400" b="1" dirty="0">
                <a:latin typeface="Consolas"/>
              </a:rPr>
              <a:t>    const games = await </a:t>
            </a:r>
            <a:r>
              <a:rPr lang="en-US" sz="1400" b="1" dirty="0" err="1">
                <a:latin typeface="Consolas"/>
              </a:rPr>
              <a:t>ds.createQueryBuilder</a:t>
            </a:r>
            <a:r>
              <a:rPr lang="en-US" sz="1400" b="1" dirty="0">
                <a:latin typeface="Consolas"/>
              </a:rPr>
              <a:t>()</a:t>
            </a:r>
            <a:endParaRPr lang="ru-RU" sz="1400" b="1" dirty="0">
              <a:latin typeface="Consolas"/>
            </a:endParaRPr>
          </a:p>
          <a:p>
            <a:r>
              <a:rPr lang="en-US" sz="1400" b="1" dirty="0">
                <a:latin typeface="Consolas"/>
              </a:rPr>
              <a:t>    .select('Game')</a:t>
            </a:r>
            <a:endParaRPr lang="ru-RU" sz="1400" b="1" dirty="0">
              <a:latin typeface="Consolas"/>
            </a:endParaRPr>
          </a:p>
          <a:p>
            <a:r>
              <a:rPr lang="en-US" sz="1400" b="1" dirty="0">
                <a:latin typeface="Consolas"/>
              </a:rPr>
              <a:t>    .from(Game, 'Game')</a:t>
            </a:r>
            <a:endParaRPr lang="ru-RU" sz="1400" b="1" dirty="0">
              <a:latin typeface="Consolas"/>
            </a:endParaRPr>
          </a:p>
          <a:p>
            <a:r>
              <a:rPr lang="en-US" sz="1400" b="1" dirty="0">
                <a:latin typeface="Consolas"/>
              </a:rPr>
              <a:t>    .</a:t>
            </a:r>
            <a:r>
              <a:rPr lang="en-US" sz="1400" b="1" dirty="0" err="1">
                <a:latin typeface="Consolas"/>
              </a:rPr>
              <a:t>orderBy</a:t>
            </a:r>
            <a:r>
              <a:rPr lang="en-US" sz="1400" b="1" dirty="0">
                <a:latin typeface="Consolas"/>
              </a:rPr>
              <a:t>('Game.id', 'ASC')</a:t>
            </a:r>
            <a:endParaRPr lang="ru-RU" sz="1400" b="1" dirty="0">
              <a:latin typeface="Consolas"/>
            </a:endParaRPr>
          </a:p>
          <a:p>
            <a:r>
              <a:rPr lang="en-US" sz="1400" b="1" dirty="0">
                <a:latin typeface="Consolas"/>
              </a:rPr>
              <a:t>    .</a:t>
            </a:r>
            <a:r>
              <a:rPr lang="en-US" sz="1400" b="1" dirty="0" err="1">
                <a:latin typeface="Consolas"/>
              </a:rPr>
              <a:t>getMany</a:t>
            </a:r>
            <a:r>
              <a:rPr lang="en-US" sz="1400" b="1" dirty="0">
                <a:latin typeface="Consolas"/>
              </a:rPr>
              <a:t>();</a:t>
            </a:r>
            <a:endParaRPr lang="ru-RU" sz="1400" b="1" dirty="0">
              <a:latin typeface="Consolas"/>
            </a:endParaRPr>
          </a:p>
          <a:p>
            <a:r>
              <a:rPr lang="en-US" sz="1400" b="1" dirty="0">
                <a:latin typeface="Consolas"/>
              </a:rPr>
              <a:t>    return games; </a:t>
            </a:r>
            <a:endParaRPr lang="ru-RU" sz="1400" b="1">
              <a:latin typeface="Consolas"/>
              <a:ea typeface="Open Sans"/>
              <a:cs typeface="Open Sans"/>
            </a:endParaRPr>
          </a:p>
          <a:p>
            <a:r>
              <a:rPr lang="en-US" sz="1400" b="1" dirty="0">
                <a:latin typeface="Consolas"/>
              </a:rPr>
              <a:t>  } catch (error) {</a:t>
            </a:r>
            <a:endParaRPr lang="ru-RU" sz="1400" b="1">
              <a:latin typeface="Consolas"/>
            </a:endParaRPr>
          </a:p>
          <a:p>
            <a:r>
              <a:rPr lang="en-US" sz="1400" b="1" dirty="0">
                <a:latin typeface="Consolas"/>
              </a:rPr>
              <a:t>    </a:t>
            </a:r>
            <a:r>
              <a:rPr lang="en-US" sz="1400" b="1" err="1">
                <a:latin typeface="Consolas"/>
              </a:rPr>
              <a:t>console.error</a:t>
            </a:r>
            <a:r>
              <a:rPr lang="en-US" sz="1400" b="1" dirty="0">
                <a:latin typeface="Consolas"/>
              </a:rPr>
              <a:t>(error);</a:t>
            </a:r>
            <a:endParaRPr lang="ru-RU" sz="1400" b="1">
              <a:latin typeface="Consolas"/>
            </a:endParaRPr>
          </a:p>
          <a:p>
            <a:r>
              <a:rPr lang="en-US" sz="1400" b="1" dirty="0">
                <a:latin typeface="Consolas"/>
              </a:rPr>
              <a:t>    return false;</a:t>
            </a:r>
            <a:endParaRPr lang="ru-RU" sz="1400" b="1">
              <a:latin typeface="Consolas"/>
            </a:endParaRPr>
          </a:p>
          <a:p>
            <a:r>
              <a:rPr lang="en-US" sz="1400" b="1" dirty="0">
                <a:latin typeface="Consolas"/>
              </a:rPr>
              <a:t>  }</a:t>
            </a:r>
            <a:endParaRPr lang="ru-RU" sz="1400" b="1">
              <a:latin typeface="Consolas"/>
            </a:endParaRPr>
          </a:p>
          <a:p>
            <a:r>
              <a:rPr lang="en-US" sz="1400" b="1" dirty="0">
                <a:latin typeface="Consolas"/>
              </a:rPr>
              <a:t>}); </a:t>
            </a:r>
            <a:endParaRPr lang="ru-RU" sz="1400" dirty="0">
              <a:latin typeface="Consolas"/>
              <a:ea typeface="Open Sans"/>
              <a:cs typeface="Ope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8604E2-BF08-35B4-CE9F-DE43BABC2C5D}"/>
              </a:ext>
            </a:extLst>
          </p:cNvPr>
          <p:cNvSpPr txBox="1"/>
          <p:nvPr/>
        </p:nvSpPr>
        <p:spPr>
          <a:xfrm>
            <a:off x="8594814" y="6452482"/>
            <a:ext cx="5463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ea typeface="Open Sans"/>
                <a:cs typeface="Open Sans"/>
              </a:rPr>
              <a:t>7/9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86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DC2184-CC73-712C-0CF4-7654C49B204A}"/>
              </a:ext>
            </a:extLst>
          </p:cNvPr>
          <p:cNvSpPr/>
          <p:nvPr/>
        </p:nvSpPr>
        <p:spPr>
          <a:xfrm>
            <a:off x="6309238" y="6445382"/>
            <a:ext cx="2358212" cy="41273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14400DC-617A-CC53-724D-260A4A76C07E}"/>
              </a:ext>
            </a:extLst>
          </p:cNvPr>
          <p:cNvSpPr txBox="1">
            <a:spLocks/>
          </p:cNvSpPr>
          <p:nvPr/>
        </p:nvSpPr>
        <p:spPr>
          <a:xfrm>
            <a:off x="384231" y="370395"/>
            <a:ext cx="6688883" cy="744679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/>
              <a:t>клиентская часть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1A3FB0-D496-E39D-8751-5565233A3A25}"/>
              </a:ext>
            </a:extLst>
          </p:cNvPr>
          <p:cNvSpPr txBox="1"/>
          <p:nvPr/>
        </p:nvSpPr>
        <p:spPr>
          <a:xfrm>
            <a:off x="380376" y="1008088"/>
            <a:ext cx="71184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ea typeface="Open Sans"/>
                <a:cs typeface="Open Sans"/>
              </a:rPr>
              <a:t>для разработки интерфейсов использованы следующие библиотеки: </a:t>
            </a:r>
            <a:r>
              <a:rPr lang="ru-RU" sz="1600" dirty="0" err="1">
                <a:ea typeface="Open Sans"/>
                <a:cs typeface="Open Sans"/>
              </a:rPr>
              <a:t>ChakraUI</a:t>
            </a:r>
            <a:r>
              <a:rPr lang="ru-RU" sz="1600" dirty="0">
                <a:ea typeface="Open Sans"/>
                <a:cs typeface="Open Sans"/>
              </a:rPr>
              <a:t>, </a:t>
            </a:r>
            <a:r>
              <a:rPr lang="ru-RU" sz="1600" dirty="0" err="1">
                <a:ea typeface="Open Sans"/>
                <a:cs typeface="Open Sans"/>
              </a:rPr>
              <a:t>react-hook-form</a:t>
            </a:r>
            <a:r>
              <a:rPr lang="ru-RU" sz="1600" dirty="0">
                <a:ea typeface="Open Sans"/>
                <a:cs typeface="Open Sans"/>
              </a:rPr>
              <a:t>, </a:t>
            </a:r>
            <a:r>
              <a:rPr lang="ru-RU" sz="1600" dirty="0" err="1">
                <a:ea typeface="Open Sans"/>
                <a:cs typeface="Open Sans"/>
              </a:rPr>
              <a:t>react-router-dom</a:t>
            </a:r>
            <a:r>
              <a:rPr lang="ru-RU" sz="1600" dirty="0">
                <a:ea typeface="Open Sans"/>
                <a:cs typeface="Open Sans"/>
              </a:rPr>
              <a:t>.</a:t>
            </a:r>
            <a:endParaRPr lang="ru-RU" dirty="0"/>
          </a:p>
        </p:txBody>
      </p:sp>
      <p:pic>
        <p:nvPicPr>
          <p:cNvPr id="18" name="Рисунок 17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F3E993D2-FC89-93B0-5880-047E787C6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98" y="1754227"/>
            <a:ext cx="8300802" cy="46892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A02D00-A911-4AAC-A6C7-E15FE2AE72CE}"/>
              </a:ext>
            </a:extLst>
          </p:cNvPr>
          <p:cNvSpPr txBox="1"/>
          <p:nvPr/>
        </p:nvSpPr>
        <p:spPr>
          <a:xfrm>
            <a:off x="8594814" y="6452482"/>
            <a:ext cx="5463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ea typeface="Open Sans"/>
                <a:cs typeface="Open Sans"/>
              </a:rPr>
              <a:t>8/9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318498"/>
      </p:ext>
    </p:extLst>
  </p:cSld>
  <p:clrMapOvr>
    <a:masterClrMapping/>
  </p:clrMapOvr>
</p:sld>
</file>

<file path=ppt/theme/theme1.xml><?xml version="1.0" encoding="utf-8"?>
<a:theme xmlns:a="http://schemas.openxmlformats.org/drawingml/2006/main" name="Mint">
  <a:themeElements>
    <a:clrScheme name="01">
      <a:dk1>
        <a:srgbClr val="000000"/>
      </a:dk1>
      <a:lt1>
        <a:sysClr val="window" lastClr="FFFFFF"/>
      </a:lt1>
      <a:dk2>
        <a:srgbClr val="2D3436"/>
      </a:dk2>
      <a:lt2>
        <a:srgbClr val="DFE6E9"/>
      </a:lt2>
      <a:accent1>
        <a:srgbClr val="55EFC4"/>
      </a:accent1>
      <a:accent2>
        <a:srgbClr val="81ECEC"/>
      </a:accent2>
      <a:accent3>
        <a:srgbClr val="74B9FF"/>
      </a:accent3>
      <a:accent4>
        <a:srgbClr val="A29BFE"/>
      </a:accent4>
      <a:accent5>
        <a:srgbClr val="FAB1A0"/>
      </a:accent5>
      <a:accent6>
        <a:srgbClr val="FF7675"/>
      </a:accent6>
      <a:hlink>
        <a:srgbClr val="0563C1"/>
      </a:hlink>
      <a:folHlink>
        <a:srgbClr val="954F72"/>
      </a:folHlink>
    </a:clrScheme>
    <a:fontScheme name="Montserrat ExtraBold - Open Sans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10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Mint</vt:lpstr>
      <vt:lpstr>сервис цифрового распространения компьютерных игр</vt:lpstr>
      <vt:lpstr>введение в тему</vt:lpstr>
      <vt:lpstr>постановка задачи</vt:lpstr>
      <vt:lpstr>архитектура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376</cp:revision>
  <dcterms:created xsi:type="dcterms:W3CDTF">2024-12-12T18:56:11Z</dcterms:created>
  <dcterms:modified xsi:type="dcterms:W3CDTF">2024-12-13T12:49:52Z</dcterms:modified>
</cp:coreProperties>
</file>