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25"/>
  </p:notesMasterIdLst>
  <p:sldIdLst>
    <p:sldId id="256" r:id="rId2"/>
    <p:sldId id="260" r:id="rId3"/>
    <p:sldId id="514" r:id="rId4"/>
    <p:sldId id="513" r:id="rId5"/>
    <p:sldId id="515" r:id="rId6"/>
    <p:sldId id="516" r:id="rId7"/>
    <p:sldId id="522" r:id="rId8"/>
    <p:sldId id="517" r:id="rId9"/>
    <p:sldId id="530" r:id="rId10"/>
    <p:sldId id="525" r:id="rId11"/>
    <p:sldId id="528" r:id="rId12"/>
    <p:sldId id="542" r:id="rId13"/>
    <p:sldId id="539" r:id="rId14"/>
    <p:sldId id="540" r:id="rId15"/>
    <p:sldId id="532" r:id="rId16"/>
    <p:sldId id="533" r:id="rId17"/>
    <p:sldId id="529" r:id="rId18"/>
    <p:sldId id="275" r:id="rId19"/>
    <p:sldId id="276" r:id="rId20"/>
    <p:sldId id="536" r:id="rId21"/>
    <p:sldId id="538" r:id="rId22"/>
    <p:sldId id="548" r:id="rId23"/>
    <p:sldId id="547" r:id="rId24"/>
  </p:sldIdLst>
  <p:sldSz cx="12192000" cy="6858000"/>
  <p:notesSz cx="6858000" cy="9144000"/>
  <p:embeddedFontLst>
    <p:embeddedFont>
      <p:font typeface="맑은 고딕" panose="020B0503020000020004" pitchFamily="34" charset="-127"/>
      <p:regular r:id="rId26"/>
      <p:bold r:id="rId27"/>
    </p:embeddedFont>
    <p:embeddedFont>
      <p:font typeface="Frutiger" panose="020B0500000000000000" pitchFamily="34" charset="0"/>
      <p:regular r:id="rId28"/>
      <p:bold r:id="rId29"/>
      <p:italic r:id="rId30"/>
      <p:boldItalic r:id="rId30"/>
    </p:embeddedFont>
    <p:embeddedFont>
      <p:font typeface="lato" panose="020F0502020204030203" pitchFamily="34" charset="0"/>
      <p:regular r:id="rId31"/>
      <p:bold r:id="rId32"/>
      <p:italic r:id="rId33"/>
      <p:boldItalic r:id="rId34"/>
    </p:embeddedFont>
    <p:embeddedFont>
      <p:font typeface="lato" panose="020F0502020204030203" pitchFamily="34" charset="0"/>
      <p:regular r:id="rId31"/>
      <p:bold r:id="rId32"/>
      <p:italic r:id="rId33"/>
      <p:boldItalic r:id="rId34"/>
    </p:embeddedFont>
    <p:embeddedFont>
      <p:font typeface="roboto" panose="02000000000000000000" pitchFamily="2" charset="0"/>
      <p:regular r:id="rId35"/>
      <p:bold r:id="rId36"/>
      <p:italic r:id="rId37"/>
      <p:boldItalic r:id="rId38"/>
    </p:embeddedFont>
    <p:embeddedFont>
      <p:font typeface="roboto" panose="02000000000000000000" pitchFamily="2" charset="0"/>
      <p:regular r:id="rId35"/>
      <p:bold r:id="rId36"/>
      <p:italic r:id="rId37"/>
      <p:boldItalic r:id="rId38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080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  <p:cmAuthor id="3" name="오영환" initials="오" lastIdx="1" clrIdx="2">
    <p:extLst>
      <p:ext uri="{19B8F6BF-5375-455C-9EA6-DF929625EA0E}">
        <p15:presenceInfo xmlns:p15="http://schemas.microsoft.com/office/powerpoint/2012/main" userId="S::younghwan@o365.skku.edu::b56430a2-ce48-4902-9b5b-3234a737611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249"/>
    <a:srgbClr val="3F90A8"/>
    <a:srgbClr val="0F0F70"/>
    <a:srgbClr val="C00000"/>
    <a:srgbClr val="66FF99"/>
    <a:srgbClr val="357585"/>
    <a:srgbClr val="007635"/>
    <a:srgbClr val="990000"/>
    <a:srgbClr val="A5A5A5"/>
    <a:srgbClr val="2C2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 autoAdjust="0"/>
    <p:restoredTop sz="78947" autoAdjust="0"/>
  </p:normalViewPr>
  <p:slideViewPr>
    <p:cSldViewPr snapToGrid="0" showGuides="1">
      <p:cViewPr>
        <p:scale>
          <a:sx n="125" d="100"/>
          <a:sy n="125" d="100"/>
        </p:scale>
        <p:origin x="2520" y="240"/>
      </p:cViewPr>
      <p:guideLst>
        <p:guide pos="4080"/>
        <p:guide orient="horz" pos="1656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3840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NULL"/><Relationship Id="rId35" Type="http://schemas.openxmlformats.org/officeDocument/2006/relationships/font" Target="fonts/font9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younghwan\Google%20Drive\Drafts\flops-bw-rati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younghwan\Google%20Drive\Drafts\tops-gb-ratio.xlsx1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871522726440101"/>
          <c:y val="0.11747015646952925"/>
          <c:w val="0.76438284487923869"/>
          <c:h val="0.63198930384881169"/>
        </c:manualLayout>
      </c:layout>
      <c:scatterChart>
        <c:scatterStyle val="lineMarker"/>
        <c:varyColors val="0"/>
        <c:ser>
          <c:idx val="1"/>
          <c:order val="0"/>
          <c:tx>
            <c:v>Inference</c:v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11"/>
            <c:spPr>
              <a:solidFill>
                <a:srgbClr val="C00000"/>
              </a:solidFill>
              <a:ln w="9525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4.882386325220609E-3"/>
                  <c:y val="-5.6860140070335748E-2"/>
                </c:manualLayout>
              </c:layout>
              <c:tx>
                <c:rich>
                  <a:bodyPr/>
                  <a:lstStyle/>
                  <a:p>
                    <a:r>
                      <a:rPr lang="en-US" altLang="ko-KR" dirty="0"/>
                      <a:t>TPUv1 (1 chip)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8125723862579016"/>
                      <c:h val="9.0746340437043493E-2"/>
                    </c:manualLayout>
                  </c15:layout>
                  <c15:showDataLabelsRange val="1"/>
                </c:ext>
                <c:ext xmlns:c16="http://schemas.microsoft.com/office/drawing/2014/chart" uri="{C3380CC4-5D6E-409C-BE32-E72D297353CC}">
                  <c16:uniqueId val="{00000000-199E-BC4D-8E19-BE2863537D90}"/>
                </c:ext>
              </c:extLst>
            </c:dLbl>
            <c:dLbl>
              <c:idx val="1"/>
              <c:layout>
                <c:manualLayout>
                  <c:x val="6.9879997878428282E-3"/>
                  <c:y val="-0.17785767689711848"/>
                </c:manualLayout>
              </c:layout>
              <c:tx>
                <c:rich>
                  <a:bodyPr/>
                  <a:lstStyle/>
                  <a:p>
                    <a:r>
                      <a:rPr lang="en-US" altLang="ko-KR"/>
                      <a:t>Eyeriss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  <c:ext xmlns:c16="http://schemas.microsoft.com/office/drawing/2014/chart" uri="{C3380CC4-5D6E-409C-BE32-E72D297353CC}">
                  <c16:uniqueId val="{00000001-199E-BC4D-8E19-BE2863537D90}"/>
                </c:ext>
              </c:extLst>
            </c:dLbl>
            <c:dLbl>
              <c:idx val="2"/>
              <c:layout>
                <c:manualLayout>
                  <c:x val="-7.5562835885350657E-3"/>
                  <c:y val="8.4260415161432119E-4"/>
                </c:manualLayout>
              </c:layout>
              <c:tx>
                <c:rich>
                  <a:bodyPr/>
                  <a:lstStyle/>
                  <a:p>
                    <a:r>
                      <a:rPr lang="en-US" altLang="ko-KR"/>
                      <a:t>NNP-I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  <c:ext xmlns:c16="http://schemas.microsoft.com/office/drawing/2014/chart" uri="{C3380CC4-5D6E-409C-BE32-E72D297353CC}">
                  <c16:uniqueId val="{00000002-199E-BC4D-8E19-BE2863537D90}"/>
                </c:ext>
              </c:extLst>
            </c:dLbl>
            <c:dLbl>
              <c:idx val="3"/>
              <c:layout>
                <c:manualLayout>
                  <c:x val="-8.4446543061938144E-3"/>
                  <c:y val="-3.869932760854353E-3"/>
                </c:manualLayout>
              </c:layout>
              <c:tx>
                <c:rich>
                  <a:bodyPr/>
                  <a:lstStyle/>
                  <a:p>
                    <a:r>
                      <a:rPr lang="en-US" altLang="ko-KR" dirty="0" err="1"/>
                      <a:t>Cambricon</a:t>
                    </a:r>
                    <a:endParaRPr lang="en-US" altLang="ko-KR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  <c:ext xmlns:c16="http://schemas.microsoft.com/office/drawing/2014/chart" uri="{C3380CC4-5D6E-409C-BE32-E72D297353CC}">
                  <c16:uniqueId val="{00000003-199E-BC4D-8E19-BE2863537D90}"/>
                </c:ext>
              </c:extLst>
            </c:dLbl>
            <c:dLbl>
              <c:idx val="4"/>
              <c:layout>
                <c:manualLayout>
                  <c:x val="-4.5742177637405719E-3"/>
                  <c:y val="7.0448141708377241E-3"/>
                </c:manualLayout>
              </c:layout>
              <c:tx>
                <c:rich>
                  <a:bodyPr/>
                  <a:lstStyle/>
                  <a:p>
                    <a:r>
                      <a:rPr lang="en-US" altLang="ko-KR"/>
                      <a:t>Centaur
Ncore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  <c:ext xmlns:c16="http://schemas.microsoft.com/office/drawing/2014/chart" uri="{C3380CC4-5D6E-409C-BE32-E72D297353CC}">
                  <c16:uniqueId val="{00000004-199E-BC4D-8E19-BE2863537D90}"/>
                </c:ext>
              </c:extLst>
            </c:dLbl>
            <c:dLbl>
              <c:idx val="5"/>
              <c:layout>
                <c:manualLayout>
                  <c:x val="-5.8022331547227359E-3"/>
                  <c:y val="-3.5224070854189267E-3"/>
                </c:manualLayout>
              </c:layout>
              <c:tx>
                <c:rich>
                  <a:bodyPr/>
                  <a:lstStyle/>
                  <a:p>
                    <a:r>
                      <a:rPr lang="en-US" altLang="ko-KR" dirty="0"/>
                      <a:t>Simba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  <c:ext xmlns:c16="http://schemas.microsoft.com/office/drawing/2014/chart" uri="{C3380CC4-5D6E-409C-BE32-E72D297353CC}">
                  <c16:uniqueId val="{00000005-199E-BC4D-8E19-BE2863537D9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ore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15875" cap="flat" cmpd="sng" algn="ctr">
                      <a:solidFill>
                        <a:srgbClr val="C00000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intercept val="0"/>
            <c:dispRSqr val="0"/>
            <c:dispEq val="0"/>
          </c:trendline>
          <c:xVal>
            <c:numRef>
              <c:f>Sheet1!$B$5:$B$10</c:f>
              <c:numCache>
                <c:formatCode>General</c:formatCode>
                <c:ptCount val="6"/>
                <c:pt idx="0">
                  <c:v>34</c:v>
                </c:pt>
                <c:pt idx="1">
                  <c:v>0.127</c:v>
                </c:pt>
                <c:pt idx="2">
                  <c:v>68</c:v>
                </c:pt>
                <c:pt idx="3">
                  <c:v>102.4</c:v>
                </c:pt>
                <c:pt idx="4">
                  <c:v>102</c:v>
                </c:pt>
                <c:pt idx="5">
                  <c:v>100</c:v>
                </c:pt>
              </c:numCache>
            </c:numRef>
          </c:xVal>
          <c:yVal>
            <c:numRef>
              <c:f>Sheet1!$C$5:$C$10</c:f>
              <c:numCache>
                <c:formatCode>General</c:formatCode>
                <c:ptCount val="6"/>
                <c:pt idx="0">
                  <c:v>92</c:v>
                </c:pt>
                <c:pt idx="1">
                  <c:v>4.2000000000000003E-2</c:v>
                </c:pt>
                <c:pt idx="2">
                  <c:v>92</c:v>
                </c:pt>
                <c:pt idx="3">
                  <c:v>166.4</c:v>
                </c:pt>
                <c:pt idx="4">
                  <c:v>20</c:v>
                </c:pt>
                <c:pt idx="5">
                  <c:v>128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Sheet1!$A$5:$A$10</c15:f>
                <c15:dlblRangeCache>
                  <c:ptCount val="6"/>
                  <c:pt idx="0">
                    <c:v>TPUv1 (1 chip)</c:v>
                  </c:pt>
                  <c:pt idx="1">
                    <c:v>Eyeriss</c:v>
                  </c:pt>
                  <c:pt idx="2">
                    <c:v>NNP-I</c:v>
                  </c:pt>
                  <c:pt idx="3">
                    <c:v>Cambricon</c:v>
                  </c:pt>
                  <c:pt idx="4">
                    <c:v>Centaur
Ncore</c:v>
                  </c:pt>
                  <c:pt idx="5">
                    <c:v>Simba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7-199E-BC4D-8E19-BE2863537D90}"/>
            </c:ext>
          </c:extLst>
        </c:ser>
        <c:ser>
          <c:idx val="0"/>
          <c:order val="1"/>
          <c:tx>
            <c:v>Training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9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3.3407803798374898E-3"/>
                  <c:y val="7.1889747212118688E-3"/>
                </c:manualLayout>
              </c:layout>
              <c:tx>
                <c:rich>
                  <a:bodyPr/>
                  <a:lstStyle/>
                  <a:p>
                    <a:r>
                      <a:rPr lang="en-US" altLang="ko-KR"/>
                      <a:t>TPUv3
(1 chip)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  <c:ext xmlns:c16="http://schemas.microsoft.com/office/drawing/2014/chart" uri="{C3380CC4-5D6E-409C-BE32-E72D297353CC}">
                  <c16:uniqueId val="{00000008-199E-BC4D-8E19-BE2863537D90}"/>
                </c:ext>
              </c:extLst>
            </c:dLbl>
            <c:dLbl>
              <c:idx val="1"/>
              <c:layout>
                <c:manualLayout>
                  <c:x val="-4.0227514929460579E-3"/>
                  <c:y val="9.0826294748865312E-3"/>
                </c:manualLayout>
              </c:layout>
              <c:tx>
                <c:rich>
                  <a:bodyPr/>
                  <a:lstStyle/>
                  <a:p>
                    <a:r>
                      <a:rPr lang="en-US" altLang="ko-KR"/>
                      <a:t>TPUv2
(1 chip)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  <c:ext xmlns:c16="http://schemas.microsoft.com/office/drawing/2014/chart" uri="{C3380CC4-5D6E-409C-BE32-E72D297353CC}">
                  <c16:uniqueId val="{00000009-199E-BC4D-8E19-BE2863537D90}"/>
                </c:ext>
              </c:extLst>
            </c:dLbl>
            <c:dLbl>
              <c:idx val="2"/>
              <c:layout>
                <c:manualLayout>
                  <c:x val="-5.8736884129595587E-2"/>
                  <c:y val="7.2529982866933185E-2"/>
                </c:manualLayout>
              </c:layout>
              <c:tx>
                <c:rich>
                  <a:bodyPr/>
                  <a:lstStyle/>
                  <a:p>
                    <a:r>
                      <a:rPr lang="en-US" altLang="ko-KR" dirty="0"/>
                      <a:t>NNP-T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  <c:ext xmlns:c16="http://schemas.microsoft.com/office/drawing/2014/chart" uri="{C3380CC4-5D6E-409C-BE32-E72D297353CC}">
                  <c16:uniqueId val="{0000000A-199E-BC4D-8E19-BE2863537D9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ore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19050" cap="flat" cmpd="sng" algn="ctr">
                      <a:solidFill>
                        <a:schemeClr val="accent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intercept val="0"/>
            <c:dispRSqr val="0"/>
            <c:dispEq val="0"/>
          </c:trendline>
          <c:xVal>
            <c:numRef>
              <c:f>Sheet1!$B$2:$B$4</c:f>
              <c:numCache>
                <c:formatCode>General</c:formatCode>
                <c:ptCount val="3"/>
                <c:pt idx="0">
                  <c:v>600</c:v>
                </c:pt>
                <c:pt idx="1">
                  <c:v>600</c:v>
                </c:pt>
                <c:pt idx="2">
                  <c:v>1228</c:v>
                </c:pt>
              </c:numCache>
            </c:numRef>
          </c:xVal>
          <c:yVal>
            <c:numRef>
              <c:f>Sheet1!$C$2:$C$4</c:f>
              <c:numCache>
                <c:formatCode>General</c:formatCode>
                <c:ptCount val="3"/>
                <c:pt idx="0">
                  <c:v>90</c:v>
                </c:pt>
                <c:pt idx="1">
                  <c:v>45</c:v>
                </c:pt>
                <c:pt idx="2">
                  <c:v>119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Sheet1!$A$2:$A$16</c15:f>
                <c15:dlblRangeCache>
                  <c:ptCount val="15"/>
                  <c:pt idx="0">
                    <c:v>TPUv3
(1 chip)</c:v>
                  </c:pt>
                  <c:pt idx="1">
                    <c:v>TPUv2
(1 chip)</c:v>
                  </c:pt>
                  <c:pt idx="2">
                    <c:v>NNP-T</c:v>
                  </c:pt>
                  <c:pt idx="3">
                    <c:v>TPUv1 (1 chip)</c:v>
                  </c:pt>
                  <c:pt idx="4">
                    <c:v>Eyeriss</c:v>
                  </c:pt>
                  <c:pt idx="5">
                    <c:v>NNP-I</c:v>
                  </c:pt>
                  <c:pt idx="6">
                    <c:v>Cambricon</c:v>
                  </c:pt>
                  <c:pt idx="7">
                    <c:v>Centaur
Ncore</c:v>
                  </c:pt>
                  <c:pt idx="8">
                    <c:v>Simba</c:v>
                  </c:pt>
                  <c:pt idx="12">
                    <c:v> RTX 3090</c:v>
                  </c:pt>
                  <c:pt idx="13">
                    <c:v> RTX 3090 (FP32)</c:v>
                  </c:pt>
                  <c:pt idx="14">
                    <c:v>A100 
(FP32)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C-199E-BC4D-8E19-BE2863537D90}"/>
            </c:ext>
          </c:extLst>
        </c:ser>
        <c:ser>
          <c:idx val="2"/>
          <c:order val="2"/>
          <c:tx>
            <c:v>General Purpose</c:v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9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7.7181047967366072E-3"/>
                  <c:y val="5.9156912539860677E-4"/>
                </c:manualLayout>
              </c:layout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  <c:ext xmlns:c16="http://schemas.microsoft.com/office/drawing/2014/chart" uri="{C3380CC4-5D6E-409C-BE32-E72D297353CC}">
                  <c16:uniqueId val="{0000000D-199E-BC4D-8E19-BE2863537D90}"/>
                </c:ext>
              </c:extLst>
            </c:dLbl>
            <c:dLbl>
              <c:idx val="1"/>
              <c:layout>
                <c:manualLayout>
                  <c:x val="-3.5554467590620674E-3"/>
                  <c:y val="-5.1285572471895503E-2"/>
                </c:manualLayout>
              </c:layout>
              <c:tx>
                <c:rich>
                  <a:bodyPr/>
                  <a:lstStyle/>
                  <a:p>
                    <a:endParaRPr lang="en-US" altLang="ko-KR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E-199E-BC4D-8E19-BE2863537D90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199E-BC4D-8E19-BE2863537D90}"/>
                </c:ext>
              </c:extLst>
            </c:dLbl>
            <c:dLbl>
              <c:idx val="3"/>
              <c:layout>
                <c:manualLayout>
                  <c:x val="-9.8685662829567193E-3"/>
                  <c:y val="-1.1498917537761308E-3"/>
                </c:manualLayout>
              </c:layout>
              <c:tx>
                <c:rich>
                  <a:bodyPr/>
                  <a:lstStyle/>
                  <a:p>
                    <a:r>
                      <a:rPr lang="en-US" altLang="ko-KR"/>
                      <a:t> RTX 3090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  <c:ext xmlns:c16="http://schemas.microsoft.com/office/drawing/2014/chart" uri="{C3380CC4-5D6E-409C-BE32-E72D297353CC}">
                  <c16:uniqueId val="{00000010-199E-BC4D-8E19-BE2863537D90}"/>
                </c:ext>
              </c:extLst>
            </c:dLbl>
            <c:dLbl>
              <c:idx val="4"/>
              <c:layout>
                <c:manualLayout>
                  <c:x val="-9.1080896168341356E-3"/>
                  <c:y val="2.3066513285331428E-3"/>
                </c:manualLayout>
              </c:layout>
              <c:tx>
                <c:rich>
                  <a:bodyPr/>
                  <a:lstStyle/>
                  <a:p>
                    <a:r>
                      <a:rPr lang="en-US" altLang="ko-KR"/>
                      <a:t> RTX 3090 (FP32)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  <c:ext xmlns:c16="http://schemas.microsoft.com/office/drawing/2014/chart" uri="{C3380CC4-5D6E-409C-BE32-E72D297353CC}">
                  <c16:uniqueId val="{00000011-199E-BC4D-8E19-BE2863537D90}"/>
                </c:ext>
              </c:extLst>
            </c:dLbl>
            <c:dLbl>
              <c:idx val="5"/>
              <c:layout>
                <c:manualLayout>
                  <c:x val="-9.0145458877288226E-2"/>
                  <c:y val="0.11490847335357236"/>
                </c:manualLayout>
              </c:layout>
              <c:tx>
                <c:rich>
                  <a:bodyPr/>
                  <a:lstStyle/>
                  <a:p>
                    <a:r>
                      <a:rPr lang="en-US" altLang="ko-KR"/>
                      <a:t>A100 
(FP32)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  <c:ext xmlns:c16="http://schemas.microsoft.com/office/drawing/2014/chart" uri="{C3380CC4-5D6E-409C-BE32-E72D297353CC}">
                  <c16:uniqueId val="{00000012-199E-BC4D-8E19-BE2863537D90}"/>
                </c:ext>
              </c:extLst>
            </c:dLbl>
            <c:dLbl>
              <c:idx val="6"/>
              <c:layout>
                <c:manualLayout>
                  <c:x val="-9.5897870581785755E-2"/>
                  <c:y val="7.4005079804021739E-2"/>
                </c:manualLayout>
              </c:layout>
              <c:tx>
                <c:rich>
                  <a:bodyPr/>
                  <a:lstStyle/>
                  <a:p>
                    <a:r>
                      <a:rPr lang="en-US" altLang="ko-KR"/>
                      <a:t>A100 
(312 TFLOPS)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737827766878273"/>
                      <c:h val="0.15993868165559527"/>
                    </c:manualLayout>
                  </c15:layout>
                  <c15:showDataLabelsRange val="1"/>
                </c:ext>
                <c:ext xmlns:c16="http://schemas.microsoft.com/office/drawing/2014/chart" uri="{C3380CC4-5D6E-409C-BE32-E72D297353CC}">
                  <c16:uniqueId val="{00000013-199E-BC4D-8E19-BE2863537D90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endParaRPr lang="ko-Kore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199E-BC4D-8E19-BE2863537D9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ore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DataLabelsRange val="1"/>
                <c15:showLeaderLines val="1"/>
                <c15:leaderLines>
                  <c:spPr>
                    <a:ln w="15875" cap="flat" cmpd="sng" algn="ctr">
                      <a:solidFill>
                        <a:schemeClr val="tx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intercept val="0"/>
            <c:dispRSqr val="0"/>
            <c:dispEq val="0"/>
          </c:trendline>
          <c:xVal>
            <c:numRef>
              <c:f>Sheet1!$B$11:$B$18</c:f>
              <c:numCache>
                <c:formatCode>General</c:formatCode>
                <c:ptCount val="8"/>
                <c:pt idx="3">
                  <c:v>936</c:v>
                </c:pt>
                <c:pt idx="4">
                  <c:v>936</c:v>
                </c:pt>
                <c:pt idx="5">
                  <c:v>1555</c:v>
                </c:pt>
                <c:pt idx="6">
                  <c:v>1555</c:v>
                </c:pt>
                <c:pt idx="7">
                  <c:v>1555</c:v>
                </c:pt>
              </c:numCache>
            </c:numRef>
          </c:xVal>
          <c:yVal>
            <c:numRef>
              <c:f>Sheet1!$C$11:$C$18</c:f>
              <c:numCache>
                <c:formatCode>General</c:formatCode>
                <c:ptCount val="8"/>
                <c:pt idx="3">
                  <c:v>142</c:v>
                </c:pt>
                <c:pt idx="4">
                  <c:v>35.6</c:v>
                </c:pt>
                <c:pt idx="5">
                  <c:v>156</c:v>
                </c:pt>
                <c:pt idx="6">
                  <c:v>198</c:v>
                </c:pt>
                <c:pt idx="7">
                  <c:v>312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Sheet1!$A$11:$A$17</c15:f>
                <c15:dlblRangeCache>
                  <c:ptCount val="7"/>
                  <c:pt idx="3">
                    <c:v> RTX 3090</c:v>
                  </c:pt>
                  <c:pt idx="4">
                    <c:v> RTX 3090 (FP32)</c:v>
                  </c:pt>
                  <c:pt idx="5">
                    <c:v>A100 
(FP32)</c:v>
                  </c:pt>
                  <c:pt idx="6">
                    <c:v>A100 
(312 TFLOPS)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6-199E-BC4D-8E19-BE2863537D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6731600"/>
        <c:axId val="336732016"/>
      </c:scatterChart>
      <c:valAx>
        <c:axId val="336731600"/>
        <c:scaling>
          <c:orientation val="minMax"/>
          <c:max val="16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chemeClr val="tx1"/>
                    </a:solidFill>
                  </a:rPr>
                  <a:t>Off-chip Memory Bandwidth (GB/s)</a:t>
                </a:r>
                <a:endParaRPr lang="ko-KR" sz="160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32006492351503107"/>
              <c:y val="0.9002883766747545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ko-Kore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noFill/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336732016"/>
        <c:crosses val="autoZero"/>
        <c:crossBetween val="midCat"/>
        <c:majorUnit val="200"/>
      </c:valAx>
      <c:valAx>
        <c:axId val="336732016"/>
        <c:scaling>
          <c:orientation val="minMax"/>
          <c:max val="200"/>
          <c:min val="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Compute (TOP/s)</a:t>
                </a:r>
              </a:p>
            </c:rich>
          </c:tx>
          <c:layout>
            <c:manualLayout>
              <c:xMode val="edge"/>
              <c:yMode val="edge"/>
              <c:x val="3.2088715160266762E-2"/>
              <c:y val="0.1826451004955229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ko-Kore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336731600"/>
        <c:crosses val="autoZero"/>
        <c:crossBetween val="midCat"/>
        <c:majorUnit val="40"/>
      </c:valAx>
      <c:spPr>
        <a:noFill/>
        <a:ln w="31750">
          <a:solidFill>
            <a:schemeClr val="tx1"/>
          </a:solidFill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</c:legendEntry>
      <c:legendEntry>
        <c:idx val="3"/>
        <c:delete val="1"/>
      </c:legendEntry>
      <c:legendEntry>
        <c:idx val="4"/>
        <c:delete val="1"/>
      </c:legendEntry>
      <c:legendEntry>
        <c:idx val="5"/>
        <c:delete val="1"/>
      </c:legendEntry>
      <c:layout>
        <c:manualLayout>
          <c:xMode val="edge"/>
          <c:yMode val="edge"/>
          <c:x val="0.16426414511785239"/>
          <c:y val="1.1028826148216313E-2"/>
          <c:w val="0.77808748637349667"/>
          <c:h val="9.7905557726411976E-2"/>
        </c:manualLayout>
      </c:layout>
      <c:overlay val="0"/>
      <c:spPr>
        <a:noFill/>
        <a:ln w="19050"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/>
      </a:pPr>
      <a:endParaRPr lang="ko-Kore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749017248238322"/>
          <c:y val="0.19316221024330868"/>
          <c:w val="0.74474111024349876"/>
          <c:h val="0.61562623449023157"/>
        </c:manualLayout>
      </c:layout>
      <c:lineChart>
        <c:grouping val="standard"/>
        <c:varyColors val="0"/>
        <c:ser>
          <c:idx val="1"/>
          <c:order val="0"/>
          <c:tx>
            <c:strRef>
              <c:f>Sheet1!$B$19</c:f>
              <c:strCache>
                <c:ptCount val="1"/>
                <c:pt idx="0">
                  <c:v>BB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diamond"/>
            <c:size val="14"/>
            <c:spPr>
              <a:solidFill>
                <a:srgbClr val="39678A"/>
              </a:solidFill>
              <a:ln w="25400">
                <a:solidFill>
                  <a:schemeClr val="tx1"/>
                </a:solidFill>
              </a:ln>
              <a:effectLst/>
            </c:spPr>
          </c:marker>
          <c:cat>
            <c:numRef>
              <c:f>Sheet1!$A$20:$A$35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  <c:extLst/>
            </c:numRef>
          </c:cat>
          <c:val>
            <c:numRef>
              <c:f>Sheet1!$AA$20:$AA$35</c:f>
              <c:numCache>
                <c:formatCode>General</c:formatCode>
                <c:ptCount val="5"/>
                <c:pt idx="0">
                  <c:v>15.796094192259414</c:v>
                </c:pt>
                <c:pt idx="1">
                  <c:v>29.601310113254215</c:v>
                </c:pt>
                <c:pt idx="2">
                  <c:v>59.185479079449777</c:v>
                </c:pt>
                <c:pt idx="3">
                  <c:v>118.34498272368165</c:v>
                </c:pt>
                <c:pt idx="4">
                  <c:v>378.49854102627631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0-FE05-154C-90E2-BACEA340FFD1}"/>
            </c:ext>
          </c:extLst>
        </c:ser>
        <c:ser>
          <c:idx val="2"/>
          <c:order val="1"/>
          <c:tx>
            <c:strRef>
              <c:f>Sheet1!$C$19</c:f>
              <c:strCache>
                <c:ptCount val="1"/>
                <c:pt idx="0">
                  <c:v>BL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square"/>
            <c:size val="12"/>
            <c:spPr>
              <a:solidFill>
                <a:srgbClr val="3D8090"/>
              </a:solidFill>
              <a:ln w="25400">
                <a:solidFill>
                  <a:schemeClr val="tx1"/>
                </a:solidFill>
              </a:ln>
              <a:effectLst/>
            </c:spPr>
          </c:marker>
          <c:cat>
            <c:numRef>
              <c:f>Sheet1!$A$20:$A$35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  <c:extLst/>
            </c:numRef>
          </c:cat>
          <c:val>
            <c:numRef>
              <c:f>Sheet1!$AB$20:$AB$35</c:f>
              <c:numCache>
                <c:formatCode>General</c:formatCode>
                <c:ptCount val="5"/>
                <c:pt idx="0">
                  <c:v>15.759793978378553</c:v>
                </c:pt>
                <c:pt idx="1">
                  <c:v>29.540398422945184</c:v>
                </c:pt>
                <c:pt idx="2">
                  <c:v>59.071455960963974</c:v>
                </c:pt>
                <c:pt idx="3">
                  <c:v>118.12843538022284</c:v>
                </c:pt>
                <c:pt idx="4">
                  <c:v>377.94154312390668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1-FE05-154C-90E2-BACEA340FFD1}"/>
            </c:ext>
          </c:extLst>
        </c:ser>
        <c:ser>
          <c:idx val="4"/>
          <c:order val="2"/>
          <c:tx>
            <c:strRef>
              <c:f>Sheet1!$E$19</c:f>
              <c:strCache>
                <c:ptCount val="1"/>
                <c:pt idx="0">
                  <c:v>NCF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12"/>
            <c:spPr>
              <a:solidFill>
                <a:srgbClr val="88B6A1"/>
              </a:solidFill>
              <a:ln w="25400">
                <a:solidFill>
                  <a:schemeClr val="tx1"/>
                </a:solidFill>
              </a:ln>
              <a:effectLst/>
            </c:spPr>
          </c:marker>
          <c:cat>
            <c:numRef>
              <c:f>Sheet1!$A$20:$A$35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  <c:extLst/>
            </c:numRef>
          </c:cat>
          <c:val>
            <c:numRef>
              <c:f>Sheet1!$AD$20:$AD$35</c:f>
              <c:numCache>
                <c:formatCode>General</c:formatCode>
                <c:ptCount val="5"/>
                <c:pt idx="0">
                  <c:v>25.145185939969913</c:v>
                </c:pt>
                <c:pt idx="1">
                  <c:v>25.145185939969913</c:v>
                </c:pt>
                <c:pt idx="2">
                  <c:v>25.145185939969913</c:v>
                </c:pt>
                <c:pt idx="3">
                  <c:v>25.145185939969913</c:v>
                </c:pt>
                <c:pt idx="4">
                  <c:v>37.705552730355997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2-FE05-154C-90E2-BACEA340FFD1}"/>
            </c:ext>
          </c:extLst>
        </c:ser>
        <c:ser>
          <c:idx val="3"/>
          <c:order val="3"/>
          <c:tx>
            <c:strRef>
              <c:f>Sheet1!$D$19</c:f>
              <c:strCache>
                <c:ptCount val="1"/>
                <c:pt idx="0">
                  <c:v>XL</c:v>
                </c:pt>
              </c:strCache>
            </c:strRef>
          </c:tx>
          <c:spPr>
            <a:ln w="19050" cap="sq">
              <a:solidFill>
                <a:schemeClr val="tx1"/>
              </a:solidFill>
              <a:round/>
            </a:ln>
            <a:effectLst/>
          </c:spPr>
          <c:marker>
            <c:symbol val="triangle"/>
            <c:size val="12"/>
            <c:spPr>
              <a:solidFill>
                <a:srgbClr val="5E9B98"/>
              </a:solidFill>
              <a:ln w="25400">
                <a:solidFill>
                  <a:schemeClr val="tx1"/>
                </a:solidFill>
              </a:ln>
              <a:effectLst/>
            </c:spPr>
          </c:marker>
          <c:cat>
            <c:numRef>
              <c:f>Sheet1!$A$20:$A$35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  <c:extLst/>
            </c:numRef>
          </c:cat>
          <c:val>
            <c:numRef>
              <c:f>Sheet1!$AC$20:$AC$35</c:f>
              <c:numCache>
                <c:formatCode>General</c:formatCode>
                <c:ptCount val="5"/>
                <c:pt idx="0">
                  <c:v>15.778263419051322</c:v>
                </c:pt>
                <c:pt idx="1">
                  <c:v>29.580252335472512</c:v>
                </c:pt>
                <c:pt idx="2">
                  <c:v>59.157344668562061</c:v>
                </c:pt>
                <c:pt idx="3">
                  <c:v>118.30920091652874</c:v>
                </c:pt>
                <c:pt idx="4">
                  <c:v>378.5737094590994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3-FE05-154C-90E2-BACEA340FFD1}"/>
            </c:ext>
          </c:extLst>
        </c:ser>
        <c:ser>
          <c:idx val="5"/>
          <c:order val="4"/>
          <c:tx>
            <c:strRef>
              <c:f>Sheet1!$F$19</c:f>
              <c:strCache>
                <c:ptCount val="1"/>
                <c:pt idx="0">
                  <c:v>IC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diamond"/>
            <c:size val="12"/>
            <c:spPr>
              <a:solidFill>
                <a:srgbClr val="D1757F"/>
              </a:solidFill>
              <a:ln w="25400">
                <a:solidFill>
                  <a:schemeClr val="tx1"/>
                </a:solidFill>
              </a:ln>
              <a:effectLst/>
            </c:spPr>
          </c:marker>
          <c:cat>
            <c:numRef>
              <c:f>Sheet1!$A$20:$A$35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  <c:extLst/>
            </c:numRef>
          </c:cat>
          <c:val>
            <c:numRef>
              <c:f>Sheet1!$AE$20:$AE$35</c:f>
              <c:numCache>
                <c:formatCode>General</c:formatCode>
                <c:ptCount val="5"/>
                <c:pt idx="0">
                  <c:v>400.879370269437</c:v>
                </c:pt>
                <c:pt idx="1">
                  <c:v>801.62815616546652</c:v>
                </c:pt>
                <c:pt idx="2">
                  <c:v>1603.1013737684882</c:v>
                </c:pt>
                <c:pt idx="3">
                  <c:v>3206.065426424665</c:v>
                </c:pt>
                <c:pt idx="4">
                  <c:v>6412.0241066560911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4-FE05-154C-90E2-BACEA340FFD1}"/>
            </c:ext>
          </c:extLst>
        </c:ser>
        <c:ser>
          <c:idx val="6"/>
          <c:order val="5"/>
          <c:tx>
            <c:strRef>
              <c:f>Sheet1!$G$19</c:f>
              <c:strCache>
                <c:ptCount val="1"/>
                <c:pt idx="0">
                  <c:v>MN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square"/>
            <c:size val="12"/>
            <c:spPr>
              <a:solidFill>
                <a:srgbClr val="854B7D"/>
              </a:solidFill>
              <a:ln w="25400">
                <a:solidFill>
                  <a:schemeClr val="tx1"/>
                </a:solidFill>
              </a:ln>
              <a:effectLst/>
            </c:spPr>
          </c:marker>
          <c:dPt>
            <c:idx val="3"/>
            <c:marker>
              <c:symbol val="square"/>
              <c:size val="12"/>
              <c:spPr>
                <a:solidFill>
                  <a:srgbClr val="854B7D"/>
                </a:solidFill>
                <a:ln w="25400">
                  <a:solidFill>
                    <a:schemeClr val="tx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FE05-154C-90E2-BACEA340FFD1}"/>
              </c:ext>
            </c:extLst>
          </c:dPt>
          <c:cat>
            <c:numRef>
              <c:f>Sheet1!$A$20:$A$35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  <c:extLst/>
            </c:numRef>
          </c:cat>
          <c:val>
            <c:numRef>
              <c:f>Sheet1!$AF$20:$AF$35</c:f>
              <c:numCache>
                <c:formatCode>General</c:formatCode>
                <c:ptCount val="5"/>
                <c:pt idx="0">
                  <c:v>873.24805907105349</c:v>
                </c:pt>
                <c:pt idx="1">
                  <c:v>1745.6301014552657</c:v>
                </c:pt>
                <c:pt idx="2">
                  <c:v>3490.4439576473505</c:v>
                </c:pt>
                <c:pt idx="3">
                  <c:v>6980.0318557206638</c:v>
                </c:pt>
                <c:pt idx="4">
                  <c:v>13959.481385220723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6-FE05-154C-90E2-BACEA340FFD1}"/>
            </c:ext>
          </c:extLst>
        </c:ser>
        <c:ser>
          <c:idx val="8"/>
          <c:order val="6"/>
          <c:tx>
            <c:strRef>
              <c:f>Sheet1!$I$19</c:f>
              <c:strCache>
                <c:ptCount val="1"/>
                <c:pt idx="0">
                  <c:v>RN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12"/>
            <c:spPr>
              <a:solidFill>
                <a:srgbClr val="E09A86"/>
              </a:solidFill>
              <a:ln w="25400">
                <a:solidFill>
                  <a:schemeClr val="tx1"/>
                </a:solidFill>
              </a:ln>
              <a:effectLst/>
            </c:spPr>
          </c:marker>
          <c:cat>
            <c:numRef>
              <c:f>Sheet1!$A$20:$A$35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  <c:extLst/>
            </c:numRef>
          </c:cat>
          <c:val>
            <c:numRef>
              <c:f>Sheet1!$AH$20:$AH$35</c:f>
              <c:numCache>
                <c:formatCode>General</c:formatCode>
                <c:ptCount val="5"/>
                <c:pt idx="0">
                  <c:v>259.42425377645912</c:v>
                </c:pt>
                <c:pt idx="1">
                  <c:v>518.62359972730144</c:v>
                </c:pt>
                <c:pt idx="2">
                  <c:v>1037.0231756782816</c:v>
                </c:pt>
                <c:pt idx="3">
                  <c:v>2073.8245367586146</c:v>
                </c:pt>
                <c:pt idx="4">
                  <c:v>4147.5045837328944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7-FE05-154C-90E2-BACEA340FFD1}"/>
            </c:ext>
          </c:extLst>
        </c:ser>
        <c:ser>
          <c:idx val="7"/>
          <c:order val="7"/>
          <c:tx>
            <c:strRef>
              <c:f>Sheet1!$H$19</c:f>
              <c:strCache>
                <c:ptCount val="1"/>
                <c:pt idx="0">
                  <c:v>RX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triangle"/>
            <c:size val="12"/>
            <c:spPr>
              <a:solidFill>
                <a:srgbClr val="AE5E82"/>
              </a:solidFill>
              <a:ln w="25400">
                <a:solidFill>
                  <a:schemeClr val="tx1"/>
                </a:solidFill>
              </a:ln>
              <a:effectLst/>
            </c:spPr>
          </c:marker>
          <c:dPt>
            <c:idx val="3"/>
            <c:marker>
              <c:symbol val="triangle"/>
              <c:size val="12"/>
              <c:spPr>
                <a:solidFill>
                  <a:srgbClr val="AE5E82"/>
                </a:solidFill>
                <a:ln w="25400">
                  <a:solidFill>
                    <a:schemeClr val="tx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FE05-154C-90E2-BACEA340FFD1}"/>
              </c:ext>
            </c:extLst>
          </c:dPt>
          <c:cat>
            <c:numRef>
              <c:f>Sheet1!$A$20:$A$35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  <c:extLst/>
            </c:numRef>
          </c:cat>
          <c:val>
            <c:numRef>
              <c:f>Sheet1!$AG$20:$AG$35</c:f>
              <c:numCache>
                <c:formatCode>General</c:formatCode>
                <c:ptCount val="5"/>
                <c:pt idx="0">
                  <c:v>856.03488849628093</c:v>
                </c:pt>
                <c:pt idx="1">
                  <c:v>1711.8333815955939</c:v>
                </c:pt>
                <c:pt idx="2">
                  <c:v>3423.4448586294639</c:v>
                </c:pt>
                <c:pt idx="3">
                  <c:v>6846.6605666070473</c:v>
                </c:pt>
                <c:pt idx="4">
                  <c:v>13693.167161661446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9-FE05-154C-90E2-BACEA340FFD1}"/>
            </c:ext>
          </c:extLst>
        </c:ser>
        <c:ser>
          <c:idx val="10"/>
          <c:order val="8"/>
          <c:tx>
            <c:strRef>
              <c:f>Sheet1!$K$19</c:f>
              <c:strCache>
                <c:ptCount val="1"/>
                <c:pt idx="0">
                  <c:v>TPUv3</c:v>
                </c:pt>
              </c:strCache>
            </c:strRef>
          </c:tx>
          <c:spPr>
            <a:ln w="25400" cap="rnd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cat>
            <c:numRef>
              <c:f>Sheet1!$A$20:$A$35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  <c:extLst/>
            </c:numRef>
          </c:cat>
          <c:val>
            <c:numRef>
              <c:f>Sheet1!$AJ$20:$AJ$35</c:f>
              <c:numCache>
                <c:formatCode>General</c:formatCode>
                <c:ptCount val="5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A-FE05-154C-90E2-BACEA340FFD1}"/>
            </c:ext>
          </c:extLst>
        </c:ser>
        <c:ser>
          <c:idx val="11"/>
          <c:order val="9"/>
          <c:tx>
            <c:strRef>
              <c:f>Sheet1!$L$19</c:f>
              <c:strCache>
                <c:ptCount val="1"/>
                <c:pt idx="0">
                  <c:v>NNP-I</c:v>
                </c:pt>
              </c:strCache>
            </c:strRef>
          </c:tx>
          <c:spPr>
            <a:ln w="19050" cap="rnd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cat>
            <c:numRef>
              <c:f>Sheet1!$A$20:$A$35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  <c:extLst/>
            </c:numRef>
          </c:cat>
          <c:val>
            <c:numRef>
              <c:f>Sheet1!$AK$20:$AK$35</c:f>
              <c:numCache>
                <c:formatCode>General</c:formatCode>
                <c:ptCount val="5"/>
                <c:pt idx="0">
                  <c:v>1352.9411764705901</c:v>
                </c:pt>
                <c:pt idx="1">
                  <c:v>1352.9411764705901</c:v>
                </c:pt>
                <c:pt idx="2">
                  <c:v>1352.9411764705901</c:v>
                </c:pt>
                <c:pt idx="3">
                  <c:v>1352.9411764705901</c:v>
                </c:pt>
                <c:pt idx="4">
                  <c:v>1352.9411764705901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B-FE05-154C-90E2-BACEA340FFD1}"/>
            </c:ext>
          </c:extLst>
        </c:ser>
        <c:ser>
          <c:idx val="13"/>
          <c:order val="11"/>
          <c:tx>
            <c:strRef>
              <c:f>Sheet1!$N$19</c:f>
              <c:strCache>
                <c:ptCount val="1"/>
                <c:pt idx="0">
                  <c:v>Eyeriss</c:v>
                </c:pt>
              </c:strCache>
            </c:strRef>
          </c:tx>
          <c:spPr>
            <a:ln w="25400" cap="rnd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cat>
            <c:numRef>
              <c:f>Sheet1!$A$20:$A$35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  <c:extLst/>
            </c:numRef>
          </c:cat>
          <c:val>
            <c:numRef>
              <c:f>Sheet1!$AM$20:$AM$35</c:f>
              <c:numCache>
                <c:formatCode>General</c:formatCode>
                <c:ptCount val="5"/>
                <c:pt idx="0">
                  <c:v>330.70866141732301</c:v>
                </c:pt>
                <c:pt idx="1">
                  <c:v>330.70866141732301</c:v>
                </c:pt>
                <c:pt idx="2">
                  <c:v>330.70866141732301</c:v>
                </c:pt>
                <c:pt idx="3">
                  <c:v>330.70866141732301</c:v>
                </c:pt>
                <c:pt idx="4">
                  <c:v>330.70866141732301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C-FE05-154C-90E2-BACEA340FFD1}"/>
            </c:ext>
          </c:extLst>
        </c:ser>
        <c:ser>
          <c:idx val="14"/>
          <c:order val="12"/>
          <c:tx>
            <c:strRef>
              <c:f>Sheet1!$O$19</c:f>
              <c:strCache>
                <c:ptCount val="1"/>
                <c:pt idx="0">
                  <c:v>Cambricon</c:v>
                </c:pt>
              </c:strCache>
            </c:strRef>
          </c:tx>
          <c:spPr>
            <a:ln w="19050" cap="rnd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cat>
            <c:numRef>
              <c:f>Sheet1!$A$20:$A$35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  <c:extLst/>
            </c:numRef>
          </c:cat>
          <c:val>
            <c:numRef>
              <c:f>Sheet1!$AN$20:$AN$35</c:f>
              <c:numCache>
                <c:formatCode>General</c:formatCode>
                <c:ptCount val="5"/>
                <c:pt idx="0">
                  <c:v>1250</c:v>
                </c:pt>
                <c:pt idx="1">
                  <c:v>1250</c:v>
                </c:pt>
                <c:pt idx="2">
                  <c:v>1250</c:v>
                </c:pt>
                <c:pt idx="3">
                  <c:v>1250</c:v>
                </c:pt>
                <c:pt idx="4">
                  <c:v>1250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D-FE05-154C-90E2-BACEA340FFD1}"/>
            </c:ext>
          </c:extLst>
        </c:ser>
        <c:ser>
          <c:idx val="15"/>
          <c:order val="13"/>
          <c:tx>
            <c:strRef>
              <c:f>Sheet1!$P$19</c:f>
              <c:strCache>
                <c:ptCount val="1"/>
                <c:pt idx="0">
                  <c:v>Habana Goya</c:v>
                </c:pt>
              </c:strCache>
            </c:strRef>
          </c:tx>
          <c:spPr>
            <a:ln w="19050" cap="rnd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cat>
            <c:numRef>
              <c:f>Sheet1!$A$20:$A$35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  <c:extLst/>
            </c:numRef>
          </c:cat>
          <c:val>
            <c:numRef>
              <c:f>Sheet1!$AO$20:$AO$35</c:f>
              <c:numCache>
                <c:formatCode>General</c:formatCode>
                <c:ptCount val="5"/>
                <c:pt idx="0">
                  <c:v>1500</c:v>
                </c:pt>
                <c:pt idx="1">
                  <c:v>1500</c:v>
                </c:pt>
                <c:pt idx="2">
                  <c:v>1500</c:v>
                </c:pt>
                <c:pt idx="3">
                  <c:v>1500</c:v>
                </c:pt>
                <c:pt idx="4">
                  <c:v>1500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E-FE05-154C-90E2-BACEA340FF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1116287"/>
        <c:axId val="2135719295"/>
        <c:extLst>
          <c:ext xmlns:c15="http://schemas.microsoft.com/office/drawing/2012/chart" uri="{02D57815-91ED-43cb-92C2-25804820EDAC}">
            <c15:filteredLineSeries>
              <c15:ser>
                <c:idx val="12"/>
                <c:order val="10"/>
                <c:tx>
                  <c:strRef>
                    <c:extLst>
                      <c:ext uri="{02D57815-91ED-43cb-92C2-25804820EDAC}">
                        <c15:formulaRef>
                          <c15:sqref>Sheet1!$M$19</c15:sqref>
                        </c15:formulaRef>
                      </c:ext>
                    </c:extLst>
                    <c:strCache>
                      <c:ptCount val="1"/>
                      <c:pt idx="0">
                        <c:v>Xavier</c:v>
                      </c:pt>
                    </c:strCache>
                  </c:strRef>
                </c:tx>
                <c:spPr>
                  <a:ln w="28575" cap="rnd">
                    <a:solidFill>
                      <a:schemeClr val="tx1"/>
                    </a:solidFill>
                    <a:prstDash val="lgDash"/>
                    <a:round/>
                  </a:ln>
                  <a:effectLst/>
                </c:spPr>
                <c:marker>
                  <c:symbol val="circle"/>
                  <c:size val="5"/>
                  <c:spPr>
                    <a:noFill/>
                    <a:ln w="9525">
                      <a:noFill/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Sheet1!$A$20:$A$35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</c:v>
                      </c:pt>
                      <c:pt idx="1">
                        <c:v>2</c:v>
                      </c:pt>
                      <c:pt idx="2">
                        <c:v>4</c:v>
                      </c:pt>
                      <c:pt idx="3">
                        <c:v>8</c:v>
                      </c:pt>
                      <c:pt idx="4">
                        <c:v>16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Sheet1!$M$20:$M$35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2.18978102189781E-2</c:v>
                      </c:pt>
                      <c:pt idx="1">
                        <c:v>2.18978102189781E-2</c:v>
                      </c:pt>
                      <c:pt idx="2">
                        <c:v>2.18978102189781E-2</c:v>
                      </c:pt>
                      <c:pt idx="3">
                        <c:v>2.18978102189781E-2</c:v>
                      </c:pt>
                      <c:pt idx="4">
                        <c:v>2.18978102189781E-2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F-FE05-154C-90E2-BACEA340FFD1}"/>
                  </c:ext>
                </c:extLst>
              </c15:ser>
            </c15:filteredLineSeries>
          </c:ext>
        </c:extLst>
      </c:lineChart>
      <c:catAx>
        <c:axId val="21311162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Batch Size</a:t>
                </a:r>
                <a:endParaRPr lang="ko-KR"/>
              </a:p>
            </c:rich>
          </c:tx>
          <c:layout>
            <c:manualLayout>
              <c:xMode val="edge"/>
              <c:yMode val="edge"/>
              <c:x val="0.47034988311055687"/>
              <c:y val="0.8960410055578156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ore-KR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ore-KR"/>
          </a:p>
        </c:txPr>
        <c:crossAx val="2135719295"/>
        <c:crosses val="autoZero"/>
        <c:auto val="1"/>
        <c:lblAlgn val="ctr"/>
        <c:lblOffset val="0"/>
        <c:tickMarkSkip val="1"/>
        <c:noMultiLvlLbl val="0"/>
      </c:catAx>
      <c:valAx>
        <c:axId val="2135719295"/>
        <c:scaling>
          <c:logBase val="10"/>
          <c:orientation val="minMax"/>
          <c:max val="20000"/>
          <c:min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OP/Byte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ko-Kore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ore-KR"/>
          </a:p>
        </c:txPr>
        <c:crossAx val="2131116287"/>
        <c:crosses val="autoZero"/>
        <c:crossBetween val="between"/>
      </c:valAx>
      <c:spPr>
        <a:noFill/>
        <a:ln w="19050" cmpd="sng">
          <a:solidFill>
            <a:schemeClr val="tx1"/>
          </a:solidFill>
          <a:prstDash val="solid"/>
        </a:ln>
        <a:effectLst/>
      </c:spPr>
    </c:plotArea>
    <c:legend>
      <c:legendPos val="t"/>
      <c:legendEntry>
        <c:idx val="8"/>
        <c:delete val="1"/>
      </c:legendEntry>
      <c:legendEntry>
        <c:idx val="9"/>
        <c:delete val="1"/>
      </c:legendEntry>
      <c:legendEntry>
        <c:idx val="10"/>
        <c:delete val="1"/>
      </c:legendEntry>
      <c:legendEntry>
        <c:idx val="11"/>
        <c:delete val="1"/>
      </c:legendEntry>
      <c:legendEntry>
        <c:idx val="12"/>
        <c:delete val="1"/>
      </c:legendEntry>
      <c:layout>
        <c:manualLayout>
          <c:xMode val="edge"/>
          <c:yMode val="edge"/>
          <c:x val="0.10910075786517873"/>
          <c:y val="5.9820426850539898E-2"/>
          <c:w val="0.83623935977616992"/>
          <c:h val="0.1548183263645872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6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ko-Kore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2021. 2. 17.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endParaRPr lang="en-US" altLang="ko-KR" sz="1200" b="0" i="0" u="none" strike="noStrike" kern="1400" dirty="0">
              <a:latin typeface="+mn-lt"/>
              <a:ea typeface="맑은 고딕" panose="020B0503020000020004" pitchFamily="34" charset="-127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230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734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4501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9281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1206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7206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5510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5291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5816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7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8833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621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5823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5470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endParaRPr lang="en-US" altLang="ko-KR" sz="1200" b="0" i="0" u="none" strike="noStrike" kern="1400" dirty="0">
              <a:latin typeface="+mn-lt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614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917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523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01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837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285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779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875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F0F70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0" y="6457520"/>
            <a:ext cx="12192000" cy="400480"/>
          </a:xfrm>
          <a:prstGeom prst="rect">
            <a:avLst/>
          </a:prstGeom>
          <a:solidFill>
            <a:srgbClr val="0F0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8386938" y="6557730"/>
            <a:ext cx="3283426" cy="1923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50" dirty="0">
                <a:solidFill>
                  <a:schemeClr val="bg1"/>
                </a:solidFill>
                <a:latin typeface="+mn-lt"/>
                <a:ea typeface="roboto bold" panose="02000000000000000000" pitchFamily="2" charset="0"/>
                <a:cs typeface="Lato" panose="020F0502020204030203" pitchFamily="34" charset="0"/>
              </a:rPr>
              <a:t>Architecture &amp; Code Optimization (ARC) Lab</a:t>
            </a:r>
            <a:endParaRPr lang="ko-KR" altLang="en-US" sz="125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pic>
        <p:nvPicPr>
          <p:cNvPr id="9" name="Shape 62" descr="Untitled.png"/>
          <p:cNvPicPr preferRelativeResize="0"/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10617" y="6503723"/>
            <a:ext cx="319875" cy="29645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직사각형 10"/>
          <p:cNvSpPr/>
          <p:nvPr userDrawn="1"/>
        </p:nvSpPr>
        <p:spPr>
          <a:xfrm>
            <a:off x="62378" y="6557731"/>
            <a:ext cx="7930145" cy="192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250" baseline="0" dirty="0">
                <a:solidFill>
                  <a:schemeClr val="bg1"/>
                </a:solidFill>
                <a:latin typeface="+mn-lt"/>
                <a:ea typeface="Roboto" panose="02000000000000000000" pitchFamily="2" charset="0"/>
              </a:rPr>
              <a:t>Oh et </a:t>
            </a:r>
            <a:r>
              <a:rPr lang="en-US" altLang="ko-KR" sz="1250" baseline="0">
                <a:solidFill>
                  <a:schemeClr val="bg1"/>
                </a:solidFill>
                <a:latin typeface="+mn-lt"/>
                <a:ea typeface="Roboto" panose="02000000000000000000" pitchFamily="2" charset="0"/>
              </a:rPr>
              <a:t>al. </a:t>
            </a:r>
            <a:r>
              <a:rPr lang="en-US" altLang="ko-KR" sz="1250" baseline="0" dirty="0">
                <a:solidFill>
                  <a:schemeClr val="bg1"/>
                </a:solidFill>
                <a:latin typeface="+mn-lt"/>
                <a:ea typeface="Roboto" panose="02000000000000000000" pitchFamily="2" charset="0"/>
              </a:rPr>
              <a:t>─ </a:t>
            </a:r>
            <a:r>
              <a:rPr lang="en-US" altLang="ko-KR" sz="1250" baseline="0" dirty="0" err="1">
                <a:solidFill>
                  <a:schemeClr val="bg1"/>
                </a:solidFill>
                <a:latin typeface="+mn-lt"/>
                <a:ea typeface="Roboto" panose="02000000000000000000" pitchFamily="2" charset="0"/>
              </a:rPr>
              <a:t>Layerweaver</a:t>
            </a:r>
            <a:r>
              <a:rPr lang="en-US" altLang="ko-KR" sz="1250" baseline="0" dirty="0">
                <a:solidFill>
                  <a:schemeClr val="bg1"/>
                </a:solidFill>
                <a:latin typeface="+mn-lt"/>
                <a:ea typeface="Roboto" panose="02000000000000000000" pitchFamily="2" charset="0"/>
              </a:rPr>
              <a:t>: Maximizing Resource Utilization  of Neural Processing Units via Layer-Wise Scheduling</a:t>
            </a:r>
            <a:endParaRPr lang="ko-KR" altLang="en-US" sz="125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rgbClr val="2C2C5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17075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697958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5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sz="1250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tiff"/><Relationship Id="rId5" Type="http://schemas.openxmlformats.org/officeDocument/2006/relationships/image" Target="../media/image6.tiff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1549" y="1823300"/>
            <a:ext cx="11344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>
                <a:solidFill>
                  <a:srgbClr val="0F0F70"/>
                </a:solidFill>
                <a:latin typeface="Roboto" panose="02000000000000000000" pitchFamily="2" charset="0"/>
              </a:rPr>
              <a:t>Layerweaver</a:t>
            </a:r>
            <a:r>
              <a:rPr lang="en-US" altLang="ko-KR" sz="3600" b="1" dirty="0">
                <a:solidFill>
                  <a:srgbClr val="0F0F70"/>
                </a:solidFill>
                <a:latin typeface="Roboto" panose="02000000000000000000" pitchFamily="2" charset="0"/>
              </a:rPr>
              <a:t>: Maximizing Resource Utilization of Neural Processing Units via Layer-Wise Scheduling</a:t>
            </a:r>
            <a:endParaRPr lang="ko-KR" altLang="en-US" sz="3600" b="1" dirty="0">
              <a:solidFill>
                <a:srgbClr val="0F0F70"/>
              </a:solidFill>
              <a:latin typeface="Roboto" panose="020000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2200" b="1" dirty="0">
                <a:solidFill>
                  <a:srgbClr val="0F0F70"/>
                </a:solidFill>
                <a:latin typeface="Lato"/>
                <a:ea typeface="Lato"/>
                <a:cs typeface="Lato"/>
              </a:rPr>
              <a:t>Young H. Oh</a:t>
            </a:r>
            <a:r>
              <a:rPr lang="sk-SK" altLang="ko-KR" sz="2400" b="1" baseline="30000" dirty="0">
                <a:solidFill>
                  <a:srgbClr val="0F0F70"/>
                </a:solidFill>
              </a:rPr>
              <a:t>†</a:t>
            </a:r>
            <a:r>
              <a:rPr lang="sk-SK" altLang="ko-KR" sz="2400" b="1" baseline="30000" dirty="0"/>
              <a:t> </a:t>
            </a:r>
            <a:r>
              <a:rPr lang="en-US" altLang="ko-KR" sz="2200" dirty="0">
                <a:latin typeface="Lato"/>
                <a:ea typeface="Lato"/>
                <a:cs typeface="Lato"/>
              </a:rPr>
              <a:t>, </a:t>
            </a:r>
            <a:r>
              <a:rPr lang="en-US" altLang="ko-KR" sz="2200" dirty="0" err="1">
                <a:latin typeface="Lato"/>
                <a:ea typeface="Lato"/>
                <a:cs typeface="Lato"/>
              </a:rPr>
              <a:t>Seonghak</a:t>
            </a:r>
            <a:r>
              <a:rPr lang="en-US" altLang="ko-KR" sz="2200" dirty="0">
                <a:latin typeface="Lato"/>
                <a:ea typeface="Lato"/>
                <a:cs typeface="Lato"/>
              </a:rPr>
              <a:t> Kim*, Yunho </a:t>
            </a:r>
            <a:r>
              <a:rPr lang="en-US" altLang="ko-KR" sz="2200" dirty="0" err="1">
                <a:latin typeface="Lato"/>
                <a:ea typeface="Lato"/>
                <a:cs typeface="Lato"/>
              </a:rPr>
              <a:t>Jin</a:t>
            </a:r>
            <a:r>
              <a:rPr lang="en-US" altLang="ko-KR" sz="2200" dirty="0">
                <a:latin typeface="Lato"/>
                <a:ea typeface="Lato"/>
                <a:cs typeface="Lato"/>
              </a:rPr>
              <a:t>*, Sam Son*, </a:t>
            </a:r>
            <a:r>
              <a:rPr lang="en-US" altLang="ko-KR" sz="2200" dirty="0" err="1">
                <a:latin typeface="Lato"/>
                <a:ea typeface="Lato"/>
                <a:cs typeface="Lato"/>
              </a:rPr>
              <a:t>Jonghyun</a:t>
            </a:r>
            <a:r>
              <a:rPr lang="en-US" altLang="ko-KR" sz="2200" dirty="0">
                <a:latin typeface="Lato"/>
                <a:ea typeface="Lato"/>
                <a:cs typeface="Lato"/>
              </a:rPr>
              <a:t> Bae*</a:t>
            </a:r>
            <a:br>
              <a:rPr lang="en-US" altLang="ko-KR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altLang="ko-KR" sz="2200" dirty="0" err="1">
                <a:latin typeface="Lato"/>
                <a:ea typeface="Lato"/>
                <a:cs typeface="Lato"/>
              </a:rPr>
              <a:t>Jongsung</a:t>
            </a:r>
            <a:r>
              <a:rPr lang="en-US" altLang="ko-KR" sz="2200" dirty="0">
                <a:latin typeface="Lato"/>
                <a:ea typeface="Lato"/>
                <a:cs typeface="Lato"/>
              </a:rPr>
              <a:t> Lee*, </a:t>
            </a:r>
            <a:r>
              <a:rPr lang="en-US" altLang="ko-KR" sz="2200" dirty="0" err="1">
                <a:latin typeface="Lato"/>
                <a:ea typeface="Lato"/>
                <a:cs typeface="Lato"/>
              </a:rPr>
              <a:t>Yeonhong</a:t>
            </a:r>
            <a:r>
              <a:rPr lang="en-US" altLang="ko-KR" sz="2200" dirty="0">
                <a:latin typeface="Lato"/>
                <a:ea typeface="Lato"/>
                <a:cs typeface="Lato"/>
              </a:rPr>
              <a:t> Park*, Dong </a:t>
            </a:r>
            <a:r>
              <a:rPr lang="en-US" altLang="ko-KR" sz="2200" dirty="0" err="1">
                <a:latin typeface="Lato"/>
                <a:ea typeface="Lato"/>
                <a:cs typeface="Lato"/>
              </a:rPr>
              <a:t>Uk</a:t>
            </a:r>
            <a:r>
              <a:rPr lang="en-US" altLang="ko-KR" sz="2200" dirty="0">
                <a:latin typeface="Lato"/>
                <a:ea typeface="Lato"/>
                <a:cs typeface="Lato"/>
              </a:rPr>
              <a:t> Kim*, Tae Jun Ham*, Jae W. Lee*</a:t>
            </a: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2626941" y="570217"/>
            <a:ext cx="6938118" cy="29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0153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latinLnBrk="0"/>
            <a:r>
              <a:rPr lang="en-US" altLang="ko-KR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27th IEEE International Symposium on High-Performance Computer Architecture</a:t>
            </a:r>
          </a:p>
        </p:txBody>
      </p:sp>
      <p:sp>
        <p:nvSpPr>
          <p:cNvPr id="14" name="Shape 47">
            <a:extLst>
              <a:ext uri="{FF2B5EF4-FFF2-40B4-BE49-F238E27FC236}">
                <a16:creationId xmlns:a16="http://schemas.microsoft.com/office/drawing/2014/main" id="{781302BF-7396-D146-8DEA-BCF4027E4112}"/>
              </a:ext>
            </a:extLst>
          </p:cNvPr>
          <p:cNvSpPr txBox="1">
            <a:spLocks/>
          </p:cNvSpPr>
          <p:nvPr/>
        </p:nvSpPr>
        <p:spPr>
          <a:xfrm>
            <a:off x="2974746" y="6190994"/>
            <a:ext cx="3019291" cy="36271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14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18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lnSpc>
                <a:spcPct val="114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ctr" rtl="0">
              <a:lnSpc>
                <a:spcPct val="114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ctr" rtl="0">
              <a:lnSpc>
                <a:spcPct val="114000"/>
              </a:lnSpc>
              <a:spcBef>
                <a:spcPts val="22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11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ctr" rtl="0">
              <a:lnSpc>
                <a:spcPct val="114000"/>
              </a:lnSpc>
              <a:spcBef>
                <a:spcPts val="22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11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ctr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ctr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ctr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ctr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altLang="ko-KR" dirty="0">
                <a:solidFill>
                  <a:schemeClr val="tx1"/>
                </a:solidFill>
                <a:latin typeface="Frutiger" panose="020B0500000000000000" pitchFamily="34" charset="0"/>
              </a:rPr>
              <a:t>*Seoul National University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28BD1215-0788-C444-985E-73C2ABC1A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8588" y="4744816"/>
            <a:ext cx="1383084" cy="1433480"/>
          </a:xfrm>
          <a:prstGeom prst="rect">
            <a:avLst/>
          </a:prstGeom>
        </p:spPr>
      </p:pic>
      <p:pic>
        <p:nvPicPr>
          <p:cNvPr id="16" name="Picture 2" descr="C:\Users\pc1\Downloads\sKKU_logo\Emblem_01.jpg">
            <a:extLst>
              <a:ext uri="{FF2B5EF4-FFF2-40B4-BE49-F238E27FC236}">
                <a16:creationId xmlns:a16="http://schemas.microsoft.com/office/drawing/2014/main" id="{7B232748-608E-6E48-B20C-CA9389477C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0" t="22274" r="21899" b="22026"/>
          <a:stretch/>
        </p:blipFill>
        <p:spPr bwMode="auto">
          <a:xfrm>
            <a:off x="6717355" y="4744815"/>
            <a:ext cx="1415351" cy="141535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Shape 47">
            <a:extLst>
              <a:ext uri="{FF2B5EF4-FFF2-40B4-BE49-F238E27FC236}">
                <a16:creationId xmlns:a16="http://schemas.microsoft.com/office/drawing/2014/main" id="{3E1D03B2-9012-134A-B1C4-013BD579CAF8}"/>
              </a:ext>
            </a:extLst>
          </p:cNvPr>
          <p:cNvSpPr txBox="1">
            <a:spLocks/>
          </p:cNvSpPr>
          <p:nvPr/>
        </p:nvSpPr>
        <p:spPr>
          <a:xfrm>
            <a:off x="5958477" y="6190994"/>
            <a:ext cx="3019291" cy="36271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14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18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lnSpc>
                <a:spcPct val="114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ctr" rtl="0">
              <a:lnSpc>
                <a:spcPct val="114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ctr" rtl="0">
              <a:lnSpc>
                <a:spcPct val="114000"/>
              </a:lnSpc>
              <a:spcBef>
                <a:spcPts val="22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11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ctr" rtl="0">
              <a:lnSpc>
                <a:spcPct val="114000"/>
              </a:lnSpc>
              <a:spcBef>
                <a:spcPts val="22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11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ctr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ctr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ctr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ctr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altLang="ko-KR" baseline="30000" dirty="0">
                <a:solidFill>
                  <a:schemeClr val="tx1"/>
                </a:solidFill>
                <a:latin typeface="Frutiger" panose="020B0500000000000000" pitchFamily="34" charset="0"/>
              </a:rPr>
              <a:t>†</a:t>
            </a:r>
            <a:r>
              <a:rPr lang="en-US" altLang="ko-KR" dirty="0">
                <a:solidFill>
                  <a:schemeClr val="tx1"/>
                </a:solidFill>
                <a:latin typeface="Frutiger" panose="020B0500000000000000" pitchFamily="34" charset="0"/>
              </a:rPr>
              <a:t>Sungkyunkwan University</a:t>
            </a:r>
            <a:endParaRPr lang="sk-SK" altLang="ko-KR" baseline="30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803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 of </a:t>
            </a:r>
            <a:r>
              <a:rPr lang="en-US" altLang="ko-KR" dirty="0" err="1"/>
              <a:t>Layerweaver</a:t>
            </a:r>
            <a:r>
              <a:rPr lang="en-US" altLang="ko-KR" dirty="0"/>
              <a:t> Serving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3494896"/>
            <a:ext cx="11757660" cy="275037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altLang="ko-KR" sz="2000" dirty="0"/>
              <a:t>Assuming a </a:t>
            </a:r>
            <a:r>
              <a:rPr lang="en-US" altLang="ko-KR" sz="2000" b="1" dirty="0">
                <a:solidFill>
                  <a:schemeClr val="accent5"/>
                </a:solidFill>
              </a:rPr>
              <a:t>frontend load balancer</a:t>
            </a:r>
            <a:r>
              <a:rPr lang="en-US" altLang="ko-KR" sz="2000"/>
              <a:t> </a:t>
            </a:r>
            <a:r>
              <a:rPr lang="en-US" altLang="ko-KR" sz="2000" dirty="0"/>
              <a:t>that distributes a mix of both </a:t>
            </a:r>
            <a:r>
              <a:rPr lang="en-US" altLang="ko-KR" sz="2000" b="1" dirty="0"/>
              <a:t>memory-</a:t>
            </a:r>
            <a:r>
              <a:rPr lang="en-US" altLang="ko-KR" sz="2000" dirty="0"/>
              <a:t> and </a:t>
            </a:r>
            <a:r>
              <a:rPr lang="en-US" altLang="ko-KR" sz="2000" b="1" dirty="0"/>
              <a:t>compute-intensive</a:t>
            </a:r>
            <a:r>
              <a:rPr lang="en-US" altLang="ko-KR" sz="2000" dirty="0"/>
              <a:t> requests at</a:t>
            </a:r>
            <a:r>
              <a:rPr lang="en-US" altLang="ko-KR" sz="2000"/>
              <a:t> </a:t>
            </a:r>
            <a:r>
              <a:rPr lang="en-US" altLang="ko-KR" sz="2000" dirty="0"/>
              <a:t>pre-determined rates to worker nodes</a:t>
            </a:r>
          </a:p>
          <a:p>
            <a:r>
              <a:rPr lang="en-US" altLang="ko-KR" sz="2000" dirty="0"/>
              <a:t>Host processor triggers the greedy, layer-wise scheduler when a schedulable batch is formed</a:t>
            </a:r>
            <a:endParaRPr lang="en-US" altLang="ko-KR" sz="2000" dirty="0">
              <a:solidFill>
                <a:srgbClr val="3B3B3B"/>
              </a:solidFill>
            </a:endParaRPr>
          </a:p>
          <a:p>
            <a:r>
              <a:rPr lang="en-US" altLang="ko-KR" sz="2000" b="1" dirty="0">
                <a:solidFill>
                  <a:schemeClr val="accent5"/>
                </a:solidFill>
              </a:rPr>
              <a:t>Greedy Scheduler</a:t>
            </a:r>
            <a:r>
              <a:rPr lang="en-US" altLang="ko-KR" sz="2000" dirty="0"/>
              <a:t> accepts requests and adds them to the (scheduling) candidate group</a:t>
            </a:r>
            <a:endParaRPr lang="en-US" dirty="0"/>
          </a:p>
          <a:p>
            <a:pPr marL="575945" lvl="1"/>
            <a:r>
              <a:rPr lang="en-US" altLang="ko-KR" sz="2000" dirty="0"/>
              <a:t>Then the scheduler selects the next layer to schedule from this candidate group leading to the least idle time in compute/memory resources</a:t>
            </a:r>
            <a:endParaRPr lang="en-US" altLang="ko-KR" sz="2000" dirty="0">
              <a:cs typeface="Lat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77" name="모서리가 둥근 직사각형 76">
            <a:extLst>
              <a:ext uri="{FF2B5EF4-FFF2-40B4-BE49-F238E27FC236}">
                <a16:creationId xmlns:a16="http://schemas.microsoft.com/office/drawing/2014/main" id="{1F16BAD4-695B-2A47-A0A4-F4387D398E95}"/>
              </a:ext>
            </a:extLst>
          </p:cNvPr>
          <p:cNvSpPr/>
          <p:nvPr/>
        </p:nvSpPr>
        <p:spPr>
          <a:xfrm>
            <a:off x="7718463" y="1309040"/>
            <a:ext cx="1982440" cy="1920241"/>
          </a:xfrm>
          <a:prstGeom prst="roundRect">
            <a:avLst>
              <a:gd name="adj" fmla="val 6449"/>
            </a:avLst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9" name="Down Arrow 10">
            <a:extLst>
              <a:ext uri="{FF2B5EF4-FFF2-40B4-BE49-F238E27FC236}">
                <a16:creationId xmlns:a16="http://schemas.microsoft.com/office/drawing/2014/main" id="{150B1AF8-06CD-EB45-9E8E-9190F6DF3458}"/>
              </a:ext>
            </a:extLst>
          </p:cNvPr>
          <p:cNvSpPr/>
          <p:nvPr/>
        </p:nvSpPr>
        <p:spPr>
          <a:xfrm rot="10800000">
            <a:off x="2494678" y="1264863"/>
            <a:ext cx="1087816" cy="2063204"/>
          </a:xfrm>
          <a:prstGeom prst="downArrow">
            <a:avLst>
              <a:gd name="adj1" fmla="val 53499"/>
              <a:gd name="adj2" fmla="val 3250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1" name="Rounded Rectangle 39">
            <a:extLst>
              <a:ext uri="{FF2B5EF4-FFF2-40B4-BE49-F238E27FC236}">
                <a16:creationId xmlns:a16="http://schemas.microsoft.com/office/drawing/2014/main" id="{66919D69-D362-FA4A-BE82-8321E8543D08}"/>
              </a:ext>
            </a:extLst>
          </p:cNvPr>
          <p:cNvSpPr/>
          <p:nvPr/>
        </p:nvSpPr>
        <p:spPr>
          <a:xfrm>
            <a:off x="8249810" y="2727417"/>
            <a:ext cx="1304692" cy="374102"/>
          </a:xfrm>
          <a:prstGeom prst="roundRect">
            <a:avLst>
              <a:gd name="adj" fmla="val 1094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35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Off-chip DRAM</a:t>
            </a:r>
          </a:p>
        </p:txBody>
      </p:sp>
      <p:sp>
        <p:nvSpPr>
          <p:cNvPr id="82" name="Rounded Rectangle 26">
            <a:extLst>
              <a:ext uri="{FF2B5EF4-FFF2-40B4-BE49-F238E27FC236}">
                <a16:creationId xmlns:a16="http://schemas.microsoft.com/office/drawing/2014/main" id="{325A0D05-EE57-5E45-808F-4A54984F45BE}"/>
              </a:ext>
            </a:extLst>
          </p:cNvPr>
          <p:cNvSpPr/>
          <p:nvPr/>
        </p:nvSpPr>
        <p:spPr>
          <a:xfrm>
            <a:off x="8251436" y="1418216"/>
            <a:ext cx="1303066" cy="1230536"/>
          </a:xfrm>
          <a:prstGeom prst="roundRect">
            <a:avLst>
              <a:gd name="adj" fmla="val 763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83" name="Straight Connector 25">
            <a:extLst>
              <a:ext uri="{FF2B5EF4-FFF2-40B4-BE49-F238E27FC236}">
                <a16:creationId xmlns:a16="http://schemas.microsoft.com/office/drawing/2014/main" id="{6C1C4F20-8A52-EB40-81FB-22389D8988D8}"/>
              </a:ext>
            </a:extLst>
          </p:cNvPr>
          <p:cNvCxnSpPr>
            <a:cxnSpLocks/>
            <a:stCxn id="81" idx="0"/>
            <a:endCxn id="82" idx="2"/>
          </p:cNvCxnSpPr>
          <p:nvPr/>
        </p:nvCxnSpPr>
        <p:spPr>
          <a:xfrm flipV="1">
            <a:off x="8902156" y="2648751"/>
            <a:ext cx="813" cy="786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모서리가 둥근 직사각형 83">
            <a:extLst>
              <a:ext uri="{FF2B5EF4-FFF2-40B4-BE49-F238E27FC236}">
                <a16:creationId xmlns:a16="http://schemas.microsoft.com/office/drawing/2014/main" id="{2E347AE5-903E-FC45-A11A-3F65479197CF}"/>
              </a:ext>
            </a:extLst>
          </p:cNvPr>
          <p:cNvSpPr/>
          <p:nvPr/>
        </p:nvSpPr>
        <p:spPr>
          <a:xfrm>
            <a:off x="4575298" y="1309038"/>
            <a:ext cx="1816203" cy="1920242"/>
          </a:xfrm>
          <a:prstGeom prst="roundRect">
            <a:avLst>
              <a:gd name="adj" fmla="val 6425"/>
            </a:avLst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D1E80B4-C588-2F4E-A138-B17432081F5E}"/>
              </a:ext>
            </a:extLst>
          </p:cNvPr>
          <p:cNvSpPr txBox="1"/>
          <p:nvPr/>
        </p:nvSpPr>
        <p:spPr>
          <a:xfrm>
            <a:off x="4602527" y="971972"/>
            <a:ext cx="1949190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ko-Kore-KR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Host Processor</a:t>
            </a:r>
            <a:endParaRPr kumimoji="1" lang="ko-Kore-KR" altLang="en-US" b="1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7F73831-A4A2-C34B-82B3-2109CA62D573}"/>
              </a:ext>
            </a:extLst>
          </p:cNvPr>
          <p:cNvSpPr txBox="1"/>
          <p:nvPr/>
        </p:nvSpPr>
        <p:spPr>
          <a:xfrm>
            <a:off x="7755625" y="974098"/>
            <a:ext cx="1978267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NPU</a:t>
            </a:r>
          </a:p>
        </p:txBody>
      </p:sp>
      <p:sp>
        <p:nvSpPr>
          <p:cNvPr id="87" name="Rounded Rectangle 38">
            <a:extLst>
              <a:ext uri="{FF2B5EF4-FFF2-40B4-BE49-F238E27FC236}">
                <a16:creationId xmlns:a16="http://schemas.microsoft.com/office/drawing/2014/main" id="{221AE90A-CFD3-1A46-959B-0F946BCBA5A0}"/>
              </a:ext>
            </a:extLst>
          </p:cNvPr>
          <p:cNvSpPr/>
          <p:nvPr/>
        </p:nvSpPr>
        <p:spPr>
          <a:xfrm>
            <a:off x="4714905" y="1433602"/>
            <a:ext cx="1585625" cy="588336"/>
          </a:xfrm>
          <a:prstGeom prst="roundRect">
            <a:avLst>
              <a:gd name="adj" fmla="val 13358"/>
            </a:avLst>
          </a:prstGeom>
          <a:solidFill>
            <a:schemeClr val="accent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cs typeface="Arial" panose="020B0604020202020204" pitchFamily="34" charset="0"/>
              </a:rPr>
              <a:t>Greedy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  <a:cs typeface="Arial" panose="020B0604020202020204" pitchFamily="34" charset="0"/>
              </a:rPr>
              <a:t>Scheduler</a:t>
            </a: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C4DAAA51-75F0-E74F-A9F1-156C00E68996}"/>
              </a:ext>
            </a:extLst>
          </p:cNvPr>
          <p:cNvCxnSpPr>
            <a:cxnSpLocks/>
          </p:cNvCxnSpPr>
          <p:nvPr/>
        </p:nvCxnSpPr>
        <p:spPr>
          <a:xfrm>
            <a:off x="6415886" y="1506446"/>
            <a:ext cx="12946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8A2D8272-3D45-C341-A2E1-81CF668E5818}"/>
              </a:ext>
            </a:extLst>
          </p:cNvPr>
          <p:cNvSpPr txBox="1"/>
          <p:nvPr/>
        </p:nvSpPr>
        <p:spPr>
          <a:xfrm>
            <a:off x="6603817" y="1251165"/>
            <a:ext cx="88485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Commands</a:t>
            </a: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A4C33C46-E647-1E44-A1E5-DAF3C98FB392}"/>
              </a:ext>
            </a:extLst>
          </p:cNvPr>
          <p:cNvCxnSpPr>
            <a:cxnSpLocks/>
          </p:cNvCxnSpPr>
          <p:nvPr/>
        </p:nvCxnSpPr>
        <p:spPr>
          <a:xfrm flipH="1">
            <a:off x="6402297" y="2026274"/>
            <a:ext cx="131616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A5D1DF1C-45C3-9B43-9D96-EA45E924B327}"/>
              </a:ext>
            </a:extLst>
          </p:cNvPr>
          <p:cNvSpPr txBox="1"/>
          <p:nvPr/>
        </p:nvSpPr>
        <p:spPr>
          <a:xfrm>
            <a:off x="6640217" y="2096931"/>
            <a:ext cx="87203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Finish any?</a:t>
            </a:r>
            <a:endParaRPr kumimoji="1" lang="ko-Kore-KR" altLang="en-US" sz="140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63" name="왼쪽/오른쪽 화살표[L] 162">
            <a:extLst>
              <a:ext uri="{FF2B5EF4-FFF2-40B4-BE49-F238E27FC236}">
                <a16:creationId xmlns:a16="http://schemas.microsoft.com/office/drawing/2014/main" id="{68EFC7E8-C626-4048-9BD1-DD6FF458BE88}"/>
              </a:ext>
            </a:extLst>
          </p:cNvPr>
          <p:cNvSpPr/>
          <p:nvPr/>
        </p:nvSpPr>
        <p:spPr>
          <a:xfrm>
            <a:off x="6402297" y="1575645"/>
            <a:ext cx="1316163" cy="372104"/>
          </a:xfrm>
          <a:prstGeom prst="leftRightArrow">
            <a:avLst>
              <a:gd name="adj1" fmla="val 64232"/>
              <a:gd name="adj2" fmla="val 3571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PCIe</a:t>
            </a:r>
            <a:endParaRPr kumimoji="1" lang="ko-Kore-KR" altLang="en-US" sz="200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3385A2A3-49D9-A348-B861-4B74A35279AB}"/>
              </a:ext>
            </a:extLst>
          </p:cNvPr>
          <p:cNvSpPr txBox="1"/>
          <p:nvPr/>
        </p:nvSpPr>
        <p:spPr>
          <a:xfrm>
            <a:off x="5336318" y="2964153"/>
            <a:ext cx="859778" cy="200055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kumimoji="1" lang="en-US" altLang="ko-Kore-KR" sz="13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Request Q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3258160-9059-DE45-9ECC-2AA431873829}"/>
              </a:ext>
            </a:extLst>
          </p:cNvPr>
          <p:cNvSpPr txBox="1"/>
          <p:nvPr/>
        </p:nvSpPr>
        <p:spPr>
          <a:xfrm>
            <a:off x="2181257" y="974098"/>
            <a:ext cx="1697952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Other Workers</a:t>
            </a:r>
            <a:endParaRPr kumimoji="1" lang="ko-Kore-KR" altLang="en-US" b="1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CF7F64A1-943E-D740-AF46-70D6A3765DA8}"/>
              </a:ext>
            </a:extLst>
          </p:cNvPr>
          <p:cNvSpPr/>
          <p:nvPr/>
        </p:nvSpPr>
        <p:spPr>
          <a:xfrm>
            <a:off x="5191260" y="2432163"/>
            <a:ext cx="1058592" cy="4870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C251F644-D91C-524A-8DB3-2DB161BDF1E7}"/>
              </a:ext>
            </a:extLst>
          </p:cNvPr>
          <p:cNvSpPr/>
          <p:nvPr/>
        </p:nvSpPr>
        <p:spPr>
          <a:xfrm>
            <a:off x="5136850" y="2422821"/>
            <a:ext cx="89839" cy="508725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693A0AC-1CE0-BC4A-AECA-3B9C44442C2D}"/>
              </a:ext>
            </a:extLst>
          </p:cNvPr>
          <p:cNvGrpSpPr/>
          <p:nvPr/>
        </p:nvGrpSpPr>
        <p:grpSpPr>
          <a:xfrm>
            <a:off x="5359925" y="2452828"/>
            <a:ext cx="881205" cy="438962"/>
            <a:chOff x="5624114" y="2352244"/>
            <a:chExt cx="754176" cy="438962"/>
          </a:xfrm>
        </p:grpSpPr>
        <p:sp>
          <p:nvSpPr>
            <p:cNvPr id="172" name="모서리가 둥근 직사각형 171">
              <a:extLst>
                <a:ext uri="{FF2B5EF4-FFF2-40B4-BE49-F238E27FC236}">
                  <a16:creationId xmlns:a16="http://schemas.microsoft.com/office/drawing/2014/main" id="{76429393-6E09-9E41-BB6E-65AD5D14FB92}"/>
                </a:ext>
              </a:extLst>
            </p:cNvPr>
            <p:cNvSpPr/>
            <p:nvPr/>
          </p:nvSpPr>
          <p:spPr>
            <a:xfrm>
              <a:off x="5814573" y="2352245"/>
              <a:ext cx="182802" cy="43896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anose="020B0604020202020204" pitchFamily="34" charset="0"/>
                </a:rPr>
                <a:t>M2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73" name="모서리가 둥근 직사각형 172">
              <a:extLst>
                <a:ext uri="{FF2B5EF4-FFF2-40B4-BE49-F238E27FC236}">
                  <a16:creationId xmlns:a16="http://schemas.microsoft.com/office/drawing/2014/main" id="{64E96AF4-4EF8-D04C-9160-029FD52320A3}"/>
                </a:ext>
              </a:extLst>
            </p:cNvPr>
            <p:cNvSpPr/>
            <p:nvPr/>
          </p:nvSpPr>
          <p:spPr>
            <a:xfrm>
              <a:off x="5624114" y="2352245"/>
              <a:ext cx="182802" cy="43896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anose="020B0604020202020204" pitchFamily="34" charset="0"/>
                </a:rPr>
                <a:t>C2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68" name="모서리가 둥근 직사각형 167">
              <a:extLst>
                <a:ext uri="{FF2B5EF4-FFF2-40B4-BE49-F238E27FC236}">
                  <a16:creationId xmlns:a16="http://schemas.microsoft.com/office/drawing/2014/main" id="{7BAEA933-63F3-B64E-897D-B8504F4AAA0E}"/>
                </a:ext>
              </a:extLst>
            </p:cNvPr>
            <p:cNvSpPr/>
            <p:nvPr/>
          </p:nvSpPr>
          <p:spPr>
            <a:xfrm>
              <a:off x="6005031" y="2352244"/>
              <a:ext cx="182802" cy="43896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anose="020B0604020202020204" pitchFamily="34" charset="0"/>
                </a:rPr>
                <a:t>C1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69" name="모서리가 둥근 직사각형 168">
              <a:extLst>
                <a:ext uri="{FF2B5EF4-FFF2-40B4-BE49-F238E27FC236}">
                  <a16:creationId xmlns:a16="http://schemas.microsoft.com/office/drawing/2014/main" id="{2AF08DD7-AEFA-6D49-95EC-B9C726812A29}"/>
                </a:ext>
              </a:extLst>
            </p:cNvPr>
            <p:cNvSpPr/>
            <p:nvPr/>
          </p:nvSpPr>
          <p:spPr>
            <a:xfrm>
              <a:off x="6195488" y="2352244"/>
              <a:ext cx="182802" cy="43896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anose="020B0604020202020204" pitchFamily="34" charset="0"/>
                </a:rPr>
                <a:t>M1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9920C71A-E794-6047-9A0F-EBDB71DA590C}"/>
              </a:ext>
            </a:extLst>
          </p:cNvPr>
          <p:cNvSpPr/>
          <p:nvPr/>
        </p:nvSpPr>
        <p:spPr>
          <a:xfrm>
            <a:off x="5361996" y="2430269"/>
            <a:ext cx="887857" cy="497361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8AB51EC-6B2D-884B-8362-D4A1C413BE63}"/>
              </a:ext>
            </a:extLst>
          </p:cNvPr>
          <p:cNvGrpSpPr/>
          <p:nvPr/>
        </p:nvGrpSpPr>
        <p:grpSpPr>
          <a:xfrm>
            <a:off x="3373340" y="2290304"/>
            <a:ext cx="1851533" cy="800367"/>
            <a:chOff x="3510501" y="2211754"/>
            <a:chExt cx="1578066" cy="800367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E0C12E18-83A3-6A4D-B4C4-1E6907AA553C}"/>
                </a:ext>
              </a:extLst>
            </p:cNvPr>
            <p:cNvGrpSpPr/>
            <p:nvPr/>
          </p:nvGrpSpPr>
          <p:grpSpPr>
            <a:xfrm>
              <a:off x="3510501" y="2211754"/>
              <a:ext cx="1578066" cy="800367"/>
              <a:chOff x="3640262" y="2293142"/>
              <a:chExt cx="918902" cy="592763"/>
            </a:xfrm>
          </p:grpSpPr>
          <p:sp>
            <p:nvSpPr>
              <p:cNvPr id="177" name="Down Arrow 59">
                <a:extLst>
                  <a:ext uri="{FF2B5EF4-FFF2-40B4-BE49-F238E27FC236}">
                    <a16:creationId xmlns:a16="http://schemas.microsoft.com/office/drawing/2014/main" id="{9731307B-283B-0941-866A-294CFC30D314}"/>
                  </a:ext>
                </a:extLst>
              </p:cNvPr>
              <p:cNvSpPr/>
              <p:nvPr/>
            </p:nvSpPr>
            <p:spPr>
              <a:xfrm rot="16200000">
                <a:off x="3952597" y="1980807"/>
                <a:ext cx="294105" cy="918776"/>
              </a:xfrm>
              <a:prstGeom prst="downArrow">
                <a:avLst>
                  <a:gd name="adj1" fmla="val 72457"/>
                  <a:gd name="adj2" fmla="val 51969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78" name="Down Arrow 59">
                <a:extLst>
                  <a:ext uri="{FF2B5EF4-FFF2-40B4-BE49-F238E27FC236}">
                    <a16:creationId xmlns:a16="http://schemas.microsoft.com/office/drawing/2014/main" id="{9396E339-AEC5-0840-9522-CDB9045BE35F}"/>
                  </a:ext>
                </a:extLst>
              </p:cNvPr>
              <p:cNvSpPr/>
              <p:nvPr/>
            </p:nvSpPr>
            <p:spPr>
              <a:xfrm rot="16200000">
                <a:off x="3952723" y="2279465"/>
                <a:ext cx="294105" cy="918776"/>
              </a:xfrm>
              <a:prstGeom prst="downArrow">
                <a:avLst>
                  <a:gd name="adj1" fmla="val 66908"/>
                  <a:gd name="adj2" fmla="val 51969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306A7A2C-5C30-704B-ADD1-CF2112FDF924}"/>
                </a:ext>
              </a:extLst>
            </p:cNvPr>
            <p:cNvSpPr txBox="1"/>
            <p:nvPr/>
          </p:nvSpPr>
          <p:spPr>
            <a:xfrm>
              <a:off x="3636751" y="2300834"/>
              <a:ext cx="1297990" cy="207749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kumimoji="1" lang="en-US" altLang="en-US" sz="135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anose="020B0604020202020204" pitchFamily="34" charset="0"/>
                </a:rPr>
                <a:t>Comp-intensive</a:t>
              </a:r>
              <a:endParaRPr kumimoji="1" lang="ko-Kore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1897532D-9FE5-BD4D-8704-87350FA61F6F}"/>
                </a:ext>
              </a:extLst>
            </p:cNvPr>
            <p:cNvSpPr txBox="1"/>
            <p:nvPr/>
          </p:nvSpPr>
          <p:spPr>
            <a:xfrm>
              <a:off x="3631567" y="2714545"/>
              <a:ext cx="1333863" cy="207749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kumimoji="1" lang="en-US" altLang="en-US" sz="135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anose="020B0604020202020204" pitchFamily="34" charset="0"/>
                </a:rPr>
                <a:t>Mem-intensive</a:t>
              </a:r>
              <a:endParaRPr kumimoji="1" lang="ko-Kore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79" name="모서리가 둥근 직사각형 178">
            <a:extLst>
              <a:ext uri="{FF2B5EF4-FFF2-40B4-BE49-F238E27FC236}">
                <a16:creationId xmlns:a16="http://schemas.microsoft.com/office/drawing/2014/main" id="{442F30B7-7AE0-D04E-8276-879F5E601D04}"/>
              </a:ext>
            </a:extLst>
          </p:cNvPr>
          <p:cNvSpPr/>
          <p:nvPr/>
        </p:nvSpPr>
        <p:spPr>
          <a:xfrm>
            <a:off x="2497357" y="1898071"/>
            <a:ext cx="1002749" cy="1250970"/>
          </a:xfrm>
          <a:prstGeom prst="roundRect">
            <a:avLst>
              <a:gd name="adj" fmla="val 6449"/>
            </a:avLst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F554E382-646D-A746-83C3-F702597A2ADE}"/>
              </a:ext>
            </a:extLst>
          </p:cNvPr>
          <p:cNvSpPr txBox="1"/>
          <p:nvPr/>
        </p:nvSpPr>
        <p:spPr>
          <a:xfrm>
            <a:off x="2607182" y="2624646"/>
            <a:ext cx="770010" cy="430887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kumimoji="1" lang="en-US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Load</a:t>
            </a:r>
          </a:p>
          <a:p>
            <a:pPr algn="ctr"/>
            <a:r>
              <a:rPr kumimoji="1" lang="en-US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Balancer</a:t>
            </a:r>
            <a:endParaRPr kumimoji="1" lang="ko-Kore-KR" altLang="en-US" sz="140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181" name="Picture 2">
            <a:extLst>
              <a:ext uri="{FF2B5EF4-FFF2-40B4-BE49-F238E27FC236}">
                <a16:creationId xmlns:a16="http://schemas.microsoft.com/office/drawing/2014/main" id="{372357B9-2603-7949-80D4-6E93BB3FF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220" y="1945611"/>
            <a:ext cx="749093" cy="69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325E0B70-4864-DA45-82EA-9382AAC45F2B}"/>
              </a:ext>
            </a:extLst>
          </p:cNvPr>
          <p:cNvCxnSpPr>
            <a:cxnSpLocks/>
          </p:cNvCxnSpPr>
          <p:nvPr/>
        </p:nvCxnSpPr>
        <p:spPr>
          <a:xfrm flipV="1">
            <a:off x="5956426" y="2029385"/>
            <a:ext cx="0" cy="3934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C38A88EF-58BF-F145-B3BF-117E92F0DB68}"/>
              </a:ext>
            </a:extLst>
          </p:cNvPr>
          <p:cNvSpPr txBox="1"/>
          <p:nvPr/>
        </p:nvSpPr>
        <p:spPr>
          <a:xfrm>
            <a:off x="3696282" y="1769045"/>
            <a:ext cx="758221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Feedback</a:t>
            </a:r>
            <a:endParaRPr kumimoji="1" lang="ko-Kore-KR" altLang="en-US" sz="140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D0BFC9B1-21AB-1749-9356-5A2FA8ECFD4C}"/>
              </a:ext>
            </a:extLst>
          </p:cNvPr>
          <p:cNvSpPr txBox="1"/>
          <p:nvPr/>
        </p:nvSpPr>
        <p:spPr>
          <a:xfrm>
            <a:off x="6422979" y="2756196"/>
            <a:ext cx="1160177" cy="5386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en-US" sz="1200" dirty="0">
                <a:cs typeface="Arial" panose="020B0604020202020204" pitchFamily="34" charset="0"/>
              </a:rPr>
              <a:t>Interweaved</a:t>
            </a:r>
          </a:p>
          <a:p>
            <a:pPr algn="ctr"/>
            <a:r>
              <a:rPr kumimoji="1" lang="en-US" altLang="en-US" sz="1200" dirty="0">
                <a:cs typeface="Arial" panose="020B0604020202020204" pitchFamily="34" charset="0"/>
              </a:rPr>
              <a:t>Inst. Streams</a:t>
            </a:r>
          </a:p>
          <a:p>
            <a:pPr algn="ctr"/>
            <a:r>
              <a:rPr kumimoji="1" lang="en-US" altLang="en-US" sz="1100" dirty="0">
                <a:cs typeface="Arial" panose="020B0604020202020204" pitchFamily="34" charset="0"/>
              </a:rPr>
              <a:t>(Appended)</a:t>
            </a:r>
            <a:endParaRPr kumimoji="1" lang="ko-Kore-KR" altLang="en-US" sz="1100" dirty="0">
              <a:cs typeface="Arial" panose="020B0604020202020204" pitchFamily="34" charset="0"/>
            </a:endParaRPr>
          </a:p>
        </p:txBody>
      </p:sp>
      <p:cxnSp>
        <p:nvCxnSpPr>
          <p:cNvPr id="186" name="꺾인 연결선[E] 185">
            <a:extLst>
              <a:ext uri="{FF2B5EF4-FFF2-40B4-BE49-F238E27FC236}">
                <a16:creationId xmlns:a16="http://schemas.microsoft.com/office/drawing/2014/main" id="{C8CA6F41-1545-224B-BD45-7C1D1733EB21}"/>
              </a:ext>
            </a:extLst>
          </p:cNvPr>
          <p:cNvCxnSpPr>
            <a:cxnSpLocks/>
            <a:stCxn id="207" idx="1"/>
            <a:endCxn id="185" idx="3"/>
          </p:cNvCxnSpPr>
          <p:nvPr/>
        </p:nvCxnSpPr>
        <p:spPr>
          <a:xfrm rot="5400000">
            <a:off x="7732615" y="2767083"/>
            <a:ext cx="108960" cy="407877"/>
          </a:xfrm>
          <a:prstGeom prst="bentConnector2">
            <a:avLst/>
          </a:prstGeom>
          <a:ln w="22225">
            <a:solidFill>
              <a:schemeClr val="tx2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꺾인 연결선[E] 186">
            <a:extLst>
              <a:ext uri="{FF2B5EF4-FFF2-40B4-BE49-F238E27FC236}">
                <a16:creationId xmlns:a16="http://schemas.microsoft.com/office/drawing/2014/main" id="{69F021FE-507F-3B4D-9E86-5055B2FAD04D}"/>
              </a:ext>
            </a:extLst>
          </p:cNvPr>
          <p:cNvCxnSpPr>
            <a:cxnSpLocks/>
            <a:stCxn id="87" idx="1"/>
            <a:endCxn id="179" idx="0"/>
          </p:cNvCxnSpPr>
          <p:nvPr/>
        </p:nvCxnSpPr>
        <p:spPr>
          <a:xfrm rot="10800000" flipV="1">
            <a:off x="2998733" y="1727769"/>
            <a:ext cx="1716173" cy="17030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C99714BA-6F1D-6147-A58A-D9F710033169}"/>
              </a:ext>
            </a:extLst>
          </p:cNvPr>
          <p:cNvGrpSpPr/>
          <p:nvPr/>
        </p:nvGrpSpPr>
        <p:grpSpPr>
          <a:xfrm>
            <a:off x="8333537" y="1493683"/>
            <a:ext cx="1137962" cy="1090457"/>
            <a:chOff x="7805265" y="1716103"/>
            <a:chExt cx="993975" cy="1027032"/>
          </a:xfrm>
        </p:grpSpPr>
        <p:grpSp>
          <p:nvGrpSpPr>
            <p:cNvPr id="191" name="그룹 190">
              <a:extLst>
                <a:ext uri="{FF2B5EF4-FFF2-40B4-BE49-F238E27FC236}">
                  <a16:creationId xmlns:a16="http://schemas.microsoft.com/office/drawing/2014/main" id="{63A70354-5B26-BF47-B4E4-C658AD2A522D}"/>
                </a:ext>
              </a:extLst>
            </p:cNvPr>
            <p:cNvGrpSpPr/>
            <p:nvPr/>
          </p:nvGrpSpPr>
          <p:grpSpPr>
            <a:xfrm>
              <a:off x="7932026" y="2393808"/>
              <a:ext cx="705235" cy="117079"/>
              <a:chOff x="8150875" y="2409684"/>
              <a:chExt cx="454636" cy="65650"/>
            </a:xfrm>
          </p:grpSpPr>
          <p:cxnSp>
            <p:nvCxnSpPr>
              <p:cNvPr id="196" name="Straight Connector 25">
                <a:extLst>
                  <a:ext uri="{FF2B5EF4-FFF2-40B4-BE49-F238E27FC236}">
                    <a16:creationId xmlns:a16="http://schemas.microsoft.com/office/drawing/2014/main" id="{66F2070B-8262-4F4B-BF90-05732D58E5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00711" y="2409684"/>
                <a:ext cx="0" cy="656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25">
                <a:extLst>
                  <a:ext uri="{FF2B5EF4-FFF2-40B4-BE49-F238E27FC236}">
                    <a16:creationId xmlns:a16="http://schemas.microsoft.com/office/drawing/2014/main" id="{FE968747-5A38-0941-A0C5-6A0CEE06E0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53111" y="2409684"/>
                <a:ext cx="0" cy="656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25">
                <a:extLst>
                  <a:ext uri="{FF2B5EF4-FFF2-40B4-BE49-F238E27FC236}">
                    <a16:creationId xmlns:a16="http://schemas.microsoft.com/office/drawing/2014/main" id="{69FA115C-74EC-6445-B90B-7A60D874E8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05511" y="2409684"/>
                <a:ext cx="0" cy="656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25">
                <a:extLst>
                  <a:ext uri="{FF2B5EF4-FFF2-40B4-BE49-F238E27FC236}">
                    <a16:creationId xmlns:a16="http://schemas.microsoft.com/office/drawing/2014/main" id="{E3EF55DD-123E-9B41-91F5-7A8E0076FC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50875" y="2409684"/>
                <a:ext cx="0" cy="656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2" name="Rounded Rectangle 26">
              <a:extLst>
                <a:ext uri="{FF2B5EF4-FFF2-40B4-BE49-F238E27FC236}">
                  <a16:creationId xmlns:a16="http://schemas.microsoft.com/office/drawing/2014/main" id="{E4B6E3FA-DDEE-EF4F-96CE-20DACFBDC050}"/>
                </a:ext>
              </a:extLst>
            </p:cNvPr>
            <p:cNvSpPr/>
            <p:nvPr/>
          </p:nvSpPr>
          <p:spPr>
            <a:xfrm>
              <a:off x="7808349" y="1716103"/>
              <a:ext cx="990891" cy="702545"/>
            </a:xfrm>
            <a:prstGeom prst="roundRect">
              <a:avLst>
                <a:gd name="adj" fmla="val 7632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93" name="Rounded Rectangle 26">
              <a:extLst>
                <a:ext uri="{FF2B5EF4-FFF2-40B4-BE49-F238E27FC236}">
                  <a16:creationId xmlns:a16="http://schemas.microsoft.com/office/drawing/2014/main" id="{3A7CEC67-369D-6346-B44C-6E51EB087AE8}"/>
                </a:ext>
              </a:extLst>
            </p:cNvPr>
            <p:cNvSpPr/>
            <p:nvPr/>
          </p:nvSpPr>
          <p:spPr>
            <a:xfrm>
              <a:off x="7805265" y="2484298"/>
              <a:ext cx="990891" cy="258837"/>
            </a:xfrm>
            <a:prstGeom prst="roundRect">
              <a:avLst>
                <a:gd name="adj" fmla="val 7632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CDF22B9D-6E4C-644C-967A-5407C95B9F93}"/>
                </a:ext>
              </a:extLst>
            </p:cNvPr>
            <p:cNvSpPr/>
            <p:nvPr/>
          </p:nvSpPr>
          <p:spPr>
            <a:xfrm>
              <a:off x="7825719" y="1897404"/>
              <a:ext cx="967800" cy="3188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anose="020B0604020202020204" pitchFamily="34" charset="0"/>
                </a:rPr>
                <a:t>NPU Core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0955CC41-DF0F-5A44-9E84-7564D0DE81F9}"/>
                </a:ext>
              </a:extLst>
            </p:cNvPr>
            <p:cNvSpPr txBox="1"/>
            <p:nvPr/>
          </p:nvSpPr>
          <p:spPr>
            <a:xfrm>
              <a:off x="7919644" y="2520413"/>
              <a:ext cx="763094" cy="20291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en-US" sz="135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anose="020B0604020202020204" pitchFamily="34" charset="0"/>
                </a:rPr>
                <a:t>Global </a:t>
              </a:r>
              <a:r>
                <a:rPr kumimoji="1" lang="en-US" altLang="en-US" sz="1350" dirty="0" err="1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anose="020B0604020202020204" pitchFamily="34" charset="0"/>
                </a:rPr>
                <a:t>Buf</a:t>
              </a:r>
              <a:r>
                <a:rPr kumimoji="1" lang="en-US" altLang="en-US" sz="135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anose="020B0604020202020204" pitchFamily="34" charset="0"/>
                </a:rPr>
                <a:t>.</a:t>
              </a:r>
              <a:endParaRPr kumimoji="1" lang="ko-Kore-KR" altLang="en-US" sz="135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cxnSp>
        <p:nvCxnSpPr>
          <p:cNvPr id="200" name="꺾인 연결선[E] 199">
            <a:extLst>
              <a:ext uri="{FF2B5EF4-FFF2-40B4-BE49-F238E27FC236}">
                <a16:creationId xmlns:a16="http://schemas.microsoft.com/office/drawing/2014/main" id="{2F8CBE86-FA6F-DF4E-A7DA-F4E43B64E69B}"/>
              </a:ext>
            </a:extLst>
          </p:cNvPr>
          <p:cNvCxnSpPr>
            <a:cxnSpLocks/>
            <a:stCxn id="207" idx="3"/>
          </p:cNvCxnSpPr>
          <p:nvPr/>
        </p:nvCxnSpPr>
        <p:spPr>
          <a:xfrm rot="5400000" flipH="1" flipV="1">
            <a:off x="8081360" y="1421446"/>
            <a:ext cx="97384" cy="278036"/>
          </a:xfrm>
          <a:prstGeom prst="bentConnector2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C18F53DE-20B0-8042-A86C-D464484F63D0}"/>
              </a:ext>
            </a:extLst>
          </p:cNvPr>
          <p:cNvGrpSpPr/>
          <p:nvPr/>
        </p:nvGrpSpPr>
        <p:grpSpPr>
          <a:xfrm>
            <a:off x="7845897" y="1609157"/>
            <a:ext cx="290272" cy="1307384"/>
            <a:chOff x="7379325" y="1824860"/>
            <a:chExt cx="253544" cy="1231342"/>
          </a:xfrm>
        </p:grpSpPr>
        <p:grpSp>
          <p:nvGrpSpPr>
            <p:cNvPr id="202" name="그룹 201">
              <a:extLst>
                <a:ext uri="{FF2B5EF4-FFF2-40B4-BE49-F238E27FC236}">
                  <a16:creationId xmlns:a16="http://schemas.microsoft.com/office/drawing/2014/main" id="{9E226BC2-C7E7-6946-A537-B5523C567E9D}"/>
                </a:ext>
              </a:extLst>
            </p:cNvPr>
            <p:cNvGrpSpPr/>
            <p:nvPr/>
          </p:nvGrpSpPr>
          <p:grpSpPr>
            <a:xfrm>
              <a:off x="7379325" y="1824860"/>
              <a:ext cx="253544" cy="1231342"/>
              <a:chOff x="6893705" y="3556386"/>
              <a:chExt cx="413430" cy="1231342"/>
            </a:xfrm>
          </p:grpSpPr>
          <p:sp>
            <p:nvSpPr>
              <p:cNvPr id="207" name="모서리가 둥근 직사각형 206">
                <a:extLst>
                  <a:ext uri="{FF2B5EF4-FFF2-40B4-BE49-F238E27FC236}">
                    <a16:creationId xmlns:a16="http://schemas.microsoft.com/office/drawing/2014/main" id="{6302469C-E870-0049-BE99-9DCFB1B6F3C1}"/>
                  </a:ext>
                </a:extLst>
              </p:cNvPr>
              <p:cNvSpPr/>
              <p:nvPr/>
            </p:nvSpPr>
            <p:spPr>
              <a:xfrm rot="16200000">
                <a:off x="6484749" y="3965342"/>
                <a:ext cx="1231342" cy="41343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ko-KR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08" name="모서리가 둥근 직사각형 207">
                <a:extLst>
                  <a:ext uri="{FF2B5EF4-FFF2-40B4-BE49-F238E27FC236}">
                    <a16:creationId xmlns:a16="http://schemas.microsoft.com/office/drawing/2014/main" id="{EE0D6498-51C0-A34A-9977-4D17728E0FC3}"/>
                  </a:ext>
                </a:extLst>
              </p:cNvPr>
              <p:cNvSpPr/>
              <p:nvPr/>
            </p:nvSpPr>
            <p:spPr>
              <a:xfrm rot="16200000">
                <a:off x="7074927" y="3392770"/>
                <a:ext cx="45719" cy="384557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ko-KR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09" name="모서리가 둥근 직사각형 208">
                <a:extLst>
                  <a:ext uri="{FF2B5EF4-FFF2-40B4-BE49-F238E27FC236}">
                    <a16:creationId xmlns:a16="http://schemas.microsoft.com/office/drawing/2014/main" id="{654F92BE-A12E-764E-9FDA-8A0CB2151C4D}"/>
                  </a:ext>
                </a:extLst>
              </p:cNvPr>
              <p:cNvSpPr/>
              <p:nvPr/>
            </p:nvSpPr>
            <p:spPr>
              <a:xfrm rot="16200000">
                <a:off x="7072574" y="3522829"/>
                <a:ext cx="50424" cy="384557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ko-KR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10" name="모서리가 둥근 직사각형 209">
                <a:extLst>
                  <a:ext uri="{FF2B5EF4-FFF2-40B4-BE49-F238E27FC236}">
                    <a16:creationId xmlns:a16="http://schemas.microsoft.com/office/drawing/2014/main" id="{EBBED5D8-8E77-304D-9263-3A08F01517BB}"/>
                  </a:ext>
                </a:extLst>
              </p:cNvPr>
              <p:cNvSpPr/>
              <p:nvPr/>
            </p:nvSpPr>
            <p:spPr>
              <a:xfrm rot="16200000">
                <a:off x="7060501" y="3598931"/>
                <a:ext cx="74571" cy="384557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ko-KR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11" name="모서리가 둥근 직사각형 210">
                <a:extLst>
                  <a:ext uri="{FF2B5EF4-FFF2-40B4-BE49-F238E27FC236}">
                    <a16:creationId xmlns:a16="http://schemas.microsoft.com/office/drawing/2014/main" id="{0D078E6B-5B6B-6247-ADDF-16710A89C49F}"/>
                  </a:ext>
                </a:extLst>
              </p:cNvPr>
              <p:cNvSpPr/>
              <p:nvPr/>
            </p:nvSpPr>
            <p:spPr>
              <a:xfrm rot="16200000">
                <a:off x="7060501" y="3680965"/>
                <a:ext cx="74571" cy="384557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ko-KR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12" name="모서리가 둥근 직사각형 211">
                <a:extLst>
                  <a:ext uri="{FF2B5EF4-FFF2-40B4-BE49-F238E27FC236}">
                    <a16:creationId xmlns:a16="http://schemas.microsoft.com/office/drawing/2014/main" id="{9F186E32-1998-1C4B-9CDC-A9553EDEC272}"/>
                  </a:ext>
                </a:extLst>
              </p:cNvPr>
              <p:cNvSpPr/>
              <p:nvPr/>
            </p:nvSpPr>
            <p:spPr>
              <a:xfrm rot="16200000">
                <a:off x="7060501" y="3797179"/>
                <a:ext cx="74571" cy="384557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ko-KR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13" name="모서리가 둥근 직사각형 212">
                <a:extLst>
                  <a:ext uri="{FF2B5EF4-FFF2-40B4-BE49-F238E27FC236}">
                    <a16:creationId xmlns:a16="http://schemas.microsoft.com/office/drawing/2014/main" id="{9EB02E39-2343-C44C-B53C-7CA7103E24AB}"/>
                  </a:ext>
                </a:extLst>
              </p:cNvPr>
              <p:cNvSpPr/>
              <p:nvPr/>
            </p:nvSpPr>
            <p:spPr>
              <a:xfrm rot="16200000">
                <a:off x="7060501" y="3908168"/>
                <a:ext cx="74571" cy="384557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ko-KR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14" name="모서리가 둥근 직사각형 213">
                <a:extLst>
                  <a:ext uri="{FF2B5EF4-FFF2-40B4-BE49-F238E27FC236}">
                    <a16:creationId xmlns:a16="http://schemas.microsoft.com/office/drawing/2014/main" id="{E2AD01BB-5898-1447-B364-B52FF8BC4D45}"/>
                  </a:ext>
                </a:extLst>
              </p:cNvPr>
              <p:cNvSpPr/>
              <p:nvPr/>
            </p:nvSpPr>
            <p:spPr>
              <a:xfrm rot="16200000">
                <a:off x="7060501" y="4011586"/>
                <a:ext cx="74571" cy="384557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ko-KR" alt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03" name="모서리가 둥근 직사각형 202">
              <a:extLst>
                <a:ext uri="{FF2B5EF4-FFF2-40B4-BE49-F238E27FC236}">
                  <a16:creationId xmlns:a16="http://schemas.microsoft.com/office/drawing/2014/main" id="{D5C3E714-A9BE-7743-889C-9A8A96C2047C}"/>
                </a:ext>
              </a:extLst>
            </p:cNvPr>
            <p:cNvSpPr/>
            <p:nvPr/>
          </p:nvSpPr>
          <p:spPr>
            <a:xfrm rot="16200000">
              <a:off x="7481623" y="2434826"/>
              <a:ext cx="45719" cy="235837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04" name="모서리가 둥근 직사각형 203">
              <a:extLst>
                <a:ext uri="{FF2B5EF4-FFF2-40B4-BE49-F238E27FC236}">
                  <a16:creationId xmlns:a16="http://schemas.microsoft.com/office/drawing/2014/main" id="{25FF960A-7D24-7749-B395-63A251167484}"/>
                </a:ext>
              </a:extLst>
            </p:cNvPr>
            <p:cNvSpPr/>
            <p:nvPr/>
          </p:nvSpPr>
          <p:spPr>
            <a:xfrm rot="16200000">
              <a:off x="7430473" y="2807500"/>
              <a:ext cx="148017" cy="235837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05" name="모서리가 둥근 직사각형 204">
              <a:extLst>
                <a:ext uri="{FF2B5EF4-FFF2-40B4-BE49-F238E27FC236}">
                  <a16:creationId xmlns:a16="http://schemas.microsoft.com/office/drawing/2014/main" id="{35218E6A-5BC1-464F-8DCB-B0C70C2566BA}"/>
                </a:ext>
              </a:extLst>
            </p:cNvPr>
            <p:cNvSpPr/>
            <p:nvPr/>
          </p:nvSpPr>
          <p:spPr>
            <a:xfrm rot="16200000">
              <a:off x="7481623" y="2605471"/>
              <a:ext cx="45719" cy="235837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06" name="모서리가 둥근 직사각형 205">
              <a:extLst>
                <a:ext uri="{FF2B5EF4-FFF2-40B4-BE49-F238E27FC236}">
                  <a16:creationId xmlns:a16="http://schemas.microsoft.com/office/drawing/2014/main" id="{CAB16F5E-AE2B-654E-A931-ABE2EADA7AC3}"/>
                </a:ext>
              </a:extLst>
            </p:cNvPr>
            <p:cNvSpPr/>
            <p:nvPr/>
          </p:nvSpPr>
          <p:spPr>
            <a:xfrm rot="16200000">
              <a:off x="7481623" y="2665918"/>
              <a:ext cx="45719" cy="235837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15" name="모서리가 둥근 직사각형 214">
            <a:extLst>
              <a:ext uri="{FF2B5EF4-FFF2-40B4-BE49-F238E27FC236}">
                <a16:creationId xmlns:a16="http://schemas.microsoft.com/office/drawing/2014/main" id="{B3D8299E-4D12-9B48-8A1D-935402CC3DF7}"/>
              </a:ext>
            </a:extLst>
          </p:cNvPr>
          <p:cNvSpPr/>
          <p:nvPr/>
        </p:nvSpPr>
        <p:spPr>
          <a:xfrm rot="16200000">
            <a:off x="7787039" y="2567845"/>
            <a:ext cx="405872" cy="290272"/>
          </a:xfrm>
          <a:prstGeom prst="roundRect">
            <a:avLst>
              <a:gd name="adj" fmla="val 0"/>
            </a:avLst>
          </a:prstGeom>
          <a:noFill/>
          <a:ln w="28575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ko-KR" altLang="en-US" sz="100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FB5DFD2-0729-C846-A94E-28BCD80C94D5}"/>
              </a:ext>
            </a:extLst>
          </p:cNvPr>
          <p:cNvSpPr txBox="1"/>
          <p:nvPr/>
        </p:nvSpPr>
        <p:spPr>
          <a:xfrm>
            <a:off x="2080160" y="3247988"/>
            <a:ext cx="185128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Request Streams</a:t>
            </a:r>
            <a:endParaRPr kumimoji="1" lang="ko-Kore-KR" altLang="en-US" sz="1600" b="1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5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89DA94-A6D2-6F45-9ABF-F4EB2381D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200" dirty="0"/>
              <a:t>Light-weight Scheduling Algorithm of </a:t>
            </a:r>
            <a:r>
              <a:rPr kumimoji="1" lang="en-US" altLang="ko-KR" sz="3200" dirty="0" err="1"/>
              <a:t>Layerweaver</a:t>
            </a:r>
            <a:endParaRPr kumimoji="1"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F0243E-816B-874A-8563-446CE38C0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ko-KR" sz="2200" b="1" dirty="0">
                <a:solidFill>
                  <a:srgbClr val="00A249"/>
                </a:solidFill>
              </a:rPr>
              <a:t>Observation:</a:t>
            </a:r>
            <a:r>
              <a:rPr kumimoji="1" lang="en-US" altLang="ko-KR" sz="2200" b="1" dirty="0"/>
              <a:t> To minimize idle time, keep a </a:t>
            </a:r>
            <a:r>
              <a:rPr kumimoji="1" lang="en-US" altLang="ko-KR" sz="2200" b="1" dirty="0">
                <a:solidFill>
                  <a:srgbClr val="3B3B3B"/>
                </a:solidFill>
              </a:rPr>
              <a:t>proper </a:t>
            </a:r>
            <a:r>
              <a:rPr kumimoji="1" lang="en-US" altLang="ko-KR" sz="2200" b="1" dirty="0">
                <a:solidFill>
                  <a:srgbClr val="C00000"/>
                </a:solidFill>
              </a:rPr>
              <a:t>decoupling distance</a:t>
            </a:r>
            <a:endParaRPr kumimoji="1" lang="en-US" altLang="ko-KR" sz="2200" b="1" dirty="0"/>
          </a:p>
          <a:p>
            <a:pPr marL="575945"/>
            <a:r>
              <a:rPr kumimoji="1" lang="en-US" altLang="ko-KR" sz="2000" i="1" dirty="0"/>
              <a:t>Def. </a:t>
            </a:r>
            <a:r>
              <a:rPr kumimoji="1" lang="en-US" altLang="ko-KR" sz="2000" i="1" dirty="0">
                <a:solidFill>
                  <a:srgbClr val="C00000"/>
                </a:solidFill>
              </a:rPr>
              <a:t>Decoupling distance</a:t>
            </a:r>
            <a:r>
              <a:rPr kumimoji="1" lang="en-US" altLang="ko-KR" sz="2000" i="1" dirty="0"/>
              <a:t>: Time difference btw. the last fetch</a:t>
            </a:r>
            <a:r>
              <a:rPr kumimoji="1" lang="en-US" altLang="ko-KR" sz="2000" i="1" dirty="0">
                <a:solidFill>
                  <a:srgbClr val="3B3B3B"/>
                </a:solidFill>
              </a:rPr>
              <a:t> completion (</a:t>
            </a:r>
            <a:r>
              <a:rPr kumimoji="1" lang="en-US" altLang="ko-KR" sz="2000" b="1" i="1" dirty="0">
                <a:solidFill>
                  <a:schemeClr val="accent5"/>
                </a:solidFill>
              </a:rPr>
              <a:t>T</a:t>
            </a:r>
            <a:r>
              <a:rPr kumimoji="1" lang="en-US" altLang="ko-KR" sz="2000" b="1" i="1" baseline="-25000" dirty="0">
                <a:solidFill>
                  <a:schemeClr val="accent5"/>
                </a:solidFill>
              </a:rPr>
              <a:t>m</a:t>
            </a:r>
            <a:r>
              <a:rPr kumimoji="1" lang="en-US" altLang="ko-KR" sz="2000" i="1" dirty="0"/>
              <a:t>) and computation </a:t>
            </a:r>
            <a:r>
              <a:rPr kumimoji="1" lang="en-US" altLang="ko-KR" sz="2000" i="1" dirty="0">
                <a:solidFill>
                  <a:srgbClr val="3B3B3B"/>
                </a:solidFill>
              </a:rPr>
              <a:t>finish (</a:t>
            </a:r>
            <a:r>
              <a:rPr kumimoji="1" lang="en-US" altLang="ko-KR" sz="2000" b="1" i="1" dirty="0">
                <a:solidFill>
                  <a:schemeClr val="accent5"/>
                </a:solidFill>
              </a:rPr>
              <a:t>T</a:t>
            </a:r>
            <a:r>
              <a:rPr kumimoji="1" lang="en-US" altLang="ko-KR" sz="2000" b="1" i="1" baseline="-25000" dirty="0">
                <a:solidFill>
                  <a:schemeClr val="accent5"/>
                </a:solidFill>
              </a:rPr>
              <a:t>c</a:t>
            </a:r>
            <a:r>
              <a:rPr kumimoji="1" lang="en-US" altLang="ko-KR" sz="2000" i="1" dirty="0">
                <a:solidFill>
                  <a:srgbClr val="3B3B3B"/>
                </a:solidFill>
              </a:rPr>
              <a:t>)</a:t>
            </a:r>
            <a:endParaRPr kumimoji="1" lang="en-US" altLang="ko-KR" sz="2000" i="1" baseline="-25000" dirty="0"/>
          </a:p>
          <a:p>
            <a:pPr marL="575945" lvl="1"/>
            <a:r>
              <a:rPr kumimoji="1" lang="en-US" altLang="ko-KR" sz="2000" b="1" dirty="0">
                <a:solidFill>
                  <a:schemeClr val="accent5"/>
                </a:solidFill>
              </a:rPr>
              <a:t>Too long decoupling distance:</a:t>
            </a:r>
            <a:r>
              <a:rPr kumimoji="1" lang="en-US" altLang="ko-KR" sz="2000" b="1" dirty="0">
                <a:solidFill>
                  <a:schemeClr val="tx2"/>
                </a:solidFill>
              </a:rPr>
              <a:t> </a:t>
            </a:r>
            <a:r>
              <a:rPr kumimoji="1" lang="en-US" altLang="ko-KR" sz="2000" dirty="0">
                <a:solidFill>
                  <a:schemeClr val="tx2"/>
                </a:solidFill>
              </a:rPr>
              <a:t>Potential </a:t>
            </a:r>
            <a:r>
              <a:rPr kumimoji="1" lang="en-US" altLang="ko-KR" sz="2000" i="1" dirty="0">
                <a:solidFill>
                  <a:schemeClr val="tx2"/>
                </a:solidFill>
              </a:rPr>
              <a:t>Memory Idle Time</a:t>
            </a:r>
            <a:endParaRPr lang="en-US" altLang="ko-KR" sz="2000" i="1" dirty="0">
              <a:solidFill>
                <a:schemeClr val="tx2"/>
              </a:solidFill>
              <a:cs typeface="Lato"/>
            </a:endParaRPr>
          </a:p>
          <a:p>
            <a:pPr marL="575945" lvl="1"/>
            <a:r>
              <a:rPr kumimoji="1" lang="en-US" altLang="ko-KR" sz="2000" b="1" dirty="0">
                <a:solidFill>
                  <a:schemeClr val="accent5"/>
                </a:solidFill>
              </a:rPr>
              <a:t>Too short decoupling distance: </a:t>
            </a:r>
            <a:r>
              <a:rPr kumimoji="1" lang="en-US" altLang="ko-KR" sz="2000" dirty="0">
                <a:solidFill>
                  <a:schemeClr val="tx2"/>
                </a:solidFill>
              </a:rPr>
              <a:t>Potential</a:t>
            </a:r>
            <a:r>
              <a:rPr kumimoji="1" lang="en-US" altLang="ko-KR" sz="2000" b="1" dirty="0">
                <a:solidFill>
                  <a:schemeClr val="accent5"/>
                </a:solidFill>
              </a:rPr>
              <a:t> </a:t>
            </a:r>
            <a:r>
              <a:rPr kumimoji="1" lang="en-US" altLang="ko-KR" sz="2000" i="1" dirty="0"/>
              <a:t>Compute Idle Time</a:t>
            </a:r>
            <a:endParaRPr lang="en-US" altLang="ko-KR" sz="2000" i="1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AF7BC2-3306-304A-AE6A-BC9867E6B8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11</a:t>
            </a:fld>
            <a:endParaRPr lang="ko-KR" altLang="en-US" sz="125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2CDE334-4D85-F044-94A0-C26900DF1CDF}"/>
              </a:ext>
            </a:extLst>
          </p:cNvPr>
          <p:cNvGrpSpPr/>
          <p:nvPr/>
        </p:nvGrpSpPr>
        <p:grpSpPr>
          <a:xfrm>
            <a:off x="5935913" y="3941806"/>
            <a:ext cx="5864160" cy="2055001"/>
            <a:chOff x="449554" y="3970116"/>
            <a:chExt cx="5864160" cy="2055001"/>
          </a:xfrm>
        </p:grpSpPr>
        <p:cxnSp>
          <p:nvCxnSpPr>
            <p:cNvPr id="34" name="Straight Arrow Connector 107">
              <a:extLst>
                <a:ext uri="{FF2B5EF4-FFF2-40B4-BE49-F238E27FC236}">
                  <a16:creationId xmlns:a16="http://schemas.microsoft.com/office/drawing/2014/main" id="{C8E6D0D2-B2EB-4246-AE08-144D7D674A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6321" y="3970116"/>
              <a:ext cx="0" cy="173025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108">
              <a:extLst>
                <a:ext uri="{FF2B5EF4-FFF2-40B4-BE49-F238E27FC236}">
                  <a16:creationId xmlns:a16="http://schemas.microsoft.com/office/drawing/2014/main" id="{1FD15F80-8E72-074D-9A4A-18EF9298C22C}"/>
                </a:ext>
              </a:extLst>
            </p:cNvPr>
            <p:cNvCxnSpPr>
              <a:cxnSpLocks/>
            </p:cNvCxnSpPr>
            <p:nvPr/>
          </p:nvCxnSpPr>
          <p:spPr>
            <a:xfrm>
              <a:off x="1539347" y="5700370"/>
              <a:ext cx="47743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8DD2F54-3469-5241-BED1-02BC08CF1654}"/>
                </a:ext>
              </a:extLst>
            </p:cNvPr>
            <p:cNvSpPr txBox="1"/>
            <p:nvPr/>
          </p:nvSpPr>
          <p:spPr>
            <a:xfrm>
              <a:off x="5668092" y="5673156"/>
              <a:ext cx="6322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cs typeface="Arial" panose="020B0604020202020204" pitchFamily="34" charset="0"/>
                </a:rPr>
                <a:t>Time</a:t>
              </a:r>
            </a:p>
          </p:txBody>
        </p:sp>
        <p:sp>
          <p:nvSpPr>
            <p:cNvPr id="37" name="Rectangle 122">
              <a:extLst>
                <a:ext uri="{FF2B5EF4-FFF2-40B4-BE49-F238E27FC236}">
                  <a16:creationId xmlns:a16="http://schemas.microsoft.com/office/drawing/2014/main" id="{B82DFB36-BEF2-EE43-B84F-22C8981830B5}"/>
                </a:ext>
              </a:extLst>
            </p:cNvPr>
            <p:cNvSpPr/>
            <p:nvPr/>
          </p:nvSpPr>
          <p:spPr>
            <a:xfrm rot="10800000" flipV="1">
              <a:off x="2501709" y="4962339"/>
              <a:ext cx="970661" cy="312412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C1</a:t>
              </a:r>
            </a:p>
          </p:txBody>
        </p:sp>
        <p:sp>
          <p:nvSpPr>
            <p:cNvPr id="38" name="Rectangle 138">
              <a:extLst>
                <a:ext uri="{FF2B5EF4-FFF2-40B4-BE49-F238E27FC236}">
                  <a16:creationId xmlns:a16="http://schemas.microsoft.com/office/drawing/2014/main" id="{0BF5685E-536F-2B41-9332-CB3FE8C8D25A}"/>
                </a:ext>
              </a:extLst>
            </p:cNvPr>
            <p:cNvSpPr/>
            <p:nvPr/>
          </p:nvSpPr>
          <p:spPr>
            <a:xfrm rot="10800000" flipV="1">
              <a:off x="1675524" y="4563449"/>
              <a:ext cx="826644" cy="312418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C1</a:t>
              </a:r>
              <a:endParaRPr lang="en-US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122">
              <a:extLst>
                <a:ext uri="{FF2B5EF4-FFF2-40B4-BE49-F238E27FC236}">
                  <a16:creationId xmlns:a16="http://schemas.microsoft.com/office/drawing/2014/main" id="{2336B187-004E-1F42-955C-1FCD6C847147}"/>
                </a:ext>
              </a:extLst>
            </p:cNvPr>
            <p:cNvSpPr/>
            <p:nvPr/>
          </p:nvSpPr>
          <p:spPr>
            <a:xfrm rot="10800000" flipV="1">
              <a:off x="3461503" y="4962339"/>
              <a:ext cx="562278" cy="312412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C2</a:t>
              </a:r>
            </a:p>
          </p:txBody>
        </p:sp>
        <p:sp>
          <p:nvSpPr>
            <p:cNvPr id="40" name="Rectangle 138">
              <a:extLst>
                <a:ext uri="{FF2B5EF4-FFF2-40B4-BE49-F238E27FC236}">
                  <a16:creationId xmlns:a16="http://schemas.microsoft.com/office/drawing/2014/main" id="{0F7CA2D6-22EE-624A-B96C-A78C448D892D}"/>
                </a:ext>
              </a:extLst>
            </p:cNvPr>
            <p:cNvSpPr/>
            <p:nvPr/>
          </p:nvSpPr>
          <p:spPr>
            <a:xfrm rot="10800000" flipV="1">
              <a:off x="2502478" y="4563449"/>
              <a:ext cx="854044" cy="312418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AAA4827-7497-D144-948A-2BEED4A6DBA9}"/>
                </a:ext>
              </a:extLst>
            </p:cNvPr>
            <p:cNvSpPr txBox="1"/>
            <p:nvPr/>
          </p:nvSpPr>
          <p:spPr>
            <a:xfrm>
              <a:off x="449554" y="4932766"/>
              <a:ext cx="10198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cs typeface="Arial" panose="020B0604020202020204" pitchFamily="34" charset="0"/>
                </a:rPr>
                <a:t>Compute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B2E28DA-F377-714D-95D3-0EBFCDAB693E}"/>
                </a:ext>
              </a:extLst>
            </p:cNvPr>
            <p:cNvSpPr txBox="1"/>
            <p:nvPr/>
          </p:nvSpPr>
          <p:spPr>
            <a:xfrm>
              <a:off x="496460" y="4508762"/>
              <a:ext cx="9509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cs typeface="Arial" panose="020B0604020202020204" pitchFamily="34" charset="0"/>
                </a:rPr>
                <a:t>Memory</a:t>
              </a:r>
            </a:p>
          </p:txBody>
        </p:sp>
        <p:cxnSp>
          <p:nvCxnSpPr>
            <p:cNvPr id="44" name="Straight Arrow Connector 107">
              <a:extLst>
                <a:ext uri="{FF2B5EF4-FFF2-40B4-BE49-F238E27FC236}">
                  <a16:creationId xmlns:a16="http://schemas.microsoft.com/office/drawing/2014/main" id="{A42299DC-F5F1-6846-BCDD-2340DA7F4A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9564" y="4864121"/>
              <a:ext cx="0" cy="83624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107">
              <a:extLst>
                <a:ext uri="{FF2B5EF4-FFF2-40B4-BE49-F238E27FC236}">
                  <a16:creationId xmlns:a16="http://schemas.microsoft.com/office/drawing/2014/main" id="{5354D404-16EC-0F47-8871-CBFB50856D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9450" y="5271321"/>
              <a:ext cx="0" cy="42904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D2628B3-56E0-F04A-96C8-4AE13D85154F}"/>
                </a:ext>
              </a:extLst>
            </p:cNvPr>
            <p:cNvSpPr txBox="1"/>
            <p:nvPr/>
          </p:nvSpPr>
          <p:spPr>
            <a:xfrm>
              <a:off x="3156097" y="5681295"/>
              <a:ext cx="4187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5"/>
                  </a:solidFill>
                  <a:cs typeface="Arial" panose="020B0604020202020204" pitchFamily="34" charset="0"/>
                </a:rPr>
                <a:t>T</a:t>
              </a:r>
              <a:r>
                <a:rPr lang="en-US" sz="1600" b="1" baseline="-25000" dirty="0">
                  <a:solidFill>
                    <a:schemeClr val="accent5"/>
                  </a:solidFill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F8482F4-3C6A-774A-A7FD-C6C66DAA85F8}"/>
                </a:ext>
              </a:extLst>
            </p:cNvPr>
            <p:cNvSpPr txBox="1"/>
            <p:nvPr/>
          </p:nvSpPr>
          <p:spPr>
            <a:xfrm>
              <a:off x="3865719" y="5686563"/>
              <a:ext cx="3722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5"/>
                  </a:solidFill>
                  <a:cs typeface="Arial" panose="020B0604020202020204" pitchFamily="34" charset="0"/>
                </a:rPr>
                <a:t>T</a:t>
              </a:r>
              <a:r>
                <a:rPr lang="en-US" sz="1600" b="1" baseline="-25000" dirty="0">
                  <a:solidFill>
                    <a:schemeClr val="accent5"/>
                  </a:solidFill>
                  <a:cs typeface="Arial" panose="020B0604020202020204" pitchFamily="34" charset="0"/>
                </a:rPr>
                <a:t>c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D3D9A800-17DC-4446-8ECF-3F64200ECC5B}"/>
              </a:ext>
            </a:extLst>
          </p:cNvPr>
          <p:cNvGrpSpPr/>
          <p:nvPr/>
        </p:nvGrpSpPr>
        <p:grpSpPr>
          <a:xfrm>
            <a:off x="95466" y="3922981"/>
            <a:ext cx="6159854" cy="2488255"/>
            <a:chOff x="95466" y="3922981"/>
            <a:chExt cx="6159854" cy="248825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68C4253B-1FFD-974D-B6AA-6753B8933ABF}"/>
                </a:ext>
              </a:extLst>
            </p:cNvPr>
            <p:cNvGrpSpPr/>
            <p:nvPr/>
          </p:nvGrpSpPr>
          <p:grpSpPr>
            <a:xfrm>
              <a:off x="261014" y="3922981"/>
              <a:ext cx="5994306" cy="2083542"/>
              <a:chOff x="449554" y="3970116"/>
              <a:chExt cx="5994306" cy="2083542"/>
            </a:xfrm>
          </p:grpSpPr>
          <p:cxnSp>
            <p:nvCxnSpPr>
              <p:cNvPr id="53" name="Straight Arrow Connector 107">
                <a:extLst>
                  <a:ext uri="{FF2B5EF4-FFF2-40B4-BE49-F238E27FC236}">
                    <a16:creationId xmlns:a16="http://schemas.microsoft.com/office/drawing/2014/main" id="{4E404618-E289-6E4F-AFAB-735B5ACAD3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6321" y="3970116"/>
                <a:ext cx="0" cy="17302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108">
                <a:extLst>
                  <a:ext uri="{FF2B5EF4-FFF2-40B4-BE49-F238E27FC236}">
                    <a16:creationId xmlns:a16="http://schemas.microsoft.com/office/drawing/2014/main" id="{75C15C91-6B10-8E4B-AA57-BED7F9844A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9347" y="5700370"/>
                <a:ext cx="477436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60765FE-2639-2F47-9BB3-849E24F5903E}"/>
                  </a:ext>
                </a:extLst>
              </p:cNvPr>
              <p:cNvSpPr txBox="1"/>
              <p:nvPr/>
            </p:nvSpPr>
            <p:spPr>
              <a:xfrm>
                <a:off x="5811571" y="5715104"/>
                <a:ext cx="6322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cs typeface="Arial" panose="020B0604020202020204" pitchFamily="34" charset="0"/>
                  </a:rPr>
                  <a:t>Time</a:t>
                </a:r>
              </a:p>
            </p:txBody>
          </p:sp>
          <p:sp>
            <p:nvSpPr>
              <p:cNvPr id="57" name="Rectangle 122">
                <a:extLst>
                  <a:ext uri="{FF2B5EF4-FFF2-40B4-BE49-F238E27FC236}">
                    <a16:creationId xmlns:a16="http://schemas.microsoft.com/office/drawing/2014/main" id="{22E0B10F-998C-3147-81E9-3AD3B13A2ECE}"/>
                  </a:ext>
                </a:extLst>
              </p:cNvPr>
              <p:cNvSpPr/>
              <p:nvPr/>
            </p:nvSpPr>
            <p:spPr>
              <a:xfrm rot="10800000" flipV="1">
                <a:off x="2523482" y="4962339"/>
                <a:ext cx="1046569" cy="312412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C1</a:t>
                </a:r>
              </a:p>
            </p:txBody>
          </p:sp>
          <p:sp>
            <p:nvSpPr>
              <p:cNvPr id="58" name="Rectangle 138">
                <a:extLst>
                  <a:ext uri="{FF2B5EF4-FFF2-40B4-BE49-F238E27FC236}">
                    <a16:creationId xmlns:a16="http://schemas.microsoft.com/office/drawing/2014/main" id="{D9F7F33D-5BD3-B14C-97D9-CF1983BC7815}"/>
                  </a:ext>
                </a:extLst>
              </p:cNvPr>
              <p:cNvSpPr/>
              <p:nvPr/>
            </p:nvSpPr>
            <p:spPr>
              <a:xfrm rot="10800000" flipV="1">
                <a:off x="1690508" y="4563449"/>
                <a:ext cx="826644" cy="312418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C1</a:t>
                </a:r>
                <a:endParaRPr lang="en-US" sz="16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ectangle 122">
                <a:extLst>
                  <a:ext uri="{FF2B5EF4-FFF2-40B4-BE49-F238E27FC236}">
                    <a16:creationId xmlns:a16="http://schemas.microsoft.com/office/drawing/2014/main" id="{E4E65903-CA30-0A41-8B13-B31A4A3BE8C2}"/>
                  </a:ext>
                </a:extLst>
              </p:cNvPr>
              <p:cNvSpPr/>
              <p:nvPr/>
            </p:nvSpPr>
            <p:spPr>
              <a:xfrm rot="10800000" flipV="1">
                <a:off x="3548275" y="4962339"/>
                <a:ext cx="1216710" cy="312412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C2</a:t>
                </a:r>
              </a:p>
            </p:txBody>
          </p:sp>
          <p:sp>
            <p:nvSpPr>
              <p:cNvPr id="60" name="Rectangle 138">
                <a:extLst>
                  <a:ext uri="{FF2B5EF4-FFF2-40B4-BE49-F238E27FC236}">
                    <a16:creationId xmlns:a16="http://schemas.microsoft.com/office/drawing/2014/main" id="{10F95F90-DCA0-A840-A4D5-4E249BC52BC4}"/>
                  </a:ext>
                </a:extLst>
              </p:cNvPr>
              <p:cNvSpPr/>
              <p:nvPr/>
            </p:nvSpPr>
            <p:spPr>
              <a:xfrm rot="10800000" flipV="1">
                <a:off x="2517462" y="4563449"/>
                <a:ext cx="533841" cy="312418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C2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E8C194B-1E41-D844-97FC-E0FEFE69587D}"/>
                  </a:ext>
                </a:extLst>
              </p:cNvPr>
              <p:cNvSpPr txBox="1"/>
              <p:nvPr/>
            </p:nvSpPr>
            <p:spPr>
              <a:xfrm>
                <a:off x="449554" y="4932766"/>
                <a:ext cx="101983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cs typeface="Arial" panose="020B0604020202020204" pitchFamily="34" charset="0"/>
                  </a:rPr>
                  <a:t>Compute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55F80B17-67D0-7148-BC56-2DC7EFAF358A}"/>
                  </a:ext>
                </a:extLst>
              </p:cNvPr>
              <p:cNvSpPr txBox="1"/>
              <p:nvPr/>
            </p:nvSpPr>
            <p:spPr>
              <a:xfrm>
                <a:off x="496460" y="4508762"/>
                <a:ext cx="9509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cs typeface="Arial" panose="020B0604020202020204" pitchFamily="34" charset="0"/>
                  </a:rPr>
                  <a:t>Memory</a:t>
                </a:r>
              </a:p>
            </p:txBody>
          </p:sp>
          <p:cxnSp>
            <p:nvCxnSpPr>
              <p:cNvPr id="107" name="Straight Arrow Connector 107">
                <a:extLst>
                  <a:ext uri="{FF2B5EF4-FFF2-40B4-BE49-F238E27FC236}">
                    <a16:creationId xmlns:a16="http://schemas.microsoft.com/office/drawing/2014/main" id="{1D3E3CD4-0630-9D4A-B39E-4589F1A5AB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50611" y="4864121"/>
                <a:ext cx="0" cy="8362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ash"/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7">
                <a:extLst>
                  <a:ext uri="{FF2B5EF4-FFF2-40B4-BE49-F238E27FC236}">
                    <a16:creationId xmlns:a16="http://schemas.microsoft.com/office/drawing/2014/main" id="{F7CD816F-D43B-314B-B4B6-8C3B13D1A2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6298" y="5271321"/>
                <a:ext cx="0" cy="4290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ash"/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9A28D33-FDE5-DE41-BDEF-F2CCFBE98835}"/>
                  </a:ext>
                </a:extLst>
              </p:cNvPr>
              <p:cNvSpPr txBox="1"/>
              <p:nvPr/>
            </p:nvSpPr>
            <p:spPr>
              <a:xfrm>
                <a:off x="2868798" y="5681295"/>
                <a:ext cx="4187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accent5"/>
                    </a:solidFill>
                    <a:cs typeface="Arial" panose="020B0604020202020204" pitchFamily="34" charset="0"/>
                  </a:rPr>
                  <a:t>T</a:t>
                </a:r>
                <a:r>
                  <a:rPr lang="en-US" sz="1600" b="1" baseline="-25000" dirty="0">
                    <a:solidFill>
                      <a:schemeClr val="accent5"/>
                    </a:solidFill>
                    <a:cs typeface="Arial" panose="020B0604020202020204" pitchFamily="34" charset="0"/>
                  </a:rPr>
                  <a:t>m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07138395-F617-724C-9200-C5BF8BDEBC4F}"/>
                  </a:ext>
                </a:extLst>
              </p:cNvPr>
              <p:cNvSpPr txBox="1"/>
              <p:nvPr/>
            </p:nvSpPr>
            <p:spPr>
              <a:xfrm>
                <a:off x="4597539" y="5686563"/>
                <a:ext cx="3722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accent5"/>
                    </a:solidFill>
                    <a:cs typeface="Arial" panose="020B0604020202020204" pitchFamily="34" charset="0"/>
                  </a:rPr>
                  <a:t>T</a:t>
                </a:r>
                <a:r>
                  <a:rPr lang="en-US" sz="1600" b="1" baseline="-25000" dirty="0">
                    <a:solidFill>
                      <a:schemeClr val="accent5"/>
                    </a:solidFill>
                    <a:cs typeface="Arial" panose="020B0604020202020204" pitchFamily="34" charset="0"/>
                  </a:rPr>
                  <a:t>c</a:t>
                </a: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6082BD5-811E-8045-A805-7E8A0CA784A5}"/>
                </a:ext>
              </a:extLst>
            </p:cNvPr>
            <p:cNvSpPr txBox="1"/>
            <p:nvPr/>
          </p:nvSpPr>
          <p:spPr>
            <a:xfrm>
              <a:off x="95466" y="6103459"/>
              <a:ext cx="49199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cs typeface="Arial" panose="020B0604020202020204" pitchFamily="34" charset="0"/>
                </a:rPr>
                <a:t>* Dependence graph of input &amp; output activation is omitted</a:t>
              </a:r>
            </a:p>
          </p:txBody>
        </p:sp>
      </p:grpSp>
      <p:sp>
        <p:nvSpPr>
          <p:cNvPr id="52" name="Rectangle 138">
            <a:extLst>
              <a:ext uri="{FF2B5EF4-FFF2-40B4-BE49-F238E27FC236}">
                <a16:creationId xmlns:a16="http://schemas.microsoft.com/office/drawing/2014/main" id="{217F9D9F-9820-C547-A321-F9744C68EF04}"/>
              </a:ext>
            </a:extLst>
          </p:cNvPr>
          <p:cNvSpPr/>
          <p:nvPr/>
        </p:nvSpPr>
        <p:spPr>
          <a:xfrm rot="10800000" flipV="1">
            <a:off x="2862655" y="4515454"/>
            <a:ext cx="1043586" cy="312418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6" name="Rectangle 138">
            <a:extLst>
              <a:ext uri="{FF2B5EF4-FFF2-40B4-BE49-F238E27FC236}">
                <a16:creationId xmlns:a16="http://schemas.microsoft.com/office/drawing/2014/main" id="{A5AE03C1-0826-AB43-809F-D9D924CB6F56}"/>
              </a:ext>
            </a:extLst>
          </p:cNvPr>
          <p:cNvSpPr/>
          <p:nvPr/>
        </p:nvSpPr>
        <p:spPr>
          <a:xfrm rot="10800000" flipV="1">
            <a:off x="3901982" y="4514672"/>
            <a:ext cx="671765" cy="313200"/>
          </a:xfrm>
          <a:prstGeom prst="rect">
            <a:avLst/>
          </a:prstGeom>
          <a:pattFill prst="wdUpDiag">
            <a:fgClr>
              <a:srgbClr val="C00000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-25000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107">
            <a:extLst>
              <a:ext uri="{FF2B5EF4-FFF2-40B4-BE49-F238E27FC236}">
                <a16:creationId xmlns:a16="http://schemas.microsoft.com/office/drawing/2014/main" id="{A83F7B38-0D93-8343-B324-821561FC28E2}"/>
              </a:ext>
            </a:extLst>
          </p:cNvPr>
          <p:cNvCxnSpPr>
            <a:cxnSpLocks/>
          </p:cNvCxnSpPr>
          <p:nvPr/>
        </p:nvCxnSpPr>
        <p:spPr>
          <a:xfrm flipV="1">
            <a:off x="3905665" y="4204708"/>
            <a:ext cx="0" cy="30996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0C5EB13-0792-A546-82DD-1C4F3CDA0DA7}"/>
              </a:ext>
            </a:extLst>
          </p:cNvPr>
          <p:cNvSpPr txBox="1"/>
          <p:nvPr/>
        </p:nvSpPr>
        <p:spPr>
          <a:xfrm>
            <a:off x="2642320" y="3569448"/>
            <a:ext cx="2836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  <a:cs typeface="Arial" panose="020B0604020202020204" pitchFamily="34" charset="0"/>
              </a:rPr>
              <a:t>On-chip memory is full,</a:t>
            </a:r>
          </a:p>
          <a:p>
            <a:pPr algn="ctr"/>
            <a:r>
              <a:rPr lang="en-US" b="1" dirty="0">
                <a:solidFill>
                  <a:schemeClr val="accent5"/>
                </a:solidFill>
                <a:cs typeface="Arial" panose="020B0604020202020204" pitchFamily="34" charset="0"/>
              </a:rPr>
              <a:t>Memory Idle Time</a:t>
            </a:r>
          </a:p>
        </p:txBody>
      </p:sp>
      <p:sp>
        <p:nvSpPr>
          <p:cNvPr id="65" name="Rectangle 138">
            <a:extLst>
              <a:ext uri="{FF2B5EF4-FFF2-40B4-BE49-F238E27FC236}">
                <a16:creationId xmlns:a16="http://schemas.microsoft.com/office/drawing/2014/main" id="{3BA035F9-B0EC-6F41-9112-65890D586EC3}"/>
              </a:ext>
            </a:extLst>
          </p:cNvPr>
          <p:cNvSpPr/>
          <p:nvPr/>
        </p:nvSpPr>
        <p:spPr>
          <a:xfrm rot="10800000" flipV="1">
            <a:off x="4557828" y="4515454"/>
            <a:ext cx="611493" cy="312418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5BFB03D-BE4C-DC4D-A4D1-B2D2C7B5F80B}"/>
              </a:ext>
            </a:extLst>
          </p:cNvPr>
          <p:cNvGrpSpPr/>
          <p:nvPr/>
        </p:nvGrpSpPr>
        <p:grpSpPr>
          <a:xfrm>
            <a:off x="2843560" y="3438939"/>
            <a:ext cx="1874232" cy="985479"/>
            <a:chOff x="2843560" y="3200403"/>
            <a:chExt cx="1874232" cy="985479"/>
          </a:xfrm>
        </p:grpSpPr>
        <p:sp>
          <p:nvSpPr>
            <p:cNvPr id="66" name="왼쪽/오른쪽 화살표[L] 65">
              <a:extLst>
                <a:ext uri="{FF2B5EF4-FFF2-40B4-BE49-F238E27FC236}">
                  <a16:creationId xmlns:a16="http://schemas.microsoft.com/office/drawing/2014/main" id="{85EAA7B8-4242-EC4D-AF7A-5D434D56953C}"/>
                </a:ext>
              </a:extLst>
            </p:cNvPr>
            <p:cNvSpPr/>
            <p:nvPr/>
          </p:nvSpPr>
          <p:spPr>
            <a:xfrm>
              <a:off x="2866082" y="3870904"/>
              <a:ext cx="1710363" cy="314978"/>
            </a:xfrm>
            <a:prstGeom prst="left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B498328-8A19-CD44-9CB7-D422FE895404}"/>
                </a:ext>
              </a:extLst>
            </p:cNvPr>
            <p:cNvSpPr txBox="1"/>
            <p:nvPr/>
          </p:nvSpPr>
          <p:spPr>
            <a:xfrm>
              <a:off x="2843560" y="3200403"/>
              <a:ext cx="18742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  <a:cs typeface="Arial" panose="020B0604020202020204" pitchFamily="34" charset="0"/>
                </a:rPr>
                <a:t>Long decoupling</a:t>
              </a:r>
            </a:p>
            <a:p>
              <a:pPr algn="ctr"/>
              <a:r>
                <a:rPr lang="en-US" b="1" dirty="0">
                  <a:solidFill>
                    <a:srgbClr val="C00000"/>
                  </a:solidFill>
                  <a:cs typeface="Arial" panose="020B0604020202020204" pitchFamily="34" charset="0"/>
                </a:rPr>
                <a:t>distance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B2008754-70E2-4546-B563-6E3647A36591}"/>
              </a:ext>
            </a:extLst>
          </p:cNvPr>
          <p:cNvSpPr txBox="1"/>
          <p:nvPr/>
        </p:nvSpPr>
        <p:spPr>
          <a:xfrm>
            <a:off x="8210541" y="3419061"/>
            <a:ext cx="1931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cs typeface="Arial" panose="020B0604020202020204" pitchFamily="34" charset="0"/>
              </a:rPr>
              <a:t>Short decoupling</a:t>
            </a:r>
          </a:p>
          <a:p>
            <a:pPr algn="ctr"/>
            <a:r>
              <a:rPr lang="en-US" b="1" dirty="0">
                <a:solidFill>
                  <a:srgbClr val="C00000"/>
                </a:solidFill>
                <a:cs typeface="Arial" panose="020B0604020202020204" pitchFamily="34" charset="0"/>
              </a:rPr>
              <a:t>distance</a:t>
            </a:r>
          </a:p>
        </p:txBody>
      </p:sp>
      <p:sp>
        <p:nvSpPr>
          <p:cNvPr id="69" name="왼쪽/오른쪽 화살표[L] 68">
            <a:extLst>
              <a:ext uri="{FF2B5EF4-FFF2-40B4-BE49-F238E27FC236}">
                <a16:creationId xmlns:a16="http://schemas.microsoft.com/office/drawing/2014/main" id="{EBA3225A-0FF1-C74D-9586-BC39086E946A}"/>
              </a:ext>
            </a:extLst>
          </p:cNvPr>
          <p:cNvSpPr/>
          <p:nvPr/>
        </p:nvSpPr>
        <p:spPr>
          <a:xfrm>
            <a:off x="8842882" y="4108387"/>
            <a:ext cx="667258" cy="314978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0" name="Rectangle 138">
            <a:extLst>
              <a:ext uri="{FF2B5EF4-FFF2-40B4-BE49-F238E27FC236}">
                <a16:creationId xmlns:a16="http://schemas.microsoft.com/office/drawing/2014/main" id="{E241081A-F21D-A945-89D3-B7E9BED86765}"/>
              </a:ext>
            </a:extLst>
          </p:cNvPr>
          <p:cNvSpPr/>
          <p:nvPr/>
        </p:nvSpPr>
        <p:spPr>
          <a:xfrm rot="10800000" flipV="1">
            <a:off x="8842880" y="4535141"/>
            <a:ext cx="1338694" cy="312418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2" name="Rectangle 138">
            <a:extLst>
              <a:ext uri="{FF2B5EF4-FFF2-40B4-BE49-F238E27FC236}">
                <a16:creationId xmlns:a16="http://schemas.microsoft.com/office/drawing/2014/main" id="{CA2E08DB-CCEE-1E42-8E7E-1E33A8F28BBD}"/>
              </a:ext>
            </a:extLst>
          </p:cNvPr>
          <p:cNvSpPr/>
          <p:nvPr/>
        </p:nvSpPr>
        <p:spPr>
          <a:xfrm rot="10800000" flipV="1">
            <a:off x="9509819" y="4932802"/>
            <a:ext cx="671765" cy="313200"/>
          </a:xfrm>
          <a:prstGeom prst="rect">
            <a:avLst/>
          </a:prstGeom>
          <a:pattFill prst="wdUpDiag">
            <a:fgClr>
              <a:srgbClr val="C00000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73" name="Rectangle 122">
            <a:extLst>
              <a:ext uri="{FF2B5EF4-FFF2-40B4-BE49-F238E27FC236}">
                <a16:creationId xmlns:a16="http://schemas.microsoft.com/office/drawing/2014/main" id="{C4FEEDED-2A29-FC43-AD00-9778D28CA0BF}"/>
              </a:ext>
            </a:extLst>
          </p:cNvPr>
          <p:cNvSpPr/>
          <p:nvPr/>
        </p:nvSpPr>
        <p:spPr>
          <a:xfrm rot="10800000" flipV="1">
            <a:off x="10181263" y="4933715"/>
            <a:ext cx="562278" cy="31241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1F89D68-8F1F-B049-8337-7177C33BEB71}"/>
              </a:ext>
            </a:extLst>
          </p:cNvPr>
          <p:cNvSpPr txBox="1"/>
          <p:nvPr/>
        </p:nvSpPr>
        <p:spPr>
          <a:xfrm>
            <a:off x="7607541" y="3565029"/>
            <a:ext cx="3157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  <a:cs typeface="Arial" panose="020B0604020202020204" pitchFamily="34" charset="0"/>
              </a:rPr>
              <a:t>Input data not yet prepared,</a:t>
            </a:r>
          </a:p>
          <a:p>
            <a:pPr algn="ctr"/>
            <a:r>
              <a:rPr lang="en-US" b="1" dirty="0">
                <a:solidFill>
                  <a:schemeClr val="accent5"/>
                </a:solidFill>
                <a:cs typeface="Arial" panose="020B0604020202020204" pitchFamily="34" charset="0"/>
              </a:rPr>
              <a:t>Compute Idle Time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D0CEF4-EF14-0141-9E6D-0ABD76620E21}"/>
              </a:ext>
            </a:extLst>
          </p:cNvPr>
          <p:cNvSpPr txBox="1"/>
          <p:nvPr/>
        </p:nvSpPr>
        <p:spPr>
          <a:xfrm>
            <a:off x="5203813" y="4682752"/>
            <a:ext cx="453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cs typeface="Arial" panose="020B0604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1747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2" grpId="0" animBg="1"/>
      <p:bldP spid="56" grpId="0" animBg="1"/>
      <p:bldP spid="64" grpId="0"/>
      <p:bldP spid="65" grpId="0" animBg="1"/>
      <p:bldP spid="68" grpId="0"/>
      <p:bldP spid="68" grpId="1"/>
      <p:bldP spid="69" grpId="0" animBg="1"/>
      <p:bldP spid="69" grpId="1" animBg="1"/>
      <p:bldP spid="70" grpId="0" animBg="1"/>
      <p:bldP spid="72" grpId="0" animBg="1"/>
      <p:bldP spid="73" grpId="0" animBg="1"/>
      <p:bldP spid="74" grpId="0"/>
      <p:bldP spid="74" grpId="1"/>
      <p:bldP spid="7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89DA94-A6D2-6F45-9ABF-F4EB2381D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200" dirty="0"/>
              <a:t>Light-weight Scheduling Algorithm of </a:t>
            </a:r>
            <a:r>
              <a:rPr kumimoji="1" lang="en-US" altLang="ko-KR" sz="3200" dirty="0" err="1"/>
              <a:t>Layerweaver</a:t>
            </a:r>
            <a:endParaRPr kumimoji="1" lang="ko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AF7BC2-3306-304A-AE6A-BC9867E6B8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12</a:t>
            </a:fld>
            <a:endParaRPr lang="ko-KR" altLang="en-US" sz="1250" dirty="0"/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B7706A7C-95C1-344F-91BB-FDD111AFD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1418337"/>
          </a:xfrm>
        </p:spPr>
        <p:txBody>
          <a:bodyPr>
            <a:normAutofit lnSpcReduction="10000"/>
          </a:bodyPr>
          <a:lstStyle/>
          <a:p>
            <a:r>
              <a:rPr kumimoji="1" lang="en-US" altLang="ko-KR" sz="2200" b="1" dirty="0"/>
              <a:t>Calculating Compute Idle Time</a:t>
            </a:r>
          </a:p>
          <a:p>
            <a:pPr lvl="1"/>
            <a:r>
              <a:rPr kumimoji="1" lang="en-US" altLang="ko-KR" sz="2000" dirty="0"/>
              <a:t>When </a:t>
            </a:r>
            <a:r>
              <a:rPr kumimoji="1" lang="en-US" altLang="ko-KR" sz="2000" b="1" dirty="0">
                <a:solidFill>
                  <a:srgbClr val="C00000"/>
                </a:solidFill>
              </a:rPr>
              <a:t>too short decoupling distance</a:t>
            </a:r>
            <a:r>
              <a:rPr kumimoji="1" lang="en-US" altLang="ko-KR" sz="2000" dirty="0">
                <a:solidFill>
                  <a:srgbClr val="00A249"/>
                </a:solidFill>
              </a:rPr>
              <a:t> </a:t>
            </a:r>
            <a:r>
              <a:rPr kumimoji="1" lang="en-US" altLang="ko-KR" sz="2000" dirty="0"/>
              <a:t>exists, there could be </a:t>
            </a:r>
            <a:r>
              <a:rPr kumimoji="1" lang="en-US" altLang="ko-KR" sz="2000" b="1" dirty="0">
                <a:solidFill>
                  <a:schemeClr val="accent5"/>
                </a:solidFill>
              </a:rPr>
              <a:t>Compute Idle Time</a:t>
            </a:r>
          </a:p>
          <a:p>
            <a:pPr lvl="1"/>
            <a:r>
              <a:rPr kumimoji="1" lang="en-US" altLang="ko-KR" sz="2000" dirty="0"/>
              <a:t>Before starting computation of B1, the input data of B1 should be prepared</a:t>
            </a:r>
          </a:p>
        </p:txBody>
      </p:sp>
      <p:cxnSp>
        <p:nvCxnSpPr>
          <p:cNvPr id="40" name="Straight Arrow Connector 108">
            <a:extLst>
              <a:ext uri="{FF2B5EF4-FFF2-40B4-BE49-F238E27FC236}">
                <a16:creationId xmlns:a16="http://schemas.microsoft.com/office/drawing/2014/main" id="{D5B2CCBC-C45D-7B47-8856-9C5D6F0DCECF}"/>
              </a:ext>
            </a:extLst>
          </p:cNvPr>
          <p:cNvCxnSpPr>
            <a:cxnSpLocks/>
          </p:cNvCxnSpPr>
          <p:nvPr/>
        </p:nvCxnSpPr>
        <p:spPr>
          <a:xfrm>
            <a:off x="1187528" y="4512576"/>
            <a:ext cx="4388324" cy="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107">
            <a:extLst>
              <a:ext uri="{FF2B5EF4-FFF2-40B4-BE49-F238E27FC236}">
                <a16:creationId xmlns:a16="http://schemas.microsoft.com/office/drawing/2014/main" id="{BD66E071-1D7D-6E4C-9B1B-A0A7B866A9A4}"/>
              </a:ext>
            </a:extLst>
          </p:cNvPr>
          <p:cNvCxnSpPr>
            <a:cxnSpLocks/>
          </p:cNvCxnSpPr>
          <p:nvPr/>
        </p:nvCxnSpPr>
        <p:spPr>
          <a:xfrm flipV="1">
            <a:off x="1184502" y="3055265"/>
            <a:ext cx="0" cy="1457314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122">
            <a:extLst>
              <a:ext uri="{FF2B5EF4-FFF2-40B4-BE49-F238E27FC236}">
                <a16:creationId xmlns:a16="http://schemas.microsoft.com/office/drawing/2014/main" id="{DBF96D62-4B65-0E41-AB8F-AAEDF3D2E196}"/>
              </a:ext>
            </a:extLst>
          </p:cNvPr>
          <p:cNvSpPr/>
          <p:nvPr/>
        </p:nvSpPr>
        <p:spPr>
          <a:xfrm rot="10800000" flipV="1">
            <a:off x="2356345" y="3770356"/>
            <a:ext cx="972325" cy="31241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43" name="Rectangle 138">
            <a:extLst>
              <a:ext uri="{FF2B5EF4-FFF2-40B4-BE49-F238E27FC236}">
                <a16:creationId xmlns:a16="http://schemas.microsoft.com/office/drawing/2014/main" id="{1BED9575-86C1-AA47-86D6-969E15C10254}"/>
              </a:ext>
            </a:extLst>
          </p:cNvPr>
          <p:cNvSpPr/>
          <p:nvPr/>
        </p:nvSpPr>
        <p:spPr>
          <a:xfrm rot="10800000" flipV="1">
            <a:off x="1530537" y="3372767"/>
            <a:ext cx="826644" cy="312418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A1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59D4116-BFAB-6145-BF37-31CBF4A32D3B}"/>
              </a:ext>
            </a:extLst>
          </p:cNvPr>
          <p:cNvSpPr txBox="1"/>
          <p:nvPr/>
        </p:nvSpPr>
        <p:spPr>
          <a:xfrm>
            <a:off x="97735" y="3744972"/>
            <a:ext cx="1019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cs typeface="Arial" panose="020B0604020202020204" pitchFamily="34" charset="0"/>
              </a:rPr>
              <a:t>Compute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7EC4229-00D8-8144-9DF9-8A2373C9F47E}"/>
              </a:ext>
            </a:extLst>
          </p:cNvPr>
          <p:cNvSpPr txBox="1"/>
          <p:nvPr/>
        </p:nvSpPr>
        <p:spPr>
          <a:xfrm>
            <a:off x="144641" y="3320968"/>
            <a:ext cx="950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cs typeface="Arial" panose="020B0604020202020204" pitchFamily="34" charset="0"/>
              </a:rPr>
              <a:t>Memory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67CFE81-D712-CD4F-8240-4365E4911ED4}"/>
              </a:ext>
            </a:extLst>
          </p:cNvPr>
          <p:cNvGrpSpPr/>
          <p:nvPr/>
        </p:nvGrpSpPr>
        <p:grpSpPr>
          <a:xfrm>
            <a:off x="1803245" y="2794672"/>
            <a:ext cx="3595024" cy="2849229"/>
            <a:chOff x="1803245" y="2794672"/>
            <a:chExt cx="3595024" cy="2849229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7FB130D-4F43-E844-8D03-439C1062702A}"/>
                </a:ext>
              </a:extLst>
            </p:cNvPr>
            <p:cNvSpPr/>
            <p:nvPr/>
          </p:nvSpPr>
          <p:spPr>
            <a:xfrm>
              <a:off x="1803245" y="5274569"/>
              <a:ext cx="261161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/>
                <a:t>Compute Idle Time = 0</a:t>
              </a:r>
              <a:endParaRPr lang="ko-KR" altLang="en-US" b="1" dirty="0"/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A8BDA892-D186-184F-B847-798845557211}"/>
                </a:ext>
              </a:extLst>
            </p:cNvPr>
            <p:cNvGrpSpPr/>
            <p:nvPr/>
          </p:nvGrpSpPr>
          <p:grpSpPr>
            <a:xfrm>
              <a:off x="2058486" y="2794672"/>
              <a:ext cx="3339783" cy="1288097"/>
              <a:chOff x="2058486" y="2794672"/>
              <a:chExt cx="3339783" cy="1288097"/>
            </a:xfrm>
          </p:grpSpPr>
          <p:sp>
            <p:nvSpPr>
              <p:cNvPr id="46" name="Rectangle 138">
                <a:extLst>
                  <a:ext uri="{FF2B5EF4-FFF2-40B4-BE49-F238E27FC236}">
                    <a16:creationId xmlns:a16="http://schemas.microsoft.com/office/drawing/2014/main" id="{40F1AC93-72EA-E24C-8056-D46BFA59A9A1}"/>
                  </a:ext>
                </a:extLst>
              </p:cNvPr>
              <p:cNvSpPr/>
              <p:nvPr/>
            </p:nvSpPr>
            <p:spPr>
              <a:xfrm rot="10800000" flipV="1">
                <a:off x="2359403" y="3371984"/>
                <a:ext cx="749649" cy="3132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</a:rPr>
                  <a:t>A2</a:t>
                </a:r>
                <a:endParaRPr lang="en-US" sz="1600" b="1" baseline="-25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Rectangle 138">
                <a:extLst>
                  <a:ext uri="{FF2B5EF4-FFF2-40B4-BE49-F238E27FC236}">
                    <a16:creationId xmlns:a16="http://schemas.microsoft.com/office/drawing/2014/main" id="{E01024CB-E809-FF43-9B3C-7D016A48D266}"/>
                  </a:ext>
                </a:extLst>
              </p:cNvPr>
              <p:cNvSpPr/>
              <p:nvPr/>
            </p:nvSpPr>
            <p:spPr>
              <a:xfrm rot="10800000" flipV="1">
                <a:off x="3331047" y="3770357"/>
                <a:ext cx="2067222" cy="312412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</a:rPr>
                  <a:t>A2</a:t>
                </a:r>
                <a:endParaRPr lang="en-US" sz="1600" b="1" baseline="-250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1" name="직선 화살표 연결선 50">
                <a:extLst>
                  <a:ext uri="{FF2B5EF4-FFF2-40B4-BE49-F238E27FC236}">
                    <a16:creationId xmlns:a16="http://schemas.microsoft.com/office/drawing/2014/main" id="{E330A0C1-18A3-0048-8687-4CAB3C267B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3163" y="3240156"/>
                <a:ext cx="755889" cy="0"/>
              </a:xfrm>
              <a:prstGeom prst="straightConnector1">
                <a:avLst/>
              </a:prstGeom>
              <a:ln w="19050">
                <a:solidFill>
                  <a:schemeClr val="accent5"/>
                </a:solidFill>
                <a:headEnd type="triangl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2CD1C848-1CAC-1B4C-9520-6639211E643E}"/>
                  </a:ext>
                </a:extLst>
              </p:cNvPr>
              <p:cNvSpPr/>
              <p:nvPr/>
            </p:nvSpPr>
            <p:spPr>
              <a:xfrm>
                <a:off x="2058486" y="2794672"/>
                <a:ext cx="13452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accent5"/>
                    </a:solidFill>
                  </a:rPr>
                  <a:t>Mem. Time</a:t>
                </a:r>
                <a:endParaRPr lang="ko-KR" altLang="en-US" b="1" dirty="0">
                  <a:solidFill>
                    <a:schemeClr val="accent5"/>
                  </a:solidFill>
                </a:endParaRPr>
              </a:p>
            </p:txBody>
          </p:sp>
        </p:grpSp>
      </p:grpSp>
      <p:sp>
        <p:nvSpPr>
          <p:cNvPr id="56" name="왼쪽/오른쪽 화살표[L] 55">
            <a:extLst>
              <a:ext uri="{FF2B5EF4-FFF2-40B4-BE49-F238E27FC236}">
                <a16:creationId xmlns:a16="http://schemas.microsoft.com/office/drawing/2014/main" id="{E10BE22B-B547-2346-842E-626BDB431590}"/>
              </a:ext>
            </a:extLst>
          </p:cNvPr>
          <p:cNvSpPr/>
          <p:nvPr/>
        </p:nvSpPr>
        <p:spPr>
          <a:xfrm>
            <a:off x="2339372" y="4171679"/>
            <a:ext cx="989291" cy="314978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C3A893C-C875-EC4C-BC21-5AA6622359EA}"/>
              </a:ext>
            </a:extLst>
          </p:cNvPr>
          <p:cNvSpPr/>
          <p:nvPr/>
        </p:nvSpPr>
        <p:spPr>
          <a:xfrm>
            <a:off x="1705817" y="4552969"/>
            <a:ext cx="2273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Decoupling distance</a:t>
            </a:r>
            <a:endParaRPr lang="ko-Kore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CD1AC58-EFB7-0249-BB44-836B5B292BD0}"/>
              </a:ext>
            </a:extLst>
          </p:cNvPr>
          <p:cNvGrpSpPr/>
          <p:nvPr/>
        </p:nvGrpSpPr>
        <p:grpSpPr>
          <a:xfrm>
            <a:off x="5842457" y="3055265"/>
            <a:ext cx="5657115" cy="1867036"/>
            <a:chOff x="5842457" y="3055265"/>
            <a:chExt cx="5657115" cy="1867036"/>
          </a:xfrm>
        </p:grpSpPr>
        <p:sp>
          <p:nvSpPr>
            <p:cNvPr id="53" name="Rectangle 122">
              <a:extLst>
                <a:ext uri="{FF2B5EF4-FFF2-40B4-BE49-F238E27FC236}">
                  <a16:creationId xmlns:a16="http://schemas.microsoft.com/office/drawing/2014/main" id="{12C40351-493E-F442-B575-8AC587F5F324}"/>
                </a:ext>
              </a:extLst>
            </p:cNvPr>
            <p:cNvSpPr/>
            <p:nvPr/>
          </p:nvSpPr>
          <p:spPr>
            <a:xfrm rot="10800000" flipV="1">
              <a:off x="8101067" y="3770356"/>
              <a:ext cx="972325" cy="312412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A1</a:t>
              </a: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CD0B46EB-D5B2-E945-92F7-AFAE9579D9BE}"/>
                </a:ext>
              </a:extLst>
            </p:cNvPr>
            <p:cNvGrpSpPr/>
            <p:nvPr/>
          </p:nvGrpSpPr>
          <p:grpSpPr>
            <a:xfrm>
              <a:off x="5842457" y="3055265"/>
              <a:ext cx="5657115" cy="1867036"/>
              <a:chOff x="5842457" y="3055265"/>
              <a:chExt cx="5657115" cy="1867036"/>
            </a:xfrm>
          </p:grpSpPr>
          <p:cxnSp>
            <p:nvCxnSpPr>
              <p:cNvPr id="47" name="Straight Arrow Connector 107">
                <a:extLst>
                  <a:ext uri="{FF2B5EF4-FFF2-40B4-BE49-F238E27FC236}">
                    <a16:creationId xmlns:a16="http://schemas.microsoft.com/office/drawing/2014/main" id="{72DAC7C0-773B-344A-B6E6-541D7AB82A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29224" y="3055265"/>
                <a:ext cx="0" cy="14573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108">
                <a:extLst>
                  <a:ext uri="{FF2B5EF4-FFF2-40B4-BE49-F238E27FC236}">
                    <a16:creationId xmlns:a16="http://schemas.microsoft.com/office/drawing/2014/main" id="{2C838DE1-62A0-8C49-9E42-48DA2A10BC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32250" y="4512576"/>
                <a:ext cx="456732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Rectangle 138">
                <a:extLst>
                  <a:ext uri="{FF2B5EF4-FFF2-40B4-BE49-F238E27FC236}">
                    <a16:creationId xmlns:a16="http://schemas.microsoft.com/office/drawing/2014/main" id="{FC3B2E83-BBBA-2641-A9BA-0F54FE742C91}"/>
                  </a:ext>
                </a:extLst>
              </p:cNvPr>
              <p:cNvSpPr/>
              <p:nvPr/>
            </p:nvSpPr>
            <p:spPr>
              <a:xfrm rot="10800000" flipV="1">
                <a:off x="7275259" y="3368501"/>
                <a:ext cx="826644" cy="312418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A1</a:t>
                </a:r>
                <a:endParaRPr lang="en-US" sz="16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8E1EB1-5683-8A4A-AA1E-42513DCAF453}"/>
                  </a:ext>
                </a:extLst>
              </p:cNvPr>
              <p:cNvSpPr txBox="1"/>
              <p:nvPr/>
            </p:nvSpPr>
            <p:spPr>
              <a:xfrm>
                <a:off x="5842457" y="3744972"/>
                <a:ext cx="101983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cs typeface="Arial" panose="020B0604020202020204" pitchFamily="34" charset="0"/>
                  </a:rPr>
                  <a:t>Compute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752973E-B4E0-3C43-9578-8CEA4D47B2CD}"/>
                  </a:ext>
                </a:extLst>
              </p:cNvPr>
              <p:cNvSpPr txBox="1"/>
              <p:nvPr/>
            </p:nvSpPr>
            <p:spPr>
              <a:xfrm>
                <a:off x="5889363" y="3320968"/>
                <a:ext cx="9509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cs typeface="Arial" panose="020B0604020202020204" pitchFamily="34" charset="0"/>
                  </a:rPr>
                  <a:t>Memory</a:t>
                </a:r>
              </a:p>
            </p:txBody>
          </p:sp>
          <p:sp>
            <p:nvSpPr>
              <p:cNvPr id="50" name="왼쪽/오른쪽 화살표[L] 49">
                <a:extLst>
                  <a:ext uri="{FF2B5EF4-FFF2-40B4-BE49-F238E27FC236}">
                    <a16:creationId xmlns:a16="http://schemas.microsoft.com/office/drawing/2014/main" id="{12049C9F-E4DF-4143-B3C1-772FFC830643}"/>
                  </a:ext>
                </a:extLst>
              </p:cNvPr>
              <p:cNvSpPr/>
              <p:nvPr/>
            </p:nvSpPr>
            <p:spPr>
              <a:xfrm>
                <a:off x="8101068" y="4171157"/>
                <a:ext cx="972315" cy="314978"/>
              </a:xfrm>
              <a:prstGeom prst="leftRight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8381FA77-FBE7-2E4D-A19E-3280ADA76FDA}"/>
                  </a:ext>
                </a:extLst>
              </p:cNvPr>
              <p:cNvSpPr/>
              <p:nvPr/>
            </p:nvSpPr>
            <p:spPr>
              <a:xfrm>
                <a:off x="7450535" y="4552969"/>
                <a:ext cx="22733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>
                    <a:solidFill>
                      <a:srgbClr val="C00000"/>
                    </a:solidFill>
                  </a:rPr>
                  <a:t>Decoupling distance</a:t>
                </a:r>
                <a:endParaRPr lang="ko-Kore-KR" altLang="en-US" dirty="0"/>
              </a:p>
            </p:txBody>
          </p: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568A0BF-DFC9-1C41-B9D5-FB8224217C7A}"/>
              </a:ext>
            </a:extLst>
          </p:cNvPr>
          <p:cNvGrpSpPr/>
          <p:nvPr/>
        </p:nvGrpSpPr>
        <p:grpSpPr>
          <a:xfrm>
            <a:off x="6243594" y="2805309"/>
            <a:ext cx="5841664" cy="3426516"/>
            <a:chOff x="6243594" y="2805309"/>
            <a:chExt cx="5841664" cy="3426516"/>
          </a:xfrm>
        </p:grpSpPr>
        <p:sp>
          <p:nvSpPr>
            <p:cNvPr id="58" name="Rectangle 138">
              <a:extLst>
                <a:ext uri="{FF2B5EF4-FFF2-40B4-BE49-F238E27FC236}">
                  <a16:creationId xmlns:a16="http://schemas.microsoft.com/office/drawing/2014/main" id="{19632551-8A32-7F4A-A8AD-F6F7DD031A10}"/>
                </a:ext>
              </a:extLst>
            </p:cNvPr>
            <p:cNvSpPr/>
            <p:nvPr/>
          </p:nvSpPr>
          <p:spPr>
            <a:xfrm rot="10800000" flipV="1">
              <a:off x="8104122" y="3368500"/>
              <a:ext cx="2107171" cy="313466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B1</a:t>
              </a:r>
              <a:endParaRPr lang="en-US" sz="1600" b="1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59" name="Rectangle 138">
              <a:extLst>
                <a:ext uri="{FF2B5EF4-FFF2-40B4-BE49-F238E27FC236}">
                  <a16:creationId xmlns:a16="http://schemas.microsoft.com/office/drawing/2014/main" id="{B936970A-848E-1A46-BECF-11ABC49D6144}"/>
                </a:ext>
              </a:extLst>
            </p:cNvPr>
            <p:cNvSpPr/>
            <p:nvPr/>
          </p:nvSpPr>
          <p:spPr>
            <a:xfrm rot="10800000" flipV="1">
              <a:off x="9073392" y="3771379"/>
              <a:ext cx="1137900" cy="311388"/>
            </a:xfrm>
            <a:prstGeom prst="rect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38">
              <a:extLst>
                <a:ext uri="{FF2B5EF4-FFF2-40B4-BE49-F238E27FC236}">
                  <a16:creationId xmlns:a16="http://schemas.microsoft.com/office/drawing/2014/main" id="{665DCA84-3CAD-0A41-A771-8B1E15D95B9D}"/>
                </a:ext>
              </a:extLst>
            </p:cNvPr>
            <p:cNvSpPr/>
            <p:nvPr/>
          </p:nvSpPr>
          <p:spPr>
            <a:xfrm rot="10800000" flipV="1">
              <a:off x="10211290" y="3771377"/>
              <a:ext cx="1096745" cy="31139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B1</a:t>
              </a:r>
              <a:endParaRPr lang="en-US" sz="1600" b="1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88C42F8D-397A-7349-9009-A2FD87C41E94}"/>
                </a:ext>
              </a:extLst>
            </p:cNvPr>
            <p:cNvSpPr/>
            <p:nvPr/>
          </p:nvSpPr>
          <p:spPr>
            <a:xfrm>
              <a:off x="6243594" y="5237136"/>
              <a:ext cx="5841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/>
                <a:t>Compute Idle Time =</a:t>
              </a:r>
              <a:r>
                <a:rPr lang="en-US" altLang="ko-KR" b="1" dirty="0">
                  <a:solidFill>
                    <a:schemeClr val="accent5"/>
                  </a:solidFill>
                </a:rPr>
                <a:t> Mem. Time – </a:t>
              </a:r>
              <a:r>
                <a:rPr lang="en-US" altLang="ko-KR" b="1" dirty="0">
                  <a:solidFill>
                    <a:srgbClr val="C00000"/>
                  </a:solidFill>
                </a:rPr>
                <a:t>Decoupling distance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23B09C15-11DA-BD43-8FCD-F0626AD04E5D}"/>
                </a:ext>
              </a:extLst>
            </p:cNvPr>
            <p:cNvCxnSpPr/>
            <p:nvPr/>
          </p:nvCxnSpPr>
          <p:spPr>
            <a:xfrm>
              <a:off x="8101067" y="3240156"/>
              <a:ext cx="2110223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0EB123E-BDC8-C442-AAE4-D114FB683C2B}"/>
                </a:ext>
              </a:extLst>
            </p:cNvPr>
            <p:cNvSpPr/>
            <p:nvPr/>
          </p:nvSpPr>
          <p:spPr>
            <a:xfrm>
              <a:off x="8493596" y="2805309"/>
              <a:ext cx="13452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5"/>
                  </a:solidFill>
                </a:rPr>
                <a:t>Mem. Time</a:t>
              </a:r>
              <a:endParaRPr lang="ko-KR" altLang="en-US" b="1" dirty="0">
                <a:solidFill>
                  <a:schemeClr val="accent5"/>
                </a:solidFill>
              </a:endParaRPr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7A2B6308-84C1-5744-A31E-7BEA2E449A05}"/>
                </a:ext>
              </a:extLst>
            </p:cNvPr>
            <p:cNvCxnSpPr>
              <a:cxnSpLocks/>
            </p:cNvCxnSpPr>
            <p:nvPr/>
          </p:nvCxnSpPr>
          <p:spPr>
            <a:xfrm>
              <a:off x="9093261" y="4336774"/>
              <a:ext cx="113790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호 66">
              <a:extLst>
                <a:ext uri="{FF2B5EF4-FFF2-40B4-BE49-F238E27FC236}">
                  <a16:creationId xmlns:a16="http://schemas.microsoft.com/office/drawing/2014/main" id="{1DEA5166-23AD-F94C-999B-61C41C255694}"/>
                </a:ext>
              </a:extLst>
            </p:cNvPr>
            <p:cNvSpPr/>
            <p:nvPr/>
          </p:nvSpPr>
          <p:spPr>
            <a:xfrm>
              <a:off x="9591261" y="4334542"/>
              <a:ext cx="187939" cy="1897283"/>
            </a:xfrm>
            <a:prstGeom prst="arc">
              <a:avLst/>
            </a:prstGeom>
            <a:ln w="19050"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579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89DA94-A6D2-6F45-9ABF-F4EB2381D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200" dirty="0"/>
              <a:t>Light-weight Scheduling Algorithm of </a:t>
            </a:r>
            <a:r>
              <a:rPr kumimoji="1" lang="en-US" altLang="ko-KR" sz="3200" dirty="0" err="1"/>
              <a:t>Layerweaver</a:t>
            </a:r>
            <a:endParaRPr kumimoji="1" lang="ko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AF7BC2-3306-304A-AE6A-BC9867E6B8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13</a:t>
            </a:fld>
            <a:endParaRPr lang="ko-KR" altLang="en-US" sz="1250" dirty="0"/>
          </a:p>
        </p:txBody>
      </p:sp>
      <p:cxnSp>
        <p:nvCxnSpPr>
          <p:cNvPr id="53" name="Straight Arrow Connector 107">
            <a:extLst>
              <a:ext uri="{FF2B5EF4-FFF2-40B4-BE49-F238E27FC236}">
                <a16:creationId xmlns:a16="http://schemas.microsoft.com/office/drawing/2014/main" id="{4E404618-E289-6E4F-AFAB-735B5ACAD3EC}"/>
              </a:ext>
            </a:extLst>
          </p:cNvPr>
          <p:cNvCxnSpPr>
            <a:cxnSpLocks/>
          </p:cNvCxnSpPr>
          <p:nvPr/>
        </p:nvCxnSpPr>
        <p:spPr>
          <a:xfrm flipV="1">
            <a:off x="3727674" y="2974348"/>
            <a:ext cx="0" cy="1778615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108">
            <a:extLst>
              <a:ext uri="{FF2B5EF4-FFF2-40B4-BE49-F238E27FC236}">
                <a16:creationId xmlns:a16="http://schemas.microsoft.com/office/drawing/2014/main" id="{75C15C91-6B10-8E4B-AA57-BED7F9844AC3}"/>
              </a:ext>
            </a:extLst>
          </p:cNvPr>
          <p:cNvCxnSpPr>
            <a:cxnSpLocks/>
          </p:cNvCxnSpPr>
          <p:nvPr/>
        </p:nvCxnSpPr>
        <p:spPr>
          <a:xfrm>
            <a:off x="3730700" y="4752961"/>
            <a:ext cx="5042743" cy="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138">
            <a:extLst>
              <a:ext uri="{FF2B5EF4-FFF2-40B4-BE49-F238E27FC236}">
                <a16:creationId xmlns:a16="http://schemas.microsoft.com/office/drawing/2014/main" id="{D9F7F33D-5BD3-B14C-97D9-CF1983BC7815}"/>
              </a:ext>
            </a:extLst>
          </p:cNvPr>
          <p:cNvSpPr/>
          <p:nvPr/>
        </p:nvSpPr>
        <p:spPr>
          <a:xfrm rot="10800000" flipV="1">
            <a:off x="4069292" y="3609668"/>
            <a:ext cx="826644" cy="312418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A1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E8C194B-1E41-D844-97FC-E0FEFE69587D}"/>
              </a:ext>
            </a:extLst>
          </p:cNvPr>
          <p:cNvSpPr txBox="1"/>
          <p:nvPr/>
        </p:nvSpPr>
        <p:spPr>
          <a:xfrm>
            <a:off x="2640907" y="3985357"/>
            <a:ext cx="1019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cs typeface="Arial" panose="020B0604020202020204" pitchFamily="34" charset="0"/>
              </a:rPr>
              <a:t>Compute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5F80B17-67D0-7148-BC56-2DC7EFAF358A}"/>
              </a:ext>
            </a:extLst>
          </p:cNvPr>
          <p:cNvSpPr txBox="1"/>
          <p:nvPr/>
        </p:nvSpPr>
        <p:spPr>
          <a:xfrm>
            <a:off x="2687813" y="3561353"/>
            <a:ext cx="950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cs typeface="Arial" panose="020B0604020202020204" pitchFamily="34" charset="0"/>
              </a:rPr>
              <a:t>Memory</a:t>
            </a:r>
          </a:p>
        </p:txBody>
      </p:sp>
      <p:sp>
        <p:nvSpPr>
          <p:cNvPr id="24" name="Rectangle 122">
            <a:extLst>
              <a:ext uri="{FF2B5EF4-FFF2-40B4-BE49-F238E27FC236}">
                <a16:creationId xmlns:a16="http://schemas.microsoft.com/office/drawing/2014/main" id="{2607FC93-67A9-D148-ABA4-5903BD0C5B3D}"/>
              </a:ext>
            </a:extLst>
          </p:cNvPr>
          <p:cNvSpPr/>
          <p:nvPr/>
        </p:nvSpPr>
        <p:spPr>
          <a:xfrm rot="10800000" flipV="1">
            <a:off x="4900353" y="4010741"/>
            <a:ext cx="2702440" cy="31241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EC9EE6C0-29E6-2D4F-B606-9E5F3BFE2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9"/>
            <a:ext cx="11757660" cy="1418125"/>
          </a:xfrm>
        </p:spPr>
        <p:txBody>
          <a:bodyPr>
            <a:normAutofit lnSpcReduction="10000"/>
          </a:bodyPr>
          <a:lstStyle/>
          <a:p>
            <a:r>
              <a:rPr kumimoji="1" lang="en-US" altLang="ko-KR" sz="2200" b="1" dirty="0"/>
              <a:t>Calculating Memory Idle Time</a:t>
            </a:r>
          </a:p>
          <a:p>
            <a:pPr lvl="1"/>
            <a:r>
              <a:rPr kumimoji="1" lang="en-US" altLang="ko-KR" sz="2000" dirty="0"/>
              <a:t>When </a:t>
            </a:r>
            <a:r>
              <a:rPr kumimoji="1" lang="en-US" altLang="ko-KR" sz="2000" b="1" dirty="0">
                <a:solidFill>
                  <a:srgbClr val="C00000"/>
                </a:solidFill>
              </a:rPr>
              <a:t>too large decoupling distance</a:t>
            </a:r>
            <a:r>
              <a:rPr kumimoji="1" lang="en-US" altLang="ko-KR" sz="2000" dirty="0">
                <a:solidFill>
                  <a:srgbClr val="00A249"/>
                </a:solidFill>
              </a:rPr>
              <a:t> </a:t>
            </a:r>
            <a:r>
              <a:rPr kumimoji="1" lang="en-US" altLang="ko-KR" sz="2000" dirty="0"/>
              <a:t>exists, there could be </a:t>
            </a:r>
            <a:r>
              <a:rPr kumimoji="1" lang="en-US" altLang="ko-KR" sz="2000" b="1" dirty="0">
                <a:solidFill>
                  <a:srgbClr val="C00000"/>
                </a:solidFill>
              </a:rPr>
              <a:t>Memory Idle Time</a:t>
            </a:r>
            <a:endParaRPr kumimoji="1" lang="en-US" altLang="ko-KR" sz="2000" dirty="0">
              <a:solidFill>
                <a:srgbClr val="C00000"/>
              </a:solidFill>
            </a:endParaRPr>
          </a:p>
          <a:p>
            <a:pPr lvl="1"/>
            <a:r>
              <a:rPr kumimoji="1" lang="en-US" altLang="ko-KR" sz="2000" dirty="0"/>
              <a:t>Free on-chip buffer size for now = 600 KB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7A47247-468E-414B-8091-2186CE43F134}"/>
              </a:ext>
            </a:extLst>
          </p:cNvPr>
          <p:cNvGrpSpPr/>
          <p:nvPr/>
        </p:nvGrpSpPr>
        <p:grpSpPr>
          <a:xfrm>
            <a:off x="4771218" y="3040852"/>
            <a:ext cx="2941832" cy="724634"/>
            <a:chOff x="2475693" y="2945602"/>
            <a:chExt cx="2941832" cy="72463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95FA1DD-954A-2B41-AE9D-E030FFD5DAA0}"/>
                </a:ext>
              </a:extLst>
            </p:cNvPr>
            <p:cNvSpPr/>
            <p:nvPr/>
          </p:nvSpPr>
          <p:spPr>
            <a:xfrm>
              <a:off x="2475693" y="2945602"/>
              <a:ext cx="29418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5"/>
                  </a:solidFill>
                </a:rPr>
                <a:t>Time to fetch 600 KB (6us)</a:t>
              </a:r>
              <a:endParaRPr lang="ko-KR" altLang="en-US" b="1" dirty="0">
                <a:solidFill>
                  <a:schemeClr val="accent5"/>
                </a:solidFill>
              </a:endParaRP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CC91A764-C8C7-684F-931A-E74FE6AF8588}"/>
                </a:ext>
              </a:extLst>
            </p:cNvPr>
            <p:cNvCxnSpPr>
              <a:cxnSpLocks/>
            </p:cNvCxnSpPr>
            <p:nvPr/>
          </p:nvCxnSpPr>
          <p:spPr>
            <a:xfrm>
              <a:off x="2611224" y="3670236"/>
              <a:ext cx="1849016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138">
            <a:extLst>
              <a:ext uri="{FF2B5EF4-FFF2-40B4-BE49-F238E27FC236}">
                <a16:creationId xmlns:a16="http://schemas.microsoft.com/office/drawing/2014/main" id="{28441FFD-1FCC-844D-B728-4A95750F1F37}"/>
              </a:ext>
            </a:extLst>
          </p:cNvPr>
          <p:cNvSpPr/>
          <p:nvPr/>
        </p:nvSpPr>
        <p:spPr>
          <a:xfrm rot="10800000" flipV="1">
            <a:off x="4895936" y="3608885"/>
            <a:ext cx="1380094" cy="3132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A2</a:t>
            </a:r>
            <a:endParaRPr lang="en-US" sz="1600" b="1" baseline="-25000" dirty="0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5673F92-E8E8-3244-AE02-B6CB85E94AC8}"/>
              </a:ext>
            </a:extLst>
          </p:cNvPr>
          <p:cNvSpPr/>
          <p:nvPr/>
        </p:nvSpPr>
        <p:spPr>
          <a:xfrm>
            <a:off x="5482920" y="1932708"/>
            <a:ext cx="47660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5"/>
                </a:solidFill>
              </a:rPr>
              <a:t>= 600 KB / 100 GB/s (Mem. BW) = 6 us</a:t>
            </a:r>
            <a:endParaRPr lang="ko-KR" altLang="en-US" sz="2000" dirty="0">
              <a:solidFill>
                <a:schemeClr val="accent5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A4697C7-7867-E849-8563-41B971155F61}"/>
              </a:ext>
            </a:extLst>
          </p:cNvPr>
          <p:cNvSpPr/>
          <p:nvPr/>
        </p:nvSpPr>
        <p:spPr>
          <a:xfrm>
            <a:off x="4671834" y="5337348"/>
            <a:ext cx="2451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Memory Idle Time = 0</a:t>
            </a:r>
            <a:endParaRPr lang="ko-KR" altLang="en-US" b="1" dirty="0"/>
          </a:p>
        </p:txBody>
      </p:sp>
      <p:sp>
        <p:nvSpPr>
          <p:cNvPr id="35" name="왼쪽/오른쪽 화살표[L] 34">
            <a:extLst>
              <a:ext uri="{FF2B5EF4-FFF2-40B4-BE49-F238E27FC236}">
                <a16:creationId xmlns:a16="http://schemas.microsoft.com/office/drawing/2014/main" id="{D81F2283-2671-5A47-9CF2-DB01BA87E623}"/>
              </a:ext>
            </a:extLst>
          </p:cNvPr>
          <p:cNvSpPr/>
          <p:nvPr/>
        </p:nvSpPr>
        <p:spPr>
          <a:xfrm>
            <a:off x="4906750" y="4376894"/>
            <a:ext cx="2696044" cy="314978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C36A3A5-A5FA-D847-9893-5CA96A62D16A}"/>
              </a:ext>
            </a:extLst>
          </p:cNvPr>
          <p:cNvSpPr/>
          <p:nvPr/>
        </p:nvSpPr>
        <p:spPr>
          <a:xfrm>
            <a:off x="5119923" y="4792717"/>
            <a:ext cx="2273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Decoupling distance</a:t>
            </a:r>
            <a:endParaRPr lang="ko-Kore-KR" altLang="en-US" dirty="0"/>
          </a:p>
        </p:txBody>
      </p:sp>
      <p:cxnSp>
        <p:nvCxnSpPr>
          <p:cNvPr id="38" name="Straight Arrow Connector 107">
            <a:extLst>
              <a:ext uri="{FF2B5EF4-FFF2-40B4-BE49-F238E27FC236}">
                <a16:creationId xmlns:a16="http://schemas.microsoft.com/office/drawing/2014/main" id="{3BB305DB-C8E3-7348-9BC7-DFD72AC2C224}"/>
              </a:ext>
            </a:extLst>
          </p:cNvPr>
          <p:cNvCxnSpPr>
            <a:cxnSpLocks/>
          </p:cNvCxnSpPr>
          <p:nvPr/>
        </p:nvCxnSpPr>
        <p:spPr>
          <a:xfrm flipH="1" flipV="1">
            <a:off x="4899080" y="3899907"/>
            <a:ext cx="7669" cy="85305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107">
            <a:extLst>
              <a:ext uri="{FF2B5EF4-FFF2-40B4-BE49-F238E27FC236}">
                <a16:creationId xmlns:a16="http://schemas.microsoft.com/office/drawing/2014/main" id="{7EDE1551-29AD-9D47-A73F-8A8DBE562175}"/>
              </a:ext>
            </a:extLst>
          </p:cNvPr>
          <p:cNvCxnSpPr>
            <a:cxnSpLocks/>
          </p:cNvCxnSpPr>
          <p:nvPr/>
        </p:nvCxnSpPr>
        <p:spPr>
          <a:xfrm flipH="1" flipV="1">
            <a:off x="7607452" y="4323153"/>
            <a:ext cx="1" cy="42981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4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0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3816E30-A97D-984D-952E-5E1944B0D3DD}"/>
              </a:ext>
            </a:extLst>
          </p:cNvPr>
          <p:cNvCxnSpPr>
            <a:cxnSpLocks/>
            <a:stCxn id="58" idx="1"/>
            <a:endCxn id="26" idx="3"/>
          </p:cNvCxnSpPr>
          <p:nvPr/>
        </p:nvCxnSpPr>
        <p:spPr>
          <a:xfrm flipV="1">
            <a:off x="4805103" y="4159343"/>
            <a:ext cx="1869946" cy="391"/>
          </a:xfrm>
          <a:prstGeom prst="straightConnector1">
            <a:avLst/>
          </a:prstGeom>
          <a:ln w="15875">
            <a:solidFill>
              <a:schemeClr val="accent5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53CFED8-7298-0041-B994-4F40149DA11E}"/>
              </a:ext>
            </a:extLst>
          </p:cNvPr>
          <p:cNvSpPr/>
          <p:nvPr/>
        </p:nvSpPr>
        <p:spPr>
          <a:xfrm>
            <a:off x="4391780" y="3462227"/>
            <a:ext cx="2941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5"/>
                </a:solidFill>
              </a:rPr>
              <a:t>Time to fetch 600 KB (6us)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  <p:sp>
        <p:nvSpPr>
          <p:cNvPr id="41" name="왼쪽/오른쪽 화살표[L] 40">
            <a:extLst>
              <a:ext uri="{FF2B5EF4-FFF2-40B4-BE49-F238E27FC236}">
                <a16:creationId xmlns:a16="http://schemas.microsoft.com/office/drawing/2014/main" id="{C73E35D5-6F5C-F04B-9100-ECD17AE8A514}"/>
              </a:ext>
            </a:extLst>
          </p:cNvPr>
          <p:cNvSpPr/>
          <p:nvPr/>
        </p:nvSpPr>
        <p:spPr>
          <a:xfrm>
            <a:off x="4796800" y="4770751"/>
            <a:ext cx="2710264" cy="314978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89DA94-A6D2-6F45-9ABF-F4EB2381D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200" dirty="0"/>
              <a:t>Light-weight Scheduling Algorithm of </a:t>
            </a:r>
            <a:r>
              <a:rPr kumimoji="1" lang="en-US" altLang="ko-KR" sz="3200" dirty="0" err="1"/>
              <a:t>Layerweaver</a:t>
            </a:r>
            <a:endParaRPr kumimoji="1" lang="ko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AF7BC2-3306-304A-AE6A-BC9867E6B8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14</a:t>
            </a:fld>
            <a:endParaRPr lang="ko-KR" altLang="en-US" sz="1250" dirty="0"/>
          </a:p>
        </p:txBody>
      </p:sp>
      <p:cxnSp>
        <p:nvCxnSpPr>
          <p:cNvPr id="53" name="Straight Arrow Connector 107">
            <a:extLst>
              <a:ext uri="{FF2B5EF4-FFF2-40B4-BE49-F238E27FC236}">
                <a16:creationId xmlns:a16="http://schemas.microsoft.com/office/drawing/2014/main" id="{4E404618-E289-6E4F-AFAB-735B5ACAD3EC}"/>
              </a:ext>
            </a:extLst>
          </p:cNvPr>
          <p:cNvCxnSpPr>
            <a:cxnSpLocks/>
          </p:cNvCxnSpPr>
          <p:nvPr/>
        </p:nvCxnSpPr>
        <p:spPr>
          <a:xfrm flipV="1">
            <a:off x="3632424" y="3368205"/>
            <a:ext cx="0" cy="1778615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108">
            <a:extLst>
              <a:ext uri="{FF2B5EF4-FFF2-40B4-BE49-F238E27FC236}">
                <a16:creationId xmlns:a16="http://schemas.microsoft.com/office/drawing/2014/main" id="{75C15C91-6B10-8E4B-AA57-BED7F9844AC3}"/>
              </a:ext>
            </a:extLst>
          </p:cNvPr>
          <p:cNvCxnSpPr>
            <a:cxnSpLocks/>
          </p:cNvCxnSpPr>
          <p:nvPr/>
        </p:nvCxnSpPr>
        <p:spPr>
          <a:xfrm>
            <a:off x="3635450" y="5146818"/>
            <a:ext cx="5042743" cy="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122">
            <a:extLst>
              <a:ext uri="{FF2B5EF4-FFF2-40B4-BE49-F238E27FC236}">
                <a16:creationId xmlns:a16="http://schemas.microsoft.com/office/drawing/2014/main" id="{22E0B10F-998C-3147-81E9-3AD3B13A2ECE}"/>
              </a:ext>
            </a:extLst>
          </p:cNvPr>
          <p:cNvSpPr/>
          <p:nvPr/>
        </p:nvSpPr>
        <p:spPr>
          <a:xfrm rot="10800000" flipV="1">
            <a:off x="4804266" y="4404598"/>
            <a:ext cx="2702799" cy="31241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58" name="Rectangle 138">
            <a:extLst>
              <a:ext uri="{FF2B5EF4-FFF2-40B4-BE49-F238E27FC236}">
                <a16:creationId xmlns:a16="http://schemas.microsoft.com/office/drawing/2014/main" id="{D9F7F33D-5BD3-B14C-97D9-CF1983BC7815}"/>
              </a:ext>
            </a:extLst>
          </p:cNvPr>
          <p:cNvSpPr/>
          <p:nvPr/>
        </p:nvSpPr>
        <p:spPr>
          <a:xfrm rot="10800000" flipV="1">
            <a:off x="3978459" y="4003525"/>
            <a:ext cx="826644" cy="312418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A1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E8C194B-1E41-D844-97FC-E0FEFE69587D}"/>
              </a:ext>
            </a:extLst>
          </p:cNvPr>
          <p:cNvSpPr txBox="1"/>
          <p:nvPr/>
        </p:nvSpPr>
        <p:spPr>
          <a:xfrm>
            <a:off x="2545657" y="4379214"/>
            <a:ext cx="1019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cs typeface="Arial" panose="020B0604020202020204" pitchFamily="34" charset="0"/>
              </a:rPr>
              <a:t>Compute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5F80B17-67D0-7148-BC56-2DC7EFAF358A}"/>
              </a:ext>
            </a:extLst>
          </p:cNvPr>
          <p:cNvSpPr txBox="1"/>
          <p:nvPr/>
        </p:nvSpPr>
        <p:spPr>
          <a:xfrm>
            <a:off x="2592563" y="3955210"/>
            <a:ext cx="950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cs typeface="Arial" panose="020B0604020202020204" pitchFamily="34" charset="0"/>
              </a:rPr>
              <a:t>Memory</a:t>
            </a:r>
          </a:p>
        </p:txBody>
      </p:sp>
      <p:sp>
        <p:nvSpPr>
          <p:cNvPr id="24" name="Rectangle 138">
            <a:extLst>
              <a:ext uri="{FF2B5EF4-FFF2-40B4-BE49-F238E27FC236}">
                <a16:creationId xmlns:a16="http://schemas.microsoft.com/office/drawing/2014/main" id="{46010A99-1DB7-D844-9719-D27841DFFD76}"/>
              </a:ext>
            </a:extLst>
          </p:cNvPr>
          <p:cNvSpPr/>
          <p:nvPr/>
        </p:nvSpPr>
        <p:spPr>
          <a:xfrm rot="10800000" flipV="1">
            <a:off x="7507065" y="4002744"/>
            <a:ext cx="656688" cy="3132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B1</a:t>
            </a:r>
            <a:endParaRPr lang="en-US" sz="1600" b="1" baseline="-25000" dirty="0">
              <a:solidFill>
                <a:schemeClr val="bg1"/>
              </a:solidFill>
            </a:endParaRPr>
          </a:p>
        </p:txBody>
      </p:sp>
      <p:sp>
        <p:nvSpPr>
          <p:cNvPr id="26" name="Rectangle 138">
            <a:extLst>
              <a:ext uri="{FF2B5EF4-FFF2-40B4-BE49-F238E27FC236}">
                <a16:creationId xmlns:a16="http://schemas.microsoft.com/office/drawing/2014/main" id="{EA871F5C-7E12-3147-B14E-2DD50C3AAC9D}"/>
              </a:ext>
            </a:extLst>
          </p:cNvPr>
          <p:cNvSpPr/>
          <p:nvPr/>
        </p:nvSpPr>
        <p:spPr>
          <a:xfrm rot="10800000" flipV="1">
            <a:off x="6675049" y="4002743"/>
            <a:ext cx="832016" cy="313200"/>
          </a:xfrm>
          <a:prstGeom prst="rect">
            <a:avLst/>
          </a:prstGeom>
          <a:pattFill prst="wdUpDiag">
            <a:fgClr>
              <a:srgbClr val="C00000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227B7D6E-A0A3-B440-9583-20500AD4C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1418337"/>
          </a:xfrm>
        </p:spPr>
        <p:txBody>
          <a:bodyPr>
            <a:normAutofit lnSpcReduction="10000"/>
          </a:bodyPr>
          <a:lstStyle/>
          <a:p>
            <a:r>
              <a:rPr kumimoji="1" lang="en-US" altLang="ko-KR" sz="2200" b="1" dirty="0"/>
              <a:t>Calculating Memory Idle Time</a:t>
            </a:r>
          </a:p>
          <a:p>
            <a:pPr lvl="1"/>
            <a:r>
              <a:rPr kumimoji="1" lang="en-US" altLang="ko-KR" sz="2000" dirty="0"/>
              <a:t>When </a:t>
            </a:r>
            <a:r>
              <a:rPr kumimoji="1" lang="en-US" altLang="ko-KR" sz="2000" b="1" dirty="0">
                <a:solidFill>
                  <a:srgbClr val="C00000"/>
                </a:solidFill>
              </a:rPr>
              <a:t>too large decoupling distance</a:t>
            </a:r>
            <a:r>
              <a:rPr kumimoji="1" lang="en-US" altLang="ko-KR" sz="2000" dirty="0">
                <a:solidFill>
                  <a:srgbClr val="00A249"/>
                </a:solidFill>
              </a:rPr>
              <a:t> </a:t>
            </a:r>
            <a:r>
              <a:rPr kumimoji="1" lang="en-US" altLang="ko-KR" sz="2000" dirty="0"/>
              <a:t>exists, there could be </a:t>
            </a:r>
            <a:r>
              <a:rPr kumimoji="1" lang="en-US" altLang="ko-KR" sz="2000" b="1" dirty="0">
                <a:solidFill>
                  <a:srgbClr val="C00000"/>
                </a:solidFill>
              </a:rPr>
              <a:t>Memory Idle Time</a:t>
            </a:r>
            <a:endParaRPr kumimoji="1" lang="en-US" altLang="ko-KR" sz="2000" dirty="0">
              <a:solidFill>
                <a:srgbClr val="C00000"/>
              </a:solidFill>
            </a:endParaRPr>
          </a:p>
          <a:p>
            <a:pPr lvl="1"/>
            <a:r>
              <a:rPr kumimoji="1" lang="en-US" altLang="ko-KR" sz="2000" dirty="0"/>
              <a:t>Free on-chip buffer size for now = 600 KB</a:t>
            </a:r>
            <a:endParaRPr kumimoji="1" lang="en-US" altLang="ko-KR" sz="2000" b="1" dirty="0">
              <a:solidFill>
                <a:schemeClr val="accent5"/>
              </a:solidFill>
            </a:endParaRPr>
          </a:p>
        </p:txBody>
      </p:sp>
      <p:sp>
        <p:nvSpPr>
          <p:cNvPr id="35" name="Rectangle 138">
            <a:extLst>
              <a:ext uri="{FF2B5EF4-FFF2-40B4-BE49-F238E27FC236}">
                <a16:creationId xmlns:a16="http://schemas.microsoft.com/office/drawing/2014/main" id="{270B1EF9-1FB8-D940-A994-77709D2AA03D}"/>
              </a:ext>
            </a:extLst>
          </p:cNvPr>
          <p:cNvSpPr/>
          <p:nvPr/>
        </p:nvSpPr>
        <p:spPr>
          <a:xfrm rot="10800000" flipV="1">
            <a:off x="4821974" y="4001738"/>
            <a:ext cx="1856246" cy="3132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B1</a:t>
            </a:r>
            <a:endParaRPr lang="en-US" sz="1600" b="1" baseline="-25000" dirty="0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2A60D40-D55A-3A4E-B5BC-FBCE1C9F1B2E}"/>
              </a:ext>
            </a:extLst>
          </p:cNvPr>
          <p:cNvGrpSpPr/>
          <p:nvPr/>
        </p:nvGrpSpPr>
        <p:grpSpPr>
          <a:xfrm>
            <a:off x="3931415" y="2889847"/>
            <a:ext cx="5073826" cy="1825148"/>
            <a:chOff x="1731140" y="2400740"/>
            <a:chExt cx="5073826" cy="1825148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F493ABC-BC8E-F946-A307-36D74990413E}"/>
                </a:ext>
              </a:extLst>
            </p:cNvPr>
            <p:cNvSpPr/>
            <p:nvPr/>
          </p:nvSpPr>
          <p:spPr>
            <a:xfrm>
              <a:off x="1731140" y="2400740"/>
              <a:ext cx="50738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/>
                <a:t>Memory Idle Time =</a:t>
              </a:r>
              <a:r>
                <a:rPr lang="en-US" altLang="ko-KR" b="1" dirty="0">
                  <a:solidFill>
                    <a:srgbClr val="C00000"/>
                  </a:solidFill>
                </a:rPr>
                <a:t> Decoupling distance </a:t>
              </a:r>
              <a:r>
                <a:rPr lang="en-US" altLang="ko-KR" b="1" dirty="0"/>
                <a:t>–</a:t>
              </a:r>
              <a:r>
                <a:rPr lang="en-US" altLang="ko-KR" b="1" dirty="0">
                  <a:solidFill>
                    <a:srgbClr val="C00000"/>
                  </a:solidFill>
                </a:rPr>
                <a:t> </a:t>
              </a:r>
              <a:r>
                <a:rPr lang="en-US" altLang="ko-KR" b="1" dirty="0">
                  <a:solidFill>
                    <a:schemeClr val="accent5"/>
                  </a:solidFill>
                </a:rPr>
                <a:t>6 us</a:t>
              </a:r>
              <a:endParaRPr lang="ko-KR" altLang="en-US" b="1" dirty="0">
                <a:solidFill>
                  <a:schemeClr val="accent5"/>
                </a:solidFill>
              </a:endParaRPr>
            </a:p>
          </p:txBody>
        </p:sp>
        <p:sp>
          <p:nvSpPr>
            <p:cNvPr id="39" name="호 38">
              <a:extLst>
                <a:ext uri="{FF2B5EF4-FFF2-40B4-BE49-F238E27FC236}">
                  <a16:creationId xmlns:a16="http://schemas.microsoft.com/office/drawing/2014/main" id="{C8C0A38F-1E30-1F43-A126-3C73D298964F}"/>
                </a:ext>
              </a:extLst>
            </p:cNvPr>
            <p:cNvSpPr/>
            <p:nvPr/>
          </p:nvSpPr>
          <p:spPr>
            <a:xfrm>
              <a:off x="4566906" y="2763399"/>
              <a:ext cx="371957" cy="1462489"/>
            </a:xfrm>
            <a:prstGeom prst="arc">
              <a:avLst>
                <a:gd name="adj1" fmla="val 16331594"/>
                <a:gd name="adj2" fmla="val 0"/>
              </a:avLst>
            </a:prstGeom>
            <a:ln w="19050"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  <p:cxnSp>
        <p:nvCxnSpPr>
          <p:cNvPr id="42" name="Straight Arrow Connector 107">
            <a:extLst>
              <a:ext uri="{FF2B5EF4-FFF2-40B4-BE49-F238E27FC236}">
                <a16:creationId xmlns:a16="http://schemas.microsoft.com/office/drawing/2014/main" id="{F2E8DC60-95B2-014D-AACC-9E9F6AA2C9A0}"/>
              </a:ext>
            </a:extLst>
          </p:cNvPr>
          <p:cNvCxnSpPr>
            <a:cxnSpLocks/>
          </p:cNvCxnSpPr>
          <p:nvPr/>
        </p:nvCxnSpPr>
        <p:spPr>
          <a:xfrm flipH="1" flipV="1">
            <a:off x="7510132" y="4717010"/>
            <a:ext cx="1" cy="42981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8031343-D819-E540-AA6A-8C0A3EB08EDE}"/>
              </a:ext>
            </a:extLst>
          </p:cNvPr>
          <p:cNvSpPr/>
          <p:nvPr/>
        </p:nvSpPr>
        <p:spPr>
          <a:xfrm>
            <a:off x="5482920" y="1932708"/>
            <a:ext cx="47660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5"/>
                </a:solidFill>
              </a:rPr>
              <a:t>= 600 KB / 100 GB/s (Mem. BW) = 6 us</a:t>
            </a:r>
            <a:endParaRPr lang="ko-KR" altLang="en-US" sz="2000" dirty="0">
              <a:solidFill>
                <a:schemeClr val="accent5"/>
              </a:solidFill>
            </a:endParaRPr>
          </a:p>
        </p:txBody>
      </p:sp>
      <p:cxnSp>
        <p:nvCxnSpPr>
          <p:cNvPr id="44" name="Straight Arrow Connector 107">
            <a:extLst>
              <a:ext uri="{FF2B5EF4-FFF2-40B4-BE49-F238E27FC236}">
                <a16:creationId xmlns:a16="http://schemas.microsoft.com/office/drawing/2014/main" id="{857A75EB-FA06-4548-9631-ADD457FFD260}"/>
              </a:ext>
            </a:extLst>
          </p:cNvPr>
          <p:cNvCxnSpPr>
            <a:cxnSpLocks/>
          </p:cNvCxnSpPr>
          <p:nvPr/>
        </p:nvCxnSpPr>
        <p:spPr>
          <a:xfrm flipV="1">
            <a:off x="4807801" y="4293764"/>
            <a:ext cx="0" cy="85305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107">
            <a:extLst>
              <a:ext uri="{FF2B5EF4-FFF2-40B4-BE49-F238E27FC236}">
                <a16:creationId xmlns:a16="http://schemas.microsoft.com/office/drawing/2014/main" id="{9D891DB1-AB0D-E640-BA07-24788F80EE51}"/>
              </a:ext>
            </a:extLst>
          </p:cNvPr>
          <p:cNvCxnSpPr>
            <a:cxnSpLocks/>
          </p:cNvCxnSpPr>
          <p:nvPr/>
        </p:nvCxnSpPr>
        <p:spPr>
          <a:xfrm flipV="1">
            <a:off x="6675048" y="3181999"/>
            <a:ext cx="0" cy="82024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C797801-3655-E14D-9A91-9510796F2AE9}"/>
              </a:ext>
            </a:extLst>
          </p:cNvPr>
          <p:cNvSpPr/>
          <p:nvPr/>
        </p:nvSpPr>
        <p:spPr>
          <a:xfrm>
            <a:off x="6675048" y="3147048"/>
            <a:ext cx="2478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Buffer size limit is met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0918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0023 L 0.00078 -0.03981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9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24" grpId="0" animBg="1"/>
      <p:bldP spid="26" grpId="0" animBg="1"/>
      <p:bldP spid="35" grpId="0" animBg="1"/>
      <p:bldP spid="27" grpId="0"/>
      <p:bldP spid="27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89DA94-A6D2-6F45-9ABF-F4EB2381D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200" dirty="0"/>
              <a:t>Light-weight Scheduling Algorithm of </a:t>
            </a:r>
            <a:r>
              <a:rPr kumimoji="1" lang="en-US" altLang="ko-KR" sz="3200" dirty="0" err="1"/>
              <a:t>Layerweaver</a:t>
            </a:r>
            <a:endParaRPr kumimoji="1" lang="ko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AF7BC2-3306-304A-AE6A-BC9867E6B8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15</a:t>
            </a:fld>
            <a:endParaRPr lang="ko-KR" altLang="en-US" sz="1250" dirty="0"/>
          </a:p>
        </p:txBody>
      </p:sp>
      <p:sp>
        <p:nvSpPr>
          <p:cNvPr id="56" name="내용 개체 틀 2">
            <a:extLst>
              <a:ext uri="{FF2B5EF4-FFF2-40B4-BE49-F238E27FC236}">
                <a16:creationId xmlns:a16="http://schemas.microsoft.com/office/drawing/2014/main" id="{930F36BB-6ECC-6F44-BB31-5743D74A3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39" y="927089"/>
            <a:ext cx="12133517" cy="141831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kumimoji="1" lang="en-US" altLang="ko-KR" b="1" dirty="0"/>
              <a:t>Calculating Memory Idle Time (Cont’d)</a:t>
            </a:r>
          </a:p>
          <a:p>
            <a:pPr marL="575945" lvl="1"/>
            <a:r>
              <a:rPr kumimoji="1" lang="en-US" altLang="ko-KR" sz="2200" dirty="0"/>
              <a:t>Some models have </a:t>
            </a:r>
            <a:r>
              <a:rPr kumimoji="1" lang="en-US" altLang="ko-KR" sz="2200" b="1" dirty="0">
                <a:solidFill>
                  <a:srgbClr val="C00000"/>
                </a:solidFill>
              </a:rPr>
              <a:t>Inherent Memory Idle Time</a:t>
            </a:r>
            <a:r>
              <a:rPr kumimoji="1" lang="en-US" altLang="ko-KR" sz="2200" dirty="0"/>
              <a:t>, which cannot be removed by scheduling</a:t>
            </a:r>
            <a:endParaRPr lang="en-US" altLang="ko-KR" sz="2200" dirty="0">
              <a:cs typeface="Lato"/>
            </a:endParaRPr>
          </a:p>
          <a:p>
            <a:pPr marL="575945" lvl="1"/>
            <a:r>
              <a:rPr kumimoji="1" lang="en-US" altLang="ko-KR" sz="2200" dirty="0"/>
              <a:t>To prevent </a:t>
            </a:r>
            <a:r>
              <a:rPr kumimoji="1" lang="en-US" altLang="ko-KR" sz="2200" b="1" dirty="0">
                <a:solidFill>
                  <a:srgbClr val="00A249"/>
                </a:solidFill>
              </a:rPr>
              <a:t>additional memory idle time</a:t>
            </a:r>
            <a:r>
              <a:rPr kumimoji="1" lang="en-US" altLang="ko-KR" sz="2200" dirty="0"/>
              <a:t>, keep minimum </a:t>
            </a:r>
            <a:r>
              <a:rPr kumimoji="1" lang="en-US" altLang="ko-KR" sz="2200" b="1" dirty="0"/>
              <a:t>decoupling distance</a:t>
            </a:r>
            <a:endParaRPr lang="en-US" altLang="ko-KR" sz="2200" dirty="0">
              <a:cs typeface="Lato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5E44DF2-19C2-1841-AED2-7C8D249FD799}"/>
              </a:ext>
            </a:extLst>
          </p:cNvPr>
          <p:cNvGrpSpPr/>
          <p:nvPr/>
        </p:nvGrpSpPr>
        <p:grpSpPr>
          <a:xfrm>
            <a:off x="6362775" y="3326136"/>
            <a:ext cx="5026585" cy="1792211"/>
            <a:chOff x="6362775" y="3326136"/>
            <a:chExt cx="5026585" cy="179221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670B64DB-3F7A-8D4B-BBDD-2EB7CBEDFE29}"/>
                </a:ext>
              </a:extLst>
            </p:cNvPr>
            <p:cNvGrpSpPr/>
            <p:nvPr/>
          </p:nvGrpSpPr>
          <p:grpSpPr>
            <a:xfrm>
              <a:off x="6362775" y="3326136"/>
              <a:ext cx="5026585" cy="1778615"/>
              <a:chOff x="6362775" y="3326136"/>
              <a:chExt cx="5026585" cy="1778615"/>
            </a:xfrm>
          </p:grpSpPr>
          <p:sp>
            <p:nvSpPr>
              <p:cNvPr id="19" name="Rectangle 122">
                <a:extLst>
                  <a:ext uri="{FF2B5EF4-FFF2-40B4-BE49-F238E27FC236}">
                    <a16:creationId xmlns:a16="http://schemas.microsoft.com/office/drawing/2014/main" id="{A2871A65-05EF-B941-A182-3037049C74D0}"/>
                  </a:ext>
                </a:extLst>
              </p:cNvPr>
              <p:cNvSpPr/>
              <p:nvPr/>
            </p:nvSpPr>
            <p:spPr>
              <a:xfrm rot="10800000" flipV="1">
                <a:off x="8203369" y="4371133"/>
                <a:ext cx="2750956" cy="312412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A1</a:t>
                </a:r>
              </a:p>
            </p:txBody>
          </p:sp>
          <p:sp>
            <p:nvSpPr>
              <p:cNvPr id="20" name="Rectangle 138">
                <a:extLst>
                  <a:ext uri="{FF2B5EF4-FFF2-40B4-BE49-F238E27FC236}">
                    <a16:creationId xmlns:a16="http://schemas.microsoft.com/office/drawing/2014/main" id="{33318675-5A14-3C4D-AC8A-8925FD69F420}"/>
                  </a:ext>
                </a:extLst>
              </p:cNvPr>
              <p:cNvSpPr/>
              <p:nvPr/>
            </p:nvSpPr>
            <p:spPr>
              <a:xfrm rot="10800000" flipV="1">
                <a:off x="6689401" y="3985686"/>
                <a:ext cx="826644" cy="312418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A1</a:t>
                </a:r>
                <a:endParaRPr lang="en-US" sz="1600" baseline="-25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8C53142F-D88C-754C-B0E4-A98997A2EB8E}"/>
                  </a:ext>
                </a:extLst>
              </p:cNvPr>
              <p:cNvCxnSpPr>
                <a:cxnSpLocks/>
                <a:stCxn id="20" idx="1"/>
              </p:cNvCxnSpPr>
              <p:nvPr/>
            </p:nvCxnSpPr>
            <p:spPr>
              <a:xfrm>
                <a:off x="7516045" y="4141895"/>
                <a:ext cx="1393010" cy="47"/>
              </a:xfrm>
              <a:prstGeom prst="straightConnector1">
                <a:avLst/>
              </a:prstGeom>
              <a:ln w="19050">
                <a:solidFill>
                  <a:schemeClr val="accent5"/>
                </a:solidFill>
                <a:headEnd type="triangl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ectangle 138">
                <a:extLst>
                  <a:ext uri="{FF2B5EF4-FFF2-40B4-BE49-F238E27FC236}">
                    <a16:creationId xmlns:a16="http://schemas.microsoft.com/office/drawing/2014/main" id="{ED381663-28F4-2A4D-8989-AE91060624D8}"/>
                  </a:ext>
                </a:extLst>
              </p:cNvPr>
              <p:cNvSpPr/>
              <p:nvPr/>
            </p:nvSpPr>
            <p:spPr>
              <a:xfrm rot="10800000" flipV="1">
                <a:off x="7315152" y="4371127"/>
                <a:ext cx="888216" cy="31241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B3</a:t>
                </a:r>
                <a:endParaRPr lang="en-US" sz="1600" b="1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7A8E95A-B1DB-EE4F-95A2-94D8AFCD6877}"/>
                  </a:ext>
                </a:extLst>
              </p:cNvPr>
              <p:cNvSpPr txBox="1"/>
              <p:nvPr/>
            </p:nvSpPr>
            <p:spPr>
              <a:xfrm>
                <a:off x="6799612" y="4160321"/>
                <a:ext cx="4539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cs typeface="Arial" panose="020B0604020202020204" pitchFamily="34" charset="0"/>
                  </a:rPr>
                  <a:t>…</a:t>
                </a:r>
              </a:p>
            </p:txBody>
          </p:sp>
          <p:cxnSp>
            <p:nvCxnSpPr>
              <p:cNvPr id="47" name="Straight Arrow Connector 108">
                <a:extLst>
                  <a:ext uri="{FF2B5EF4-FFF2-40B4-BE49-F238E27FC236}">
                    <a16:creationId xmlns:a16="http://schemas.microsoft.com/office/drawing/2014/main" id="{6DA1FED0-3CC0-2448-AD45-70BF22EAD5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62775" y="5104751"/>
                <a:ext cx="502658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107">
                <a:extLst>
                  <a:ext uri="{FF2B5EF4-FFF2-40B4-BE49-F238E27FC236}">
                    <a16:creationId xmlns:a16="http://schemas.microsoft.com/office/drawing/2014/main" id="{1DDC5F4D-BF15-1C4D-8999-7D0A71069C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62775" y="3326136"/>
                <a:ext cx="0" cy="17786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왼쪽/오른쪽 화살표[L] 38">
              <a:extLst>
                <a:ext uri="{FF2B5EF4-FFF2-40B4-BE49-F238E27FC236}">
                  <a16:creationId xmlns:a16="http://schemas.microsoft.com/office/drawing/2014/main" id="{844D0D65-5435-4043-9188-CF86125AF213}"/>
                </a:ext>
              </a:extLst>
            </p:cNvPr>
            <p:cNvSpPr/>
            <p:nvPr/>
          </p:nvSpPr>
          <p:spPr>
            <a:xfrm>
              <a:off x="7495832" y="4730092"/>
              <a:ext cx="3457544" cy="314978"/>
            </a:xfrm>
            <a:prstGeom prst="left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42" name="Straight Arrow Connector 107">
              <a:extLst>
                <a:ext uri="{FF2B5EF4-FFF2-40B4-BE49-F238E27FC236}">
                  <a16:creationId xmlns:a16="http://schemas.microsoft.com/office/drawing/2014/main" id="{48C5855F-DA8F-6D46-84A8-DAE1AA5011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16389" y="4284508"/>
              <a:ext cx="0" cy="82024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107">
              <a:extLst>
                <a:ext uri="{FF2B5EF4-FFF2-40B4-BE49-F238E27FC236}">
                  <a16:creationId xmlns:a16="http://schemas.microsoft.com/office/drawing/2014/main" id="{15AEB84E-82FB-A341-B1A8-65B3A73133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54325" y="4298104"/>
              <a:ext cx="0" cy="82024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1FEBC71-BFFF-3847-B2EB-EA18F721F939}"/>
              </a:ext>
            </a:extLst>
          </p:cNvPr>
          <p:cNvGrpSpPr/>
          <p:nvPr/>
        </p:nvGrpSpPr>
        <p:grpSpPr>
          <a:xfrm>
            <a:off x="345382" y="3326138"/>
            <a:ext cx="5649018" cy="1778615"/>
            <a:chOff x="345382" y="3326138"/>
            <a:chExt cx="5649018" cy="1778615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D9DD4E8-3AE3-C241-8DD9-D28CBB77032F}"/>
                </a:ext>
              </a:extLst>
            </p:cNvPr>
            <p:cNvGrpSpPr/>
            <p:nvPr/>
          </p:nvGrpSpPr>
          <p:grpSpPr>
            <a:xfrm>
              <a:off x="345382" y="3326138"/>
              <a:ext cx="5649018" cy="1778615"/>
              <a:chOff x="345382" y="3326138"/>
              <a:chExt cx="5649018" cy="1778615"/>
            </a:xfrm>
          </p:grpSpPr>
          <p:cxnSp>
            <p:nvCxnSpPr>
              <p:cNvPr id="40" name="Straight Arrow Connector 107">
                <a:extLst>
                  <a:ext uri="{FF2B5EF4-FFF2-40B4-BE49-F238E27FC236}">
                    <a16:creationId xmlns:a16="http://schemas.microsoft.com/office/drawing/2014/main" id="{D3929584-7EF9-FD47-8CAE-84712622A3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32149" y="3326138"/>
                <a:ext cx="0" cy="17786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108">
                <a:extLst>
                  <a:ext uri="{FF2B5EF4-FFF2-40B4-BE49-F238E27FC236}">
                    <a16:creationId xmlns:a16="http://schemas.microsoft.com/office/drawing/2014/main" id="{F7F406B1-1F6A-0441-AE70-95172F7430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5175" y="5104751"/>
                <a:ext cx="455922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ectangle 122">
                <a:extLst>
                  <a:ext uri="{FF2B5EF4-FFF2-40B4-BE49-F238E27FC236}">
                    <a16:creationId xmlns:a16="http://schemas.microsoft.com/office/drawing/2014/main" id="{9D392222-0964-B848-ACD8-410E93657144}"/>
                  </a:ext>
                </a:extLst>
              </p:cNvPr>
              <p:cNvSpPr/>
              <p:nvPr/>
            </p:nvSpPr>
            <p:spPr>
              <a:xfrm rot="10800000" flipV="1">
                <a:off x="2603992" y="4371133"/>
                <a:ext cx="2760481" cy="312412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A1</a:t>
                </a:r>
              </a:p>
            </p:txBody>
          </p:sp>
          <p:sp>
            <p:nvSpPr>
              <p:cNvPr id="44" name="Rectangle 138">
                <a:extLst>
                  <a:ext uri="{FF2B5EF4-FFF2-40B4-BE49-F238E27FC236}">
                    <a16:creationId xmlns:a16="http://schemas.microsoft.com/office/drawing/2014/main" id="{13897731-19C4-664B-84A4-27950AACFED8}"/>
                  </a:ext>
                </a:extLst>
              </p:cNvPr>
              <p:cNvSpPr/>
              <p:nvPr/>
            </p:nvSpPr>
            <p:spPr>
              <a:xfrm rot="10800000" flipV="1">
                <a:off x="1778184" y="3985686"/>
                <a:ext cx="826644" cy="312418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A1</a:t>
                </a:r>
                <a:endParaRPr lang="en-US" sz="16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870A6FA-688B-D04A-A22B-D4759293E4DE}"/>
                  </a:ext>
                </a:extLst>
              </p:cNvPr>
              <p:cNvSpPr txBox="1"/>
              <p:nvPr/>
            </p:nvSpPr>
            <p:spPr>
              <a:xfrm>
                <a:off x="345382" y="4337147"/>
                <a:ext cx="101983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cs typeface="Arial" panose="020B0604020202020204" pitchFamily="34" charset="0"/>
                  </a:rPr>
                  <a:t>Compute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3D37E35-97E6-464E-BD30-7BF27124670D}"/>
                  </a:ext>
                </a:extLst>
              </p:cNvPr>
              <p:cNvSpPr txBox="1"/>
              <p:nvPr/>
            </p:nvSpPr>
            <p:spPr>
              <a:xfrm>
                <a:off x="392288" y="3913143"/>
                <a:ext cx="9509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cs typeface="Arial" panose="020B0604020202020204" pitchFamily="34" charset="0"/>
                  </a:rPr>
                  <a:t>Memory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BED8A19-99AF-F94C-8804-0693A582F220}"/>
                  </a:ext>
                </a:extLst>
              </p:cNvPr>
              <p:cNvSpPr txBox="1"/>
              <p:nvPr/>
            </p:nvSpPr>
            <p:spPr>
              <a:xfrm>
                <a:off x="1954720" y="4149213"/>
                <a:ext cx="4539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cs typeface="Arial" panose="020B0604020202020204" pitchFamily="34" charset="0"/>
                  </a:rPr>
                  <a:t>…</a:t>
                </a:r>
              </a:p>
            </p:txBody>
          </p:sp>
        </p:grpSp>
        <p:sp>
          <p:nvSpPr>
            <p:cNvPr id="35" name="왼쪽/오른쪽 화살표[L] 34">
              <a:extLst>
                <a:ext uri="{FF2B5EF4-FFF2-40B4-BE49-F238E27FC236}">
                  <a16:creationId xmlns:a16="http://schemas.microsoft.com/office/drawing/2014/main" id="{28B8F9F4-EF0E-5142-B78C-0B570D80F221}"/>
                </a:ext>
              </a:extLst>
            </p:cNvPr>
            <p:cNvSpPr/>
            <p:nvPr/>
          </p:nvSpPr>
          <p:spPr>
            <a:xfrm>
              <a:off x="2603990" y="4730092"/>
              <a:ext cx="2760471" cy="314978"/>
            </a:xfrm>
            <a:prstGeom prst="left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50" name="Straight Arrow Connector 107">
              <a:extLst>
                <a:ext uri="{FF2B5EF4-FFF2-40B4-BE49-F238E27FC236}">
                  <a16:creationId xmlns:a16="http://schemas.microsoft.com/office/drawing/2014/main" id="{A334D470-B727-F742-9112-A174C32990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03990" y="4280272"/>
              <a:ext cx="0" cy="82024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107">
              <a:extLst>
                <a:ext uri="{FF2B5EF4-FFF2-40B4-BE49-F238E27FC236}">
                  <a16:creationId xmlns:a16="http://schemas.microsoft.com/office/drawing/2014/main" id="{6EA29D05-930B-3C46-A849-94C5CF31D0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4461" y="4282944"/>
              <a:ext cx="0" cy="82024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03F17229-2B09-C646-AB78-965B732566C8}"/>
              </a:ext>
            </a:extLst>
          </p:cNvPr>
          <p:cNvGrpSpPr/>
          <p:nvPr/>
        </p:nvGrpSpPr>
        <p:grpSpPr>
          <a:xfrm>
            <a:off x="1618901" y="4141895"/>
            <a:ext cx="3802643" cy="2067924"/>
            <a:chOff x="1618901" y="4141895"/>
            <a:chExt cx="3802643" cy="2067924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A03E16AE-39E5-6447-B704-713B8D402473}"/>
                </a:ext>
              </a:extLst>
            </p:cNvPr>
            <p:cNvGrpSpPr/>
            <p:nvPr/>
          </p:nvGrpSpPr>
          <p:grpSpPr>
            <a:xfrm>
              <a:off x="1618901" y="4141895"/>
              <a:ext cx="3802643" cy="1727868"/>
              <a:chOff x="1618901" y="4141895"/>
              <a:chExt cx="3802643" cy="1727868"/>
            </a:xfrm>
          </p:grpSpPr>
          <p:cxnSp>
            <p:nvCxnSpPr>
              <p:cNvPr id="58" name="직선 화살표 연결선 57">
                <a:extLst>
                  <a:ext uri="{FF2B5EF4-FFF2-40B4-BE49-F238E27FC236}">
                    <a16:creationId xmlns:a16="http://schemas.microsoft.com/office/drawing/2014/main" id="{4312570C-A1EA-3244-9454-CF80307E43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04828" y="4141895"/>
                <a:ext cx="1390963" cy="47"/>
              </a:xfrm>
              <a:prstGeom prst="straightConnector1">
                <a:avLst/>
              </a:prstGeom>
              <a:ln w="19050">
                <a:solidFill>
                  <a:schemeClr val="accent5"/>
                </a:solidFill>
                <a:headEnd type="triangl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9F91E419-3C73-F949-A383-89550D34EA7E}"/>
                  </a:ext>
                </a:extLst>
              </p:cNvPr>
              <p:cNvSpPr/>
              <p:nvPr/>
            </p:nvSpPr>
            <p:spPr>
              <a:xfrm>
                <a:off x="1618901" y="5223432"/>
                <a:ext cx="380264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accent5"/>
                    </a:solidFill>
                  </a:rPr>
                  <a:t>Time for “total” on-chip buffer size</a:t>
                </a:r>
              </a:p>
              <a:p>
                <a:pPr algn="ctr"/>
                <a:r>
                  <a:rPr lang="en-US" altLang="ko-KR" b="1" dirty="0">
                    <a:solidFill>
                      <a:schemeClr val="accent5"/>
                    </a:solidFill>
                  </a:rPr>
                  <a:t>available for prefetch</a:t>
                </a:r>
                <a:endParaRPr lang="ko-KR" altLang="en-US" b="1" dirty="0"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57" name="호 56">
              <a:extLst>
                <a:ext uri="{FF2B5EF4-FFF2-40B4-BE49-F238E27FC236}">
                  <a16:creationId xmlns:a16="http://schemas.microsoft.com/office/drawing/2014/main" id="{D41F4590-9408-804F-90B1-87C24EF9C2CE}"/>
                </a:ext>
              </a:extLst>
            </p:cNvPr>
            <p:cNvSpPr/>
            <p:nvPr/>
          </p:nvSpPr>
          <p:spPr>
            <a:xfrm>
              <a:off x="3119142" y="4160320"/>
              <a:ext cx="287844" cy="2049499"/>
            </a:xfrm>
            <a:prstGeom prst="arc">
              <a:avLst/>
            </a:prstGeom>
            <a:ln w="19050"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DBC5B25-D15D-5B48-BA23-9C37C113674C}"/>
              </a:ext>
            </a:extLst>
          </p:cNvPr>
          <p:cNvGrpSpPr/>
          <p:nvPr/>
        </p:nvGrpSpPr>
        <p:grpSpPr>
          <a:xfrm>
            <a:off x="2250424" y="2983633"/>
            <a:ext cx="3467616" cy="1314471"/>
            <a:chOff x="2250424" y="2983633"/>
            <a:chExt cx="3467616" cy="1314471"/>
          </a:xfrm>
        </p:grpSpPr>
        <p:sp>
          <p:nvSpPr>
            <p:cNvPr id="60" name="Rectangle 138">
              <a:extLst>
                <a:ext uri="{FF2B5EF4-FFF2-40B4-BE49-F238E27FC236}">
                  <a16:creationId xmlns:a16="http://schemas.microsoft.com/office/drawing/2014/main" id="{61798ADA-2622-A844-8958-025B1D2801E6}"/>
                </a:ext>
              </a:extLst>
            </p:cNvPr>
            <p:cNvSpPr/>
            <p:nvPr/>
          </p:nvSpPr>
          <p:spPr>
            <a:xfrm rot="10800000" flipV="1">
              <a:off x="3995791" y="3985779"/>
              <a:ext cx="1368680" cy="312325"/>
            </a:xfrm>
            <a:prstGeom prst="rect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08E91B2-42CA-7146-86CC-D7F78A2BBDB3}"/>
                </a:ext>
              </a:extLst>
            </p:cNvPr>
            <p:cNvSpPr/>
            <p:nvPr/>
          </p:nvSpPr>
          <p:spPr>
            <a:xfrm>
              <a:off x="2250424" y="2983633"/>
              <a:ext cx="346761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C00000"/>
                  </a:solidFill>
                </a:rPr>
                <a:t>Inherent Memory Idle Time</a:t>
              </a:r>
            </a:p>
            <a:p>
              <a:pPr algn="ctr"/>
              <a:r>
                <a:rPr lang="en-US" altLang="ko-KR" b="1" dirty="0">
                  <a:solidFill>
                    <a:srgbClr val="C00000"/>
                  </a:solidFill>
                </a:rPr>
                <a:t>(Scheduling cannot remove this)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E369F9D-9FA6-9642-A238-148139B4BC64}"/>
              </a:ext>
            </a:extLst>
          </p:cNvPr>
          <p:cNvSpPr/>
          <p:nvPr/>
        </p:nvSpPr>
        <p:spPr>
          <a:xfrm>
            <a:off x="2326101" y="5152388"/>
            <a:ext cx="3339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Very large decoupling distance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E91C101-3615-6140-AA80-BE6F1CDD87C3}"/>
              </a:ext>
            </a:extLst>
          </p:cNvPr>
          <p:cNvGrpSpPr/>
          <p:nvPr/>
        </p:nvGrpSpPr>
        <p:grpSpPr>
          <a:xfrm>
            <a:off x="6303254" y="4141895"/>
            <a:ext cx="4262705" cy="2049499"/>
            <a:chOff x="6303254" y="4141895"/>
            <a:chExt cx="4262705" cy="2049499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B87A4F5-96B2-0742-A907-F9133DB1003D}"/>
                </a:ext>
              </a:extLst>
            </p:cNvPr>
            <p:cNvSpPr/>
            <p:nvPr/>
          </p:nvSpPr>
          <p:spPr>
            <a:xfrm>
              <a:off x="6303254" y="5205007"/>
              <a:ext cx="42627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5"/>
                  </a:solidFill>
                </a:rPr>
                <a:t>The same amount available for prefetch</a:t>
              </a:r>
              <a:endParaRPr lang="ko-KR" altLang="en-US" b="1" dirty="0">
                <a:solidFill>
                  <a:schemeClr val="accent5"/>
                </a:solidFill>
              </a:endParaRPr>
            </a:p>
          </p:txBody>
        </p:sp>
        <p:sp>
          <p:nvSpPr>
            <p:cNvPr id="65" name="호 64">
              <a:extLst>
                <a:ext uri="{FF2B5EF4-FFF2-40B4-BE49-F238E27FC236}">
                  <a16:creationId xmlns:a16="http://schemas.microsoft.com/office/drawing/2014/main" id="{77B8275B-35FA-454B-9E52-ED233065617F}"/>
                </a:ext>
              </a:extLst>
            </p:cNvPr>
            <p:cNvSpPr/>
            <p:nvPr/>
          </p:nvSpPr>
          <p:spPr>
            <a:xfrm>
              <a:off x="8033517" y="4141895"/>
              <a:ext cx="287844" cy="2049499"/>
            </a:xfrm>
            <a:prstGeom prst="arc">
              <a:avLst/>
            </a:prstGeom>
            <a:ln w="19050">
              <a:solidFill>
                <a:schemeClr val="tx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30BFACD-6FD4-1341-93CF-577A59315C4C}"/>
              </a:ext>
            </a:extLst>
          </p:cNvPr>
          <p:cNvGrpSpPr/>
          <p:nvPr/>
        </p:nvGrpSpPr>
        <p:grpSpPr>
          <a:xfrm>
            <a:off x="6804275" y="2933551"/>
            <a:ext cx="4347665" cy="1364553"/>
            <a:chOff x="6804275" y="2933551"/>
            <a:chExt cx="4347665" cy="1364553"/>
          </a:xfrm>
        </p:grpSpPr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D3B24FA9-694F-2748-9AFA-8D4B1922E874}"/>
                </a:ext>
              </a:extLst>
            </p:cNvPr>
            <p:cNvCxnSpPr>
              <a:cxnSpLocks/>
            </p:cNvCxnSpPr>
            <p:nvPr/>
          </p:nvCxnSpPr>
          <p:spPr>
            <a:xfrm>
              <a:off x="8895450" y="3855720"/>
              <a:ext cx="685883" cy="0"/>
            </a:xfrm>
            <a:prstGeom prst="straightConnector1">
              <a:avLst/>
            </a:prstGeom>
            <a:ln w="15875">
              <a:solidFill>
                <a:srgbClr val="00A249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138">
              <a:extLst>
                <a:ext uri="{FF2B5EF4-FFF2-40B4-BE49-F238E27FC236}">
                  <a16:creationId xmlns:a16="http://schemas.microsoft.com/office/drawing/2014/main" id="{88BC7E81-AA1A-9045-9425-E50E33CB8D95}"/>
                </a:ext>
              </a:extLst>
            </p:cNvPr>
            <p:cNvSpPr/>
            <p:nvPr/>
          </p:nvSpPr>
          <p:spPr>
            <a:xfrm rot="10800000" flipV="1">
              <a:off x="9581333" y="3985780"/>
              <a:ext cx="1373939" cy="312324"/>
            </a:xfrm>
            <a:prstGeom prst="rect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138">
              <a:extLst>
                <a:ext uri="{FF2B5EF4-FFF2-40B4-BE49-F238E27FC236}">
                  <a16:creationId xmlns:a16="http://schemas.microsoft.com/office/drawing/2014/main" id="{B5754A84-4670-6C4C-8579-54FBE90281C8}"/>
                </a:ext>
              </a:extLst>
            </p:cNvPr>
            <p:cNvSpPr/>
            <p:nvPr/>
          </p:nvSpPr>
          <p:spPr>
            <a:xfrm rot="10800000" flipV="1">
              <a:off x="8909055" y="3985779"/>
              <a:ext cx="672278" cy="312325"/>
            </a:xfrm>
            <a:prstGeom prst="rect">
              <a:avLst/>
            </a:prstGeom>
            <a:pattFill prst="wdUpDiag">
              <a:fgClr>
                <a:srgbClr val="00A249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aseline="-25000" dirty="0">
                <a:solidFill>
                  <a:srgbClr val="00A249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5685FD2-C0B9-1443-A784-905BFD2B4947}"/>
                </a:ext>
              </a:extLst>
            </p:cNvPr>
            <p:cNvSpPr/>
            <p:nvPr/>
          </p:nvSpPr>
          <p:spPr>
            <a:xfrm>
              <a:off x="6804275" y="2933551"/>
              <a:ext cx="434766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00A249"/>
                  </a:solidFill>
                </a:rPr>
                <a:t>Increased Memory Idle Time caused by</a:t>
              </a:r>
            </a:p>
            <a:p>
              <a:pPr algn="ctr"/>
              <a:r>
                <a:rPr lang="en-US" altLang="ko-KR" b="1" dirty="0">
                  <a:solidFill>
                    <a:srgbClr val="00A249"/>
                  </a:solidFill>
                </a:rPr>
                <a:t>B3 and its increased decoupling distance</a:t>
              </a:r>
              <a:endParaRPr lang="ko-KR" altLang="en-US" b="1" dirty="0">
                <a:solidFill>
                  <a:srgbClr val="00A24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446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uiExpand="1" build="p"/>
      <p:bldP spid="62" grpId="0"/>
      <p:bldP spid="6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>
            <a:extLst>
              <a:ext uri="{FF2B5EF4-FFF2-40B4-BE49-F238E27FC236}">
                <a16:creationId xmlns:a16="http://schemas.microsoft.com/office/drawing/2014/main" id="{EBB431FB-B126-3847-BA82-9A76F342B64E}"/>
              </a:ext>
            </a:extLst>
          </p:cNvPr>
          <p:cNvGrpSpPr/>
          <p:nvPr/>
        </p:nvGrpSpPr>
        <p:grpSpPr>
          <a:xfrm>
            <a:off x="1995121" y="3294334"/>
            <a:ext cx="6443197" cy="2260336"/>
            <a:chOff x="1995121" y="3294334"/>
            <a:chExt cx="6443197" cy="2260336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A59DBC52-6F40-3847-8835-9E731AA93F3F}"/>
                </a:ext>
              </a:extLst>
            </p:cNvPr>
            <p:cNvSpPr/>
            <p:nvPr/>
          </p:nvSpPr>
          <p:spPr>
            <a:xfrm>
              <a:off x="3399179" y="3634428"/>
              <a:ext cx="5039139" cy="1920242"/>
            </a:xfrm>
            <a:prstGeom prst="roundRect">
              <a:avLst>
                <a:gd name="adj" fmla="val 6425"/>
              </a:avLst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F7BE52-38A9-6C43-A454-0BC448E8AD6D}"/>
                </a:ext>
              </a:extLst>
            </p:cNvPr>
            <p:cNvSpPr txBox="1"/>
            <p:nvPr/>
          </p:nvSpPr>
          <p:spPr>
            <a:xfrm>
              <a:off x="4885557" y="3294334"/>
              <a:ext cx="1949190" cy="276999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kumimoji="1" lang="en-US" altLang="ko-Kore-KR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anose="020B0604020202020204" pitchFamily="34" charset="0"/>
                </a:rPr>
                <a:t>Host Processor</a:t>
              </a:r>
              <a:endParaRPr kumimoji="1" lang="ko-Kore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" name="Rounded Rectangle 38">
              <a:extLst>
                <a:ext uri="{FF2B5EF4-FFF2-40B4-BE49-F238E27FC236}">
                  <a16:creationId xmlns:a16="http://schemas.microsoft.com/office/drawing/2014/main" id="{83714D84-5155-C747-ABCD-277076FDA1E4}"/>
                </a:ext>
              </a:extLst>
            </p:cNvPr>
            <p:cNvSpPr/>
            <p:nvPr/>
          </p:nvSpPr>
          <p:spPr>
            <a:xfrm>
              <a:off x="5188065" y="3787880"/>
              <a:ext cx="3111105" cy="1686941"/>
            </a:xfrm>
            <a:prstGeom prst="roundRect">
              <a:avLst>
                <a:gd name="adj" fmla="val 7466"/>
              </a:avLst>
            </a:prstGeom>
            <a:solidFill>
              <a:schemeClr val="accent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cs typeface="Arial" panose="020B0604020202020204" pitchFamily="34" charset="0"/>
                </a:rPr>
                <a:t>Greedy Scheduler</a:t>
              </a:r>
            </a:p>
            <a:p>
              <a:pPr algn="ctr"/>
              <a:endParaRPr lang="en-US" sz="9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  <a:p>
              <a:pPr algn="ctr"/>
              <a:endParaRPr lang="en-US" sz="16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  <a:p>
              <a:pPr algn="ctr"/>
              <a:endParaRPr lang="en-US" sz="16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  <a:p>
              <a:pPr algn="ctr"/>
              <a:endParaRPr lang="en-US" sz="16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  <a:p>
              <a:pPr algn="ctr"/>
              <a:endParaRPr lang="en-US" sz="16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  <a:p>
              <a:pPr algn="ctr"/>
              <a:endParaRPr lang="en-US" sz="16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550922C-456D-B64B-B88A-B85D715B5C3E}"/>
                </a:ext>
              </a:extLst>
            </p:cNvPr>
            <p:cNvSpPr txBox="1"/>
            <p:nvPr/>
          </p:nvSpPr>
          <p:spPr>
            <a:xfrm>
              <a:off x="4011451" y="4234766"/>
              <a:ext cx="859778" cy="200055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pPr algn="ctr"/>
              <a:r>
                <a:rPr kumimoji="1" lang="en-US" altLang="ko-Kore-KR" sz="13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anose="020B0604020202020204" pitchFamily="34" charset="0"/>
                </a:rPr>
                <a:t>Request Q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D71D96A-F8EC-184F-9D26-781B3E52421C}"/>
                </a:ext>
              </a:extLst>
            </p:cNvPr>
            <p:cNvSpPr/>
            <p:nvPr/>
          </p:nvSpPr>
          <p:spPr>
            <a:xfrm>
              <a:off x="4026419" y="4499139"/>
              <a:ext cx="859779" cy="48708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08164A1F-32D1-154A-861E-8E7F75BD8B8A}"/>
                </a:ext>
              </a:extLst>
            </p:cNvPr>
            <p:cNvGrpSpPr/>
            <p:nvPr/>
          </p:nvGrpSpPr>
          <p:grpSpPr>
            <a:xfrm>
              <a:off x="4441340" y="4519804"/>
              <a:ext cx="436128" cy="438961"/>
              <a:chOff x="6005031" y="2352244"/>
              <a:chExt cx="373259" cy="438961"/>
            </a:xfrm>
          </p:grpSpPr>
          <p:sp>
            <p:nvSpPr>
              <p:cNvPr id="14" name="모서리가 둥근 직사각형 13">
                <a:extLst>
                  <a:ext uri="{FF2B5EF4-FFF2-40B4-BE49-F238E27FC236}">
                    <a16:creationId xmlns:a16="http://schemas.microsoft.com/office/drawing/2014/main" id="{9B348738-B084-D846-9B63-9CC2C64358D2}"/>
                  </a:ext>
                </a:extLst>
              </p:cNvPr>
              <p:cNvSpPr/>
              <p:nvPr/>
            </p:nvSpPr>
            <p:spPr>
              <a:xfrm>
                <a:off x="6005031" y="2352244"/>
                <a:ext cx="182802" cy="438961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Arial" panose="020B0604020202020204" pitchFamily="34" charset="0"/>
                  </a:rPr>
                  <a:t>C1</a:t>
                </a:r>
                <a:endParaRPr lang="ko-KR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5" name="모서리가 둥근 직사각형 14">
                <a:extLst>
                  <a:ext uri="{FF2B5EF4-FFF2-40B4-BE49-F238E27FC236}">
                    <a16:creationId xmlns:a16="http://schemas.microsoft.com/office/drawing/2014/main" id="{76A84C88-B7A3-9440-BD79-5A63B49171BE}"/>
                  </a:ext>
                </a:extLst>
              </p:cNvPr>
              <p:cNvSpPr/>
              <p:nvPr/>
            </p:nvSpPr>
            <p:spPr>
              <a:xfrm>
                <a:off x="6195488" y="2352244"/>
                <a:ext cx="182802" cy="43896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Arial" panose="020B0604020202020204" pitchFamily="34" charset="0"/>
                  </a:rPr>
                  <a:t>M1</a:t>
                </a:r>
                <a:endParaRPr lang="ko-KR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00676182-4D05-B64C-9AC5-2515C6BF0B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86200" y="4738540"/>
              <a:ext cx="520683" cy="738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D99365B-345D-7B4D-AB34-BBCC84147A58}"/>
                </a:ext>
              </a:extLst>
            </p:cNvPr>
            <p:cNvGrpSpPr/>
            <p:nvPr/>
          </p:nvGrpSpPr>
          <p:grpSpPr>
            <a:xfrm>
              <a:off x="1995121" y="4345741"/>
              <a:ext cx="1851533" cy="800367"/>
              <a:chOff x="3510501" y="2211754"/>
              <a:chExt cx="1578066" cy="800367"/>
            </a:xfrm>
          </p:grpSpPr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5115B1D0-D514-ED48-9217-343E53085A98}"/>
                  </a:ext>
                </a:extLst>
              </p:cNvPr>
              <p:cNvGrpSpPr/>
              <p:nvPr/>
            </p:nvGrpSpPr>
            <p:grpSpPr>
              <a:xfrm>
                <a:off x="3510501" y="2211754"/>
                <a:ext cx="1578066" cy="800367"/>
                <a:chOff x="3640262" y="2293142"/>
                <a:chExt cx="918902" cy="592763"/>
              </a:xfrm>
            </p:grpSpPr>
            <p:sp>
              <p:nvSpPr>
                <p:cNvPr id="22" name="Down Arrow 59">
                  <a:extLst>
                    <a:ext uri="{FF2B5EF4-FFF2-40B4-BE49-F238E27FC236}">
                      <a16:creationId xmlns:a16="http://schemas.microsoft.com/office/drawing/2014/main" id="{1302F807-0087-DF4A-8916-2FDFADA09B2D}"/>
                    </a:ext>
                  </a:extLst>
                </p:cNvPr>
                <p:cNvSpPr/>
                <p:nvPr/>
              </p:nvSpPr>
              <p:spPr>
                <a:xfrm rot="16200000">
                  <a:off x="3952597" y="1980807"/>
                  <a:ext cx="294105" cy="918776"/>
                </a:xfrm>
                <a:prstGeom prst="downArrow">
                  <a:avLst>
                    <a:gd name="adj1" fmla="val 72457"/>
                    <a:gd name="adj2" fmla="val 51969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23" name="Down Arrow 59">
                  <a:extLst>
                    <a:ext uri="{FF2B5EF4-FFF2-40B4-BE49-F238E27FC236}">
                      <a16:creationId xmlns:a16="http://schemas.microsoft.com/office/drawing/2014/main" id="{B9A71C8E-E3D2-374C-998D-67CEF88F7832}"/>
                    </a:ext>
                  </a:extLst>
                </p:cNvPr>
                <p:cNvSpPr/>
                <p:nvPr/>
              </p:nvSpPr>
              <p:spPr>
                <a:xfrm rot="16200000">
                  <a:off x="3952723" y="2279465"/>
                  <a:ext cx="294105" cy="918776"/>
                </a:xfrm>
                <a:prstGeom prst="downArrow">
                  <a:avLst>
                    <a:gd name="adj1" fmla="val 66908"/>
                    <a:gd name="adj2" fmla="val 51969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763CE29-E74D-4C41-BF15-A26D81085B22}"/>
                  </a:ext>
                </a:extLst>
              </p:cNvPr>
              <p:cNvSpPr txBox="1"/>
              <p:nvPr/>
            </p:nvSpPr>
            <p:spPr>
              <a:xfrm>
                <a:off x="3636751" y="2300834"/>
                <a:ext cx="1297990" cy="207749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>
                <a:spAutoFit/>
              </a:bodyPr>
              <a:lstStyle/>
              <a:p>
                <a:pPr algn="ctr"/>
                <a:r>
                  <a:rPr kumimoji="1" lang="en-US" altLang="en-US" sz="135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Arial" panose="020B0604020202020204" pitchFamily="34" charset="0"/>
                  </a:rPr>
                  <a:t>Comp-intensive</a:t>
                </a:r>
                <a:endParaRPr kumimoji="1" lang="ko-Kore-KR" altLang="en-US" sz="135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EDA9F47-1A7C-4946-84F3-13BD694BE00F}"/>
                  </a:ext>
                </a:extLst>
              </p:cNvPr>
              <p:cNvSpPr txBox="1"/>
              <p:nvPr/>
            </p:nvSpPr>
            <p:spPr>
              <a:xfrm>
                <a:off x="3631567" y="2714545"/>
                <a:ext cx="1333863" cy="207749"/>
              </a:xfrm>
              <a:prstGeom prst="rect">
                <a:avLst/>
              </a:prstGeom>
              <a:noFill/>
            </p:spPr>
            <p:txBody>
              <a:bodyPr wrap="square" lIns="36000" tIns="0" rIns="36000" bIns="0" rtlCol="0">
                <a:spAutoFit/>
              </a:bodyPr>
              <a:lstStyle/>
              <a:p>
                <a:pPr algn="ctr"/>
                <a:r>
                  <a:rPr kumimoji="1" lang="en-US" altLang="en-US" sz="135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Arial" panose="020B0604020202020204" pitchFamily="34" charset="0"/>
                  </a:rPr>
                  <a:t>Mem-intensive</a:t>
                </a:r>
                <a:endParaRPr kumimoji="1" lang="ko-Kore-KR" altLang="en-US" sz="135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" name="모서리가 둥근 직사각형 42">
              <a:extLst>
                <a:ext uri="{FF2B5EF4-FFF2-40B4-BE49-F238E27FC236}">
                  <a16:creationId xmlns:a16="http://schemas.microsoft.com/office/drawing/2014/main" id="{F87E5878-3619-C64B-952B-290D7D89E062}"/>
                </a:ext>
              </a:extLst>
            </p:cNvPr>
            <p:cNvSpPr/>
            <p:nvPr/>
          </p:nvSpPr>
          <p:spPr>
            <a:xfrm>
              <a:off x="4217190" y="4519804"/>
              <a:ext cx="213592" cy="43896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anose="020B0604020202020204" pitchFamily="34" charset="0"/>
                </a:rPr>
                <a:t>C2</a:t>
              </a:r>
              <a:endPara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AD47DCF-9A32-9842-8A8E-84582C8FC53A}"/>
                </a:ext>
              </a:extLst>
            </p:cNvPr>
            <p:cNvSpPr/>
            <p:nvPr/>
          </p:nvSpPr>
          <p:spPr>
            <a:xfrm>
              <a:off x="4226894" y="4497245"/>
              <a:ext cx="649146" cy="497361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5789DA94-A6D2-6F45-9ABF-F4EB2381D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200" dirty="0"/>
              <a:t>Light-weight Scheduling Algorithm of </a:t>
            </a:r>
            <a:r>
              <a:rPr kumimoji="1" lang="en-US" altLang="ko-KR" sz="3200" dirty="0" err="1"/>
              <a:t>Layerweaver</a:t>
            </a:r>
            <a:endParaRPr kumimoji="1" lang="ko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AF7BC2-3306-304A-AE6A-BC9867E6B8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16</a:t>
            </a:fld>
            <a:endParaRPr lang="ko-KR" altLang="en-US" sz="1250" dirty="0"/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B7706A7C-95C1-344F-91BB-FDD111AFD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9"/>
            <a:ext cx="11757660" cy="1949675"/>
          </a:xfrm>
        </p:spPr>
        <p:txBody>
          <a:bodyPr>
            <a:normAutofit lnSpcReduction="10000"/>
          </a:bodyPr>
          <a:lstStyle/>
          <a:p>
            <a:r>
              <a:rPr kumimoji="1" lang="en-US" altLang="ko-KR" b="1" dirty="0"/>
              <a:t>Layer Selection</a:t>
            </a:r>
          </a:p>
          <a:p>
            <a:pPr lvl="1"/>
            <a:r>
              <a:rPr kumimoji="1" lang="en-US" altLang="ko-KR" sz="2000" dirty="0"/>
              <a:t>Detailed formal descriptions about every idle time case are available in our paper</a:t>
            </a:r>
          </a:p>
          <a:p>
            <a:pPr lvl="1"/>
            <a:r>
              <a:rPr kumimoji="1" lang="en-US" altLang="ko-KR" sz="2000" dirty="0"/>
              <a:t>After exactly calculates the idle time of </a:t>
            </a:r>
            <a:r>
              <a:rPr kumimoji="1" lang="en-US" altLang="ko-KR" sz="2000" b="1" dirty="0">
                <a:solidFill>
                  <a:schemeClr val="accent5"/>
                </a:solidFill>
              </a:rPr>
              <a:t>“each layers in progress”</a:t>
            </a:r>
            <a:r>
              <a:rPr kumimoji="1" lang="en-US" altLang="ko-KR" sz="2000" dirty="0"/>
              <a:t> from K candidate requests ~ </a:t>
            </a:r>
            <a:r>
              <a:rPr kumimoji="1" lang="en-US" altLang="ko-KR" sz="2000" b="1" dirty="0"/>
              <a:t>O(k)</a:t>
            </a:r>
          </a:p>
          <a:p>
            <a:pPr lvl="1"/>
            <a:r>
              <a:rPr kumimoji="1" lang="en-US" altLang="ko-KR" sz="2000" dirty="0"/>
              <a:t>Select the layer that incurs </a:t>
            </a:r>
            <a:r>
              <a:rPr kumimoji="1" lang="en-US" altLang="ko-KR" sz="2000" i="1" dirty="0"/>
              <a:t>minimum memory and compute idle time</a:t>
            </a:r>
            <a:r>
              <a:rPr kumimoji="1" lang="en-US" altLang="ko-KR" sz="2000" dirty="0"/>
              <a:t>, and repeat for N layers ~ </a:t>
            </a:r>
            <a:r>
              <a:rPr kumimoji="1" lang="en-US" altLang="ko-KR" sz="2000" b="1" dirty="0"/>
              <a:t>O(</a:t>
            </a:r>
            <a:r>
              <a:rPr kumimoji="1" lang="en-US" altLang="ko-KR" sz="2000" b="1" dirty="0" err="1"/>
              <a:t>kN</a:t>
            </a:r>
            <a:r>
              <a:rPr kumimoji="1" lang="en-US" altLang="ko-KR" sz="2000" b="1" dirty="0"/>
              <a:t>)</a:t>
            </a: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016AFA01-24B5-914A-9B72-F99841D3C0F9}"/>
              </a:ext>
            </a:extLst>
          </p:cNvPr>
          <p:cNvSpPr/>
          <p:nvPr/>
        </p:nvSpPr>
        <p:spPr>
          <a:xfrm>
            <a:off x="5406883" y="4142188"/>
            <a:ext cx="1709530" cy="1262335"/>
          </a:xfrm>
          <a:prstGeom prst="roundRect">
            <a:avLst>
              <a:gd name="adj" fmla="val 6425"/>
            </a:avLst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26" name="표 28">
            <a:extLst>
              <a:ext uri="{FF2B5EF4-FFF2-40B4-BE49-F238E27FC236}">
                <a16:creationId xmlns:a16="http://schemas.microsoft.com/office/drawing/2014/main" id="{12FF7B2A-FC99-3049-A791-C060F309F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712061"/>
              </p:ext>
            </p:extLst>
          </p:nvPr>
        </p:nvGraphicFramePr>
        <p:xfrm>
          <a:off x="5481125" y="4231640"/>
          <a:ext cx="1562458" cy="541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229">
                  <a:extLst>
                    <a:ext uri="{9D8B030D-6E8A-4147-A177-3AD203B41FA5}">
                      <a16:colId xmlns:a16="http://schemas.microsoft.com/office/drawing/2014/main" val="1815717481"/>
                    </a:ext>
                  </a:extLst>
                </a:gridCol>
                <a:gridCol w="781229">
                  <a:extLst>
                    <a:ext uri="{9D8B030D-6E8A-4147-A177-3AD203B41FA5}">
                      <a16:colId xmlns:a16="http://schemas.microsoft.com/office/drawing/2014/main" val="3351713640"/>
                    </a:ext>
                  </a:extLst>
                </a:gridCol>
              </a:tblGrid>
              <a:tr h="27084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</a:rPr>
                        <a:t>Model</a:t>
                      </a:r>
                      <a:endParaRPr lang="ko-Kore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</a:rPr>
                        <a:t>Progress</a:t>
                      </a:r>
                      <a:endParaRPr lang="ko-Kore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0613119"/>
                  </a:ext>
                </a:extLst>
              </a:tr>
              <a:tr h="27084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</a:rPr>
                        <a:t>C0</a:t>
                      </a:r>
                      <a:endParaRPr lang="ko-Kore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ore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169637"/>
                  </a:ext>
                </a:extLst>
              </a:tr>
            </a:tbl>
          </a:graphicData>
        </a:graphic>
      </p:graphicFrame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73B60851-7B80-E049-BDB1-9B41D4F90F84}"/>
              </a:ext>
            </a:extLst>
          </p:cNvPr>
          <p:cNvSpPr/>
          <p:nvPr/>
        </p:nvSpPr>
        <p:spPr>
          <a:xfrm>
            <a:off x="7198106" y="4142188"/>
            <a:ext cx="991734" cy="1262335"/>
          </a:xfrm>
          <a:prstGeom prst="roundRect">
            <a:avLst>
              <a:gd name="adj" fmla="val 6425"/>
            </a:avLst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38" name="표 28">
            <a:extLst>
              <a:ext uri="{FF2B5EF4-FFF2-40B4-BE49-F238E27FC236}">
                <a16:creationId xmlns:a16="http://schemas.microsoft.com/office/drawing/2014/main" id="{2D8012D0-47E5-7A42-B5B7-53231D525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470717"/>
              </p:ext>
            </p:extLst>
          </p:nvPr>
        </p:nvGraphicFramePr>
        <p:xfrm>
          <a:off x="5481125" y="4770682"/>
          <a:ext cx="1562458" cy="541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229">
                  <a:extLst>
                    <a:ext uri="{9D8B030D-6E8A-4147-A177-3AD203B41FA5}">
                      <a16:colId xmlns:a16="http://schemas.microsoft.com/office/drawing/2014/main" val="1815717481"/>
                    </a:ext>
                  </a:extLst>
                </a:gridCol>
                <a:gridCol w="781229">
                  <a:extLst>
                    <a:ext uri="{9D8B030D-6E8A-4147-A177-3AD203B41FA5}">
                      <a16:colId xmlns:a16="http://schemas.microsoft.com/office/drawing/2014/main" val="3351713640"/>
                    </a:ext>
                  </a:extLst>
                </a:gridCol>
              </a:tblGrid>
              <a:tr h="27084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</a:rPr>
                        <a:t>M1</a:t>
                      </a:r>
                      <a:endParaRPr lang="ko-Kore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ore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382895"/>
                  </a:ext>
                </a:extLst>
              </a:tr>
              <a:tr h="27084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ko-Kore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ore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355813"/>
                  </a:ext>
                </a:extLst>
              </a:tr>
            </a:tbl>
          </a:graphicData>
        </a:graphic>
      </p:graphicFrame>
      <p:graphicFrame>
        <p:nvGraphicFramePr>
          <p:cNvPr id="48" name="표 28">
            <a:extLst>
              <a:ext uri="{FF2B5EF4-FFF2-40B4-BE49-F238E27FC236}">
                <a16:creationId xmlns:a16="http://schemas.microsoft.com/office/drawing/2014/main" id="{55326413-D238-7640-813D-7A55F8076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436403"/>
              </p:ext>
            </p:extLst>
          </p:nvPr>
        </p:nvGraphicFramePr>
        <p:xfrm>
          <a:off x="7305133" y="4231640"/>
          <a:ext cx="781229" cy="1083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229">
                  <a:extLst>
                    <a:ext uri="{9D8B030D-6E8A-4147-A177-3AD203B41FA5}">
                      <a16:colId xmlns:a16="http://schemas.microsoft.com/office/drawing/2014/main" val="1815717481"/>
                    </a:ext>
                  </a:extLst>
                </a:gridCol>
              </a:tblGrid>
              <a:tr h="27084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</a:rPr>
                        <a:t>Idle Time</a:t>
                      </a:r>
                      <a:endParaRPr lang="ko-Kore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0613119"/>
                  </a:ext>
                </a:extLst>
              </a:tr>
              <a:tr h="27084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ore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169637"/>
                  </a:ext>
                </a:extLst>
              </a:tr>
              <a:tr h="27084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382895"/>
                  </a:ext>
                </a:extLst>
              </a:tr>
              <a:tr h="27084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355813"/>
                  </a:ext>
                </a:extLst>
              </a:tr>
            </a:tbl>
          </a:graphicData>
        </a:graphic>
      </p:graphicFrame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684A5B1-57DE-9B4E-BD09-8393792C3F57}"/>
              </a:ext>
            </a:extLst>
          </p:cNvPr>
          <p:cNvCxnSpPr>
            <a:cxnSpLocks/>
          </p:cNvCxnSpPr>
          <p:nvPr/>
        </p:nvCxnSpPr>
        <p:spPr>
          <a:xfrm flipV="1">
            <a:off x="8084311" y="5179744"/>
            <a:ext cx="65587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3A60F3F-3FB1-E844-B47F-BA097709AC99}"/>
              </a:ext>
            </a:extLst>
          </p:cNvPr>
          <p:cNvSpPr txBox="1"/>
          <p:nvPr/>
        </p:nvSpPr>
        <p:spPr>
          <a:xfrm>
            <a:off x="8664731" y="5031305"/>
            <a:ext cx="1187331" cy="2769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kumimoji="1" lang="en-US" altLang="ko-Kore-KR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To NPU</a:t>
            </a:r>
            <a:endParaRPr kumimoji="1" lang="ko-Kore-KR" altLang="en-US" b="1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3829FC5-0A62-4B4F-86FD-77D742927B67}"/>
              </a:ext>
            </a:extLst>
          </p:cNvPr>
          <p:cNvSpPr/>
          <p:nvPr/>
        </p:nvSpPr>
        <p:spPr>
          <a:xfrm>
            <a:off x="5484380" y="5044485"/>
            <a:ext cx="2599931" cy="270519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4F0DF9A-B6F3-BE4B-A64D-6DC6BCABF104}"/>
              </a:ext>
            </a:extLst>
          </p:cNvPr>
          <p:cNvSpPr txBox="1"/>
          <p:nvPr/>
        </p:nvSpPr>
        <p:spPr>
          <a:xfrm>
            <a:off x="5573700" y="5627206"/>
            <a:ext cx="2522093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FF0000"/>
                </a:solidFill>
                <a:cs typeface="Arial" panose="020B0604020202020204" pitchFamily="34" charset="0"/>
              </a:rPr>
              <a:t>Selected layer after scheduling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7F5CA51-AE18-514F-B241-9290319C8E79}"/>
              </a:ext>
            </a:extLst>
          </p:cNvPr>
          <p:cNvSpPr txBox="1"/>
          <p:nvPr/>
        </p:nvSpPr>
        <p:spPr>
          <a:xfrm>
            <a:off x="6347001" y="5052938"/>
            <a:ext cx="662609" cy="215444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kumimoji="1" lang="en-US" altLang="ko-Kore-KR" sz="1400" b="1" dirty="0">
                <a:solidFill>
                  <a:srgbClr val="FF0000"/>
                </a:solidFill>
                <a:cs typeface="Arial" panose="020B0604020202020204" pitchFamily="34" charset="0"/>
              </a:rPr>
              <a:t>Layer 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81A0779-3548-DB4C-876B-9A32DF8DF769}"/>
              </a:ext>
            </a:extLst>
          </p:cNvPr>
          <p:cNvSpPr txBox="1"/>
          <p:nvPr/>
        </p:nvSpPr>
        <p:spPr>
          <a:xfrm>
            <a:off x="5544020" y="5627206"/>
            <a:ext cx="1435256" cy="21544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kumimoji="1" lang="en-US" altLang="ko-Kore-KR" sz="1400" b="1" dirty="0">
                <a:cs typeface="Arial" panose="020B0604020202020204" pitchFamily="34" charset="0"/>
              </a:rPr>
              <a:t>Candidate Group</a:t>
            </a:r>
          </a:p>
        </p:txBody>
      </p:sp>
    </p:spTree>
    <p:extLst>
      <p:ext uri="{BB962C8B-B14F-4D97-AF65-F5344CB8AC3E}">
        <p14:creationId xmlns:p14="http://schemas.microsoft.com/office/powerpoint/2010/main" val="347611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0" grpId="0" animBg="1"/>
      <p:bldP spid="51" grpId="0"/>
      <p:bldP spid="52" grpId="0" animBg="1"/>
      <p:bldP spid="52" grpId="1" animBg="1"/>
      <p:bldP spid="53" grpId="0"/>
      <p:bldP spid="53" grpId="1"/>
      <p:bldP spid="54" grpId="0" animBg="1"/>
      <p:bldP spid="58" grpId="0"/>
      <p:bldP spid="58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09797" y="1082755"/>
            <a:ext cx="8360229" cy="5344172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ko-KR" sz="2200" dirty="0">
                <a:solidFill>
                  <a:schemeClr val="accent3"/>
                </a:solidFill>
              </a:rPr>
              <a:t>Resource Underutilization Problem of DNN Accelerators</a:t>
            </a:r>
          </a:p>
          <a:p>
            <a:pPr>
              <a:lnSpc>
                <a:spcPct val="160000"/>
              </a:lnSpc>
            </a:pPr>
            <a:r>
              <a:rPr lang="en-US" altLang="ko-KR" sz="2200" dirty="0" err="1">
                <a:solidFill>
                  <a:schemeClr val="accent3"/>
                </a:solidFill>
              </a:rPr>
              <a:t>Layerweaver</a:t>
            </a:r>
            <a:r>
              <a:rPr lang="en-US" altLang="ko-KR" sz="2200" dirty="0">
                <a:solidFill>
                  <a:schemeClr val="accent3"/>
                </a:solidFill>
              </a:rPr>
              <a:t>: Maximizing Temporal Resource Utilization</a:t>
            </a:r>
            <a:endParaRPr lang="en-US" altLang="ko-KR" sz="2200" dirty="0">
              <a:solidFill>
                <a:schemeClr val="accent5"/>
              </a:solidFill>
            </a:endParaRPr>
          </a:p>
          <a:p>
            <a:pPr>
              <a:lnSpc>
                <a:spcPct val="160000"/>
              </a:lnSpc>
            </a:pPr>
            <a:r>
              <a:rPr lang="en-US" altLang="ko-KR" sz="2200" dirty="0">
                <a:solidFill>
                  <a:schemeClr val="accent3"/>
                </a:solidFill>
              </a:rPr>
              <a:t>Building Efficient DNN Serving System w/ </a:t>
            </a:r>
            <a:r>
              <a:rPr lang="en-US" altLang="ko-KR" sz="2200" dirty="0" err="1">
                <a:solidFill>
                  <a:schemeClr val="accent3"/>
                </a:solidFill>
              </a:rPr>
              <a:t>Layerweaver</a:t>
            </a:r>
            <a:endParaRPr lang="en-US" altLang="ko-KR" sz="2200" dirty="0">
              <a:solidFill>
                <a:schemeClr val="accent3"/>
              </a:solidFill>
            </a:endParaRPr>
          </a:p>
          <a:p>
            <a:pPr lvl="1">
              <a:lnSpc>
                <a:spcPct val="160000"/>
              </a:lnSpc>
            </a:pPr>
            <a:r>
              <a:rPr lang="en-US" altLang="ko-KR" sz="2200" dirty="0">
                <a:solidFill>
                  <a:schemeClr val="accent3"/>
                </a:solidFill>
              </a:rPr>
              <a:t>Overview of Greedy Scheduler w/ Service Requests</a:t>
            </a:r>
          </a:p>
          <a:p>
            <a:pPr lvl="1">
              <a:lnSpc>
                <a:spcPct val="160000"/>
              </a:lnSpc>
            </a:pPr>
            <a:r>
              <a:rPr lang="en-US" altLang="ko-KR" sz="2200" dirty="0">
                <a:solidFill>
                  <a:schemeClr val="accent3"/>
                </a:solidFill>
              </a:rPr>
              <a:t>Calculation of Compute and Memory Idle Time</a:t>
            </a:r>
          </a:p>
          <a:p>
            <a:pPr lvl="1">
              <a:lnSpc>
                <a:spcPct val="160000"/>
              </a:lnSpc>
            </a:pPr>
            <a:r>
              <a:rPr lang="en-US" altLang="ko-KR" sz="2200" dirty="0">
                <a:solidFill>
                  <a:schemeClr val="accent3"/>
                </a:solidFill>
              </a:rPr>
              <a:t>Layer Selection Process</a:t>
            </a:r>
          </a:p>
          <a:p>
            <a:pPr>
              <a:lnSpc>
                <a:spcPct val="160000"/>
              </a:lnSpc>
            </a:pPr>
            <a:r>
              <a:rPr lang="en-US" altLang="ko-KR" sz="2200" dirty="0">
                <a:solidFill>
                  <a:schemeClr val="accent5"/>
                </a:solidFill>
              </a:rPr>
              <a:t>Evaluation</a:t>
            </a:r>
          </a:p>
          <a:p>
            <a:pPr>
              <a:lnSpc>
                <a:spcPct val="160000"/>
              </a:lnSpc>
            </a:pPr>
            <a:r>
              <a:rPr lang="en-US" altLang="ko-KR" sz="2200" dirty="0"/>
              <a:t>Conclusions</a:t>
            </a:r>
          </a:p>
          <a:p>
            <a:pPr>
              <a:lnSpc>
                <a:spcPct val="160000"/>
              </a:lnSpc>
            </a:pPr>
            <a:endParaRPr lang="ko-KR" altLang="en-US" sz="2200" dirty="0"/>
          </a:p>
        </p:txBody>
      </p:sp>
      <p:sp>
        <p:nvSpPr>
          <p:cNvPr id="4" name="직사각형 3"/>
          <p:cNvSpPr/>
          <p:nvPr/>
        </p:nvSpPr>
        <p:spPr>
          <a:xfrm>
            <a:off x="76200" y="713998"/>
            <a:ext cx="12009120" cy="169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0" y="295169"/>
            <a:ext cx="8275320" cy="700498"/>
          </a:xfrm>
        </p:spPr>
        <p:txBody>
          <a:bodyPr/>
          <a:lstStyle/>
          <a:p>
            <a:r>
              <a:rPr lang="en-US" altLang="ko-KR" dirty="0"/>
              <a:t>Presentation Outline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048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>
                <a:latin typeface="Roboto" panose="02000000000000000000" pitchFamily="2" charset="0"/>
                <a:ea typeface="Roboto" panose="02000000000000000000" pitchFamily="2" charset="0"/>
              </a:rPr>
              <a:t>Evaluation Methodology &amp; Inference Scenario</a:t>
            </a:r>
            <a:endParaRPr lang="ko-KR" altLang="en-US" sz="3200" dirty="0">
              <a:latin typeface="Roboto" panose="02000000000000000000" pitchFamily="2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866127"/>
            <a:ext cx="11910060" cy="270891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1800" b="1" dirty="0">
                <a:solidFill>
                  <a:schemeClr val="accent5"/>
                </a:solidFill>
              </a:rPr>
              <a:t>Evaluation Scenario:</a:t>
            </a:r>
            <a:r>
              <a:rPr lang="en-US" altLang="ko-KR" sz="1800" b="1" dirty="0"/>
              <a:t> </a:t>
            </a:r>
            <a:r>
              <a:rPr lang="en-US" altLang="ko-KR" sz="1800" dirty="0"/>
              <a:t>Single- / Multi-batch Streams (Extended Single-stream in </a:t>
            </a:r>
            <a:r>
              <a:rPr lang="en-US" altLang="ko-KR" sz="1800" dirty="0" err="1"/>
              <a:t>MLPerf</a:t>
            </a:r>
            <a:r>
              <a:rPr lang="en-US" altLang="ko-KR" sz="1800" dirty="0"/>
              <a:t> [1])</a:t>
            </a:r>
            <a:endParaRPr lang="en-US" dirty="0">
              <a:cs typeface="Lato"/>
            </a:endParaRPr>
          </a:p>
          <a:p>
            <a:pPr>
              <a:lnSpc>
                <a:spcPct val="120000"/>
              </a:lnSpc>
            </a:pPr>
            <a:r>
              <a:rPr lang="en-US" altLang="ko-KR" sz="1800" b="1" dirty="0"/>
              <a:t>Accelerators</a:t>
            </a:r>
            <a:r>
              <a:rPr lang="en-US" altLang="ko-KR" sz="1800" dirty="0"/>
              <a:t>: </a:t>
            </a:r>
            <a:r>
              <a:rPr lang="en-US" altLang="ko-KR" sz="1800" i="1" dirty="0"/>
              <a:t>Memory-centric</a:t>
            </a:r>
            <a:r>
              <a:rPr lang="en-US" altLang="ko-KR" sz="1800" dirty="0"/>
              <a:t> (Google TPUv3 style) &amp; </a:t>
            </a:r>
            <a:r>
              <a:rPr lang="en-US" altLang="ko-KR" sz="1800" i="1" dirty="0"/>
              <a:t>Compute-centric</a:t>
            </a:r>
            <a:r>
              <a:rPr lang="en-US" altLang="ko-KR" sz="1800" dirty="0"/>
              <a:t> (Intel NNP-I style) NPUs</a:t>
            </a:r>
            <a:endParaRPr lang="en-US" altLang="ko-KR" sz="1800" baseline="30000" dirty="0"/>
          </a:p>
          <a:p>
            <a:pPr>
              <a:lnSpc>
                <a:spcPct val="120000"/>
              </a:lnSpc>
            </a:pPr>
            <a:r>
              <a:rPr lang="en-US" altLang="ko-KR" sz="1800" b="1" dirty="0"/>
              <a:t>Baseline Strategy</a:t>
            </a:r>
            <a:r>
              <a:rPr lang="en-US" altLang="ko-KR" sz="1800" dirty="0"/>
              <a:t>: Memory-only / Compute-only / Fair / AI-MT [2]</a:t>
            </a:r>
          </a:p>
          <a:p>
            <a:pPr>
              <a:lnSpc>
                <a:spcPct val="120000"/>
              </a:lnSpc>
            </a:pPr>
            <a:r>
              <a:rPr lang="en-US" altLang="ko-KR" sz="1800" b="1" dirty="0"/>
              <a:t>Metrics</a:t>
            </a:r>
            <a:r>
              <a:rPr lang="en-US" altLang="ko-KR" sz="1800" dirty="0"/>
              <a:t>: </a:t>
            </a:r>
            <a:r>
              <a:rPr lang="en-US" altLang="ko-KR" sz="1800" b="1" dirty="0">
                <a:solidFill>
                  <a:schemeClr val="accent5"/>
                </a:solidFill>
              </a:rPr>
              <a:t>Normalized System Throughput (STP)</a:t>
            </a:r>
            <a:r>
              <a:rPr lang="en-US" altLang="ko-KR" sz="1800" dirty="0"/>
              <a:t>,</a:t>
            </a:r>
            <a:r>
              <a:rPr lang="en-US" altLang="ko-KR" sz="1800" dirty="0">
                <a:solidFill>
                  <a:srgbClr val="3B3B3B"/>
                </a:solidFill>
              </a:rPr>
              <a:t> </a:t>
            </a:r>
            <a:r>
              <a:rPr lang="en-US" altLang="ko-KR" sz="1800" b="1" dirty="0">
                <a:solidFill>
                  <a:srgbClr val="00A249"/>
                </a:solidFill>
              </a:rPr>
              <a:t>Time Utilization (%)</a:t>
            </a:r>
            <a:endParaRPr lang="en-US" altLang="ko-KR" sz="1800" b="1" dirty="0">
              <a:solidFill>
                <a:srgbClr val="00A249"/>
              </a:solidFill>
              <a:cs typeface="Lat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5" name="Rectangle 7192">
            <a:extLst>
              <a:ext uri="{FF2B5EF4-FFF2-40B4-BE49-F238E27FC236}">
                <a16:creationId xmlns:a16="http://schemas.microsoft.com/office/drawing/2014/main" id="{E443BBA7-74AB-DB4B-B420-1134EC7D73F1}"/>
              </a:ext>
            </a:extLst>
          </p:cNvPr>
          <p:cNvSpPr/>
          <p:nvPr/>
        </p:nvSpPr>
        <p:spPr>
          <a:xfrm>
            <a:off x="62903" y="5919746"/>
            <a:ext cx="120633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[1] </a:t>
            </a:r>
            <a:r>
              <a:rPr lang="en-US" sz="1400" dirty="0" err="1"/>
              <a:t>Reddi</a:t>
            </a:r>
            <a:r>
              <a:rPr lang="en-US" sz="1400" dirty="0"/>
              <a:t> et al., ”</a:t>
            </a:r>
            <a:r>
              <a:rPr lang="en-US" sz="1400" dirty="0" err="1"/>
              <a:t>MLPerf</a:t>
            </a:r>
            <a:r>
              <a:rPr lang="en-US" sz="1400" dirty="0"/>
              <a:t> Inference Benchmark”, ISCA ’20</a:t>
            </a:r>
          </a:p>
          <a:p>
            <a:r>
              <a:rPr lang="en-US" sz="1400" dirty="0"/>
              <a:t>[2] </a:t>
            </a:r>
            <a:r>
              <a:rPr lang="en-US" sz="1400" dirty="0" err="1"/>
              <a:t>Baek</a:t>
            </a:r>
            <a:r>
              <a:rPr lang="en-US" sz="1400" dirty="0"/>
              <a:t> et al., “A Multi-Neural Network Acceleration Architecture”, ISCA ’20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783E2BB-4994-1549-821F-40BFFED84BD8}"/>
              </a:ext>
            </a:extLst>
          </p:cNvPr>
          <p:cNvGrpSpPr/>
          <p:nvPr/>
        </p:nvGrpSpPr>
        <p:grpSpPr>
          <a:xfrm>
            <a:off x="2366585" y="3086914"/>
            <a:ext cx="9174935" cy="2659223"/>
            <a:chOff x="2366585" y="3086914"/>
            <a:chExt cx="9174935" cy="265922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99195F-67C3-9C4A-9F37-63B746BDE5C8}"/>
                </a:ext>
              </a:extLst>
            </p:cNvPr>
            <p:cNvSpPr txBox="1"/>
            <p:nvPr/>
          </p:nvSpPr>
          <p:spPr>
            <a:xfrm>
              <a:off x="3046746" y="5407583"/>
              <a:ext cx="54120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cs typeface="Arial" panose="020B0604020202020204" pitchFamily="34" charset="0"/>
                </a:rPr>
                <a:t>Input </a:t>
              </a:r>
              <a:r>
                <a:rPr lang="en-KR" sz="1600" b="1">
                  <a:cs typeface="Arial" panose="020B0604020202020204" pitchFamily="34" charset="0"/>
                </a:rPr>
                <a:t>Timeline </a:t>
              </a:r>
              <a:r>
                <a:rPr lang="en-US" sz="1600" b="1" dirty="0">
                  <a:cs typeface="Arial" panose="020B0604020202020204" pitchFamily="34" charset="0"/>
                </a:rPr>
                <a:t>for</a:t>
              </a:r>
              <a:r>
                <a:rPr lang="en-KR" sz="1600" b="1">
                  <a:cs typeface="Arial" panose="020B0604020202020204" pitchFamily="34" charset="0"/>
                </a:rPr>
                <a:t> </a:t>
              </a:r>
              <a:r>
                <a:rPr lang="en-US" sz="1600" b="1" dirty="0">
                  <a:cs typeface="Arial" panose="020B0604020202020204" pitchFamily="34" charset="0"/>
                </a:rPr>
                <a:t>Multi</a:t>
              </a:r>
              <a:r>
                <a:rPr lang="en-KR" sz="1600" b="1">
                  <a:cs typeface="Arial" panose="020B0604020202020204" pitchFamily="34" charset="0"/>
                </a:rPr>
                <a:t>-</a:t>
              </a:r>
              <a:r>
                <a:rPr lang="en-US" sz="1600" b="1" dirty="0">
                  <a:cs typeface="Arial" panose="020B0604020202020204" pitchFamily="34" charset="0"/>
                </a:rPr>
                <a:t>B</a:t>
              </a:r>
              <a:r>
                <a:rPr lang="en-KR" sz="1600" b="1">
                  <a:cs typeface="Arial" panose="020B0604020202020204" pitchFamily="34" charset="0"/>
                </a:rPr>
                <a:t>atch</a:t>
              </a:r>
              <a:r>
                <a:rPr lang="en-US" sz="1600" b="1" dirty="0">
                  <a:cs typeface="Arial" panose="020B0604020202020204" pitchFamily="34" charset="0"/>
                </a:rPr>
                <a:t> Streams (# of Streams = 2)</a:t>
              </a:r>
              <a:endParaRPr lang="en-KR" sz="1600" b="1" dirty="0">
                <a:cs typeface="Arial" panose="020B0604020202020204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B2080AB-A088-3443-950F-F2ADBE9264B3}"/>
                </a:ext>
              </a:extLst>
            </p:cNvPr>
            <p:cNvSpPr txBox="1"/>
            <p:nvPr/>
          </p:nvSpPr>
          <p:spPr>
            <a:xfrm>
              <a:off x="8215569" y="4294878"/>
              <a:ext cx="3325951" cy="584775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rgbClr val="000000"/>
                  </a:solidFill>
                  <a:cs typeface="Arial" panose="020B0604020202020204" pitchFamily="34" charset="0"/>
                </a:rPr>
                <a:t>t</a:t>
              </a:r>
              <a:r>
                <a:rPr lang="en-US" sz="1600" b="1" baseline="-25000" dirty="0" err="1">
                  <a:solidFill>
                    <a:srgbClr val="000000"/>
                  </a:solidFill>
                  <a:cs typeface="Arial" panose="020B0604020202020204" pitchFamily="34" charset="0"/>
                </a:rPr>
                <a:t>i</a:t>
              </a:r>
              <a:r>
                <a:rPr lang="en-US" sz="1600" b="1" baseline="-25000" dirty="0">
                  <a:solidFill>
                    <a:srgbClr val="000000"/>
                  </a:solidFill>
                  <a:cs typeface="Arial" panose="020B0604020202020204" pitchFamily="34" charset="0"/>
                </a:rPr>
                <a:t> j</a:t>
              </a:r>
              <a:r>
                <a:rPr lang="en-KR" sz="1600">
                  <a:solidFill>
                    <a:srgbClr val="000000"/>
                  </a:solidFill>
                  <a:cs typeface="Arial" panose="020B0604020202020204" pitchFamily="34" charset="0"/>
                </a:rPr>
                <a:t> = </a:t>
              </a:r>
              <a:r>
                <a:rPr lang="en-US" sz="1600" dirty="0">
                  <a:solidFill>
                    <a:srgbClr val="000000"/>
                  </a:solidFill>
                  <a:cs typeface="Arial" panose="020B0604020202020204" pitchFamily="34" charset="0"/>
                </a:rPr>
                <a:t>P</a:t>
              </a:r>
              <a:r>
                <a:rPr lang="en-KR" sz="1600">
                  <a:solidFill>
                    <a:srgbClr val="000000"/>
                  </a:solidFill>
                  <a:cs typeface="Arial" panose="020B0604020202020204" pitchFamily="34" charset="0"/>
                </a:rPr>
                <a:t>rocessing </a:t>
              </a:r>
              <a:r>
                <a:rPr lang="en-KR" sz="1600" dirty="0">
                  <a:solidFill>
                    <a:srgbClr val="000000"/>
                  </a:solidFill>
                  <a:cs typeface="Arial" panose="020B0604020202020204" pitchFamily="34" charset="0"/>
                </a:rPr>
                <a:t>time for </a:t>
              </a:r>
              <a:r>
                <a:rPr lang="en-KR" sz="1600" b="1">
                  <a:solidFill>
                    <a:schemeClr val="accent5"/>
                  </a:solidFill>
                  <a:cs typeface="Arial" panose="020B0604020202020204" pitchFamily="34" charset="0"/>
                </a:rPr>
                <a:t>j</a:t>
              </a:r>
              <a:r>
                <a:rPr lang="en-KR" sz="1600">
                  <a:solidFill>
                    <a:srgbClr val="000000"/>
                  </a:solidFill>
                  <a:cs typeface="Arial" panose="020B0604020202020204" pitchFamily="34" charset="0"/>
                </a:rPr>
                <a:t>th query</a:t>
              </a:r>
              <a:r>
                <a:rPr lang="en-US" sz="1600" dirty="0">
                  <a:solidFill>
                    <a:srgbClr val="000000"/>
                  </a:solidFill>
                  <a:cs typeface="Arial" panose="020B0604020202020204" pitchFamily="34" charset="0"/>
                </a:rPr>
                <a:t> of request </a:t>
              </a:r>
              <a:r>
                <a:rPr lang="en-US" sz="1600" b="1" dirty="0" err="1">
                  <a:solidFill>
                    <a:schemeClr val="accent5"/>
                  </a:solidFill>
                  <a:cs typeface="Arial" panose="020B0604020202020204" pitchFamily="34" charset="0"/>
                </a:rPr>
                <a:t>i</a:t>
              </a:r>
              <a:r>
                <a:rPr lang="en-US" sz="1600" dirty="0">
                  <a:solidFill>
                    <a:srgbClr val="000000"/>
                  </a:solidFill>
                  <a:cs typeface="Arial" panose="020B0604020202020204" pitchFamily="34" charset="0"/>
                </a:rPr>
                <a:t> streams</a:t>
              </a: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DE5E0991-E4F2-8748-864F-A16D37EB8158}"/>
                </a:ext>
              </a:extLst>
            </p:cNvPr>
            <p:cNvGrpSpPr/>
            <p:nvPr/>
          </p:nvGrpSpPr>
          <p:grpSpPr>
            <a:xfrm>
              <a:off x="3490432" y="3086914"/>
              <a:ext cx="4042966" cy="2336688"/>
              <a:chOff x="3535850" y="3302000"/>
              <a:chExt cx="3530188" cy="2040321"/>
            </a:xfrm>
          </p:grpSpPr>
          <p:cxnSp>
            <p:nvCxnSpPr>
              <p:cNvPr id="6" name="Straight Arrow Connector 21">
                <a:extLst>
                  <a:ext uri="{FF2B5EF4-FFF2-40B4-BE49-F238E27FC236}">
                    <a16:creationId xmlns:a16="http://schemas.microsoft.com/office/drawing/2014/main" id="{514C5687-4308-7548-9CCA-EF3357E26AF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926760" y="4831104"/>
                <a:ext cx="3118921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stealth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" name="Straight Arrow Connector 23">
                <a:extLst>
                  <a:ext uri="{FF2B5EF4-FFF2-40B4-BE49-F238E27FC236}">
                    <a16:creationId xmlns:a16="http://schemas.microsoft.com/office/drawing/2014/main" id="{03FFC78B-5890-5249-A4EA-228E801B98E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244372" y="4509486"/>
                <a:ext cx="0" cy="309873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70C0"/>
                </a:solidFill>
                <a:prstDash val="solid"/>
                <a:round/>
                <a:headEnd type="triangle" w="lg" len="med"/>
                <a:tailEnd type="none" w="lg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" name="Straight Arrow Connector 25">
                <a:extLst>
                  <a:ext uri="{FF2B5EF4-FFF2-40B4-BE49-F238E27FC236}">
                    <a16:creationId xmlns:a16="http://schemas.microsoft.com/office/drawing/2014/main" id="{78FF5A3C-F144-4E48-B810-378E00A4751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979634" y="4515975"/>
                <a:ext cx="0" cy="309873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70C0"/>
                </a:solidFill>
                <a:prstDash val="solid"/>
                <a:round/>
                <a:headEnd type="triangle" w="lg" len="med"/>
                <a:tailEnd type="none" w="lg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" name="Straight Arrow Connector 26">
                <a:extLst>
                  <a:ext uri="{FF2B5EF4-FFF2-40B4-BE49-F238E27FC236}">
                    <a16:creationId xmlns:a16="http://schemas.microsoft.com/office/drawing/2014/main" id="{4C8FE633-BE0B-9B4B-873A-11009741821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702750" y="4515975"/>
                <a:ext cx="0" cy="309873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70C0"/>
                </a:solidFill>
                <a:prstDash val="solid"/>
                <a:round/>
                <a:headEnd type="triangle" w="lg" len="med"/>
                <a:tailEnd type="none" w="lg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" name="Straight Arrow Connector 27">
                <a:extLst>
                  <a:ext uri="{FF2B5EF4-FFF2-40B4-BE49-F238E27FC236}">
                    <a16:creationId xmlns:a16="http://schemas.microsoft.com/office/drawing/2014/main" id="{CE39A2DA-2E1A-504B-9144-8E664483179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425867" y="4515975"/>
                <a:ext cx="0" cy="309873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70C0"/>
                </a:solidFill>
                <a:prstDash val="solid"/>
                <a:round/>
                <a:headEnd type="triangle" w="lg" len="med"/>
                <a:tailEnd type="none" w="lg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" name="Straight Arrow Connector 32">
                <a:extLst>
                  <a:ext uri="{FF2B5EF4-FFF2-40B4-BE49-F238E27FC236}">
                    <a16:creationId xmlns:a16="http://schemas.microsoft.com/office/drawing/2014/main" id="{85BCBADE-A24C-8D4A-B933-EAE35392AF2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931173" y="3302000"/>
                <a:ext cx="0" cy="1529104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stealth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3" name="Left Brace 34">
                <a:extLst>
                  <a:ext uri="{FF2B5EF4-FFF2-40B4-BE49-F238E27FC236}">
                    <a16:creationId xmlns:a16="http://schemas.microsoft.com/office/drawing/2014/main" id="{8E648487-BC27-EA4D-A370-9901C80669BB}"/>
                  </a:ext>
                </a:extLst>
              </p:cNvPr>
              <p:cNvSpPr/>
              <p:nvPr/>
            </p:nvSpPr>
            <p:spPr bwMode="auto">
              <a:xfrm rot="16200000">
                <a:off x="4510196" y="4566636"/>
                <a:ext cx="204966" cy="733902"/>
              </a:xfrm>
              <a:prstGeom prst="leftBrace">
                <a:avLst>
                  <a:gd name="adj1" fmla="val 26111"/>
                  <a:gd name="adj2" fmla="val 50000"/>
                </a:avLst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K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4" name="Left Brace 35">
                <a:extLst>
                  <a:ext uri="{FF2B5EF4-FFF2-40B4-BE49-F238E27FC236}">
                    <a16:creationId xmlns:a16="http://schemas.microsoft.com/office/drawing/2014/main" id="{FA43F75E-C4B4-8F41-BB72-6470FC8CD824}"/>
                  </a:ext>
                </a:extLst>
              </p:cNvPr>
              <p:cNvSpPr/>
              <p:nvPr/>
            </p:nvSpPr>
            <p:spPr bwMode="auto">
              <a:xfrm rot="16200000">
                <a:off x="5246678" y="4586028"/>
                <a:ext cx="204966" cy="707177"/>
              </a:xfrm>
              <a:prstGeom prst="leftBrace">
                <a:avLst>
                  <a:gd name="adj1" fmla="val 26111"/>
                  <a:gd name="adj2" fmla="val 50000"/>
                </a:avLst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K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5" name="Left Brace 36">
                <a:extLst>
                  <a:ext uri="{FF2B5EF4-FFF2-40B4-BE49-F238E27FC236}">
                    <a16:creationId xmlns:a16="http://schemas.microsoft.com/office/drawing/2014/main" id="{3A51980A-2F6D-D44B-B41B-92A6B754BAA4}"/>
                  </a:ext>
                </a:extLst>
              </p:cNvPr>
              <p:cNvSpPr/>
              <p:nvPr/>
            </p:nvSpPr>
            <p:spPr bwMode="auto">
              <a:xfrm rot="16200000">
                <a:off x="5961824" y="4579998"/>
                <a:ext cx="204966" cy="707177"/>
              </a:xfrm>
              <a:prstGeom prst="leftBrace">
                <a:avLst>
                  <a:gd name="adj1" fmla="val 26111"/>
                  <a:gd name="adj2" fmla="val 50000"/>
                </a:avLst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K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D390B7-C6D4-7F4F-BE49-ABB6777E8722}"/>
                  </a:ext>
                </a:extLst>
              </p:cNvPr>
              <p:cNvSpPr txBox="1"/>
              <p:nvPr/>
            </p:nvSpPr>
            <p:spPr>
              <a:xfrm>
                <a:off x="4407054" y="4995414"/>
                <a:ext cx="439415" cy="3469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1400" b="1">
                    <a:solidFill>
                      <a:srgbClr val="000000"/>
                    </a:solidFill>
                    <a:cs typeface="Arial" panose="020B0604020202020204" pitchFamily="34" charset="0"/>
                  </a:rPr>
                  <a:t>t</a:t>
                </a:r>
                <a:r>
                  <a:rPr lang="en-US" sz="1400" b="1" baseline="-250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10</a:t>
                </a:r>
                <a:endParaRPr lang="en-KR" sz="1400" b="1" baseline="-25000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6F20302-46D8-2540-9B79-98A0BB898E2D}"/>
                  </a:ext>
                </a:extLst>
              </p:cNvPr>
              <p:cNvSpPr txBox="1"/>
              <p:nvPr/>
            </p:nvSpPr>
            <p:spPr>
              <a:xfrm>
                <a:off x="5149946" y="4995414"/>
                <a:ext cx="439415" cy="3469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1400" b="1">
                    <a:solidFill>
                      <a:srgbClr val="000000"/>
                    </a:solidFill>
                    <a:cs typeface="Arial" panose="020B0604020202020204" pitchFamily="34" charset="0"/>
                  </a:rPr>
                  <a:t>t</a:t>
                </a:r>
                <a:r>
                  <a:rPr lang="en-US" sz="1400" b="1" baseline="-250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11</a:t>
                </a:r>
                <a:endParaRPr lang="en-KR" sz="1400" b="1" baseline="-25000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79AF6B1-50BD-C94E-B56B-1F9B75C2FDA2}"/>
                  </a:ext>
                </a:extLst>
              </p:cNvPr>
              <p:cNvSpPr txBox="1"/>
              <p:nvPr/>
            </p:nvSpPr>
            <p:spPr>
              <a:xfrm>
                <a:off x="5878285" y="4995414"/>
                <a:ext cx="439415" cy="3469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1400" b="1">
                    <a:solidFill>
                      <a:srgbClr val="000000"/>
                    </a:solidFill>
                    <a:cs typeface="Arial" panose="020B0604020202020204" pitchFamily="34" charset="0"/>
                  </a:rPr>
                  <a:t>t</a:t>
                </a:r>
                <a:r>
                  <a:rPr lang="en-US" sz="1400" b="1" baseline="-250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12</a:t>
                </a:r>
                <a:endParaRPr lang="en-KR" sz="1400" b="1" baseline="-25000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cxnSp>
            <p:nvCxnSpPr>
              <p:cNvPr id="19" name="Straight Arrow Connector 40">
                <a:extLst>
                  <a:ext uri="{FF2B5EF4-FFF2-40B4-BE49-F238E27FC236}">
                    <a16:creationId xmlns:a16="http://schemas.microsoft.com/office/drawing/2014/main" id="{9ADFC40F-09D9-2242-B68C-AB2061810D1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947117" y="3895913"/>
                <a:ext cx="3118921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stealth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Straight Arrow Connector 41">
                <a:extLst>
                  <a:ext uri="{FF2B5EF4-FFF2-40B4-BE49-F238E27FC236}">
                    <a16:creationId xmlns:a16="http://schemas.microsoft.com/office/drawing/2014/main" id="{A2854341-D692-9C49-A6D6-50C82EA4F5C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264729" y="3579976"/>
                <a:ext cx="0" cy="309873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00000"/>
                </a:solidFill>
                <a:prstDash val="solid"/>
                <a:round/>
                <a:headEnd type="triangle" w="lg" len="med"/>
                <a:tailEnd type="none" w="lg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Straight Arrow Connector 42">
                <a:extLst>
                  <a:ext uri="{FF2B5EF4-FFF2-40B4-BE49-F238E27FC236}">
                    <a16:creationId xmlns:a16="http://schemas.microsoft.com/office/drawing/2014/main" id="{0C06134B-5837-F44F-AD85-F0A9B9C9595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758378" y="3579976"/>
                <a:ext cx="0" cy="309873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00000"/>
                </a:solidFill>
                <a:prstDash val="solid"/>
                <a:round/>
                <a:headEnd type="triangle" w="lg" len="med"/>
                <a:tailEnd type="none" w="lg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Straight Arrow Connector 43">
                <a:extLst>
                  <a:ext uri="{FF2B5EF4-FFF2-40B4-BE49-F238E27FC236}">
                    <a16:creationId xmlns:a16="http://schemas.microsoft.com/office/drawing/2014/main" id="{494B2114-FD36-8643-A52C-AEEAA252663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235050" y="3579976"/>
                <a:ext cx="0" cy="309873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00000"/>
                </a:solidFill>
                <a:prstDash val="solid"/>
                <a:round/>
                <a:headEnd type="triangle" w="lg" len="med"/>
                <a:tailEnd type="none" w="lg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Straight Arrow Connector 44">
                <a:extLst>
                  <a:ext uri="{FF2B5EF4-FFF2-40B4-BE49-F238E27FC236}">
                    <a16:creationId xmlns:a16="http://schemas.microsoft.com/office/drawing/2014/main" id="{55E36C1C-49F4-3540-833D-0F1239B08C6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711721" y="3579976"/>
                <a:ext cx="0" cy="309873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00000"/>
                </a:solidFill>
                <a:prstDash val="solid"/>
                <a:round/>
                <a:headEnd type="triangle" w="lg" len="med"/>
                <a:tailEnd type="none" w="lg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4" name="Left Brace 45">
                <a:extLst>
                  <a:ext uri="{FF2B5EF4-FFF2-40B4-BE49-F238E27FC236}">
                    <a16:creationId xmlns:a16="http://schemas.microsoft.com/office/drawing/2014/main" id="{4F1A9D2D-B72D-584C-8778-F22F7FFD5062}"/>
                  </a:ext>
                </a:extLst>
              </p:cNvPr>
              <p:cNvSpPr/>
              <p:nvPr/>
            </p:nvSpPr>
            <p:spPr bwMode="auto">
              <a:xfrm rot="16200000">
                <a:off x="4405030" y="3756506"/>
                <a:ext cx="204966" cy="483781"/>
              </a:xfrm>
              <a:prstGeom prst="leftBrace">
                <a:avLst>
                  <a:gd name="adj1" fmla="val 26111"/>
                  <a:gd name="adj2" fmla="val 50000"/>
                </a:avLst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K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25" name="Left Brace 46">
                <a:extLst>
                  <a:ext uri="{FF2B5EF4-FFF2-40B4-BE49-F238E27FC236}">
                    <a16:creationId xmlns:a16="http://schemas.microsoft.com/office/drawing/2014/main" id="{CF625450-DEC6-CB45-98C3-E595219663D1}"/>
                  </a:ext>
                </a:extLst>
              </p:cNvPr>
              <p:cNvSpPr/>
              <p:nvPr/>
            </p:nvSpPr>
            <p:spPr bwMode="auto">
              <a:xfrm rot="16200000">
                <a:off x="4890513" y="3771342"/>
                <a:ext cx="204966" cy="466165"/>
              </a:xfrm>
              <a:prstGeom prst="leftBrace">
                <a:avLst>
                  <a:gd name="adj1" fmla="val 26111"/>
                  <a:gd name="adj2" fmla="val 50000"/>
                </a:avLst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K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26" name="Left Brace 47">
                <a:extLst>
                  <a:ext uri="{FF2B5EF4-FFF2-40B4-BE49-F238E27FC236}">
                    <a16:creationId xmlns:a16="http://schemas.microsoft.com/office/drawing/2014/main" id="{A1C9F978-66CB-7446-8630-7C57C9C32E34}"/>
                  </a:ext>
                </a:extLst>
              </p:cNvPr>
              <p:cNvSpPr/>
              <p:nvPr/>
            </p:nvSpPr>
            <p:spPr bwMode="auto">
              <a:xfrm rot="16200000">
                <a:off x="5361931" y="3765313"/>
                <a:ext cx="204966" cy="466165"/>
              </a:xfrm>
              <a:prstGeom prst="leftBrace">
                <a:avLst>
                  <a:gd name="adj1" fmla="val 26111"/>
                  <a:gd name="adj2" fmla="val 50000"/>
                </a:avLst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K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BCF58F2-8DE2-9947-BAD7-AF7DFBA42DCB}"/>
                  </a:ext>
                </a:extLst>
              </p:cNvPr>
              <p:cNvSpPr txBox="1"/>
              <p:nvPr/>
            </p:nvSpPr>
            <p:spPr>
              <a:xfrm>
                <a:off x="4317071" y="4060222"/>
                <a:ext cx="439415" cy="3469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1400" b="1">
                    <a:solidFill>
                      <a:srgbClr val="000000"/>
                    </a:solidFill>
                    <a:cs typeface="Arial" panose="020B0604020202020204" pitchFamily="34" charset="0"/>
                  </a:rPr>
                  <a:t>t</a:t>
                </a:r>
                <a:r>
                  <a:rPr lang="en-KR" sz="1400" b="1" baseline="-25000">
                    <a:solidFill>
                      <a:srgbClr val="000000"/>
                    </a:solidFill>
                    <a:cs typeface="Arial" panose="020B0604020202020204" pitchFamily="34" charset="0"/>
                  </a:rPr>
                  <a:t>0</a:t>
                </a:r>
                <a:r>
                  <a:rPr lang="en-US" sz="1400" b="1" baseline="-250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0</a:t>
                </a:r>
                <a:endParaRPr lang="en-KR" sz="1400" b="1" baseline="-25000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4531E58-5532-E54F-9800-1579204F50AF}"/>
                  </a:ext>
                </a:extLst>
              </p:cNvPr>
              <p:cNvSpPr txBox="1"/>
              <p:nvPr/>
            </p:nvSpPr>
            <p:spPr>
              <a:xfrm>
                <a:off x="4809501" y="4060222"/>
                <a:ext cx="439415" cy="3469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1400" b="1">
                    <a:solidFill>
                      <a:srgbClr val="000000"/>
                    </a:solidFill>
                    <a:cs typeface="Arial" panose="020B0604020202020204" pitchFamily="34" charset="0"/>
                  </a:rPr>
                  <a:t>t</a:t>
                </a:r>
                <a:r>
                  <a:rPr lang="en-US" sz="1400" b="1" baseline="-250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01</a:t>
                </a:r>
                <a:endParaRPr lang="en-KR" sz="1400" b="1" baseline="-25000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E95A9FE-2769-4245-94E0-1406413612A9}"/>
                  </a:ext>
                </a:extLst>
              </p:cNvPr>
              <p:cNvSpPr txBox="1"/>
              <p:nvPr/>
            </p:nvSpPr>
            <p:spPr>
              <a:xfrm>
                <a:off x="5776041" y="4060222"/>
                <a:ext cx="439415" cy="3469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1400" b="1">
                    <a:solidFill>
                      <a:srgbClr val="000000"/>
                    </a:solidFill>
                    <a:cs typeface="Arial" panose="020B0604020202020204" pitchFamily="34" charset="0"/>
                  </a:rPr>
                  <a:t>t</a:t>
                </a:r>
                <a:r>
                  <a:rPr lang="en-US" sz="1400" b="1" baseline="-250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03</a:t>
                </a:r>
                <a:endParaRPr lang="en-KR" sz="1400" b="1" baseline="-25000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cxnSp>
            <p:nvCxnSpPr>
              <p:cNvPr id="30" name="Straight Arrow Connector 55">
                <a:extLst>
                  <a:ext uri="{FF2B5EF4-FFF2-40B4-BE49-F238E27FC236}">
                    <a16:creationId xmlns:a16="http://schemas.microsoft.com/office/drawing/2014/main" id="{AE6DC343-2BC0-174C-BE2C-FF3306C02DC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197954" y="3579976"/>
                <a:ext cx="0" cy="309873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00000"/>
                </a:solidFill>
                <a:prstDash val="solid"/>
                <a:round/>
                <a:headEnd type="triangle" w="lg" len="med"/>
                <a:tailEnd type="none" w="lg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1" name="Left Brace 58">
                <a:extLst>
                  <a:ext uri="{FF2B5EF4-FFF2-40B4-BE49-F238E27FC236}">
                    <a16:creationId xmlns:a16="http://schemas.microsoft.com/office/drawing/2014/main" id="{B8E4FF74-71C3-B44E-9DCA-C1616AAC24D4}"/>
                  </a:ext>
                </a:extLst>
              </p:cNvPr>
              <p:cNvSpPr/>
              <p:nvPr/>
            </p:nvSpPr>
            <p:spPr bwMode="auto">
              <a:xfrm rot="16200000">
                <a:off x="5853578" y="3748321"/>
                <a:ext cx="204966" cy="483781"/>
              </a:xfrm>
              <a:prstGeom prst="leftBrace">
                <a:avLst>
                  <a:gd name="adj1" fmla="val 26111"/>
                  <a:gd name="adj2" fmla="val 50000"/>
                </a:avLst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K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53BE67F-2AD1-B648-AE00-199DC0A0453E}"/>
                  </a:ext>
                </a:extLst>
              </p:cNvPr>
              <p:cNvSpPr txBox="1"/>
              <p:nvPr/>
            </p:nvSpPr>
            <p:spPr>
              <a:xfrm>
                <a:off x="5284011" y="4056670"/>
                <a:ext cx="439415" cy="3469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1400" b="1">
                    <a:solidFill>
                      <a:srgbClr val="000000"/>
                    </a:solidFill>
                    <a:cs typeface="Arial" panose="020B0604020202020204" pitchFamily="34" charset="0"/>
                  </a:rPr>
                  <a:t>t</a:t>
                </a:r>
                <a:r>
                  <a:rPr lang="en-US" sz="1400" b="1" baseline="-250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02</a:t>
                </a:r>
                <a:endParaRPr lang="en-KR" sz="1400" b="1" baseline="-25000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FD31D08-1E4D-1843-A478-C7B3B1C9E757}"/>
                  </a:ext>
                </a:extLst>
              </p:cNvPr>
              <p:cNvSpPr txBox="1"/>
              <p:nvPr/>
            </p:nvSpPr>
            <p:spPr>
              <a:xfrm>
                <a:off x="6305887" y="3497675"/>
                <a:ext cx="363529" cy="3469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1400" b="1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…</a:t>
                </a:r>
                <a:endParaRPr lang="en-KR" sz="1400" b="1" baseline="-25000" dirty="0">
                  <a:solidFill>
                    <a:srgbClr val="C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C4F1E7-9184-3C4D-B4EC-C59B3BBA9520}"/>
                  </a:ext>
                </a:extLst>
              </p:cNvPr>
              <p:cNvSpPr txBox="1"/>
              <p:nvPr/>
            </p:nvSpPr>
            <p:spPr>
              <a:xfrm>
                <a:off x="6539533" y="4438606"/>
                <a:ext cx="363529" cy="3469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1400" b="1" dirty="0">
                    <a:solidFill>
                      <a:srgbClr val="0070C0"/>
                    </a:solidFill>
                    <a:cs typeface="Arial" panose="020B0604020202020204" pitchFamily="34" charset="0"/>
                  </a:rPr>
                  <a:t>…</a:t>
                </a:r>
                <a:endParaRPr lang="en-KR" sz="1400" b="1" baseline="-25000" dirty="0">
                  <a:solidFill>
                    <a:srgbClr val="0070C0"/>
                  </a:solidFill>
                  <a:cs typeface="Arial" panose="020B0604020202020204" pitchFamily="34" charset="0"/>
                </a:endParaRPr>
              </a:p>
            </p:txBody>
          </p:sp>
          <p:cxnSp>
            <p:nvCxnSpPr>
              <p:cNvPr id="36" name="Straight Arrow Connector 111">
                <a:extLst>
                  <a:ext uri="{FF2B5EF4-FFF2-40B4-BE49-F238E27FC236}">
                    <a16:creationId xmlns:a16="http://schemas.microsoft.com/office/drawing/2014/main" id="{0D00100A-E5A2-9C4C-BA60-E52E567DC9D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926760" y="3562035"/>
                <a:ext cx="3118921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000000"/>
                </a:solidFill>
                <a:prstDash val="dash"/>
                <a:round/>
                <a:headEnd type="none" w="med" len="med"/>
                <a:tailEnd type="none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" name="Straight Arrow Connector 112">
                <a:extLst>
                  <a:ext uri="{FF2B5EF4-FFF2-40B4-BE49-F238E27FC236}">
                    <a16:creationId xmlns:a16="http://schemas.microsoft.com/office/drawing/2014/main" id="{062404D7-3EBA-9F4F-8924-1E2F30865A5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947117" y="4509486"/>
                <a:ext cx="3118921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000000"/>
                </a:solidFill>
                <a:prstDash val="dash"/>
                <a:round/>
                <a:headEnd type="none" w="med" len="med"/>
                <a:tailEnd type="none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6AB2C51-15F9-1041-86D4-1BBBE3117B27}"/>
                  </a:ext>
                </a:extLst>
              </p:cNvPr>
              <p:cNvSpPr txBox="1"/>
              <p:nvPr/>
            </p:nvSpPr>
            <p:spPr>
              <a:xfrm>
                <a:off x="3551186" y="3371588"/>
                <a:ext cx="385210" cy="381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1600" b="1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N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25DA734-BC5A-4743-8193-EEC6DD77879A}"/>
                  </a:ext>
                </a:extLst>
              </p:cNvPr>
              <p:cNvSpPr txBox="1"/>
              <p:nvPr/>
            </p:nvSpPr>
            <p:spPr>
              <a:xfrm>
                <a:off x="3535850" y="4313668"/>
                <a:ext cx="423154" cy="381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1600" b="1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M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242A7CB-B095-714D-AC05-364F67BB44C5}"/>
                </a:ext>
              </a:extLst>
            </p:cNvPr>
            <p:cNvSpPr txBox="1"/>
            <p:nvPr/>
          </p:nvSpPr>
          <p:spPr>
            <a:xfrm>
              <a:off x="2366585" y="3690504"/>
              <a:ext cx="11112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KR" sz="1600" b="1" dirty="0">
                  <a:cs typeface="Arial" panose="020B0604020202020204" pitchFamily="34" charset="0"/>
                </a:rPr>
                <a:t>Batch size</a:t>
              </a:r>
            </a:p>
          </p:txBody>
        </p:sp>
        <p:cxnSp>
          <p:nvCxnSpPr>
            <p:cNvPr id="41" name="Curved Connector 119">
              <a:extLst>
                <a:ext uri="{FF2B5EF4-FFF2-40B4-BE49-F238E27FC236}">
                  <a16:creationId xmlns:a16="http://schemas.microsoft.com/office/drawing/2014/main" id="{14D8F3D6-5F86-8746-ADFE-4B2AFA17ABC1}"/>
                </a:ext>
              </a:extLst>
            </p:cNvPr>
            <p:cNvCxnSpPr>
              <a:cxnSpLocks/>
              <a:stCxn id="18" idx="3"/>
              <a:endCxn id="35" idx="1"/>
            </p:cNvCxnSpPr>
            <p:nvPr/>
          </p:nvCxnSpPr>
          <p:spPr bwMode="auto">
            <a:xfrm flipV="1">
              <a:off x="6676360" y="4587266"/>
              <a:ext cx="1539209" cy="637688"/>
            </a:xfrm>
            <a:prstGeom prst="curvedConnector3">
              <a:avLst>
                <a:gd name="adj1" fmla="val 65181"/>
              </a:avLst>
            </a:prstGeom>
            <a:solidFill>
              <a:schemeClr val="accent1"/>
            </a:solidFill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Curved Connector 128">
              <a:extLst>
                <a:ext uri="{FF2B5EF4-FFF2-40B4-BE49-F238E27FC236}">
                  <a16:creationId xmlns:a16="http://schemas.microsoft.com/office/drawing/2014/main" id="{897024C8-086A-4D45-96D0-1191EE096622}"/>
                </a:ext>
              </a:extLst>
            </p:cNvPr>
            <p:cNvCxnSpPr>
              <a:cxnSpLocks/>
              <a:stCxn id="29" idx="3"/>
              <a:endCxn id="35" idx="1"/>
            </p:cNvCxnSpPr>
            <p:nvPr/>
          </p:nvCxnSpPr>
          <p:spPr bwMode="auto">
            <a:xfrm>
              <a:off x="6559264" y="4153921"/>
              <a:ext cx="1656305" cy="433345"/>
            </a:xfrm>
            <a:prstGeom prst="curvedConnector3">
              <a:avLst>
                <a:gd name="adj1" fmla="val 61041"/>
              </a:avLst>
            </a:prstGeom>
            <a:solidFill>
              <a:schemeClr val="accent1"/>
            </a:solidFill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62237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>
                <a:latin typeface="Roboto" panose="02000000000000000000" pitchFamily="2" charset="0"/>
                <a:ea typeface="Roboto" panose="02000000000000000000" pitchFamily="2" charset="0"/>
              </a:rPr>
              <a:t>Performance Evaluation (System Throughput)</a:t>
            </a:r>
            <a:endParaRPr lang="ko-KR" altLang="en-US" sz="3200" dirty="0">
              <a:latin typeface="Roboto" panose="02000000000000000000" pitchFamily="2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BDB36A6D-148E-2849-AA29-5235BD409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866127"/>
            <a:ext cx="11910060" cy="270891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b="1" dirty="0">
                <a:solidFill>
                  <a:schemeClr val="accent5"/>
                </a:solidFill>
              </a:rPr>
              <a:t>Scenario:</a:t>
            </a:r>
            <a:r>
              <a:rPr lang="en-US" altLang="ko-KR" sz="1800" dirty="0"/>
              <a:t> Single-Batch Streams (# of Streams = 2) on TPUv3-style NPU</a:t>
            </a:r>
          </a:p>
          <a:p>
            <a:pPr>
              <a:lnSpc>
                <a:spcPct val="100000"/>
              </a:lnSpc>
            </a:pPr>
            <a:r>
              <a:rPr lang="en-US" altLang="ko-KR" sz="1800" b="1" dirty="0" err="1">
                <a:solidFill>
                  <a:schemeClr val="accent5"/>
                </a:solidFill>
              </a:rPr>
              <a:t>Layerweaver</a:t>
            </a:r>
            <a:r>
              <a:rPr lang="en-US" altLang="ko-KR" sz="1800" b="1" dirty="0">
                <a:solidFill>
                  <a:schemeClr val="accent5"/>
                </a:solidFill>
              </a:rPr>
              <a:t>:</a:t>
            </a:r>
            <a:r>
              <a:rPr lang="en-US" altLang="ko-KR" sz="1800" dirty="0"/>
              <a:t> </a:t>
            </a:r>
            <a:r>
              <a:rPr lang="en-US" altLang="ko-KR" sz="1800" dirty="0">
                <a:solidFill>
                  <a:srgbClr val="00A249"/>
                </a:solidFill>
              </a:rPr>
              <a:t>60.1% throughput increase</a:t>
            </a:r>
            <a:r>
              <a:rPr lang="en-US" altLang="ko-KR" sz="1800" dirty="0"/>
              <a:t> over the baseline (Fair)</a:t>
            </a:r>
            <a:endParaRPr lang="en-US" altLang="ko-KR" sz="1800" dirty="0">
              <a:cs typeface="Lato"/>
            </a:endParaRPr>
          </a:p>
          <a:p>
            <a:pPr>
              <a:lnSpc>
                <a:spcPct val="100000"/>
              </a:lnSpc>
            </a:pPr>
            <a:r>
              <a:rPr lang="en-US" altLang="ko-KR" sz="1800" b="1" dirty="0">
                <a:solidFill>
                  <a:schemeClr val="accent5"/>
                </a:solidFill>
              </a:rPr>
              <a:t>Against AI-MT:</a:t>
            </a:r>
            <a:r>
              <a:rPr lang="en-US" altLang="ko-KR" sz="1800" dirty="0"/>
              <a:t> </a:t>
            </a:r>
            <a:r>
              <a:rPr lang="en-US" altLang="ko-KR" sz="1800" dirty="0" err="1"/>
              <a:t>Layerweaver</a:t>
            </a:r>
            <a:r>
              <a:rPr lang="en-US" altLang="ko-KR" sz="1800" dirty="0"/>
              <a:t> shows </a:t>
            </a:r>
            <a:r>
              <a:rPr lang="en-US" altLang="ko-KR" sz="1800" dirty="0">
                <a:solidFill>
                  <a:schemeClr val="accent5"/>
                </a:solidFill>
              </a:rPr>
              <a:t>21.6% higher</a:t>
            </a:r>
            <a:r>
              <a:rPr lang="en-US" altLang="ko-KR" sz="1800" dirty="0"/>
              <a:t> geomean STP than AI-MT</a:t>
            </a:r>
          </a:p>
          <a:p>
            <a:pPr marL="575945" lvl="1">
              <a:lnSpc>
                <a:spcPct val="100000"/>
              </a:lnSpc>
            </a:pPr>
            <a:r>
              <a:rPr lang="en-US" altLang="ko-KR" sz="1800" b="1" dirty="0"/>
              <a:t>AI-MT</a:t>
            </a:r>
            <a:r>
              <a:rPr lang="en-US" altLang="ko-KR" sz="1800" dirty="0"/>
              <a:t>: State-of-the-art time-multiplexed DNN multi-tasking technique</a:t>
            </a:r>
            <a:endParaRPr lang="en-US" altLang="ko-KR" sz="1800" dirty="0">
              <a:cs typeface="Lato"/>
            </a:endParaRPr>
          </a:p>
          <a:p>
            <a:pPr marL="575945" lvl="1">
              <a:lnSpc>
                <a:spcPct val="100000"/>
              </a:lnSpc>
            </a:pPr>
            <a:r>
              <a:rPr lang="en-US" altLang="ko-KR" sz="1800" dirty="0" err="1">
                <a:cs typeface="Lato"/>
              </a:rPr>
              <a:t>Layerweaver</a:t>
            </a:r>
            <a:r>
              <a:rPr lang="en-US" altLang="ko-KR" sz="1800" dirty="0">
                <a:cs typeface="Lato"/>
              </a:rPr>
              <a:t> estimates the resource idle time more precisely than AI-MT based on a simple heuristic</a:t>
            </a:r>
          </a:p>
          <a:p>
            <a:pPr>
              <a:lnSpc>
                <a:spcPct val="100000"/>
              </a:lnSpc>
            </a:pPr>
            <a:r>
              <a:rPr lang="en-US" altLang="ko-KR" sz="1800" dirty="0"/>
              <a:t>For </a:t>
            </a:r>
            <a:r>
              <a:rPr lang="en-US" altLang="ko-KR" sz="1800" b="1" dirty="0">
                <a:solidFill>
                  <a:schemeClr val="accent5"/>
                </a:solidFill>
              </a:rPr>
              <a:t>various Multi-Batch Streams</a:t>
            </a:r>
            <a:r>
              <a:rPr lang="en-US" altLang="ko-KR" sz="1800" dirty="0"/>
              <a:t> configurations, </a:t>
            </a:r>
            <a:r>
              <a:rPr lang="en-US" altLang="ko-KR" sz="1800" dirty="0" err="1"/>
              <a:t>Layerweaver</a:t>
            </a:r>
            <a:r>
              <a:rPr lang="en-US" altLang="ko-KR" sz="1800" dirty="0"/>
              <a:t> outperforms all the other schemes</a:t>
            </a:r>
            <a:endParaRPr lang="en-US" altLang="ko-KR" sz="1800" dirty="0">
              <a:cs typeface="Lato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CC5638A-9CDC-4F44-A446-F9B5FBA6E173}"/>
              </a:ext>
            </a:extLst>
          </p:cNvPr>
          <p:cNvGrpSpPr/>
          <p:nvPr/>
        </p:nvGrpSpPr>
        <p:grpSpPr>
          <a:xfrm>
            <a:off x="271780" y="3429000"/>
            <a:ext cx="11620822" cy="2888348"/>
            <a:chOff x="271780" y="3429000"/>
            <a:chExt cx="11620822" cy="2888348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8A509D6-8A73-4B4B-A49A-554EA8803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1780" y="3429000"/>
              <a:ext cx="6078220" cy="236776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8A39DBA-7BAD-324E-AC9F-1B1F604E0849}"/>
                </a:ext>
              </a:extLst>
            </p:cNvPr>
            <p:cNvSpPr txBox="1"/>
            <p:nvPr/>
          </p:nvSpPr>
          <p:spPr>
            <a:xfrm>
              <a:off x="1626674" y="5978794"/>
              <a:ext cx="3781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cs typeface="Arial" panose="020B0604020202020204" pitchFamily="34" charset="0"/>
                </a:rPr>
                <a:t>Single</a:t>
              </a:r>
              <a:r>
                <a:rPr lang="en-KR" sz="1600" b="1">
                  <a:cs typeface="Arial" panose="020B0604020202020204" pitchFamily="34" charset="0"/>
                </a:rPr>
                <a:t>-</a:t>
              </a:r>
              <a:r>
                <a:rPr lang="en-US" sz="1600" b="1" dirty="0">
                  <a:cs typeface="Arial" panose="020B0604020202020204" pitchFamily="34" charset="0"/>
                </a:rPr>
                <a:t>B</a:t>
              </a:r>
              <a:r>
                <a:rPr lang="en-KR" sz="1600" b="1">
                  <a:cs typeface="Arial" panose="020B0604020202020204" pitchFamily="34" charset="0"/>
                </a:rPr>
                <a:t>atch</a:t>
              </a:r>
              <a:r>
                <a:rPr lang="en-US" sz="1600" b="1" dirty="0">
                  <a:cs typeface="Arial" panose="020B0604020202020204" pitchFamily="34" charset="0"/>
                </a:rPr>
                <a:t> Streams (# of Streams = 2)</a:t>
              </a:r>
              <a:endParaRPr lang="en-KR" sz="1600" b="1" dirty="0">
                <a:cs typeface="Arial" panose="020B0604020202020204" pitchFamily="34" charset="0"/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A5C1E6AD-7D1C-D148-B58C-6A6DEB070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83495" y="3429000"/>
              <a:ext cx="5035125" cy="2136114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A9EE9B9-E629-194E-AD22-0165CD7628BB}"/>
                </a:ext>
              </a:extLst>
            </p:cNvPr>
            <p:cNvSpPr txBox="1"/>
            <p:nvPr/>
          </p:nvSpPr>
          <p:spPr>
            <a:xfrm>
              <a:off x="7195482" y="5978794"/>
              <a:ext cx="46971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cs typeface="Arial" panose="020B0604020202020204" pitchFamily="34" charset="0"/>
                </a:rPr>
                <a:t>Multi</a:t>
              </a:r>
              <a:r>
                <a:rPr lang="en-KR" sz="1600" b="1">
                  <a:cs typeface="Arial" panose="020B0604020202020204" pitchFamily="34" charset="0"/>
                </a:rPr>
                <a:t>-</a:t>
              </a:r>
              <a:r>
                <a:rPr lang="en-US" sz="1600" b="1" dirty="0">
                  <a:cs typeface="Arial" panose="020B0604020202020204" pitchFamily="34" charset="0"/>
                </a:rPr>
                <a:t>B</a:t>
              </a:r>
              <a:r>
                <a:rPr lang="en-KR" sz="1600" b="1">
                  <a:cs typeface="Arial" panose="020B0604020202020204" pitchFamily="34" charset="0"/>
                </a:rPr>
                <a:t>atch</a:t>
              </a:r>
              <a:r>
                <a:rPr lang="en-US" sz="1600" b="1" dirty="0">
                  <a:cs typeface="Arial" panose="020B0604020202020204" pitchFamily="34" charset="0"/>
                </a:rPr>
                <a:t> Streams (# of Streams = 2, Geomean)</a:t>
              </a:r>
              <a:endParaRPr lang="en-KR" sz="1600" b="1" dirty="0"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BCE5C56-4B71-E34F-B900-815302FE70C1}"/>
                </a:ext>
              </a:extLst>
            </p:cNvPr>
            <p:cNvSpPr txBox="1"/>
            <p:nvPr/>
          </p:nvSpPr>
          <p:spPr>
            <a:xfrm>
              <a:off x="7395873" y="5642874"/>
              <a:ext cx="19078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cs typeface="Arial" panose="020B0604020202020204" pitchFamily="34" charset="0"/>
                </a:rPr>
                <a:t>Memory-centric NPU</a:t>
              </a:r>
              <a:endParaRPr lang="en-KR" sz="1400" b="1" dirty="0"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B15A36E-159E-D947-B4E5-6CD59BBA6AE6}"/>
                </a:ext>
              </a:extLst>
            </p:cNvPr>
            <p:cNvSpPr txBox="1"/>
            <p:nvPr/>
          </p:nvSpPr>
          <p:spPr>
            <a:xfrm>
              <a:off x="9724138" y="5623627"/>
              <a:ext cx="19656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cs typeface="Arial" panose="020B0604020202020204" pitchFamily="34" charset="0"/>
                </a:rPr>
                <a:t>Compute-centric NPU</a:t>
              </a:r>
              <a:endParaRPr lang="en-KR" sz="1400" b="1" dirty="0">
                <a:cs typeface="Arial" panose="020B0604020202020204" pitchFamily="34" charset="0"/>
              </a:endParaRPr>
            </a:p>
          </p:txBody>
        </p:sp>
      </p:grp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3B172A03-6EFD-3C45-82DB-B937A98C5F4E}"/>
              </a:ext>
            </a:extLst>
          </p:cNvPr>
          <p:cNvSpPr/>
          <p:nvPr/>
        </p:nvSpPr>
        <p:spPr>
          <a:xfrm>
            <a:off x="8564880" y="4572000"/>
            <a:ext cx="883920" cy="56495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F90D7986-3A8F-CC4B-B01A-6867BB8280E0}"/>
              </a:ext>
            </a:extLst>
          </p:cNvPr>
          <p:cNvSpPr/>
          <p:nvPr/>
        </p:nvSpPr>
        <p:spPr>
          <a:xfrm>
            <a:off x="9631680" y="4175760"/>
            <a:ext cx="883920" cy="96119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BE26176-38A2-064A-8CDB-4BCC201F07CC}"/>
              </a:ext>
            </a:extLst>
          </p:cNvPr>
          <p:cNvSpPr/>
          <p:nvPr/>
        </p:nvSpPr>
        <p:spPr>
          <a:xfrm>
            <a:off x="10174252" y="2770070"/>
            <a:ext cx="1965603" cy="58477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C00000"/>
                </a:solidFill>
              </a:rPr>
              <a:t>Smaller benefits w/</a:t>
            </a:r>
          </a:p>
          <a:p>
            <a:pPr algn="ctr"/>
            <a:r>
              <a:rPr lang="en-US" altLang="ko-KR" sz="1600" b="1" dirty="0">
                <a:solidFill>
                  <a:srgbClr val="C00000"/>
                </a:solidFill>
              </a:rPr>
              <a:t>biased config.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F3364BA-193C-AA46-844E-965C1A3B83E7}"/>
              </a:ext>
            </a:extLst>
          </p:cNvPr>
          <p:cNvCxnSpPr>
            <a:stCxn id="27" idx="2"/>
            <a:endCxn id="25" idx="0"/>
          </p:cNvCxnSpPr>
          <p:nvPr/>
        </p:nvCxnSpPr>
        <p:spPr>
          <a:xfrm flipH="1">
            <a:off x="9006840" y="3354845"/>
            <a:ext cx="2150214" cy="1217155"/>
          </a:xfrm>
          <a:prstGeom prst="straightConnector1">
            <a:avLst/>
          </a:prstGeom>
          <a:ln w="34925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8F7CD85-61D4-DC4F-9EA3-0FE63D7026C4}"/>
              </a:ext>
            </a:extLst>
          </p:cNvPr>
          <p:cNvCxnSpPr>
            <a:cxnSpLocks/>
            <a:stCxn id="27" idx="2"/>
            <a:endCxn id="26" idx="0"/>
          </p:cNvCxnSpPr>
          <p:nvPr/>
        </p:nvCxnSpPr>
        <p:spPr>
          <a:xfrm flipH="1">
            <a:off x="10073640" y="3354845"/>
            <a:ext cx="1083414" cy="820915"/>
          </a:xfrm>
          <a:prstGeom prst="straightConnector1">
            <a:avLst/>
          </a:prstGeom>
          <a:ln w="34925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1E3CFCA-D9C4-2446-84F6-372FB3061CDB}"/>
              </a:ext>
            </a:extLst>
          </p:cNvPr>
          <p:cNvSpPr txBox="1"/>
          <p:nvPr/>
        </p:nvSpPr>
        <p:spPr>
          <a:xfrm>
            <a:off x="7848722" y="5332042"/>
            <a:ext cx="100219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cs typeface="Arial" panose="020B0604020202020204" pitchFamily="34" charset="0"/>
              </a:rPr>
              <a:t>Batch Size</a:t>
            </a:r>
            <a:endParaRPr lang="en-KR" sz="1400" dirty="0"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9F5595-BFDC-AF45-A845-845B7A113156}"/>
              </a:ext>
            </a:extLst>
          </p:cNvPr>
          <p:cNvSpPr txBox="1"/>
          <p:nvPr/>
        </p:nvSpPr>
        <p:spPr>
          <a:xfrm>
            <a:off x="10208353" y="5329190"/>
            <a:ext cx="100219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cs typeface="Arial" panose="020B0604020202020204" pitchFamily="34" charset="0"/>
              </a:rPr>
              <a:t>Batch Size</a:t>
            </a:r>
            <a:endParaRPr lang="en-KR" sz="14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03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  <p:bldP spid="25" grpId="0" animBg="1"/>
      <p:bldP spid="26" grpId="0" animBg="1"/>
      <p:bldP spid="27" grpId="0"/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Neural Processing Units for Clouds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7"/>
            <a:ext cx="11757660" cy="2012282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altLang="ko-KR" sz="2900" dirty="0"/>
              <a:t>Hardware resources in Neural Processing Units (NPUs)</a:t>
            </a:r>
          </a:p>
          <a:p>
            <a:pPr marL="575945" lvl="1"/>
            <a:r>
              <a:rPr lang="en-US" altLang="ko-KR" sz="2600" dirty="0"/>
              <a:t>Computing units (TOP/s), On-chip buffers (MB), Off-chip memory bandwidth (GB/s)</a:t>
            </a:r>
            <a:endParaRPr lang="en-US" altLang="ko-KR" sz="2600" dirty="0">
              <a:solidFill>
                <a:schemeClr val="accent5"/>
              </a:solidFill>
              <a:cs typeface="Lato"/>
            </a:endParaRPr>
          </a:p>
          <a:p>
            <a:r>
              <a:rPr lang="en-US" altLang="ko-KR" sz="2900" b="1" dirty="0">
                <a:solidFill>
                  <a:schemeClr val="accent5"/>
                </a:solidFill>
              </a:rPr>
              <a:t>Compute-to-Memory Bandwidth Ratio</a:t>
            </a:r>
            <a:r>
              <a:rPr lang="en-US" altLang="ko-KR" sz="2900" dirty="0"/>
              <a:t> varies widely among NPUs</a:t>
            </a:r>
            <a:endParaRPr lang="en-US" altLang="ko-KR" sz="2900" dirty="0">
              <a:cs typeface="Lato"/>
            </a:endParaRPr>
          </a:p>
          <a:p>
            <a:pPr marL="575945" lvl="1"/>
            <a:r>
              <a:rPr lang="en-US" altLang="ko-KR" sz="2600" dirty="0"/>
              <a:t>According to target applications (Training or Inference), service scenarios, area budget, etc.</a:t>
            </a:r>
            <a:endParaRPr lang="en-US" altLang="ko-KR" sz="2600" dirty="0">
              <a:cs typeface="Lato"/>
            </a:endParaRP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9503805"/>
              </p:ext>
            </p:extLst>
          </p:nvPr>
        </p:nvGraphicFramePr>
        <p:xfrm>
          <a:off x="2418175" y="2939369"/>
          <a:ext cx="6833134" cy="3326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84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>
                <a:latin typeface="Roboto" panose="02000000000000000000" pitchFamily="2" charset="0"/>
                <a:ea typeface="Roboto" panose="02000000000000000000" pitchFamily="2" charset="0"/>
              </a:rPr>
              <a:t>Overall NPU Resource Utilization</a:t>
            </a:r>
            <a:endParaRPr lang="ko-KR" altLang="en-US" sz="3200" dirty="0">
              <a:latin typeface="Roboto" panose="02000000000000000000" pitchFamily="2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866127"/>
            <a:ext cx="11910060" cy="270891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b="1" dirty="0">
                <a:solidFill>
                  <a:schemeClr val="accent5"/>
                </a:solidFill>
              </a:rPr>
              <a:t>Evaluation Scenario</a:t>
            </a:r>
            <a:r>
              <a:rPr lang="en-US" altLang="ko-KR" sz="1800" dirty="0"/>
              <a:t>: Single-Batch Streams (# of Streams = 2) w/ TPUv3-style NPU</a:t>
            </a:r>
          </a:p>
          <a:p>
            <a:pPr>
              <a:lnSpc>
                <a:spcPct val="100000"/>
              </a:lnSpc>
            </a:pPr>
            <a:r>
              <a:rPr lang="en-US" altLang="ko-KR" sz="1800" err="1"/>
              <a:t>Layerweaver</a:t>
            </a:r>
            <a:r>
              <a:rPr lang="en-US" altLang="ko-KR" sz="1800" dirty="0"/>
              <a:t> </a:t>
            </a:r>
            <a:r>
              <a:rPr lang="en-US" altLang="ko-KR" sz="1800" dirty="0">
                <a:solidFill>
                  <a:srgbClr val="00A249"/>
                </a:solidFill>
              </a:rPr>
              <a:t>almost fully (Geomean 99.7% / 91.3% for Compute / Memory)</a:t>
            </a:r>
            <a:r>
              <a:rPr lang="en-US" altLang="ko-KR" sz="1800"/>
              <a:t> utilizes active cycles</a:t>
            </a:r>
            <a:endParaRPr lang="en-US" altLang="ko-KR" sz="1800">
              <a:cs typeface="Lato"/>
            </a:endParaRPr>
          </a:p>
          <a:p>
            <a:pPr>
              <a:lnSpc>
                <a:spcPct val="100000"/>
              </a:lnSpc>
            </a:pPr>
            <a:r>
              <a:rPr lang="en-US" altLang="ko-KR" sz="1800" dirty="0" err="1">
                <a:solidFill>
                  <a:schemeClr val="accent5"/>
                </a:solidFill>
              </a:rPr>
              <a:t>ResNeXt</a:t>
            </a:r>
            <a:r>
              <a:rPr lang="en-US" altLang="ko-KR" sz="1800" dirty="0">
                <a:solidFill>
                  <a:schemeClr val="accent5"/>
                </a:solidFill>
              </a:rPr>
              <a:t> </a:t>
            </a:r>
            <a:r>
              <a:rPr lang="en-US" altLang="ko-KR" sz="1800">
                <a:solidFill>
                  <a:schemeClr val="accent5"/>
                </a:solidFill>
              </a:rPr>
              <a:t>causes</a:t>
            </a:r>
            <a:r>
              <a:rPr lang="en-US" altLang="ko-KR" sz="1800" dirty="0">
                <a:solidFill>
                  <a:schemeClr val="accent5"/>
                </a:solidFill>
              </a:rPr>
              <a:t> </a:t>
            </a:r>
            <a:r>
              <a:rPr lang="en-US" altLang="ko-KR" sz="1800" dirty="0">
                <a:solidFill>
                  <a:srgbClr val="C00000"/>
                </a:solidFill>
              </a:rPr>
              <a:t>Inherent Memory Idle Time</a:t>
            </a:r>
            <a:r>
              <a:rPr lang="en-US" altLang="ko-KR" sz="1800" dirty="0">
                <a:solidFill>
                  <a:schemeClr val="accent5"/>
                </a:solidFill>
              </a:rPr>
              <a:t> </a:t>
            </a:r>
            <a:r>
              <a:rPr lang="en-US" altLang="ko-KR" sz="1800" dirty="0"/>
              <a:t>and about </a:t>
            </a:r>
            <a:r>
              <a:rPr lang="en-US" altLang="ko-KR" sz="1800" dirty="0">
                <a:solidFill>
                  <a:srgbClr val="C00000"/>
                </a:solidFill>
              </a:rPr>
              <a:t>29-31%</a:t>
            </a:r>
            <a:r>
              <a:rPr lang="en-US" altLang="ko-KR" sz="1800" dirty="0">
                <a:solidFill>
                  <a:schemeClr val="accent5"/>
                </a:solidFill>
              </a:rPr>
              <a:t> </a:t>
            </a:r>
            <a:r>
              <a:rPr lang="en-US" altLang="ko-KR" sz="1800" dirty="0">
                <a:solidFill>
                  <a:srgbClr val="C00000"/>
                </a:solidFill>
              </a:rPr>
              <a:t>drop</a:t>
            </a:r>
            <a:r>
              <a:rPr lang="en-US" altLang="ko-KR" sz="1800" dirty="0">
                <a:solidFill>
                  <a:schemeClr val="accent5"/>
                </a:solidFill>
              </a:rPr>
              <a:t> </a:t>
            </a:r>
            <a:r>
              <a:rPr lang="en-US" altLang="ko-KR" sz="1800" dirty="0"/>
              <a:t>in memory active cycles </a:t>
            </a:r>
            <a:r>
              <a:rPr lang="en-US" altLang="ko-KR" sz="1800" dirty="0">
                <a:solidFill>
                  <a:srgbClr val="C00000"/>
                </a:solidFill>
              </a:rPr>
              <a:t>(Red box)</a:t>
            </a:r>
          </a:p>
          <a:p>
            <a:pPr marL="575945" lvl="1">
              <a:lnSpc>
                <a:spcPct val="100000"/>
              </a:lnSpc>
            </a:pPr>
            <a:r>
              <a:rPr lang="en-US" altLang="ko-KR" sz="1800" dirty="0"/>
              <a:t>As </a:t>
            </a:r>
            <a:r>
              <a:rPr lang="en-US" altLang="ko-KR" sz="1800"/>
              <a:t>we discussed this</a:t>
            </a:r>
            <a:r>
              <a:rPr lang="en-US" altLang="ko-KR" sz="1800" dirty="0"/>
              <a:t> drop is not </a:t>
            </a:r>
            <a:r>
              <a:rPr lang="en-US" altLang="ko-KR" sz="1800"/>
              <a:t>attributed to</a:t>
            </a:r>
            <a:r>
              <a:rPr lang="en-US" altLang="ko-KR" sz="1800" dirty="0"/>
              <a:t> scheduling decisions</a:t>
            </a:r>
            <a:endParaRPr lang="en-US" altLang="ko-KR" sz="1800">
              <a:cs typeface="Lato"/>
            </a:endParaRPr>
          </a:p>
          <a:p>
            <a:pPr>
              <a:lnSpc>
                <a:spcPct val="100000"/>
              </a:lnSpc>
            </a:pPr>
            <a:r>
              <a:rPr lang="en-US" altLang="ko-KR" sz="1800" b="1" dirty="0"/>
              <a:t>Memory-</a:t>
            </a:r>
            <a:r>
              <a:rPr lang="en-US" altLang="ko-KR" sz="1800" dirty="0"/>
              <a:t> or </a:t>
            </a:r>
            <a:r>
              <a:rPr lang="en-US" altLang="ko-KR" sz="1800" b="1"/>
              <a:t>Compute-only</a:t>
            </a:r>
            <a:r>
              <a:rPr lang="en-US" altLang="ko-KR" sz="1800" dirty="0"/>
              <a:t> suffers </a:t>
            </a:r>
            <a:r>
              <a:rPr lang="en-US" altLang="ko-KR" sz="1800"/>
              <a:t>severely </a:t>
            </a:r>
            <a:r>
              <a:rPr lang="en-US" altLang="ko-KR" sz="1800" dirty="0"/>
              <a:t>from either compute or memory </a:t>
            </a:r>
            <a:r>
              <a:rPr lang="en-US" altLang="ko-KR" sz="1800"/>
              <a:t>bandwidth</a:t>
            </a:r>
            <a:r>
              <a:rPr lang="en-US" altLang="ko-KR" sz="1800" dirty="0"/>
              <a:t> underutilization</a:t>
            </a:r>
            <a:endParaRPr lang="en-US" altLang="ko-KR" sz="1800">
              <a:cs typeface="Lato"/>
            </a:endParaRPr>
          </a:p>
          <a:p>
            <a:pPr>
              <a:lnSpc>
                <a:spcPct val="100000"/>
              </a:lnSpc>
            </a:pPr>
            <a:r>
              <a:rPr lang="en-US" altLang="ko-KR" sz="1800" b="1" dirty="0"/>
              <a:t>AI-MT</a:t>
            </a:r>
            <a:r>
              <a:rPr lang="en-US" altLang="ko-KR" sz="1800" dirty="0"/>
              <a:t> </a:t>
            </a:r>
            <a:r>
              <a:rPr lang="en-US" altLang="ko-KR" sz="1800"/>
              <a:t>shows </a:t>
            </a:r>
            <a:r>
              <a:rPr lang="en-US" altLang="ko-KR" sz="1800" dirty="0"/>
              <a:t>sub-optimal results </a:t>
            </a:r>
            <a:r>
              <a:rPr lang="en-US" altLang="ko-KR" sz="1800"/>
              <a:t>due to imprecise estimation of resource </a:t>
            </a:r>
            <a:r>
              <a:rPr lang="en-US" altLang="ko-KR" sz="1800" dirty="0"/>
              <a:t>idle time</a:t>
            </a:r>
            <a:r>
              <a:rPr lang="en-US" altLang="ko-KR" sz="1800"/>
              <a:t> </a:t>
            </a:r>
            <a:endParaRPr lang="en-US" altLang="ko-KR" sz="1800" baseline="30000" dirty="0"/>
          </a:p>
          <a:p>
            <a:pPr>
              <a:lnSpc>
                <a:spcPct val="100000"/>
              </a:lnSpc>
            </a:pPr>
            <a:endParaRPr lang="en-US" altLang="ko-KR" sz="1800" baseline="30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227D94-D951-974B-9749-7543A1932E03}"/>
              </a:ext>
            </a:extLst>
          </p:cNvPr>
          <p:cNvSpPr txBox="1"/>
          <p:nvPr/>
        </p:nvSpPr>
        <p:spPr>
          <a:xfrm>
            <a:off x="1858106" y="5881314"/>
            <a:ext cx="2770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cs typeface="Arial" panose="020B0604020202020204" pitchFamily="34" charset="0"/>
              </a:rPr>
              <a:t>Compute</a:t>
            </a:r>
            <a:r>
              <a:rPr lang="en-US" altLang="ko-KR" sz="1600" b="1" dirty="0">
                <a:cs typeface="Arial" panose="020B0604020202020204" pitchFamily="34" charset="0"/>
              </a:rPr>
              <a:t> (PE) </a:t>
            </a:r>
            <a:r>
              <a:rPr lang="en-US" sz="1600" b="1" dirty="0">
                <a:cs typeface="Arial" panose="020B0604020202020204" pitchFamily="34" charset="0"/>
              </a:rPr>
              <a:t>Active Cycles</a:t>
            </a:r>
            <a:endParaRPr lang="en-KR" sz="1600" b="1" dirty="0"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CBDEB7-757E-4941-9694-3316F93CF7CE}"/>
              </a:ext>
            </a:extLst>
          </p:cNvPr>
          <p:cNvSpPr txBox="1"/>
          <p:nvPr/>
        </p:nvSpPr>
        <p:spPr>
          <a:xfrm>
            <a:off x="7810397" y="5871154"/>
            <a:ext cx="31390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cs typeface="Arial" panose="020B0604020202020204" pitchFamily="34" charset="0"/>
              </a:rPr>
              <a:t>Memory (DRAM) Active Cycles</a:t>
            </a:r>
            <a:endParaRPr lang="en-KR" sz="1600" b="1" dirty="0">
              <a:cs typeface="Arial" panose="020B0604020202020204" pitchFamily="34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25B97F6-8E52-9841-8F24-BE2967D4C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" y="3712210"/>
            <a:ext cx="11912600" cy="2095500"/>
          </a:xfrm>
          <a:prstGeom prst="rect">
            <a:avLst/>
          </a:prstGeom>
        </p:spPr>
      </p:pic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9D664E32-C601-DC42-9C41-4062562C7562}"/>
              </a:ext>
            </a:extLst>
          </p:cNvPr>
          <p:cNvSpPr/>
          <p:nvPr/>
        </p:nvSpPr>
        <p:spPr>
          <a:xfrm>
            <a:off x="7955280" y="3993058"/>
            <a:ext cx="1239520" cy="55862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080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2" grpId="0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>
                <a:latin typeface="Roboto" panose="02000000000000000000" pitchFamily="2" charset="0"/>
                <a:ea typeface="Roboto" panose="02000000000000000000" pitchFamily="2" charset="0"/>
              </a:rPr>
              <a:t>Scheduling Overhead</a:t>
            </a:r>
            <a:endParaRPr lang="ko-KR" altLang="en-US" sz="3200" dirty="0">
              <a:latin typeface="Roboto" panose="02000000000000000000" pitchFamily="2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866127"/>
            <a:ext cx="11910060" cy="433259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4000"/>
              </a:lnSpc>
              <a:spcBef>
                <a:spcPts val="500"/>
              </a:spcBef>
            </a:pPr>
            <a:r>
              <a:rPr lang="en-US" altLang="ko-KR" sz="2200" dirty="0" err="1"/>
              <a:t>Layerweaver</a:t>
            </a:r>
            <a:r>
              <a:rPr lang="en-US" altLang="ko-KR" sz="2200" dirty="0"/>
              <a:t> scheduler has </a:t>
            </a:r>
            <a:r>
              <a:rPr lang="en-US" altLang="ko-KR" sz="2200" b="1" dirty="0">
                <a:solidFill>
                  <a:srgbClr val="00A249"/>
                </a:solidFill>
              </a:rPr>
              <a:t>O(</a:t>
            </a:r>
            <a:r>
              <a:rPr lang="en-US" altLang="ko-KR" sz="2200" b="1" dirty="0" err="1">
                <a:solidFill>
                  <a:srgbClr val="00A249"/>
                </a:solidFill>
              </a:rPr>
              <a:t>kN</a:t>
            </a:r>
            <a:r>
              <a:rPr lang="en-US" altLang="ko-KR" sz="2200" b="1" dirty="0">
                <a:solidFill>
                  <a:srgbClr val="00A249"/>
                </a:solidFill>
              </a:rPr>
              <a:t>)</a:t>
            </a:r>
            <a:r>
              <a:rPr lang="en-US" altLang="ko-KR" sz="2200" dirty="0">
                <a:solidFill>
                  <a:srgbClr val="00A249"/>
                </a:solidFill>
              </a:rPr>
              <a:t> </a:t>
            </a:r>
            <a:r>
              <a:rPr lang="en-US" altLang="ko-KR" sz="2200" dirty="0"/>
              <a:t>complexity</a:t>
            </a:r>
          </a:p>
          <a:p>
            <a:pPr marL="575945" lvl="1">
              <a:lnSpc>
                <a:spcPct val="114000"/>
              </a:lnSpc>
            </a:pPr>
            <a:r>
              <a:rPr lang="en-US" altLang="ko-KR" sz="2000" b="1" dirty="0"/>
              <a:t>k</a:t>
            </a:r>
            <a:r>
              <a:rPr lang="en-US" altLang="ko-KR" sz="2000" dirty="0"/>
              <a:t>: # of candidate models, </a:t>
            </a:r>
            <a:r>
              <a:rPr lang="en-US" altLang="ko-KR" sz="2000" b="1" dirty="0"/>
              <a:t>N</a:t>
            </a:r>
            <a:r>
              <a:rPr lang="en-US" altLang="ko-KR" sz="2000" dirty="0"/>
              <a:t>: total # of layers to schedule</a:t>
            </a:r>
            <a:endParaRPr lang="en-US" altLang="ko-KR" sz="2000" dirty="0">
              <a:cs typeface="Lato"/>
            </a:endParaRPr>
          </a:p>
          <a:p>
            <a:pPr>
              <a:lnSpc>
                <a:spcPct val="114000"/>
              </a:lnSpc>
              <a:spcBef>
                <a:spcPts val="500"/>
              </a:spcBef>
            </a:pPr>
            <a:r>
              <a:rPr lang="en-US" altLang="ko-KR" sz="2200" dirty="0"/>
              <a:t>Carefully modeled </a:t>
            </a:r>
            <a:r>
              <a:rPr lang="en-US" altLang="ko-KR" sz="2200" dirty="0">
                <a:solidFill>
                  <a:srgbClr val="00A249"/>
                </a:solidFill>
              </a:rPr>
              <a:t>scheduling overhead on a host processor</a:t>
            </a:r>
            <a:r>
              <a:rPr lang="en-US" altLang="ko-KR" sz="2200" dirty="0"/>
              <a:t> </a:t>
            </a:r>
          </a:p>
          <a:p>
            <a:pPr marL="575945" lvl="1">
              <a:lnSpc>
                <a:spcPct val="114000"/>
              </a:lnSpc>
            </a:pPr>
            <a:r>
              <a:rPr lang="en-US" altLang="ko-KR" sz="2000" dirty="0"/>
              <a:t>Intel i7-7700K CPU @ 4.20GHz</a:t>
            </a:r>
            <a:endParaRPr lang="en-US" altLang="ko-KR" sz="2000" dirty="0">
              <a:cs typeface="Lato"/>
            </a:endParaRPr>
          </a:p>
          <a:p>
            <a:pPr marL="575945" lvl="1">
              <a:lnSpc>
                <a:spcPct val="114000"/>
              </a:lnSpc>
            </a:pPr>
            <a:r>
              <a:rPr lang="en-US" altLang="ko-KR" sz="2000" b="1" dirty="0"/>
              <a:t>Greedy Scheduler Throughput</a:t>
            </a:r>
            <a:r>
              <a:rPr lang="en-US" altLang="ko-KR" sz="2000" dirty="0"/>
              <a:t> is</a:t>
            </a:r>
            <a:r>
              <a:rPr lang="en-US" altLang="ko-KR" sz="2000" b="1" dirty="0"/>
              <a:t> </a:t>
            </a:r>
            <a:r>
              <a:rPr lang="en-US" altLang="ko-KR" sz="2000" b="1" dirty="0">
                <a:solidFill>
                  <a:srgbClr val="00A249"/>
                </a:solidFill>
              </a:rPr>
              <a:t>15 layers / us</a:t>
            </a:r>
            <a:endParaRPr lang="en-US" altLang="ko-KR" sz="2000" b="1" dirty="0">
              <a:solidFill>
                <a:srgbClr val="00A249"/>
              </a:solidFill>
              <a:cs typeface="Lato"/>
            </a:endParaRPr>
          </a:p>
          <a:p>
            <a:pPr>
              <a:lnSpc>
                <a:spcPct val="114000"/>
              </a:lnSpc>
              <a:spcBef>
                <a:spcPts val="500"/>
              </a:spcBef>
            </a:pPr>
            <a:r>
              <a:rPr lang="en-US" altLang="ko-KR" sz="2200" dirty="0"/>
              <a:t>Compared to the single batch-1 layer latency which ranges </a:t>
            </a:r>
            <a:r>
              <a:rPr lang="en-US" altLang="ko-KR" sz="2200" dirty="0">
                <a:solidFill>
                  <a:schemeClr val="accent5"/>
                </a:solidFill>
              </a:rPr>
              <a:t>from 4.7us to 221us</a:t>
            </a:r>
            <a:endParaRPr lang="en-US" altLang="ko-KR" sz="2200" dirty="0"/>
          </a:p>
          <a:p>
            <a:pPr marL="575945" lvl="1">
              <a:lnSpc>
                <a:spcPct val="114000"/>
              </a:lnSpc>
            </a:pPr>
            <a:r>
              <a:rPr lang="en-US" altLang="ko-KR" sz="2000" dirty="0"/>
              <a:t>The scheduling overhead is negligible</a:t>
            </a:r>
            <a:endParaRPr lang="en-US" altLang="ko-KR" sz="2000" dirty="0">
              <a:cs typeface="Lato"/>
            </a:endParaRPr>
          </a:p>
          <a:p>
            <a:pPr marL="575945" lvl="1">
              <a:lnSpc>
                <a:spcPct val="114000"/>
              </a:lnSpc>
            </a:pPr>
            <a:r>
              <a:rPr lang="en-US" altLang="ko-KR" sz="2000" dirty="0"/>
              <a:t>Also, scheduling happens off-critical path most of the time using host CPU</a:t>
            </a:r>
            <a:endParaRPr lang="en-US" altLang="ko-KR" sz="2000" dirty="0">
              <a:cs typeface="Lato"/>
            </a:endParaRPr>
          </a:p>
          <a:p>
            <a:pPr>
              <a:lnSpc>
                <a:spcPct val="114000"/>
              </a:lnSpc>
              <a:spcBef>
                <a:spcPts val="500"/>
              </a:spcBef>
            </a:pPr>
            <a:r>
              <a:rPr lang="en-US" altLang="ko-KR" sz="2200" dirty="0"/>
              <a:t>Thus, </a:t>
            </a:r>
            <a:r>
              <a:rPr lang="en-US" altLang="ko-KR" sz="2200" b="1" dirty="0" err="1">
                <a:solidFill>
                  <a:schemeClr val="accent5"/>
                </a:solidFill>
              </a:rPr>
              <a:t>Layerweaver</a:t>
            </a:r>
            <a:r>
              <a:rPr lang="en-US" altLang="ko-KR" sz="2200" dirty="0"/>
              <a:t> can flexibly support dynamically-changing request patterns at runtime</a:t>
            </a:r>
            <a:endParaRPr lang="en-US" altLang="ko-KR" sz="2200" dirty="0">
              <a:cs typeface="Lato"/>
            </a:endParaRPr>
          </a:p>
          <a:p>
            <a:pPr>
              <a:lnSpc>
                <a:spcPct val="114000"/>
              </a:lnSpc>
              <a:spcBef>
                <a:spcPts val="500"/>
              </a:spcBef>
            </a:pPr>
            <a:endParaRPr lang="en-US" altLang="ko-KR" sz="2000" baseline="30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166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1E5BC-1D87-A241-829A-E644359A2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200" dirty="0" err="1"/>
              <a:t>Layerweaver</a:t>
            </a:r>
            <a:r>
              <a:rPr kumimoji="1" lang="en-US" altLang="ko-KR" sz="3200" dirty="0"/>
              <a:t>: Maximizing NPU Resource Utilization</a:t>
            </a:r>
            <a:endParaRPr kumimoji="1" lang="ko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E3183-3E35-BE46-BEAF-33333484C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22</a:t>
            </a:fld>
            <a:endParaRPr lang="ko-KR" altLang="en-US" sz="1250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E129044-A244-1344-80D4-4BDB234F4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" y="2388609"/>
            <a:ext cx="11757660" cy="376138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2200" b="1" dirty="0">
                <a:solidFill>
                  <a:schemeClr val="accent5"/>
                </a:solidFill>
              </a:rPr>
              <a:t>Proposes a lightweight scheduling algorithm</a:t>
            </a:r>
            <a:r>
              <a:rPr lang="en-US" altLang="ko-KR" sz="2200" b="1" dirty="0"/>
              <a:t> </a:t>
            </a:r>
            <a:r>
              <a:rPr lang="en-US" altLang="ko-KR" sz="2200" dirty="0"/>
              <a:t>that efficiently interleaves multiple DNNs</a:t>
            </a:r>
          </a:p>
          <a:p>
            <a:pPr>
              <a:lnSpc>
                <a:spcPct val="200000"/>
              </a:lnSpc>
            </a:pPr>
            <a:r>
              <a:rPr lang="en-US" altLang="ko-KR" sz="2200" b="1" dirty="0">
                <a:solidFill>
                  <a:schemeClr val="accent5"/>
                </a:solidFill>
              </a:rPr>
              <a:t>Carefully considers </a:t>
            </a:r>
            <a:r>
              <a:rPr lang="en-US" altLang="ko-KR" sz="2200" dirty="0"/>
              <a:t>on-chip memory size, output forwarding, and starvation</a:t>
            </a:r>
            <a:endParaRPr lang="en-US" altLang="ko-KR" sz="2200" dirty="0">
              <a:cs typeface="Lato"/>
            </a:endParaRPr>
          </a:p>
          <a:p>
            <a:pPr>
              <a:lnSpc>
                <a:spcPct val="200000"/>
              </a:lnSpc>
            </a:pPr>
            <a:r>
              <a:rPr lang="en-US" altLang="ko-KR" sz="2200" b="1" dirty="0">
                <a:solidFill>
                  <a:schemeClr val="accent5"/>
                </a:solidFill>
              </a:rPr>
              <a:t>Does not require special hardware support to be readily applicable </a:t>
            </a:r>
            <a:r>
              <a:rPr lang="en-US" altLang="ko-KR" sz="2200" dirty="0">
                <a:solidFill>
                  <a:srgbClr val="3B3B3B"/>
                </a:solidFill>
              </a:rPr>
              <a:t>to</a:t>
            </a:r>
            <a:r>
              <a:rPr lang="en-US" altLang="ko-KR" sz="2200" dirty="0"/>
              <a:t> existing NPUs </a:t>
            </a:r>
            <a:endParaRPr lang="en-US" altLang="ko-KR" sz="2200" dirty="0">
              <a:cs typeface="Lato"/>
            </a:endParaRP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chemeClr val="accent5"/>
                </a:solidFill>
              </a:rPr>
              <a:t>Achieves </a:t>
            </a:r>
            <a:r>
              <a:rPr lang="en-US" altLang="ko-KR" sz="2200" b="1" dirty="0">
                <a:solidFill>
                  <a:srgbClr val="00B050"/>
                </a:solidFill>
              </a:rPr>
              <a:t>high throughput and nearly-full resource utilization </a:t>
            </a:r>
            <a:r>
              <a:rPr lang="en-US" altLang="ko-KR" sz="2200" dirty="0"/>
              <a:t>on 16 pairs of DNN models, various inference scenarios, and NPUs</a:t>
            </a:r>
            <a:endParaRPr lang="en-US" altLang="ko-KR" sz="2200" dirty="0">
              <a:cs typeface="Lato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10DFB561-516C-6346-8611-64C04401BDA9}"/>
              </a:ext>
            </a:extLst>
          </p:cNvPr>
          <p:cNvSpPr/>
          <p:nvPr/>
        </p:nvSpPr>
        <p:spPr>
          <a:xfrm>
            <a:off x="205740" y="1441429"/>
            <a:ext cx="11757660" cy="109311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F1D6F18-EA26-9C4F-A6E6-5E1C25B7987B}"/>
              </a:ext>
            </a:extLst>
          </p:cNvPr>
          <p:cNvSpPr/>
          <p:nvPr/>
        </p:nvSpPr>
        <p:spPr>
          <a:xfrm>
            <a:off x="381000" y="1595064"/>
            <a:ext cx="11422117" cy="76944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2200" dirty="0" err="1">
                <a:solidFill>
                  <a:schemeClr val="accent5"/>
                </a:solidFill>
                <a:ea typeface="Roboto"/>
              </a:rPr>
              <a:t>Layerweaver</a:t>
            </a:r>
            <a:r>
              <a:rPr lang="en-US" altLang="ko-KR" sz="2200" dirty="0">
                <a:ea typeface="Roboto"/>
              </a:rPr>
              <a:t> efficiently interweaves layer-wise execution of multiple DNNs to maximize resource utilization and throughput of NPU by utilizing a lightweight scheduler</a:t>
            </a:r>
          </a:p>
        </p:txBody>
      </p:sp>
    </p:spTree>
    <p:extLst>
      <p:ext uri="{BB962C8B-B14F-4D97-AF65-F5344CB8AC3E}">
        <p14:creationId xmlns:p14="http://schemas.microsoft.com/office/powerpoint/2010/main" val="240889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1549" y="1823300"/>
            <a:ext cx="11344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>
                <a:solidFill>
                  <a:srgbClr val="0F0F70"/>
                </a:solidFill>
                <a:latin typeface="Roboto" panose="02000000000000000000" pitchFamily="2" charset="0"/>
              </a:rPr>
              <a:t>Layerweaver</a:t>
            </a:r>
            <a:r>
              <a:rPr lang="en-US" altLang="ko-KR" sz="3600" b="1" dirty="0">
                <a:solidFill>
                  <a:srgbClr val="0F0F70"/>
                </a:solidFill>
                <a:latin typeface="Roboto" panose="02000000000000000000" pitchFamily="2" charset="0"/>
              </a:rPr>
              <a:t>: Maximizing Resource Utilization of Neural Processing Units via Layer-Wise Scheduling</a:t>
            </a:r>
            <a:endParaRPr lang="ko-KR" altLang="en-US" sz="3600" b="1" dirty="0">
              <a:solidFill>
                <a:srgbClr val="0F0F70"/>
              </a:solidFill>
              <a:latin typeface="Roboto" panose="020000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solidFill>
                  <a:srgbClr val="0F0F7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Young H. Oh</a:t>
            </a:r>
            <a:r>
              <a:rPr lang="sk-SK" altLang="ko-KR" sz="2400" b="1" baseline="30000" dirty="0">
                <a:solidFill>
                  <a:srgbClr val="0F0F70"/>
                </a:solidFill>
              </a:rPr>
              <a:t>†</a:t>
            </a:r>
            <a:r>
              <a:rPr lang="sk-SK" altLang="ko-KR" sz="2400" b="1" baseline="30000" dirty="0"/>
              <a:t> </a:t>
            </a:r>
            <a:r>
              <a:rPr lang="en-US" altLang="ko-KR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altLang="ko-KR" sz="2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Seonghak</a:t>
            </a:r>
            <a:r>
              <a:rPr lang="en-US" altLang="ko-KR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Kim*, </a:t>
            </a:r>
            <a:r>
              <a:rPr lang="en-US" altLang="ko-KR" sz="2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Yunho</a:t>
            </a:r>
            <a:r>
              <a:rPr lang="en-US" altLang="ko-KR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2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Jin</a:t>
            </a:r>
            <a:r>
              <a:rPr lang="en-US" altLang="ko-KR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*, Sam Son*, </a:t>
            </a:r>
            <a:r>
              <a:rPr lang="en-US" altLang="ko-KR" sz="2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Jonghyun</a:t>
            </a:r>
            <a:r>
              <a:rPr lang="en-US" altLang="ko-KR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Bae*</a:t>
            </a:r>
            <a:br>
              <a:rPr lang="en-US" altLang="ko-KR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altLang="ko-KR" sz="2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Jongsung</a:t>
            </a:r>
            <a:r>
              <a:rPr lang="en-US" altLang="ko-KR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Lee*, </a:t>
            </a:r>
            <a:r>
              <a:rPr lang="en-US" altLang="ko-KR" sz="2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Yeonhong</a:t>
            </a:r>
            <a:r>
              <a:rPr lang="en-US" altLang="ko-KR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Park*, Dong </a:t>
            </a:r>
            <a:r>
              <a:rPr lang="en-US" altLang="ko-KR" sz="2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Uk</a:t>
            </a:r>
            <a:r>
              <a:rPr lang="en-US" altLang="ko-KR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Kim*, Tae Jun Ham*, Jae W. Lee*</a:t>
            </a:r>
          </a:p>
        </p:txBody>
      </p:sp>
      <p:sp>
        <p:nvSpPr>
          <p:cNvPr id="14" name="Shape 47">
            <a:extLst>
              <a:ext uri="{FF2B5EF4-FFF2-40B4-BE49-F238E27FC236}">
                <a16:creationId xmlns:a16="http://schemas.microsoft.com/office/drawing/2014/main" id="{781302BF-7396-D146-8DEA-BCF4027E4112}"/>
              </a:ext>
            </a:extLst>
          </p:cNvPr>
          <p:cNvSpPr txBox="1">
            <a:spLocks/>
          </p:cNvSpPr>
          <p:nvPr/>
        </p:nvSpPr>
        <p:spPr>
          <a:xfrm>
            <a:off x="2974746" y="5992214"/>
            <a:ext cx="3019291" cy="36271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14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18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lnSpc>
                <a:spcPct val="114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ctr" rtl="0">
              <a:lnSpc>
                <a:spcPct val="114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ctr" rtl="0">
              <a:lnSpc>
                <a:spcPct val="114000"/>
              </a:lnSpc>
              <a:spcBef>
                <a:spcPts val="22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11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ctr" rtl="0">
              <a:lnSpc>
                <a:spcPct val="114000"/>
              </a:lnSpc>
              <a:spcBef>
                <a:spcPts val="22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11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ctr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ctr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ctr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ctr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altLang="ko-KR" dirty="0">
                <a:solidFill>
                  <a:schemeClr val="tx1"/>
                </a:solidFill>
                <a:latin typeface="Frutiger" panose="020B0500000000000000" pitchFamily="34" charset="0"/>
              </a:rPr>
              <a:t>*Seoul National University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28BD1215-0788-C444-985E-73C2ABC1A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8588" y="4546036"/>
            <a:ext cx="1383084" cy="1433480"/>
          </a:xfrm>
          <a:prstGeom prst="rect">
            <a:avLst/>
          </a:prstGeom>
        </p:spPr>
      </p:pic>
      <p:pic>
        <p:nvPicPr>
          <p:cNvPr id="16" name="Picture 2" descr="C:\Users\pc1\Downloads\sKKU_logo\Emblem_01.jpg">
            <a:extLst>
              <a:ext uri="{FF2B5EF4-FFF2-40B4-BE49-F238E27FC236}">
                <a16:creationId xmlns:a16="http://schemas.microsoft.com/office/drawing/2014/main" id="{7B232748-608E-6E48-B20C-CA9389477C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0" t="22274" r="21899" b="22026"/>
          <a:stretch/>
        </p:blipFill>
        <p:spPr bwMode="auto">
          <a:xfrm>
            <a:off x="6717355" y="4546035"/>
            <a:ext cx="1415351" cy="141535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Shape 47">
            <a:extLst>
              <a:ext uri="{FF2B5EF4-FFF2-40B4-BE49-F238E27FC236}">
                <a16:creationId xmlns:a16="http://schemas.microsoft.com/office/drawing/2014/main" id="{3E1D03B2-9012-134A-B1C4-013BD579CAF8}"/>
              </a:ext>
            </a:extLst>
          </p:cNvPr>
          <p:cNvSpPr txBox="1">
            <a:spLocks/>
          </p:cNvSpPr>
          <p:nvPr/>
        </p:nvSpPr>
        <p:spPr>
          <a:xfrm>
            <a:off x="5958477" y="5992214"/>
            <a:ext cx="3019291" cy="36271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14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18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lnSpc>
                <a:spcPct val="114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ctr" rtl="0">
              <a:lnSpc>
                <a:spcPct val="114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ctr" rtl="0">
              <a:lnSpc>
                <a:spcPct val="114000"/>
              </a:lnSpc>
              <a:spcBef>
                <a:spcPts val="22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11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ctr" rtl="0">
              <a:lnSpc>
                <a:spcPct val="114000"/>
              </a:lnSpc>
              <a:spcBef>
                <a:spcPts val="22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11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ctr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ctr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ctr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ctr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0"/>
              </a:spcBef>
            </a:pPr>
            <a:r>
              <a:rPr lang="sk-SK" altLang="ko-KR" b="1" baseline="30000" dirty="0">
                <a:solidFill>
                  <a:schemeClr val="tx1"/>
                </a:solidFill>
                <a:latin typeface="+mn-lt"/>
              </a:rPr>
              <a:t>†</a:t>
            </a:r>
            <a:r>
              <a:rPr lang="sk-SK" altLang="ko-KR" dirty="0" err="1">
                <a:solidFill>
                  <a:schemeClr val="tx1"/>
                </a:solidFill>
                <a:latin typeface="+mn-lt"/>
              </a:rPr>
              <a:t>Sungkyunkwan</a:t>
            </a:r>
            <a:r>
              <a:rPr lang="sk-SK" altLang="ko-KR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Frutiger" panose="020B0500000000000000" pitchFamily="34" charset="0"/>
              </a:rPr>
              <a:t>University</a:t>
            </a:r>
            <a:endParaRPr lang="sk-SK" altLang="ko-KR" baseline="30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Shape 47">
            <a:extLst>
              <a:ext uri="{FF2B5EF4-FFF2-40B4-BE49-F238E27FC236}">
                <a16:creationId xmlns:a16="http://schemas.microsoft.com/office/drawing/2014/main" id="{2A15A203-91EA-7445-810C-1C3BA5E041E5}"/>
              </a:ext>
            </a:extLst>
          </p:cNvPr>
          <p:cNvSpPr txBox="1">
            <a:spLocks/>
          </p:cNvSpPr>
          <p:nvPr/>
        </p:nvSpPr>
        <p:spPr>
          <a:xfrm>
            <a:off x="-88828" y="6468778"/>
            <a:ext cx="4846360" cy="36271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14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18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lnSpc>
                <a:spcPct val="114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ctr" rtl="0">
              <a:lnSpc>
                <a:spcPct val="114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ctr" rtl="0">
              <a:lnSpc>
                <a:spcPct val="114000"/>
              </a:lnSpc>
              <a:spcBef>
                <a:spcPts val="22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11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ctr" rtl="0">
              <a:lnSpc>
                <a:spcPct val="114000"/>
              </a:lnSpc>
              <a:spcBef>
                <a:spcPts val="22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11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ctr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ctr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ctr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ctr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altLang="ko-KR" b="1" dirty="0">
                <a:solidFill>
                  <a:schemeClr val="tx1"/>
                </a:solidFill>
                <a:latin typeface="+mn-lt"/>
              </a:rPr>
              <a:t>Author Contact Info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: </a:t>
            </a:r>
            <a:r>
              <a:rPr lang="en-US" altLang="ko-KR" dirty="0" err="1">
                <a:solidFill>
                  <a:schemeClr val="tx1"/>
                </a:solidFill>
                <a:latin typeface="+mn-lt"/>
              </a:rPr>
              <a:t>younghwan@skku.edu</a:t>
            </a:r>
            <a:endParaRPr lang="en-US" altLang="ko-KR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94681D40-27DE-B446-8F28-985CB9E43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6941" y="570217"/>
            <a:ext cx="6938118" cy="292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0153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latinLnBrk="0"/>
            <a:r>
              <a:rPr lang="en-US" altLang="ko-KR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27th IEEE International Symposium on High-Performance 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162975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1E5BC-1D87-A241-829A-E644359A2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Characteristics of DNN Models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C6ABDB-7D87-904F-A4EA-FF0E7A745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2256787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kumimoji="1" lang="en-US" altLang="ko-KR" b="1" dirty="0">
                <a:solidFill>
                  <a:schemeClr val="accent5"/>
                </a:solidFill>
              </a:rPr>
              <a:t>Arithmetic Intensity (Ops/Byte)</a:t>
            </a:r>
            <a:r>
              <a:rPr kumimoji="1" lang="en-US" altLang="ko-KR" dirty="0">
                <a:solidFill>
                  <a:schemeClr val="accent5"/>
                </a:solidFill>
              </a:rPr>
              <a:t>:</a:t>
            </a:r>
            <a:endParaRPr lang="en-US" dirty="0">
              <a:solidFill>
                <a:schemeClr val="accent5"/>
              </a:solidFill>
              <a:cs typeface="Lato"/>
            </a:endParaRPr>
          </a:p>
          <a:p>
            <a:pPr marL="575945" lvl="1"/>
            <a:r>
              <a:rPr kumimoji="1" lang="en-US" altLang="ko-KR" dirty="0"/>
              <a:t>How many compute operations are performed per byte loaded from off-chip DRAM</a:t>
            </a:r>
            <a:endParaRPr lang="en-US" altLang="ko-KR" dirty="0">
              <a:cs typeface="Lato"/>
            </a:endParaRPr>
          </a:p>
          <a:p>
            <a:r>
              <a:rPr kumimoji="1" lang="en-US" altLang="ko-KR" dirty="0"/>
              <a:t>The metric is determined by:</a:t>
            </a:r>
            <a:endParaRPr lang="en-US" altLang="ko-KR" dirty="0">
              <a:cs typeface="Lato"/>
            </a:endParaRPr>
          </a:p>
          <a:p>
            <a:pPr marL="575945" lvl="1"/>
            <a:r>
              <a:rPr kumimoji="1" lang="en-US" altLang="ko-KR" dirty="0">
                <a:solidFill>
                  <a:schemeClr val="accent5"/>
                </a:solidFill>
              </a:rPr>
              <a:t>Type of Layer</a:t>
            </a:r>
            <a:r>
              <a:rPr kumimoji="1" lang="en-US" altLang="ko-KR" dirty="0"/>
              <a:t>: Convolution &gt;&gt; Depth-wise Convolution &gt; Matrix Multiply &gt; Embedding Lookup</a:t>
            </a:r>
            <a:endParaRPr lang="en-US" altLang="ko-KR" dirty="0">
              <a:cs typeface="Lato"/>
            </a:endParaRPr>
          </a:p>
          <a:p>
            <a:pPr marL="575945" lvl="1"/>
            <a:r>
              <a:rPr kumimoji="1" lang="en-US" altLang="ko-KR" dirty="0">
                <a:solidFill>
                  <a:schemeClr val="accent5"/>
                </a:solidFill>
              </a:rPr>
              <a:t>Batch Size</a:t>
            </a:r>
            <a:r>
              <a:rPr kumimoji="1" lang="en-US" altLang="ko-KR" dirty="0"/>
              <a:t>: Large batch &gt; Small batch</a:t>
            </a:r>
            <a:endParaRPr lang="en-US" altLang="ko-KR" dirty="0">
              <a:cs typeface="Lato"/>
            </a:endParaRPr>
          </a:p>
          <a:p>
            <a:endParaRPr kumimoji="1" lang="ar-SA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E3183-3E35-BE46-BEAF-33333484C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sz="1250" dirty="0"/>
          </a:p>
        </p:txBody>
      </p:sp>
      <p:sp>
        <p:nvSpPr>
          <p:cNvPr id="59" name="Rounded Rectangle 42">
            <a:extLst>
              <a:ext uri="{FF2B5EF4-FFF2-40B4-BE49-F238E27FC236}">
                <a16:creationId xmlns:a16="http://schemas.microsoft.com/office/drawing/2014/main" id="{8507A030-0F43-7848-B985-EB14EC81AF3D}"/>
              </a:ext>
            </a:extLst>
          </p:cNvPr>
          <p:cNvSpPr/>
          <p:nvPr/>
        </p:nvSpPr>
        <p:spPr>
          <a:xfrm rot="16200000">
            <a:off x="1071989" y="3326846"/>
            <a:ext cx="571291" cy="1752077"/>
          </a:xfrm>
          <a:prstGeom prst="roundRect">
            <a:avLst>
              <a:gd name="adj" fmla="val 3512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altLang="ko-KR" sz="1600" b="0" dirty="0">
                <a:solidFill>
                  <a:schemeClr val="tx1"/>
                </a:solidFill>
                <a:cs typeface="Arial" panose="020B0604020202020204" pitchFamily="34" charset="0"/>
              </a:rPr>
              <a:t>Off-chip DRAM</a:t>
            </a:r>
            <a:endParaRPr lang="en-US" sz="1050" b="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9" name="Rounded Rectangle 42">
            <a:extLst>
              <a:ext uri="{FF2B5EF4-FFF2-40B4-BE49-F238E27FC236}">
                <a16:creationId xmlns:a16="http://schemas.microsoft.com/office/drawing/2014/main" id="{A2EE1BD8-7435-A24E-93EB-D1105155C0BF}"/>
              </a:ext>
            </a:extLst>
          </p:cNvPr>
          <p:cNvSpPr/>
          <p:nvPr/>
        </p:nvSpPr>
        <p:spPr>
          <a:xfrm rot="16200000">
            <a:off x="1224389" y="3479246"/>
            <a:ext cx="571291" cy="1752077"/>
          </a:xfrm>
          <a:prstGeom prst="roundRect">
            <a:avLst>
              <a:gd name="adj" fmla="val 3512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altLang="ko-KR" sz="1600" b="0" dirty="0">
                <a:solidFill>
                  <a:schemeClr val="tx1"/>
                </a:solidFill>
                <a:cs typeface="Arial" panose="020B0604020202020204" pitchFamily="34" charset="0"/>
              </a:rPr>
              <a:t>Off-chip DRAM</a:t>
            </a:r>
            <a:endParaRPr lang="en-US" sz="1050" b="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0" name="Rounded Rectangle 42">
            <a:extLst>
              <a:ext uri="{FF2B5EF4-FFF2-40B4-BE49-F238E27FC236}">
                <a16:creationId xmlns:a16="http://schemas.microsoft.com/office/drawing/2014/main" id="{5D15B5AA-3D00-3E4A-948B-3C2CB8377474}"/>
              </a:ext>
            </a:extLst>
          </p:cNvPr>
          <p:cNvSpPr/>
          <p:nvPr/>
        </p:nvSpPr>
        <p:spPr>
          <a:xfrm rot="16200000">
            <a:off x="1376789" y="3631646"/>
            <a:ext cx="571291" cy="1752077"/>
          </a:xfrm>
          <a:prstGeom prst="roundRect">
            <a:avLst>
              <a:gd name="adj" fmla="val 3512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altLang="ko-KR" sz="1600" b="0" dirty="0">
                <a:solidFill>
                  <a:schemeClr val="tx1"/>
                </a:solidFill>
                <a:cs typeface="Arial" panose="020B0604020202020204" pitchFamily="34" charset="0"/>
              </a:rPr>
              <a:t>Off-chip DRAM</a:t>
            </a:r>
            <a:endParaRPr lang="en-US" sz="1050" b="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1" name="Rounded Rectangle 42">
            <a:extLst>
              <a:ext uri="{FF2B5EF4-FFF2-40B4-BE49-F238E27FC236}">
                <a16:creationId xmlns:a16="http://schemas.microsoft.com/office/drawing/2014/main" id="{9AE954EE-71D4-574E-B6EB-2425EB4722C9}"/>
              </a:ext>
            </a:extLst>
          </p:cNvPr>
          <p:cNvSpPr/>
          <p:nvPr/>
        </p:nvSpPr>
        <p:spPr>
          <a:xfrm rot="16200000">
            <a:off x="1529189" y="3784046"/>
            <a:ext cx="571291" cy="1752077"/>
          </a:xfrm>
          <a:prstGeom prst="roundRect">
            <a:avLst>
              <a:gd name="adj" fmla="val 3512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altLang="ko-KR" sz="1600" b="0" dirty="0">
                <a:solidFill>
                  <a:schemeClr val="tx1"/>
                </a:solidFill>
                <a:cs typeface="Arial" panose="020B0604020202020204" pitchFamily="34" charset="0"/>
              </a:rPr>
              <a:t>Off-chip DRAM</a:t>
            </a:r>
            <a:endParaRPr lang="en-US" sz="1050" b="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D3E227-D268-5244-9B42-6052D6AF6094}"/>
              </a:ext>
            </a:extLst>
          </p:cNvPr>
          <p:cNvSpPr txBox="1"/>
          <p:nvPr/>
        </p:nvSpPr>
        <p:spPr>
          <a:xfrm>
            <a:off x="376973" y="5475262"/>
            <a:ext cx="3155908" cy="528794"/>
          </a:xfrm>
          <a:prstGeom prst="rect">
            <a:avLst/>
          </a:prstGeom>
          <a:noFill/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3F90A8"/>
                </a:solidFill>
                <a:cs typeface="Arial" panose="020B0604020202020204" pitchFamily="34" charset="0"/>
              </a:rPr>
              <a:t>Low Reuse, Relatively</a:t>
            </a:r>
          </a:p>
          <a:p>
            <a:pPr algn="ctr"/>
            <a:r>
              <a:rPr lang="en-US" altLang="ko-KR" sz="1600" b="1" dirty="0">
                <a:solidFill>
                  <a:srgbClr val="3F90A8"/>
                </a:solidFill>
                <a:cs typeface="Arial" panose="020B0604020202020204" pitchFamily="34" charset="0"/>
              </a:rPr>
              <a:t>Frequent New Data Fetch</a:t>
            </a:r>
            <a:endParaRPr lang="ko-KR" altLang="en-US" sz="1600" b="1" dirty="0">
              <a:solidFill>
                <a:srgbClr val="3F90A8"/>
              </a:solidFill>
              <a:cs typeface="Arial" panose="020B0604020202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8A8E227-A4EE-924F-80CF-411301E61079}"/>
              </a:ext>
            </a:extLst>
          </p:cNvPr>
          <p:cNvSpPr txBox="1"/>
          <p:nvPr/>
        </p:nvSpPr>
        <p:spPr>
          <a:xfrm>
            <a:off x="492380" y="6140553"/>
            <a:ext cx="5362009" cy="282573"/>
          </a:xfrm>
          <a:prstGeom prst="rect">
            <a:avLst/>
          </a:prstGeom>
          <a:noFill/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ko-KR" sz="1600" dirty="0">
                <a:cs typeface="Arial" panose="020B0604020202020204" pitchFamily="34" charset="0"/>
              </a:rPr>
              <a:t>Low Arithmetic Intensity</a:t>
            </a:r>
            <a:endParaRPr lang="ko-KR" altLang="en-US" sz="1600" dirty="0">
              <a:cs typeface="Arial" panose="020B0604020202020204" pitchFamily="34" charset="0"/>
            </a:endParaRPr>
          </a:p>
        </p:txBody>
      </p:sp>
      <p:sp>
        <p:nvSpPr>
          <p:cNvPr id="98" name="Rounded Rectangle 42">
            <a:extLst>
              <a:ext uri="{FF2B5EF4-FFF2-40B4-BE49-F238E27FC236}">
                <a16:creationId xmlns:a16="http://schemas.microsoft.com/office/drawing/2014/main" id="{042397EC-16AA-4F49-8868-E237A97C966A}"/>
              </a:ext>
            </a:extLst>
          </p:cNvPr>
          <p:cNvSpPr/>
          <p:nvPr/>
        </p:nvSpPr>
        <p:spPr>
          <a:xfrm rot="16200000">
            <a:off x="6909213" y="3326846"/>
            <a:ext cx="571291" cy="1752077"/>
          </a:xfrm>
          <a:prstGeom prst="roundRect">
            <a:avLst>
              <a:gd name="adj" fmla="val 3512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altLang="ko-KR" sz="1600" b="0" dirty="0">
                <a:solidFill>
                  <a:schemeClr val="tx1"/>
                </a:solidFill>
                <a:cs typeface="Arial" panose="020B0604020202020204" pitchFamily="34" charset="0"/>
              </a:rPr>
              <a:t>Off-chip DRAM</a:t>
            </a:r>
            <a:endParaRPr lang="en-US" sz="1050" b="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99" name="Rounded Rectangle 42">
            <a:extLst>
              <a:ext uri="{FF2B5EF4-FFF2-40B4-BE49-F238E27FC236}">
                <a16:creationId xmlns:a16="http://schemas.microsoft.com/office/drawing/2014/main" id="{BA875EE0-1D70-6748-A6D3-9ECC6363D989}"/>
              </a:ext>
            </a:extLst>
          </p:cNvPr>
          <p:cNvSpPr/>
          <p:nvPr/>
        </p:nvSpPr>
        <p:spPr>
          <a:xfrm rot="16200000">
            <a:off x="7061613" y="3479246"/>
            <a:ext cx="571291" cy="1752077"/>
          </a:xfrm>
          <a:prstGeom prst="roundRect">
            <a:avLst>
              <a:gd name="adj" fmla="val 3512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altLang="ko-KR" sz="1600" b="0" dirty="0">
                <a:solidFill>
                  <a:schemeClr val="tx1"/>
                </a:solidFill>
                <a:cs typeface="Arial" panose="020B0604020202020204" pitchFamily="34" charset="0"/>
              </a:rPr>
              <a:t>Off-chip DRAM</a:t>
            </a:r>
            <a:endParaRPr lang="en-US" sz="1050" b="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00" name="Rounded Rectangle 42">
            <a:extLst>
              <a:ext uri="{FF2B5EF4-FFF2-40B4-BE49-F238E27FC236}">
                <a16:creationId xmlns:a16="http://schemas.microsoft.com/office/drawing/2014/main" id="{C8082CE2-3075-1449-B5A2-0348DAEBE0CF}"/>
              </a:ext>
            </a:extLst>
          </p:cNvPr>
          <p:cNvSpPr/>
          <p:nvPr/>
        </p:nvSpPr>
        <p:spPr>
          <a:xfrm rot="16200000">
            <a:off x="7214013" y="3631646"/>
            <a:ext cx="571291" cy="1752077"/>
          </a:xfrm>
          <a:prstGeom prst="roundRect">
            <a:avLst>
              <a:gd name="adj" fmla="val 3512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altLang="ko-KR" sz="1600" b="0" dirty="0">
                <a:solidFill>
                  <a:schemeClr val="tx1"/>
                </a:solidFill>
                <a:cs typeface="Arial" panose="020B0604020202020204" pitchFamily="34" charset="0"/>
              </a:rPr>
              <a:t>Off-chip DRAM</a:t>
            </a:r>
            <a:endParaRPr lang="en-US" sz="1050" b="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01" name="Rounded Rectangle 42">
            <a:extLst>
              <a:ext uri="{FF2B5EF4-FFF2-40B4-BE49-F238E27FC236}">
                <a16:creationId xmlns:a16="http://schemas.microsoft.com/office/drawing/2014/main" id="{0D0CC896-7BB9-0949-A145-11D7E6E9A81F}"/>
              </a:ext>
            </a:extLst>
          </p:cNvPr>
          <p:cNvSpPr/>
          <p:nvPr/>
        </p:nvSpPr>
        <p:spPr>
          <a:xfrm rot="16200000">
            <a:off x="7366413" y="3784046"/>
            <a:ext cx="571291" cy="1752077"/>
          </a:xfrm>
          <a:prstGeom prst="roundRect">
            <a:avLst>
              <a:gd name="adj" fmla="val 3512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altLang="ko-KR" sz="1600" b="0" dirty="0">
                <a:solidFill>
                  <a:schemeClr val="tx1"/>
                </a:solidFill>
                <a:cs typeface="Arial" panose="020B0604020202020204" pitchFamily="34" charset="0"/>
              </a:rPr>
              <a:t>Off-chip DRAM</a:t>
            </a:r>
            <a:endParaRPr lang="en-US" sz="1050" b="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4A08D5-81AC-A647-A040-4DD24303A901}"/>
              </a:ext>
            </a:extLst>
          </p:cNvPr>
          <p:cNvSpPr txBox="1"/>
          <p:nvPr/>
        </p:nvSpPr>
        <p:spPr>
          <a:xfrm>
            <a:off x="6214196" y="5475262"/>
            <a:ext cx="3155908" cy="282573"/>
          </a:xfrm>
          <a:prstGeom prst="rect">
            <a:avLst/>
          </a:prstGeom>
          <a:noFill/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Infrequent data fetch</a:t>
            </a:r>
            <a:endParaRPr lang="ko-KR" altLang="en-US" sz="1600" b="1" dirty="0">
              <a:solidFill>
                <a:schemeClr val="tx1">
                  <a:lumMod val="60000"/>
                  <a:lumOff val="4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82C1377-5D7C-D647-AC19-4EE80D8D22EE}"/>
              </a:ext>
            </a:extLst>
          </p:cNvPr>
          <p:cNvSpPr txBox="1"/>
          <p:nvPr/>
        </p:nvSpPr>
        <p:spPr>
          <a:xfrm>
            <a:off x="6318820" y="6143921"/>
            <a:ext cx="5071164" cy="282573"/>
          </a:xfrm>
          <a:prstGeom prst="rect">
            <a:avLst/>
          </a:prstGeom>
          <a:noFill/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ko-KR" sz="1600" dirty="0">
                <a:cs typeface="Arial" panose="020B0604020202020204" pitchFamily="34" charset="0"/>
              </a:rPr>
              <a:t>High Arithmetic Intensity</a:t>
            </a:r>
            <a:endParaRPr lang="ko-KR" altLang="en-US" sz="1600" dirty="0">
              <a:cs typeface="Arial" panose="020B0604020202020204" pitchFamily="34" charset="0"/>
            </a:endParaRPr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732014B9-BC2A-7943-8B16-00A0CA5967A6}"/>
              </a:ext>
            </a:extLst>
          </p:cNvPr>
          <p:cNvGrpSpPr/>
          <p:nvPr/>
        </p:nvGrpSpPr>
        <p:grpSpPr>
          <a:xfrm>
            <a:off x="9308591" y="3729879"/>
            <a:ext cx="1837701" cy="1899467"/>
            <a:chOff x="9308591" y="3316806"/>
            <a:chExt cx="1837701" cy="2256786"/>
          </a:xfrm>
        </p:grpSpPr>
        <p:sp>
          <p:nvSpPr>
            <p:cNvPr id="76" name="Rounded Rectangle 40">
              <a:extLst>
                <a:ext uri="{FF2B5EF4-FFF2-40B4-BE49-F238E27FC236}">
                  <a16:creationId xmlns:a16="http://schemas.microsoft.com/office/drawing/2014/main" id="{8C3021A3-A144-F748-8F6B-1F4A3891ADDE}"/>
                </a:ext>
              </a:extLst>
            </p:cNvPr>
            <p:cNvSpPr/>
            <p:nvPr/>
          </p:nvSpPr>
          <p:spPr>
            <a:xfrm>
              <a:off x="9308591" y="3316806"/>
              <a:ext cx="1837701" cy="2256786"/>
            </a:xfrm>
            <a:prstGeom prst="roundRect">
              <a:avLst>
                <a:gd name="adj" fmla="val 5735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7" name="Rounded Rectangle 42">
              <a:extLst>
                <a:ext uri="{FF2B5EF4-FFF2-40B4-BE49-F238E27FC236}">
                  <a16:creationId xmlns:a16="http://schemas.microsoft.com/office/drawing/2014/main" id="{0B9E1C60-4485-AA43-8571-1835BF35E473}"/>
                </a:ext>
              </a:extLst>
            </p:cNvPr>
            <p:cNvSpPr/>
            <p:nvPr/>
          </p:nvSpPr>
          <p:spPr>
            <a:xfrm>
              <a:off x="9433825" y="3392027"/>
              <a:ext cx="461936" cy="432838"/>
            </a:xfrm>
            <a:prstGeom prst="roundRect">
              <a:avLst>
                <a:gd name="adj" fmla="val 3512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1200" b="0" dirty="0">
                  <a:solidFill>
                    <a:schemeClr val="tx1"/>
                  </a:solidFill>
                  <a:cs typeface="Arial" panose="020B0604020202020204" pitchFamily="34" charset="0"/>
                </a:rPr>
                <a:t>PE</a:t>
              </a:r>
            </a:p>
            <a:p>
              <a:pPr algn="ctr"/>
              <a:r>
                <a:rPr lang="en-US" sz="1200" b="0" dirty="0">
                  <a:solidFill>
                    <a:schemeClr val="tx1"/>
                  </a:solidFill>
                  <a:cs typeface="Arial" panose="020B0604020202020204" pitchFamily="34" charset="0"/>
                </a:rPr>
                <a:t>Array</a:t>
              </a:r>
            </a:p>
          </p:txBody>
        </p:sp>
        <p:sp>
          <p:nvSpPr>
            <p:cNvPr id="78" name="Rounded Rectangle 42">
              <a:extLst>
                <a:ext uri="{FF2B5EF4-FFF2-40B4-BE49-F238E27FC236}">
                  <a16:creationId xmlns:a16="http://schemas.microsoft.com/office/drawing/2014/main" id="{95B6EBEF-BD8D-4041-ABD4-CECA4D7D7A87}"/>
                </a:ext>
              </a:extLst>
            </p:cNvPr>
            <p:cNvSpPr/>
            <p:nvPr/>
          </p:nvSpPr>
          <p:spPr>
            <a:xfrm>
              <a:off x="9433825" y="4560181"/>
              <a:ext cx="461936" cy="432838"/>
            </a:xfrm>
            <a:prstGeom prst="roundRect">
              <a:avLst>
                <a:gd name="adj" fmla="val 3512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1200" b="0" dirty="0">
                  <a:solidFill>
                    <a:schemeClr val="tx1"/>
                  </a:solidFill>
                  <a:cs typeface="Arial" panose="020B0604020202020204" pitchFamily="34" charset="0"/>
                </a:rPr>
                <a:t>PE</a:t>
              </a:r>
            </a:p>
            <a:p>
              <a:pPr algn="ctr"/>
              <a:r>
                <a:rPr lang="en-US" sz="1200" b="0" dirty="0">
                  <a:solidFill>
                    <a:schemeClr val="tx1"/>
                  </a:solidFill>
                  <a:cs typeface="Arial" panose="020B0604020202020204" pitchFamily="34" charset="0"/>
                </a:rPr>
                <a:t>Array</a:t>
              </a:r>
            </a:p>
          </p:txBody>
        </p:sp>
        <p:sp>
          <p:nvSpPr>
            <p:cNvPr id="79" name="Rounded Rectangle 42">
              <a:extLst>
                <a:ext uri="{FF2B5EF4-FFF2-40B4-BE49-F238E27FC236}">
                  <a16:creationId xmlns:a16="http://schemas.microsoft.com/office/drawing/2014/main" id="{1A20AF8F-582F-6144-9E5E-AEC49A4B1827}"/>
                </a:ext>
              </a:extLst>
            </p:cNvPr>
            <p:cNvSpPr/>
            <p:nvPr/>
          </p:nvSpPr>
          <p:spPr>
            <a:xfrm>
              <a:off x="9433825" y="3976104"/>
              <a:ext cx="461936" cy="432838"/>
            </a:xfrm>
            <a:prstGeom prst="roundRect">
              <a:avLst>
                <a:gd name="adj" fmla="val 3512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1200" b="0" dirty="0">
                  <a:solidFill>
                    <a:schemeClr val="tx1"/>
                  </a:solidFill>
                  <a:cs typeface="Arial" panose="020B0604020202020204" pitchFamily="34" charset="0"/>
                </a:rPr>
                <a:t>PE</a:t>
              </a:r>
            </a:p>
            <a:p>
              <a:pPr algn="ctr"/>
              <a:r>
                <a:rPr lang="en-US" sz="1200" b="0" dirty="0">
                  <a:solidFill>
                    <a:schemeClr val="tx1"/>
                  </a:solidFill>
                  <a:cs typeface="Arial" panose="020B0604020202020204" pitchFamily="34" charset="0"/>
                </a:rPr>
                <a:t>Array</a:t>
              </a:r>
            </a:p>
          </p:txBody>
        </p:sp>
        <p:sp>
          <p:nvSpPr>
            <p:cNvPr id="80" name="Rounded Rectangle 42">
              <a:extLst>
                <a:ext uri="{FF2B5EF4-FFF2-40B4-BE49-F238E27FC236}">
                  <a16:creationId xmlns:a16="http://schemas.microsoft.com/office/drawing/2014/main" id="{0024C298-6157-6D41-A79B-AE1157B238DF}"/>
                </a:ext>
              </a:extLst>
            </p:cNvPr>
            <p:cNvSpPr/>
            <p:nvPr/>
          </p:nvSpPr>
          <p:spPr>
            <a:xfrm>
              <a:off x="10001386" y="3392027"/>
              <a:ext cx="461936" cy="432838"/>
            </a:xfrm>
            <a:prstGeom prst="roundRect">
              <a:avLst>
                <a:gd name="adj" fmla="val 3512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1200" b="0" dirty="0">
                  <a:solidFill>
                    <a:schemeClr val="tx1"/>
                  </a:solidFill>
                  <a:cs typeface="Arial" panose="020B0604020202020204" pitchFamily="34" charset="0"/>
                </a:rPr>
                <a:t>PE</a:t>
              </a:r>
            </a:p>
            <a:p>
              <a:pPr algn="ctr"/>
              <a:r>
                <a:rPr lang="en-US" sz="1200" b="0" dirty="0">
                  <a:solidFill>
                    <a:schemeClr val="tx1"/>
                  </a:solidFill>
                  <a:cs typeface="Arial" panose="020B0604020202020204" pitchFamily="34" charset="0"/>
                </a:rPr>
                <a:t>Array</a:t>
              </a:r>
            </a:p>
          </p:txBody>
        </p:sp>
        <p:sp>
          <p:nvSpPr>
            <p:cNvPr id="81" name="Rounded Rectangle 42">
              <a:extLst>
                <a:ext uri="{FF2B5EF4-FFF2-40B4-BE49-F238E27FC236}">
                  <a16:creationId xmlns:a16="http://schemas.microsoft.com/office/drawing/2014/main" id="{E02956AB-0C1F-524A-AB37-26D1787C2958}"/>
                </a:ext>
              </a:extLst>
            </p:cNvPr>
            <p:cNvSpPr/>
            <p:nvPr/>
          </p:nvSpPr>
          <p:spPr>
            <a:xfrm>
              <a:off x="9999722" y="4560181"/>
              <a:ext cx="461936" cy="432838"/>
            </a:xfrm>
            <a:prstGeom prst="roundRect">
              <a:avLst>
                <a:gd name="adj" fmla="val 3512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1200" b="0" dirty="0">
                  <a:solidFill>
                    <a:schemeClr val="tx1"/>
                  </a:solidFill>
                  <a:cs typeface="Arial" panose="020B0604020202020204" pitchFamily="34" charset="0"/>
                </a:rPr>
                <a:t>PE</a:t>
              </a:r>
            </a:p>
            <a:p>
              <a:pPr algn="ctr"/>
              <a:r>
                <a:rPr lang="en-US" sz="1200" b="0" dirty="0">
                  <a:solidFill>
                    <a:schemeClr val="tx1"/>
                  </a:solidFill>
                  <a:cs typeface="Arial" panose="020B0604020202020204" pitchFamily="34" charset="0"/>
                </a:rPr>
                <a:t>Array</a:t>
              </a:r>
            </a:p>
          </p:txBody>
        </p:sp>
        <p:sp>
          <p:nvSpPr>
            <p:cNvPr id="82" name="Rounded Rectangle 42">
              <a:extLst>
                <a:ext uri="{FF2B5EF4-FFF2-40B4-BE49-F238E27FC236}">
                  <a16:creationId xmlns:a16="http://schemas.microsoft.com/office/drawing/2014/main" id="{3B11126F-2596-554B-A3CE-A154F6F68C9C}"/>
                </a:ext>
              </a:extLst>
            </p:cNvPr>
            <p:cNvSpPr/>
            <p:nvPr/>
          </p:nvSpPr>
          <p:spPr>
            <a:xfrm>
              <a:off x="10001386" y="3976104"/>
              <a:ext cx="461936" cy="432838"/>
            </a:xfrm>
            <a:prstGeom prst="roundRect">
              <a:avLst>
                <a:gd name="adj" fmla="val 3512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1200" b="0" dirty="0">
                  <a:solidFill>
                    <a:schemeClr val="tx1"/>
                  </a:solidFill>
                  <a:cs typeface="Arial" panose="020B0604020202020204" pitchFamily="34" charset="0"/>
                </a:rPr>
                <a:t>PE</a:t>
              </a:r>
            </a:p>
            <a:p>
              <a:pPr algn="ctr"/>
              <a:r>
                <a:rPr lang="en-US" sz="1200" b="0" dirty="0">
                  <a:solidFill>
                    <a:schemeClr val="tx1"/>
                  </a:solidFill>
                  <a:cs typeface="Arial" panose="020B0604020202020204" pitchFamily="34" charset="0"/>
                </a:rPr>
                <a:t>Array</a:t>
              </a:r>
            </a:p>
          </p:txBody>
        </p:sp>
        <p:sp>
          <p:nvSpPr>
            <p:cNvPr id="83" name="Rounded Rectangle 42">
              <a:extLst>
                <a:ext uri="{FF2B5EF4-FFF2-40B4-BE49-F238E27FC236}">
                  <a16:creationId xmlns:a16="http://schemas.microsoft.com/office/drawing/2014/main" id="{5B9A2965-F081-5342-8D59-660D14B12F1A}"/>
                </a:ext>
              </a:extLst>
            </p:cNvPr>
            <p:cNvSpPr/>
            <p:nvPr/>
          </p:nvSpPr>
          <p:spPr>
            <a:xfrm>
              <a:off x="10568947" y="3392027"/>
              <a:ext cx="461936" cy="432838"/>
            </a:xfrm>
            <a:prstGeom prst="roundRect">
              <a:avLst>
                <a:gd name="adj" fmla="val 3512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1200" b="0" dirty="0">
                  <a:solidFill>
                    <a:schemeClr val="tx1"/>
                  </a:solidFill>
                  <a:cs typeface="Arial" panose="020B0604020202020204" pitchFamily="34" charset="0"/>
                </a:rPr>
                <a:t>PE</a:t>
              </a:r>
            </a:p>
            <a:p>
              <a:pPr algn="ctr"/>
              <a:r>
                <a:rPr lang="en-US" sz="1200" b="0" dirty="0">
                  <a:solidFill>
                    <a:schemeClr val="tx1"/>
                  </a:solidFill>
                  <a:cs typeface="Arial" panose="020B0604020202020204" pitchFamily="34" charset="0"/>
                </a:rPr>
                <a:t>Array</a:t>
              </a:r>
            </a:p>
          </p:txBody>
        </p:sp>
        <p:sp>
          <p:nvSpPr>
            <p:cNvPr id="84" name="Rounded Rectangle 42">
              <a:extLst>
                <a:ext uri="{FF2B5EF4-FFF2-40B4-BE49-F238E27FC236}">
                  <a16:creationId xmlns:a16="http://schemas.microsoft.com/office/drawing/2014/main" id="{6086A938-3147-6E4D-9312-B88B85DD6664}"/>
                </a:ext>
              </a:extLst>
            </p:cNvPr>
            <p:cNvSpPr/>
            <p:nvPr/>
          </p:nvSpPr>
          <p:spPr>
            <a:xfrm>
              <a:off x="10568947" y="4562005"/>
              <a:ext cx="461936" cy="432838"/>
            </a:xfrm>
            <a:prstGeom prst="roundRect">
              <a:avLst>
                <a:gd name="adj" fmla="val 3512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1200" b="0" dirty="0">
                  <a:solidFill>
                    <a:schemeClr val="tx1"/>
                  </a:solidFill>
                  <a:cs typeface="Arial" panose="020B0604020202020204" pitchFamily="34" charset="0"/>
                </a:rPr>
                <a:t>PE</a:t>
              </a:r>
            </a:p>
            <a:p>
              <a:pPr algn="ctr"/>
              <a:r>
                <a:rPr lang="en-US" sz="1200" b="0" dirty="0">
                  <a:solidFill>
                    <a:schemeClr val="tx1"/>
                  </a:solidFill>
                  <a:cs typeface="Arial" panose="020B0604020202020204" pitchFamily="34" charset="0"/>
                </a:rPr>
                <a:t>Array</a:t>
              </a:r>
            </a:p>
          </p:txBody>
        </p:sp>
        <p:sp>
          <p:nvSpPr>
            <p:cNvPr id="85" name="Rounded Rectangle 42">
              <a:extLst>
                <a:ext uri="{FF2B5EF4-FFF2-40B4-BE49-F238E27FC236}">
                  <a16:creationId xmlns:a16="http://schemas.microsoft.com/office/drawing/2014/main" id="{D5DD9AAF-49BA-E44F-B2DD-387CAC41361C}"/>
                </a:ext>
              </a:extLst>
            </p:cNvPr>
            <p:cNvSpPr/>
            <p:nvPr/>
          </p:nvSpPr>
          <p:spPr>
            <a:xfrm>
              <a:off x="10568947" y="3977017"/>
              <a:ext cx="461936" cy="432838"/>
            </a:xfrm>
            <a:prstGeom prst="roundRect">
              <a:avLst>
                <a:gd name="adj" fmla="val 3512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1200" b="0" dirty="0">
                  <a:solidFill>
                    <a:schemeClr val="tx1"/>
                  </a:solidFill>
                  <a:cs typeface="Arial" panose="020B0604020202020204" pitchFamily="34" charset="0"/>
                </a:rPr>
                <a:t>PE</a:t>
              </a:r>
            </a:p>
            <a:p>
              <a:pPr algn="ctr"/>
              <a:r>
                <a:rPr lang="en-US" sz="1200" b="0" dirty="0">
                  <a:solidFill>
                    <a:schemeClr val="tx1"/>
                  </a:solidFill>
                  <a:cs typeface="Arial" panose="020B0604020202020204" pitchFamily="34" charset="0"/>
                </a:rPr>
                <a:t>Array</a:t>
              </a:r>
            </a:p>
          </p:txBody>
        </p:sp>
        <p:cxnSp>
          <p:nvCxnSpPr>
            <p:cNvPr id="86" name="직선 연결선 114">
              <a:extLst>
                <a:ext uri="{FF2B5EF4-FFF2-40B4-BE49-F238E27FC236}">
                  <a16:creationId xmlns:a16="http://schemas.microsoft.com/office/drawing/2014/main" id="{86F77A0C-5EBF-404D-903A-25649F568C4E}"/>
                </a:ext>
              </a:extLst>
            </p:cNvPr>
            <p:cNvCxnSpPr>
              <a:stCxn id="80" idx="1"/>
              <a:endCxn id="77" idx="3"/>
            </p:cNvCxnSpPr>
            <p:nvPr/>
          </p:nvCxnSpPr>
          <p:spPr>
            <a:xfrm flipH="1">
              <a:off x="9895760" y="3608446"/>
              <a:ext cx="105625" cy="0"/>
            </a:xfrm>
            <a:prstGeom prst="line">
              <a:avLst/>
            </a:prstGeom>
            <a:ln w="317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119">
              <a:extLst>
                <a:ext uri="{FF2B5EF4-FFF2-40B4-BE49-F238E27FC236}">
                  <a16:creationId xmlns:a16="http://schemas.microsoft.com/office/drawing/2014/main" id="{1007E943-5D47-C348-93AE-B2CAC4252B30}"/>
                </a:ext>
              </a:extLst>
            </p:cNvPr>
            <p:cNvCxnSpPr>
              <a:stCxn id="83" idx="1"/>
              <a:endCxn id="80" idx="3"/>
            </p:cNvCxnSpPr>
            <p:nvPr/>
          </p:nvCxnSpPr>
          <p:spPr>
            <a:xfrm flipH="1">
              <a:off x="10463322" y="3608446"/>
              <a:ext cx="105625" cy="1"/>
            </a:xfrm>
            <a:prstGeom prst="line">
              <a:avLst/>
            </a:prstGeom>
            <a:ln w="317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122">
              <a:extLst>
                <a:ext uri="{FF2B5EF4-FFF2-40B4-BE49-F238E27FC236}">
                  <a16:creationId xmlns:a16="http://schemas.microsoft.com/office/drawing/2014/main" id="{9E016C32-D735-864F-A578-46774CBA6FAB}"/>
                </a:ext>
              </a:extLst>
            </p:cNvPr>
            <p:cNvCxnSpPr>
              <a:stCxn id="85" idx="0"/>
              <a:endCxn id="83" idx="2"/>
            </p:cNvCxnSpPr>
            <p:nvPr/>
          </p:nvCxnSpPr>
          <p:spPr>
            <a:xfrm flipV="1">
              <a:off x="10799915" y="3824864"/>
              <a:ext cx="0" cy="152151"/>
            </a:xfrm>
            <a:prstGeom prst="line">
              <a:avLst/>
            </a:prstGeom>
            <a:ln w="317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126">
              <a:extLst>
                <a:ext uri="{FF2B5EF4-FFF2-40B4-BE49-F238E27FC236}">
                  <a16:creationId xmlns:a16="http://schemas.microsoft.com/office/drawing/2014/main" id="{47CB1D85-0AE2-614A-A323-F2050D4AA1BC}"/>
                </a:ext>
              </a:extLst>
            </p:cNvPr>
            <p:cNvCxnSpPr>
              <a:stCxn id="84" idx="0"/>
              <a:endCxn id="85" idx="2"/>
            </p:cNvCxnSpPr>
            <p:nvPr/>
          </p:nvCxnSpPr>
          <p:spPr>
            <a:xfrm flipV="1">
              <a:off x="10799915" y="4409854"/>
              <a:ext cx="0" cy="152151"/>
            </a:xfrm>
            <a:prstGeom prst="line">
              <a:avLst/>
            </a:prstGeom>
            <a:ln w="317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130">
              <a:extLst>
                <a:ext uri="{FF2B5EF4-FFF2-40B4-BE49-F238E27FC236}">
                  <a16:creationId xmlns:a16="http://schemas.microsoft.com/office/drawing/2014/main" id="{8253D111-06F3-394A-B4F5-A2022BC98E50}"/>
                </a:ext>
              </a:extLst>
            </p:cNvPr>
            <p:cNvCxnSpPr>
              <a:stCxn id="81" idx="3"/>
              <a:endCxn id="84" idx="1"/>
            </p:cNvCxnSpPr>
            <p:nvPr/>
          </p:nvCxnSpPr>
          <p:spPr>
            <a:xfrm>
              <a:off x="10461658" y="4776600"/>
              <a:ext cx="107289" cy="1824"/>
            </a:xfrm>
            <a:prstGeom prst="line">
              <a:avLst/>
            </a:prstGeom>
            <a:ln w="317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133">
              <a:extLst>
                <a:ext uri="{FF2B5EF4-FFF2-40B4-BE49-F238E27FC236}">
                  <a16:creationId xmlns:a16="http://schemas.microsoft.com/office/drawing/2014/main" id="{343723F0-83A2-0A41-866F-4453DE7E1D8C}"/>
                </a:ext>
              </a:extLst>
            </p:cNvPr>
            <p:cNvCxnSpPr>
              <a:stCxn id="78" idx="3"/>
              <a:endCxn id="81" idx="1"/>
            </p:cNvCxnSpPr>
            <p:nvPr/>
          </p:nvCxnSpPr>
          <p:spPr>
            <a:xfrm>
              <a:off x="9895760" y="4776600"/>
              <a:ext cx="103961" cy="0"/>
            </a:xfrm>
            <a:prstGeom prst="line">
              <a:avLst/>
            </a:prstGeom>
            <a:ln w="317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145">
              <a:extLst>
                <a:ext uri="{FF2B5EF4-FFF2-40B4-BE49-F238E27FC236}">
                  <a16:creationId xmlns:a16="http://schemas.microsoft.com/office/drawing/2014/main" id="{E32F9428-4003-DE44-8784-5BE6F029BFEC}"/>
                </a:ext>
              </a:extLst>
            </p:cNvPr>
            <p:cNvCxnSpPr>
              <a:stCxn id="82" idx="1"/>
              <a:endCxn id="79" idx="3"/>
            </p:cNvCxnSpPr>
            <p:nvPr/>
          </p:nvCxnSpPr>
          <p:spPr>
            <a:xfrm flipH="1">
              <a:off x="9895760" y="4192523"/>
              <a:ext cx="105625" cy="0"/>
            </a:xfrm>
            <a:prstGeom prst="line">
              <a:avLst/>
            </a:prstGeom>
            <a:ln w="317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148">
              <a:extLst>
                <a:ext uri="{FF2B5EF4-FFF2-40B4-BE49-F238E27FC236}">
                  <a16:creationId xmlns:a16="http://schemas.microsoft.com/office/drawing/2014/main" id="{A3BB3210-9709-5343-B580-8DDAAEF60044}"/>
                </a:ext>
              </a:extLst>
            </p:cNvPr>
            <p:cNvCxnSpPr>
              <a:stCxn id="78" idx="0"/>
              <a:endCxn id="79" idx="2"/>
            </p:cNvCxnSpPr>
            <p:nvPr/>
          </p:nvCxnSpPr>
          <p:spPr>
            <a:xfrm flipV="1">
              <a:off x="9664793" y="4408941"/>
              <a:ext cx="0" cy="151240"/>
            </a:xfrm>
            <a:prstGeom prst="line">
              <a:avLst/>
            </a:prstGeom>
            <a:ln w="317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151">
              <a:extLst>
                <a:ext uri="{FF2B5EF4-FFF2-40B4-BE49-F238E27FC236}">
                  <a16:creationId xmlns:a16="http://schemas.microsoft.com/office/drawing/2014/main" id="{1C6B0A53-591C-1F4D-AA7A-CD27A6BE488B}"/>
                </a:ext>
              </a:extLst>
            </p:cNvPr>
            <p:cNvCxnSpPr>
              <a:stCxn id="81" idx="0"/>
              <a:endCxn id="82" idx="2"/>
            </p:cNvCxnSpPr>
            <p:nvPr/>
          </p:nvCxnSpPr>
          <p:spPr>
            <a:xfrm flipV="1">
              <a:off x="10230690" y="4408941"/>
              <a:ext cx="1664" cy="151240"/>
            </a:xfrm>
            <a:prstGeom prst="line">
              <a:avLst/>
            </a:prstGeom>
            <a:ln w="317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155">
              <a:extLst>
                <a:ext uri="{FF2B5EF4-FFF2-40B4-BE49-F238E27FC236}">
                  <a16:creationId xmlns:a16="http://schemas.microsoft.com/office/drawing/2014/main" id="{324200D0-9482-F141-B906-72A598F2733D}"/>
                </a:ext>
              </a:extLst>
            </p:cNvPr>
            <p:cNvCxnSpPr>
              <a:stCxn id="85" idx="1"/>
              <a:endCxn id="82" idx="3"/>
            </p:cNvCxnSpPr>
            <p:nvPr/>
          </p:nvCxnSpPr>
          <p:spPr>
            <a:xfrm flipH="1" flipV="1">
              <a:off x="10463322" y="4192523"/>
              <a:ext cx="105625" cy="912"/>
            </a:xfrm>
            <a:prstGeom prst="line">
              <a:avLst/>
            </a:prstGeom>
            <a:ln w="317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158">
              <a:extLst>
                <a:ext uri="{FF2B5EF4-FFF2-40B4-BE49-F238E27FC236}">
                  <a16:creationId xmlns:a16="http://schemas.microsoft.com/office/drawing/2014/main" id="{04019BB7-54DD-114D-8568-04BA7E6A366B}"/>
                </a:ext>
              </a:extLst>
            </p:cNvPr>
            <p:cNvCxnSpPr>
              <a:stCxn id="82" idx="0"/>
              <a:endCxn id="80" idx="2"/>
            </p:cNvCxnSpPr>
            <p:nvPr/>
          </p:nvCxnSpPr>
          <p:spPr>
            <a:xfrm flipV="1">
              <a:off x="10232354" y="3824865"/>
              <a:ext cx="0" cy="151240"/>
            </a:xfrm>
            <a:prstGeom prst="line">
              <a:avLst/>
            </a:prstGeom>
            <a:ln w="317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162">
              <a:extLst>
                <a:ext uri="{FF2B5EF4-FFF2-40B4-BE49-F238E27FC236}">
                  <a16:creationId xmlns:a16="http://schemas.microsoft.com/office/drawing/2014/main" id="{85FFC18A-ADA1-9B44-B294-508F2CF51A64}"/>
                </a:ext>
              </a:extLst>
            </p:cNvPr>
            <p:cNvCxnSpPr>
              <a:stCxn id="79" idx="0"/>
              <a:endCxn id="77" idx="2"/>
            </p:cNvCxnSpPr>
            <p:nvPr/>
          </p:nvCxnSpPr>
          <p:spPr>
            <a:xfrm flipV="1">
              <a:off x="9664793" y="3824865"/>
              <a:ext cx="0" cy="151240"/>
            </a:xfrm>
            <a:prstGeom prst="line">
              <a:avLst/>
            </a:prstGeom>
            <a:ln w="317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ounded Rectangle 42">
              <a:extLst>
                <a:ext uri="{FF2B5EF4-FFF2-40B4-BE49-F238E27FC236}">
                  <a16:creationId xmlns:a16="http://schemas.microsoft.com/office/drawing/2014/main" id="{D258EE63-7BC7-A544-8C58-D58D1B2E0056}"/>
                </a:ext>
              </a:extLst>
            </p:cNvPr>
            <p:cNvSpPr/>
            <p:nvPr/>
          </p:nvSpPr>
          <p:spPr>
            <a:xfrm rot="16200000">
              <a:off x="10031962" y="4481296"/>
              <a:ext cx="403671" cy="1594172"/>
            </a:xfrm>
            <a:prstGeom prst="roundRect">
              <a:avLst>
                <a:gd name="adj" fmla="val 3512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cs typeface="Arial" panose="020B0604020202020204" pitchFamily="34" charset="0"/>
                </a:rPr>
                <a:t>Shared Buffer</a:t>
              </a:r>
              <a:endParaRPr lang="en-US" sz="1050" b="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7" name="아래쪽 화살표[D] 106">
              <a:extLst>
                <a:ext uri="{FF2B5EF4-FFF2-40B4-BE49-F238E27FC236}">
                  <a16:creationId xmlns:a16="http://schemas.microsoft.com/office/drawing/2014/main" id="{87D82C7E-9223-0E43-A55D-96E6312811CF}"/>
                </a:ext>
              </a:extLst>
            </p:cNvPr>
            <p:cNvSpPr/>
            <p:nvPr/>
          </p:nvSpPr>
          <p:spPr>
            <a:xfrm rot="10800000">
              <a:off x="9452923" y="3387079"/>
              <a:ext cx="415246" cy="1678313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8" name="아래쪽 화살표[D] 107">
              <a:extLst>
                <a:ext uri="{FF2B5EF4-FFF2-40B4-BE49-F238E27FC236}">
                  <a16:creationId xmlns:a16="http://schemas.microsoft.com/office/drawing/2014/main" id="{6D08C242-5788-9D4A-B9C0-5457593AE24F}"/>
                </a:ext>
              </a:extLst>
            </p:cNvPr>
            <p:cNvSpPr/>
            <p:nvPr/>
          </p:nvSpPr>
          <p:spPr>
            <a:xfrm rot="10800000">
              <a:off x="10039757" y="3397564"/>
              <a:ext cx="415246" cy="1678313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9" name="아래쪽 화살표[D] 108">
              <a:extLst>
                <a:ext uri="{FF2B5EF4-FFF2-40B4-BE49-F238E27FC236}">
                  <a16:creationId xmlns:a16="http://schemas.microsoft.com/office/drawing/2014/main" id="{F23BE8C9-4218-744F-A162-940239F260F1}"/>
                </a:ext>
              </a:extLst>
            </p:cNvPr>
            <p:cNvSpPr/>
            <p:nvPr/>
          </p:nvSpPr>
          <p:spPr>
            <a:xfrm rot="10800000">
              <a:off x="10593376" y="3387079"/>
              <a:ext cx="415246" cy="1678313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F38CF553-03B5-2A43-9AB3-0AC7D8C02C23}"/>
              </a:ext>
            </a:extLst>
          </p:cNvPr>
          <p:cNvSpPr txBox="1"/>
          <p:nvPr/>
        </p:nvSpPr>
        <p:spPr>
          <a:xfrm>
            <a:off x="5958181" y="3347234"/>
            <a:ext cx="2599629" cy="467239"/>
          </a:xfrm>
          <a:prstGeom prst="rect">
            <a:avLst/>
          </a:prstGeom>
          <a:noFill/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ko-KR" sz="1400" dirty="0">
                <a:cs typeface="Arial" panose="020B0604020202020204" pitchFamily="34" charset="0"/>
              </a:rPr>
              <a:t>High Batch Convolution, Depth-wise Convolution, etc.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2A03DE9-7125-4F4C-83AE-6EDA04AE01A1}"/>
              </a:ext>
            </a:extLst>
          </p:cNvPr>
          <p:cNvSpPr txBox="1"/>
          <p:nvPr/>
        </p:nvSpPr>
        <p:spPr>
          <a:xfrm>
            <a:off x="-59738" y="3343103"/>
            <a:ext cx="3223850" cy="467239"/>
          </a:xfrm>
          <a:prstGeom prst="rect">
            <a:avLst/>
          </a:prstGeom>
          <a:noFill/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ko-KR" sz="1400" dirty="0">
                <a:cs typeface="Arial" panose="020B0604020202020204" pitchFamily="34" charset="0"/>
              </a:rPr>
              <a:t>Low Batch Matrix Multiplication,</a:t>
            </a:r>
          </a:p>
          <a:p>
            <a:pPr algn="ctr"/>
            <a:r>
              <a:rPr lang="en-US" altLang="ko-KR" sz="1400" dirty="0">
                <a:cs typeface="Arial" panose="020B0604020202020204" pitchFamily="34" charset="0"/>
              </a:rPr>
              <a:t>Embedding Lookup, etc.</a:t>
            </a:r>
            <a:endParaRPr lang="ko-KR" altLang="en-US" sz="1400" dirty="0">
              <a:cs typeface="Arial" panose="020B0604020202020204" pitchFamily="34" charset="0"/>
            </a:endParaRP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89F49E62-8A81-A34D-8DB9-C9F64B4719F9}"/>
              </a:ext>
            </a:extLst>
          </p:cNvPr>
          <p:cNvGrpSpPr/>
          <p:nvPr/>
        </p:nvGrpSpPr>
        <p:grpSpPr>
          <a:xfrm>
            <a:off x="3471367" y="3729881"/>
            <a:ext cx="1837701" cy="1899466"/>
            <a:chOff x="3471367" y="3316806"/>
            <a:chExt cx="1837701" cy="2256786"/>
          </a:xfrm>
        </p:grpSpPr>
        <p:sp>
          <p:nvSpPr>
            <p:cNvPr id="33" name="Rounded Rectangle 40">
              <a:extLst>
                <a:ext uri="{FF2B5EF4-FFF2-40B4-BE49-F238E27FC236}">
                  <a16:creationId xmlns:a16="http://schemas.microsoft.com/office/drawing/2014/main" id="{799842B1-FF62-9E41-91A4-1F524A0268D8}"/>
                </a:ext>
              </a:extLst>
            </p:cNvPr>
            <p:cNvSpPr/>
            <p:nvPr/>
          </p:nvSpPr>
          <p:spPr>
            <a:xfrm>
              <a:off x="3471367" y="3316806"/>
              <a:ext cx="1837701" cy="2256786"/>
            </a:xfrm>
            <a:prstGeom prst="roundRect">
              <a:avLst>
                <a:gd name="adj" fmla="val 5735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5" name="Rounded Rectangle 42">
              <a:extLst>
                <a:ext uri="{FF2B5EF4-FFF2-40B4-BE49-F238E27FC236}">
                  <a16:creationId xmlns:a16="http://schemas.microsoft.com/office/drawing/2014/main" id="{696C3CE2-AE07-414E-A8C3-9A777EED24BF}"/>
                </a:ext>
              </a:extLst>
            </p:cNvPr>
            <p:cNvSpPr/>
            <p:nvPr/>
          </p:nvSpPr>
          <p:spPr>
            <a:xfrm>
              <a:off x="3596601" y="3392027"/>
              <a:ext cx="461936" cy="432838"/>
            </a:xfrm>
            <a:prstGeom prst="roundRect">
              <a:avLst>
                <a:gd name="adj" fmla="val 3512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1100" b="0" dirty="0">
                  <a:solidFill>
                    <a:schemeClr val="tx1"/>
                  </a:solidFill>
                  <a:cs typeface="Arial" panose="020B0604020202020204" pitchFamily="34" charset="0"/>
                </a:rPr>
                <a:t>PE</a:t>
              </a:r>
            </a:p>
            <a:p>
              <a:pPr algn="ctr"/>
              <a:r>
                <a:rPr lang="en-US" sz="1100" b="0" dirty="0">
                  <a:solidFill>
                    <a:schemeClr val="tx1"/>
                  </a:solidFill>
                  <a:cs typeface="Arial" panose="020B0604020202020204" pitchFamily="34" charset="0"/>
                </a:rPr>
                <a:t>Array</a:t>
              </a:r>
            </a:p>
          </p:txBody>
        </p:sp>
        <p:sp>
          <p:nvSpPr>
            <p:cNvPr id="36" name="Rounded Rectangle 42">
              <a:extLst>
                <a:ext uri="{FF2B5EF4-FFF2-40B4-BE49-F238E27FC236}">
                  <a16:creationId xmlns:a16="http://schemas.microsoft.com/office/drawing/2014/main" id="{A78C02E5-F3F6-1140-BAB3-7510F3E8147C}"/>
                </a:ext>
              </a:extLst>
            </p:cNvPr>
            <p:cNvSpPr/>
            <p:nvPr/>
          </p:nvSpPr>
          <p:spPr>
            <a:xfrm>
              <a:off x="3596601" y="4560181"/>
              <a:ext cx="461936" cy="432838"/>
            </a:xfrm>
            <a:prstGeom prst="roundRect">
              <a:avLst>
                <a:gd name="adj" fmla="val 3512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1100" b="0" dirty="0">
                  <a:solidFill>
                    <a:schemeClr val="tx1"/>
                  </a:solidFill>
                  <a:cs typeface="Arial" panose="020B0604020202020204" pitchFamily="34" charset="0"/>
                </a:rPr>
                <a:t>PE</a:t>
              </a:r>
            </a:p>
            <a:p>
              <a:pPr algn="ctr"/>
              <a:r>
                <a:rPr lang="en-US" sz="1100" b="0" dirty="0">
                  <a:solidFill>
                    <a:schemeClr val="tx1"/>
                  </a:solidFill>
                  <a:cs typeface="Arial" panose="020B0604020202020204" pitchFamily="34" charset="0"/>
                </a:rPr>
                <a:t>Array</a:t>
              </a:r>
            </a:p>
          </p:txBody>
        </p:sp>
        <p:sp>
          <p:nvSpPr>
            <p:cNvPr id="37" name="Rounded Rectangle 42">
              <a:extLst>
                <a:ext uri="{FF2B5EF4-FFF2-40B4-BE49-F238E27FC236}">
                  <a16:creationId xmlns:a16="http://schemas.microsoft.com/office/drawing/2014/main" id="{BF4B2F6B-E044-3645-B599-731BA77857A5}"/>
                </a:ext>
              </a:extLst>
            </p:cNvPr>
            <p:cNvSpPr/>
            <p:nvPr/>
          </p:nvSpPr>
          <p:spPr>
            <a:xfrm>
              <a:off x="3596601" y="3976104"/>
              <a:ext cx="461936" cy="432838"/>
            </a:xfrm>
            <a:prstGeom prst="roundRect">
              <a:avLst>
                <a:gd name="adj" fmla="val 3512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1100" b="0" dirty="0">
                  <a:solidFill>
                    <a:schemeClr val="tx1"/>
                  </a:solidFill>
                  <a:cs typeface="Arial" panose="020B0604020202020204" pitchFamily="34" charset="0"/>
                </a:rPr>
                <a:t>PE</a:t>
              </a:r>
            </a:p>
            <a:p>
              <a:pPr algn="ctr"/>
              <a:r>
                <a:rPr lang="en-US" sz="1100" b="0" dirty="0">
                  <a:solidFill>
                    <a:schemeClr val="tx1"/>
                  </a:solidFill>
                  <a:cs typeface="Arial" panose="020B0604020202020204" pitchFamily="34" charset="0"/>
                </a:rPr>
                <a:t>Array</a:t>
              </a:r>
            </a:p>
          </p:txBody>
        </p:sp>
        <p:sp>
          <p:nvSpPr>
            <p:cNvPr id="38" name="Rounded Rectangle 42">
              <a:extLst>
                <a:ext uri="{FF2B5EF4-FFF2-40B4-BE49-F238E27FC236}">
                  <a16:creationId xmlns:a16="http://schemas.microsoft.com/office/drawing/2014/main" id="{1EC98C68-BC6D-3645-98E1-2F7610840306}"/>
                </a:ext>
              </a:extLst>
            </p:cNvPr>
            <p:cNvSpPr/>
            <p:nvPr/>
          </p:nvSpPr>
          <p:spPr>
            <a:xfrm>
              <a:off x="4164162" y="3392027"/>
              <a:ext cx="461936" cy="432838"/>
            </a:xfrm>
            <a:prstGeom prst="roundRect">
              <a:avLst>
                <a:gd name="adj" fmla="val 3512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1100" b="0" dirty="0">
                  <a:solidFill>
                    <a:schemeClr val="tx1"/>
                  </a:solidFill>
                  <a:cs typeface="Arial" panose="020B0604020202020204" pitchFamily="34" charset="0"/>
                </a:rPr>
                <a:t>PE</a:t>
              </a:r>
            </a:p>
            <a:p>
              <a:pPr algn="ctr"/>
              <a:r>
                <a:rPr lang="en-US" sz="1100" b="0" dirty="0">
                  <a:solidFill>
                    <a:schemeClr val="tx1"/>
                  </a:solidFill>
                  <a:cs typeface="Arial" panose="020B0604020202020204" pitchFamily="34" charset="0"/>
                </a:rPr>
                <a:t>Array</a:t>
              </a:r>
            </a:p>
          </p:txBody>
        </p:sp>
        <p:sp>
          <p:nvSpPr>
            <p:cNvPr id="39" name="Rounded Rectangle 42">
              <a:extLst>
                <a:ext uri="{FF2B5EF4-FFF2-40B4-BE49-F238E27FC236}">
                  <a16:creationId xmlns:a16="http://schemas.microsoft.com/office/drawing/2014/main" id="{D925DA3E-6119-2948-9A07-26028C7C0A43}"/>
                </a:ext>
              </a:extLst>
            </p:cNvPr>
            <p:cNvSpPr/>
            <p:nvPr/>
          </p:nvSpPr>
          <p:spPr>
            <a:xfrm>
              <a:off x="4162498" y="4560181"/>
              <a:ext cx="461936" cy="432838"/>
            </a:xfrm>
            <a:prstGeom prst="roundRect">
              <a:avLst>
                <a:gd name="adj" fmla="val 3512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1100" b="0" dirty="0">
                  <a:solidFill>
                    <a:schemeClr val="tx1"/>
                  </a:solidFill>
                  <a:cs typeface="Arial" panose="020B0604020202020204" pitchFamily="34" charset="0"/>
                </a:rPr>
                <a:t>PE</a:t>
              </a:r>
            </a:p>
            <a:p>
              <a:pPr algn="ctr"/>
              <a:r>
                <a:rPr lang="en-US" sz="1100" b="0" dirty="0">
                  <a:solidFill>
                    <a:schemeClr val="tx1"/>
                  </a:solidFill>
                  <a:cs typeface="Arial" panose="020B0604020202020204" pitchFamily="34" charset="0"/>
                </a:rPr>
                <a:t>Array</a:t>
              </a:r>
            </a:p>
          </p:txBody>
        </p:sp>
        <p:sp>
          <p:nvSpPr>
            <p:cNvPr id="40" name="Rounded Rectangle 42">
              <a:extLst>
                <a:ext uri="{FF2B5EF4-FFF2-40B4-BE49-F238E27FC236}">
                  <a16:creationId xmlns:a16="http://schemas.microsoft.com/office/drawing/2014/main" id="{D5DC2045-3BE4-3B4E-86A4-F468E92ADF73}"/>
                </a:ext>
              </a:extLst>
            </p:cNvPr>
            <p:cNvSpPr/>
            <p:nvPr/>
          </p:nvSpPr>
          <p:spPr>
            <a:xfrm>
              <a:off x="4164162" y="3976104"/>
              <a:ext cx="461936" cy="432838"/>
            </a:xfrm>
            <a:prstGeom prst="roundRect">
              <a:avLst>
                <a:gd name="adj" fmla="val 3512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1100" b="0" dirty="0">
                  <a:solidFill>
                    <a:schemeClr val="tx1"/>
                  </a:solidFill>
                  <a:cs typeface="Arial" panose="020B0604020202020204" pitchFamily="34" charset="0"/>
                </a:rPr>
                <a:t>PE</a:t>
              </a:r>
            </a:p>
            <a:p>
              <a:pPr algn="ctr"/>
              <a:r>
                <a:rPr lang="en-US" sz="1100" b="0" dirty="0">
                  <a:solidFill>
                    <a:schemeClr val="tx1"/>
                  </a:solidFill>
                  <a:cs typeface="Arial" panose="020B0604020202020204" pitchFamily="34" charset="0"/>
                </a:rPr>
                <a:t>Array</a:t>
              </a:r>
            </a:p>
          </p:txBody>
        </p:sp>
        <p:sp>
          <p:nvSpPr>
            <p:cNvPr id="41" name="Rounded Rectangle 42">
              <a:extLst>
                <a:ext uri="{FF2B5EF4-FFF2-40B4-BE49-F238E27FC236}">
                  <a16:creationId xmlns:a16="http://schemas.microsoft.com/office/drawing/2014/main" id="{6D325F8C-D4FC-6F40-A2EC-8CFB93302BD5}"/>
                </a:ext>
              </a:extLst>
            </p:cNvPr>
            <p:cNvSpPr/>
            <p:nvPr/>
          </p:nvSpPr>
          <p:spPr>
            <a:xfrm>
              <a:off x="4731723" y="3392027"/>
              <a:ext cx="461936" cy="432838"/>
            </a:xfrm>
            <a:prstGeom prst="roundRect">
              <a:avLst>
                <a:gd name="adj" fmla="val 3512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1100" b="0" dirty="0">
                  <a:solidFill>
                    <a:schemeClr val="tx1"/>
                  </a:solidFill>
                  <a:cs typeface="Arial" panose="020B0604020202020204" pitchFamily="34" charset="0"/>
                </a:rPr>
                <a:t>PE</a:t>
              </a:r>
            </a:p>
            <a:p>
              <a:pPr algn="ctr"/>
              <a:r>
                <a:rPr lang="en-US" sz="1100" b="0" dirty="0">
                  <a:solidFill>
                    <a:schemeClr val="tx1"/>
                  </a:solidFill>
                  <a:cs typeface="Arial" panose="020B0604020202020204" pitchFamily="34" charset="0"/>
                </a:rPr>
                <a:t>Array</a:t>
              </a:r>
            </a:p>
          </p:txBody>
        </p:sp>
        <p:sp>
          <p:nvSpPr>
            <p:cNvPr id="42" name="Rounded Rectangle 42">
              <a:extLst>
                <a:ext uri="{FF2B5EF4-FFF2-40B4-BE49-F238E27FC236}">
                  <a16:creationId xmlns:a16="http://schemas.microsoft.com/office/drawing/2014/main" id="{63BC9C19-7712-1C45-9783-4F08F3977ADD}"/>
                </a:ext>
              </a:extLst>
            </p:cNvPr>
            <p:cNvSpPr/>
            <p:nvPr/>
          </p:nvSpPr>
          <p:spPr>
            <a:xfrm>
              <a:off x="4731723" y="4562005"/>
              <a:ext cx="461936" cy="432838"/>
            </a:xfrm>
            <a:prstGeom prst="roundRect">
              <a:avLst>
                <a:gd name="adj" fmla="val 3512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1100" b="0" dirty="0">
                  <a:solidFill>
                    <a:schemeClr val="tx1"/>
                  </a:solidFill>
                  <a:cs typeface="Arial" panose="020B0604020202020204" pitchFamily="34" charset="0"/>
                </a:rPr>
                <a:t>PE</a:t>
              </a:r>
            </a:p>
            <a:p>
              <a:pPr algn="ctr"/>
              <a:r>
                <a:rPr lang="en-US" sz="1100" b="0" dirty="0">
                  <a:solidFill>
                    <a:schemeClr val="tx1"/>
                  </a:solidFill>
                  <a:cs typeface="Arial" panose="020B0604020202020204" pitchFamily="34" charset="0"/>
                </a:rPr>
                <a:t>Array</a:t>
              </a: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CE2D0105-2241-8741-8E66-86E082A9FE5A}"/>
                </a:ext>
              </a:extLst>
            </p:cNvPr>
            <p:cNvSpPr/>
            <p:nvPr/>
          </p:nvSpPr>
          <p:spPr>
            <a:xfrm>
              <a:off x="4731723" y="3977017"/>
              <a:ext cx="461936" cy="432838"/>
            </a:xfrm>
            <a:prstGeom prst="roundRect">
              <a:avLst>
                <a:gd name="adj" fmla="val 3512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1100" b="0" dirty="0">
                  <a:solidFill>
                    <a:schemeClr val="tx1"/>
                  </a:solidFill>
                  <a:cs typeface="Arial" panose="020B0604020202020204" pitchFamily="34" charset="0"/>
                </a:rPr>
                <a:t>PE</a:t>
              </a:r>
            </a:p>
            <a:p>
              <a:pPr algn="ctr"/>
              <a:r>
                <a:rPr lang="en-US" sz="1100" b="0" dirty="0">
                  <a:solidFill>
                    <a:schemeClr val="tx1"/>
                  </a:solidFill>
                  <a:cs typeface="Arial" panose="020B0604020202020204" pitchFamily="34" charset="0"/>
                </a:rPr>
                <a:t>Array</a:t>
              </a:r>
            </a:p>
          </p:txBody>
        </p:sp>
        <p:cxnSp>
          <p:nvCxnSpPr>
            <p:cNvPr id="45" name="직선 연결선 114">
              <a:extLst>
                <a:ext uri="{FF2B5EF4-FFF2-40B4-BE49-F238E27FC236}">
                  <a16:creationId xmlns:a16="http://schemas.microsoft.com/office/drawing/2014/main" id="{31DE349D-3385-2949-B9F1-84C8BB238391}"/>
                </a:ext>
              </a:extLst>
            </p:cNvPr>
            <p:cNvCxnSpPr>
              <a:stCxn id="38" idx="1"/>
              <a:endCxn id="35" idx="3"/>
            </p:cNvCxnSpPr>
            <p:nvPr/>
          </p:nvCxnSpPr>
          <p:spPr>
            <a:xfrm flipH="1">
              <a:off x="4058536" y="3608446"/>
              <a:ext cx="105625" cy="0"/>
            </a:xfrm>
            <a:prstGeom prst="line">
              <a:avLst/>
            </a:prstGeom>
            <a:ln w="317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119">
              <a:extLst>
                <a:ext uri="{FF2B5EF4-FFF2-40B4-BE49-F238E27FC236}">
                  <a16:creationId xmlns:a16="http://schemas.microsoft.com/office/drawing/2014/main" id="{42E7B0AC-D942-5446-8EDE-8899FEC714E4}"/>
                </a:ext>
              </a:extLst>
            </p:cNvPr>
            <p:cNvCxnSpPr>
              <a:stCxn id="41" idx="1"/>
              <a:endCxn id="38" idx="3"/>
            </p:cNvCxnSpPr>
            <p:nvPr/>
          </p:nvCxnSpPr>
          <p:spPr>
            <a:xfrm flipH="1">
              <a:off x="4626098" y="3608446"/>
              <a:ext cx="105625" cy="1"/>
            </a:xfrm>
            <a:prstGeom prst="line">
              <a:avLst/>
            </a:prstGeom>
            <a:ln w="317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122">
              <a:extLst>
                <a:ext uri="{FF2B5EF4-FFF2-40B4-BE49-F238E27FC236}">
                  <a16:creationId xmlns:a16="http://schemas.microsoft.com/office/drawing/2014/main" id="{A2F25148-E9F2-E44B-9D9C-E48EE9129392}"/>
                </a:ext>
              </a:extLst>
            </p:cNvPr>
            <p:cNvCxnSpPr>
              <a:stCxn id="43" idx="0"/>
              <a:endCxn id="41" idx="2"/>
            </p:cNvCxnSpPr>
            <p:nvPr/>
          </p:nvCxnSpPr>
          <p:spPr>
            <a:xfrm flipV="1">
              <a:off x="4962691" y="3824864"/>
              <a:ext cx="0" cy="152151"/>
            </a:xfrm>
            <a:prstGeom prst="line">
              <a:avLst/>
            </a:prstGeom>
            <a:ln w="317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126">
              <a:extLst>
                <a:ext uri="{FF2B5EF4-FFF2-40B4-BE49-F238E27FC236}">
                  <a16:creationId xmlns:a16="http://schemas.microsoft.com/office/drawing/2014/main" id="{C5BE023C-F827-A54E-937B-1AD35AB17A3C}"/>
                </a:ext>
              </a:extLst>
            </p:cNvPr>
            <p:cNvCxnSpPr>
              <a:stCxn id="42" idx="0"/>
              <a:endCxn id="43" idx="2"/>
            </p:cNvCxnSpPr>
            <p:nvPr/>
          </p:nvCxnSpPr>
          <p:spPr>
            <a:xfrm flipV="1">
              <a:off x="4962691" y="4409854"/>
              <a:ext cx="0" cy="152151"/>
            </a:xfrm>
            <a:prstGeom prst="line">
              <a:avLst/>
            </a:prstGeom>
            <a:ln w="317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130">
              <a:extLst>
                <a:ext uri="{FF2B5EF4-FFF2-40B4-BE49-F238E27FC236}">
                  <a16:creationId xmlns:a16="http://schemas.microsoft.com/office/drawing/2014/main" id="{933D00F4-36F2-9044-B55D-445BE508C08D}"/>
                </a:ext>
              </a:extLst>
            </p:cNvPr>
            <p:cNvCxnSpPr>
              <a:stCxn id="39" idx="3"/>
              <a:endCxn id="42" idx="1"/>
            </p:cNvCxnSpPr>
            <p:nvPr/>
          </p:nvCxnSpPr>
          <p:spPr>
            <a:xfrm>
              <a:off x="4624434" y="4776600"/>
              <a:ext cx="107289" cy="1824"/>
            </a:xfrm>
            <a:prstGeom prst="line">
              <a:avLst/>
            </a:prstGeom>
            <a:ln w="317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133">
              <a:extLst>
                <a:ext uri="{FF2B5EF4-FFF2-40B4-BE49-F238E27FC236}">
                  <a16:creationId xmlns:a16="http://schemas.microsoft.com/office/drawing/2014/main" id="{8259EDDA-1B1E-664C-AB36-DB7A5CBB8446}"/>
                </a:ext>
              </a:extLst>
            </p:cNvPr>
            <p:cNvCxnSpPr>
              <a:stCxn id="36" idx="3"/>
              <a:endCxn id="39" idx="1"/>
            </p:cNvCxnSpPr>
            <p:nvPr/>
          </p:nvCxnSpPr>
          <p:spPr>
            <a:xfrm>
              <a:off x="4058536" y="4776600"/>
              <a:ext cx="103961" cy="0"/>
            </a:xfrm>
            <a:prstGeom prst="line">
              <a:avLst/>
            </a:prstGeom>
            <a:ln w="317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145">
              <a:extLst>
                <a:ext uri="{FF2B5EF4-FFF2-40B4-BE49-F238E27FC236}">
                  <a16:creationId xmlns:a16="http://schemas.microsoft.com/office/drawing/2014/main" id="{7505555D-6122-AB49-824C-0D1E4CC33575}"/>
                </a:ext>
              </a:extLst>
            </p:cNvPr>
            <p:cNvCxnSpPr>
              <a:stCxn id="40" idx="1"/>
              <a:endCxn id="37" idx="3"/>
            </p:cNvCxnSpPr>
            <p:nvPr/>
          </p:nvCxnSpPr>
          <p:spPr>
            <a:xfrm flipH="1">
              <a:off x="4058536" y="4192523"/>
              <a:ext cx="105625" cy="0"/>
            </a:xfrm>
            <a:prstGeom prst="line">
              <a:avLst/>
            </a:prstGeom>
            <a:ln w="317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148">
              <a:extLst>
                <a:ext uri="{FF2B5EF4-FFF2-40B4-BE49-F238E27FC236}">
                  <a16:creationId xmlns:a16="http://schemas.microsoft.com/office/drawing/2014/main" id="{D919740B-1AA5-244E-9B86-CECD5F7EEA51}"/>
                </a:ext>
              </a:extLst>
            </p:cNvPr>
            <p:cNvCxnSpPr>
              <a:stCxn id="36" idx="0"/>
              <a:endCxn id="37" idx="2"/>
            </p:cNvCxnSpPr>
            <p:nvPr/>
          </p:nvCxnSpPr>
          <p:spPr>
            <a:xfrm flipV="1">
              <a:off x="3827569" y="4408941"/>
              <a:ext cx="0" cy="151240"/>
            </a:xfrm>
            <a:prstGeom prst="line">
              <a:avLst/>
            </a:prstGeom>
            <a:ln w="317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151">
              <a:extLst>
                <a:ext uri="{FF2B5EF4-FFF2-40B4-BE49-F238E27FC236}">
                  <a16:creationId xmlns:a16="http://schemas.microsoft.com/office/drawing/2014/main" id="{B9E052DC-BB49-B144-8D49-482FE2212F83}"/>
                </a:ext>
              </a:extLst>
            </p:cNvPr>
            <p:cNvCxnSpPr>
              <a:stCxn id="39" idx="0"/>
              <a:endCxn id="40" idx="2"/>
            </p:cNvCxnSpPr>
            <p:nvPr/>
          </p:nvCxnSpPr>
          <p:spPr>
            <a:xfrm flipV="1">
              <a:off x="4393466" y="4408941"/>
              <a:ext cx="1664" cy="151240"/>
            </a:xfrm>
            <a:prstGeom prst="line">
              <a:avLst/>
            </a:prstGeom>
            <a:ln w="317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155">
              <a:extLst>
                <a:ext uri="{FF2B5EF4-FFF2-40B4-BE49-F238E27FC236}">
                  <a16:creationId xmlns:a16="http://schemas.microsoft.com/office/drawing/2014/main" id="{7E458CFC-7EA3-124B-B03F-77E498F71646}"/>
                </a:ext>
              </a:extLst>
            </p:cNvPr>
            <p:cNvCxnSpPr>
              <a:stCxn id="43" idx="1"/>
              <a:endCxn id="40" idx="3"/>
            </p:cNvCxnSpPr>
            <p:nvPr/>
          </p:nvCxnSpPr>
          <p:spPr>
            <a:xfrm flipH="1" flipV="1">
              <a:off x="4626098" y="4192523"/>
              <a:ext cx="105625" cy="912"/>
            </a:xfrm>
            <a:prstGeom prst="line">
              <a:avLst/>
            </a:prstGeom>
            <a:ln w="317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158">
              <a:extLst>
                <a:ext uri="{FF2B5EF4-FFF2-40B4-BE49-F238E27FC236}">
                  <a16:creationId xmlns:a16="http://schemas.microsoft.com/office/drawing/2014/main" id="{83412BBE-9DEF-BA48-AD69-9D9236E98C9D}"/>
                </a:ext>
              </a:extLst>
            </p:cNvPr>
            <p:cNvCxnSpPr>
              <a:stCxn id="40" idx="0"/>
              <a:endCxn id="38" idx="2"/>
            </p:cNvCxnSpPr>
            <p:nvPr/>
          </p:nvCxnSpPr>
          <p:spPr>
            <a:xfrm flipV="1">
              <a:off x="4395130" y="3824865"/>
              <a:ext cx="0" cy="151240"/>
            </a:xfrm>
            <a:prstGeom prst="line">
              <a:avLst/>
            </a:prstGeom>
            <a:ln w="317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162">
              <a:extLst>
                <a:ext uri="{FF2B5EF4-FFF2-40B4-BE49-F238E27FC236}">
                  <a16:creationId xmlns:a16="http://schemas.microsoft.com/office/drawing/2014/main" id="{83EBDC92-B5AC-3E42-A42C-429699C37159}"/>
                </a:ext>
              </a:extLst>
            </p:cNvPr>
            <p:cNvCxnSpPr>
              <a:stCxn id="37" idx="0"/>
              <a:endCxn id="35" idx="2"/>
            </p:cNvCxnSpPr>
            <p:nvPr/>
          </p:nvCxnSpPr>
          <p:spPr>
            <a:xfrm flipV="1">
              <a:off x="3827569" y="3824865"/>
              <a:ext cx="0" cy="151240"/>
            </a:xfrm>
            <a:prstGeom prst="line">
              <a:avLst/>
            </a:prstGeom>
            <a:ln w="317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ounded Rectangle 42">
              <a:extLst>
                <a:ext uri="{FF2B5EF4-FFF2-40B4-BE49-F238E27FC236}">
                  <a16:creationId xmlns:a16="http://schemas.microsoft.com/office/drawing/2014/main" id="{0ECC1166-EDBD-D94C-A1F2-7DFC41E34766}"/>
                </a:ext>
              </a:extLst>
            </p:cNvPr>
            <p:cNvSpPr/>
            <p:nvPr/>
          </p:nvSpPr>
          <p:spPr>
            <a:xfrm rot="16200000">
              <a:off x="4194738" y="4481296"/>
              <a:ext cx="403671" cy="1594172"/>
            </a:xfrm>
            <a:prstGeom prst="roundRect">
              <a:avLst>
                <a:gd name="adj" fmla="val 3512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cs typeface="Arial" panose="020B0604020202020204" pitchFamily="34" charset="0"/>
                </a:rPr>
                <a:t>Shared Buffer</a:t>
              </a:r>
              <a:endParaRPr lang="en-US" sz="1000" b="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2" name="아래쪽 화살표[D] 111">
              <a:extLst>
                <a:ext uri="{FF2B5EF4-FFF2-40B4-BE49-F238E27FC236}">
                  <a16:creationId xmlns:a16="http://schemas.microsoft.com/office/drawing/2014/main" id="{85DC78CF-437B-8848-9376-A7360BD85E2E}"/>
                </a:ext>
              </a:extLst>
            </p:cNvPr>
            <p:cNvSpPr/>
            <p:nvPr/>
          </p:nvSpPr>
          <p:spPr>
            <a:xfrm rot="10800000">
              <a:off x="3706427" y="3386415"/>
              <a:ext cx="264438" cy="1678313"/>
            </a:xfrm>
            <a:prstGeom prst="downArrow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113" name="아래쪽 화살표[D] 112">
              <a:extLst>
                <a:ext uri="{FF2B5EF4-FFF2-40B4-BE49-F238E27FC236}">
                  <a16:creationId xmlns:a16="http://schemas.microsoft.com/office/drawing/2014/main" id="{E01477D5-8779-2E47-8022-761F3C8440DE}"/>
                </a:ext>
              </a:extLst>
            </p:cNvPr>
            <p:cNvSpPr/>
            <p:nvPr/>
          </p:nvSpPr>
          <p:spPr>
            <a:xfrm rot="10800000">
              <a:off x="4259808" y="3385749"/>
              <a:ext cx="264438" cy="1678313"/>
            </a:xfrm>
            <a:prstGeom prst="downArrow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114" name="아래쪽 화살표[D] 113">
              <a:extLst>
                <a:ext uri="{FF2B5EF4-FFF2-40B4-BE49-F238E27FC236}">
                  <a16:creationId xmlns:a16="http://schemas.microsoft.com/office/drawing/2014/main" id="{DE86F422-9FED-D34C-B420-9E7C841BE27D}"/>
                </a:ext>
              </a:extLst>
            </p:cNvPr>
            <p:cNvSpPr/>
            <p:nvPr/>
          </p:nvSpPr>
          <p:spPr>
            <a:xfrm rot="10800000">
              <a:off x="4824578" y="3386415"/>
              <a:ext cx="264438" cy="1678313"/>
            </a:xfrm>
            <a:prstGeom prst="downArrow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984A7633-D566-7F48-B4F2-CE70432D097A}"/>
              </a:ext>
            </a:extLst>
          </p:cNvPr>
          <p:cNvSpPr txBox="1"/>
          <p:nvPr/>
        </p:nvSpPr>
        <p:spPr>
          <a:xfrm>
            <a:off x="8674463" y="3152922"/>
            <a:ext cx="3155908" cy="528794"/>
          </a:xfrm>
          <a:prstGeom prst="rect">
            <a:avLst/>
          </a:prstGeom>
          <a:noFill/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C00000"/>
                </a:solidFill>
                <a:cs typeface="Arial" panose="020B0604020202020204" pitchFamily="34" charset="0"/>
              </a:rPr>
              <a:t>High Reuse, Relatively</a:t>
            </a:r>
          </a:p>
          <a:p>
            <a:pPr algn="ctr"/>
            <a:r>
              <a:rPr lang="en-US" altLang="ko-KR" sz="1600" b="1" dirty="0">
                <a:solidFill>
                  <a:srgbClr val="C00000"/>
                </a:solidFill>
                <a:cs typeface="Arial" panose="020B0604020202020204" pitchFamily="34" charset="0"/>
              </a:rPr>
              <a:t>Many Operations with Data</a:t>
            </a:r>
            <a:endParaRPr lang="ko-KR" altLang="en-US" sz="16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74" name="굽은 화살표[B] 73">
            <a:extLst>
              <a:ext uri="{FF2B5EF4-FFF2-40B4-BE49-F238E27FC236}">
                <a16:creationId xmlns:a16="http://schemas.microsoft.com/office/drawing/2014/main" id="{C5BA4A0E-97D9-1445-9746-BC7374F39A59}"/>
              </a:ext>
            </a:extLst>
          </p:cNvPr>
          <p:cNvSpPr/>
          <p:nvPr/>
        </p:nvSpPr>
        <p:spPr>
          <a:xfrm flipV="1">
            <a:off x="1632007" y="4968032"/>
            <a:ext cx="1954610" cy="582724"/>
          </a:xfrm>
          <a:prstGeom prst="bentArrow">
            <a:avLst>
              <a:gd name="adj1" fmla="val 28046"/>
              <a:gd name="adj2" fmla="val 30328"/>
              <a:gd name="adj3" fmla="val 44136"/>
              <a:gd name="adj4" fmla="val 43750"/>
            </a:avLst>
          </a:prstGeom>
          <a:solidFill>
            <a:srgbClr val="3F9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04" name="굽은 화살표[B] 103">
            <a:extLst>
              <a:ext uri="{FF2B5EF4-FFF2-40B4-BE49-F238E27FC236}">
                <a16:creationId xmlns:a16="http://schemas.microsoft.com/office/drawing/2014/main" id="{1E344938-F2DD-D745-83C3-4E19EA8195A6}"/>
              </a:ext>
            </a:extLst>
          </p:cNvPr>
          <p:cNvSpPr/>
          <p:nvPr/>
        </p:nvSpPr>
        <p:spPr>
          <a:xfrm flipV="1">
            <a:off x="7554854" y="4968031"/>
            <a:ext cx="1889750" cy="535809"/>
          </a:xfrm>
          <a:prstGeom prst="bentArrow">
            <a:avLst>
              <a:gd name="adj1" fmla="val 20837"/>
              <a:gd name="adj2" fmla="val 25000"/>
              <a:gd name="adj3" fmla="val 47893"/>
              <a:gd name="adj4" fmla="val 43750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26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009F05-6963-7341-A933-28F8B9D14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>
                <a:ea typeface="+mj-lt"/>
                <a:cs typeface="+mj-lt"/>
              </a:rPr>
              <a:t>NPU Resource Underutilization Problem</a:t>
            </a:r>
            <a:endParaRPr kumimoji="1" lang="en-US" b="0" dirty="0">
              <a:ea typeface="+mj-lt"/>
              <a:cs typeface="+mj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B3CA14-1F8D-9140-ABFB-DF9ACED55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1283460"/>
            <a:ext cx="5280660" cy="7702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ko-KR" sz="2200" dirty="0"/>
              <a:t>NPU Capabilities</a:t>
            </a:r>
            <a:endParaRPr kumimoji="1" lang="ko-KR" altLang="en-US" sz="2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5961A2-8491-FC49-8AFF-63D90CAB9F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 sz="125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9EF1E09-82B3-1A46-ACC0-A1D386788101}"/>
              </a:ext>
            </a:extLst>
          </p:cNvPr>
          <p:cNvSpPr txBox="1">
            <a:spLocks/>
          </p:cNvSpPr>
          <p:nvPr/>
        </p:nvSpPr>
        <p:spPr>
          <a:xfrm>
            <a:off x="6591616" y="1283460"/>
            <a:ext cx="5280660" cy="8183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2200" dirty="0"/>
              <a:t>DNN Model Characteristics</a:t>
            </a:r>
            <a:endParaRPr kumimoji="1" lang="ko-KR" altLang="en-US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CF0C40-22E6-7C41-82C3-42B5F9D48702}"/>
              </a:ext>
            </a:extLst>
          </p:cNvPr>
          <p:cNvSpPr txBox="1"/>
          <p:nvPr/>
        </p:nvSpPr>
        <p:spPr>
          <a:xfrm>
            <a:off x="2780057" y="3254516"/>
            <a:ext cx="300728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Throughput (TOP/s)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903948-8C93-3048-A4C5-40B9FA6EE559}"/>
              </a:ext>
            </a:extLst>
          </p:cNvPr>
          <p:cNvSpPr txBox="1"/>
          <p:nvPr/>
        </p:nvSpPr>
        <p:spPr>
          <a:xfrm>
            <a:off x="2780058" y="4882756"/>
            <a:ext cx="2954655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b="1" dirty="0">
                <a:solidFill>
                  <a:srgbClr val="3F90A8"/>
                </a:solidFill>
              </a:rPr>
              <a:t>Memory Bandwidth (GB/s)</a:t>
            </a:r>
          </a:p>
        </p:txBody>
      </p:sp>
      <p:sp>
        <p:nvSpPr>
          <p:cNvPr id="9" name="Rounded Rectangle 40">
            <a:extLst>
              <a:ext uri="{FF2B5EF4-FFF2-40B4-BE49-F238E27FC236}">
                <a16:creationId xmlns:a16="http://schemas.microsoft.com/office/drawing/2014/main" id="{0357618B-3179-8D49-97D6-A2D70E6EB882}"/>
              </a:ext>
            </a:extLst>
          </p:cNvPr>
          <p:cNvSpPr/>
          <p:nvPr/>
        </p:nvSpPr>
        <p:spPr>
          <a:xfrm>
            <a:off x="745580" y="3258841"/>
            <a:ext cx="1849947" cy="1961146"/>
          </a:xfrm>
          <a:prstGeom prst="roundRect">
            <a:avLst>
              <a:gd name="adj" fmla="val 5735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42">
            <a:extLst>
              <a:ext uri="{FF2B5EF4-FFF2-40B4-BE49-F238E27FC236}">
                <a16:creationId xmlns:a16="http://schemas.microsoft.com/office/drawing/2014/main" id="{2445912F-14FD-C248-BBD2-B34E5117FAB1}"/>
              </a:ext>
            </a:extLst>
          </p:cNvPr>
          <p:cNvSpPr/>
          <p:nvPr/>
        </p:nvSpPr>
        <p:spPr>
          <a:xfrm rot="16200000">
            <a:off x="1513427" y="4190918"/>
            <a:ext cx="299946" cy="1537675"/>
          </a:xfrm>
          <a:prstGeom prst="roundRect">
            <a:avLst>
              <a:gd name="adj" fmla="val 351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cs typeface="Arial" panose="020B0604020202020204" pitchFamily="34" charset="0"/>
              </a:rPr>
              <a:t>Global Shared Buffer</a:t>
            </a:r>
            <a:endParaRPr lang="en-US" sz="7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pSp>
        <p:nvGrpSpPr>
          <p:cNvPr id="11" name="Group 7182">
            <a:extLst>
              <a:ext uri="{FF2B5EF4-FFF2-40B4-BE49-F238E27FC236}">
                <a16:creationId xmlns:a16="http://schemas.microsoft.com/office/drawing/2014/main" id="{A21FCAA0-A282-A149-9DE2-E7B3E9320F36}"/>
              </a:ext>
            </a:extLst>
          </p:cNvPr>
          <p:cNvGrpSpPr/>
          <p:nvPr/>
        </p:nvGrpSpPr>
        <p:grpSpPr>
          <a:xfrm>
            <a:off x="896165" y="3378285"/>
            <a:ext cx="1537672" cy="1350542"/>
            <a:chOff x="750123" y="3315489"/>
            <a:chExt cx="1537672" cy="1527269"/>
          </a:xfrm>
        </p:grpSpPr>
        <p:sp>
          <p:nvSpPr>
            <p:cNvPr id="12" name="Rounded Rectangle 42">
              <a:extLst>
                <a:ext uri="{FF2B5EF4-FFF2-40B4-BE49-F238E27FC236}">
                  <a16:creationId xmlns:a16="http://schemas.microsoft.com/office/drawing/2014/main" id="{D58331B3-3B34-AE47-AAB2-B4BBDEF79829}"/>
                </a:ext>
              </a:extLst>
            </p:cNvPr>
            <p:cNvSpPr/>
            <p:nvPr/>
          </p:nvSpPr>
          <p:spPr>
            <a:xfrm>
              <a:off x="750123" y="3315489"/>
              <a:ext cx="444759" cy="444522"/>
            </a:xfrm>
            <a:prstGeom prst="roundRect">
              <a:avLst>
                <a:gd name="adj" fmla="val 3512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cs typeface="Arial" panose="020B0604020202020204" pitchFamily="34" charset="0"/>
                </a:rPr>
                <a:t>PE</a:t>
              </a:r>
              <a:endParaRPr lang="en-US" sz="80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3" name="Rounded Rectangle 42">
              <a:extLst>
                <a:ext uri="{FF2B5EF4-FFF2-40B4-BE49-F238E27FC236}">
                  <a16:creationId xmlns:a16="http://schemas.microsoft.com/office/drawing/2014/main" id="{BA3AAB57-6637-1C4B-97F0-67371FAA8592}"/>
                </a:ext>
              </a:extLst>
            </p:cNvPr>
            <p:cNvSpPr/>
            <p:nvPr/>
          </p:nvSpPr>
          <p:spPr>
            <a:xfrm>
              <a:off x="750123" y="4396363"/>
              <a:ext cx="444759" cy="444522"/>
            </a:xfrm>
            <a:prstGeom prst="roundRect">
              <a:avLst>
                <a:gd name="adj" fmla="val 3512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cs typeface="Arial" panose="020B0604020202020204" pitchFamily="34" charset="0"/>
                </a:rPr>
                <a:t>PE</a:t>
              </a:r>
              <a:endParaRPr lang="en-US" sz="80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4" name="Rounded Rectangle 42">
              <a:extLst>
                <a:ext uri="{FF2B5EF4-FFF2-40B4-BE49-F238E27FC236}">
                  <a16:creationId xmlns:a16="http://schemas.microsoft.com/office/drawing/2014/main" id="{030F8AA4-D949-1B4A-8605-C93D9FF5DA69}"/>
                </a:ext>
              </a:extLst>
            </p:cNvPr>
            <p:cNvSpPr/>
            <p:nvPr/>
          </p:nvSpPr>
          <p:spPr>
            <a:xfrm>
              <a:off x="750123" y="3857482"/>
              <a:ext cx="444759" cy="444522"/>
            </a:xfrm>
            <a:prstGeom prst="roundRect">
              <a:avLst>
                <a:gd name="adj" fmla="val 3512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1100">
                  <a:solidFill>
                    <a:schemeClr val="tx1"/>
                  </a:solidFill>
                  <a:cs typeface="Arial" panose="020B0604020202020204" pitchFamily="34" charset="0"/>
                </a:rPr>
                <a:t>PE</a:t>
              </a:r>
              <a:endParaRPr lang="en-US" sz="8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5" name="Rounded Rectangle 42">
              <a:extLst>
                <a:ext uri="{FF2B5EF4-FFF2-40B4-BE49-F238E27FC236}">
                  <a16:creationId xmlns:a16="http://schemas.microsoft.com/office/drawing/2014/main" id="{D434270A-39E6-7248-9D3D-B1A7A98A046C}"/>
                </a:ext>
              </a:extLst>
            </p:cNvPr>
            <p:cNvSpPr/>
            <p:nvPr/>
          </p:nvSpPr>
          <p:spPr>
            <a:xfrm>
              <a:off x="1296580" y="3315489"/>
              <a:ext cx="444759" cy="444522"/>
            </a:xfrm>
            <a:prstGeom prst="roundRect">
              <a:avLst>
                <a:gd name="adj" fmla="val 3512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1100">
                  <a:solidFill>
                    <a:schemeClr val="tx1"/>
                  </a:solidFill>
                  <a:cs typeface="Arial" panose="020B0604020202020204" pitchFamily="34" charset="0"/>
                </a:rPr>
                <a:t>PE</a:t>
              </a:r>
              <a:endParaRPr lang="en-US" sz="8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6" name="Rounded Rectangle 42">
              <a:extLst>
                <a:ext uri="{FF2B5EF4-FFF2-40B4-BE49-F238E27FC236}">
                  <a16:creationId xmlns:a16="http://schemas.microsoft.com/office/drawing/2014/main" id="{01427D00-DDFA-0E46-A8C8-E1E89F21265C}"/>
                </a:ext>
              </a:extLst>
            </p:cNvPr>
            <p:cNvSpPr/>
            <p:nvPr/>
          </p:nvSpPr>
          <p:spPr>
            <a:xfrm>
              <a:off x="1294978" y="4396363"/>
              <a:ext cx="444759" cy="444522"/>
            </a:xfrm>
            <a:prstGeom prst="roundRect">
              <a:avLst>
                <a:gd name="adj" fmla="val 3512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1100">
                  <a:solidFill>
                    <a:schemeClr val="tx1"/>
                  </a:solidFill>
                  <a:cs typeface="Arial" panose="020B0604020202020204" pitchFamily="34" charset="0"/>
                </a:rPr>
                <a:t>PE</a:t>
              </a:r>
              <a:endParaRPr lang="en-US" sz="8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7" name="Rounded Rectangle 42">
              <a:extLst>
                <a:ext uri="{FF2B5EF4-FFF2-40B4-BE49-F238E27FC236}">
                  <a16:creationId xmlns:a16="http://schemas.microsoft.com/office/drawing/2014/main" id="{3E26DFB4-F76C-8648-BCC1-91D7AEF1E713}"/>
                </a:ext>
              </a:extLst>
            </p:cNvPr>
            <p:cNvSpPr/>
            <p:nvPr/>
          </p:nvSpPr>
          <p:spPr>
            <a:xfrm>
              <a:off x="1296580" y="3857482"/>
              <a:ext cx="444759" cy="444522"/>
            </a:xfrm>
            <a:prstGeom prst="roundRect">
              <a:avLst>
                <a:gd name="adj" fmla="val 3512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1100">
                  <a:solidFill>
                    <a:schemeClr val="tx1"/>
                  </a:solidFill>
                  <a:cs typeface="Arial" panose="020B0604020202020204" pitchFamily="34" charset="0"/>
                </a:rPr>
                <a:t>PE</a:t>
              </a:r>
              <a:endParaRPr lang="en-US" sz="8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8" name="Rounded Rectangle 42">
              <a:extLst>
                <a:ext uri="{FF2B5EF4-FFF2-40B4-BE49-F238E27FC236}">
                  <a16:creationId xmlns:a16="http://schemas.microsoft.com/office/drawing/2014/main" id="{869D8F57-D3F9-744F-8344-EA57E99150A3}"/>
                </a:ext>
              </a:extLst>
            </p:cNvPr>
            <p:cNvSpPr/>
            <p:nvPr/>
          </p:nvSpPr>
          <p:spPr>
            <a:xfrm>
              <a:off x="1843036" y="3315489"/>
              <a:ext cx="444759" cy="444522"/>
            </a:xfrm>
            <a:prstGeom prst="roundRect">
              <a:avLst>
                <a:gd name="adj" fmla="val 3512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1100">
                  <a:solidFill>
                    <a:schemeClr val="tx1"/>
                  </a:solidFill>
                  <a:cs typeface="Arial" panose="020B0604020202020204" pitchFamily="34" charset="0"/>
                </a:rPr>
                <a:t>PE</a:t>
              </a:r>
              <a:endParaRPr lang="en-US" sz="8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9" name="Rounded Rectangle 42">
              <a:extLst>
                <a:ext uri="{FF2B5EF4-FFF2-40B4-BE49-F238E27FC236}">
                  <a16:creationId xmlns:a16="http://schemas.microsoft.com/office/drawing/2014/main" id="{6F563738-3A97-1B43-AB51-2E72703AFBD0}"/>
                </a:ext>
              </a:extLst>
            </p:cNvPr>
            <p:cNvSpPr/>
            <p:nvPr/>
          </p:nvSpPr>
          <p:spPr>
            <a:xfrm>
              <a:off x="1843036" y="4398236"/>
              <a:ext cx="444759" cy="444522"/>
            </a:xfrm>
            <a:prstGeom prst="roundRect">
              <a:avLst>
                <a:gd name="adj" fmla="val 3512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cs typeface="Arial" panose="020B0604020202020204" pitchFamily="34" charset="0"/>
                </a:rPr>
                <a:t>PE</a:t>
              </a:r>
              <a:endParaRPr lang="en-US" sz="80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0" name="Rounded Rectangle 42">
              <a:extLst>
                <a:ext uri="{FF2B5EF4-FFF2-40B4-BE49-F238E27FC236}">
                  <a16:creationId xmlns:a16="http://schemas.microsoft.com/office/drawing/2014/main" id="{D7950810-0A1A-4F47-9644-0CD3C4FF91E8}"/>
                </a:ext>
              </a:extLst>
            </p:cNvPr>
            <p:cNvSpPr/>
            <p:nvPr/>
          </p:nvSpPr>
          <p:spPr>
            <a:xfrm>
              <a:off x="1843036" y="3858419"/>
              <a:ext cx="444759" cy="444522"/>
            </a:xfrm>
            <a:prstGeom prst="roundRect">
              <a:avLst>
                <a:gd name="adj" fmla="val 3512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1100">
                  <a:solidFill>
                    <a:schemeClr val="tx1"/>
                  </a:solidFill>
                  <a:cs typeface="Arial" panose="020B0604020202020204" pitchFamily="34" charset="0"/>
                </a:rPr>
                <a:t>PE</a:t>
              </a:r>
              <a:endParaRPr lang="en-US" sz="8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cxnSp>
        <p:nvCxnSpPr>
          <p:cNvPr id="21" name="직선 연결선 114">
            <a:extLst>
              <a:ext uri="{FF2B5EF4-FFF2-40B4-BE49-F238E27FC236}">
                <a16:creationId xmlns:a16="http://schemas.microsoft.com/office/drawing/2014/main" id="{A42A38BD-01AA-1C45-B16C-E23121842D88}"/>
              </a:ext>
            </a:extLst>
          </p:cNvPr>
          <p:cNvCxnSpPr>
            <a:cxnSpLocks/>
            <a:stCxn id="15" idx="1"/>
            <a:endCxn id="12" idx="3"/>
          </p:cNvCxnSpPr>
          <p:nvPr/>
        </p:nvCxnSpPr>
        <p:spPr>
          <a:xfrm flipH="1">
            <a:off x="1340924" y="3574827"/>
            <a:ext cx="101698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119">
            <a:extLst>
              <a:ext uri="{FF2B5EF4-FFF2-40B4-BE49-F238E27FC236}">
                <a16:creationId xmlns:a16="http://schemas.microsoft.com/office/drawing/2014/main" id="{64884897-1F92-4D45-B3E1-2F860B0485C9}"/>
              </a:ext>
            </a:extLst>
          </p:cNvPr>
          <p:cNvCxnSpPr>
            <a:cxnSpLocks/>
            <a:stCxn id="18" idx="1"/>
            <a:endCxn id="15" idx="3"/>
          </p:cNvCxnSpPr>
          <p:nvPr/>
        </p:nvCxnSpPr>
        <p:spPr>
          <a:xfrm flipH="1">
            <a:off x="1887382" y="3574827"/>
            <a:ext cx="101697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122">
            <a:extLst>
              <a:ext uri="{FF2B5EF4-FFF2-40B4-BE49-F238E27FC236}">
                <a16:creationId xmlns:a16="http://schemas.microsoft.com/office/drawing/2014/main" id="{BCDC6523-B0D6-FF49-98A4-6E0062282544}"/>
              </a:ext>
            </a:extLst>
          </p:cNvPr>
          <p:cNvCxnSpPr>
            <a:cxnSpLocks/>
            <a:stCxn id="20" idx="0"/>
            <a:endCxn id="18" idx="2"/>
          </p:cNvCxnSpPr>
          <p:nvPr/>
        </p:nvCxnSpPr>
        <p:spPr>
          <a:xfrm flipV="1">
            <a:off x="2211458" y="3771370"/>
            <a:ext cx="0" cy="87021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126">
            <a:extLst>
              <a:ext uri="{FF2B5EF4-FFF2-40B4-BE49-F238E27FC236}">
                <a16:creationId xmlns:a16="http://schemas.microsoft.com/office/drawing/2014/main" id="{7FFA056A-2BB1-DC46-B66B-2F66B84843A8}"/>
              </a:ext>
            </a:extLst>
          </p:cNvPr>
          <p:cNvCxnSpPr>
            <a:cxnSpLocks/>
            <a:stCxn id="19" idx="0"/>
            <a:endCxn id="20" idx="2"/>
          </p:cNvCxnSpPr>
          <p:nvPr/>
        </p:nvCxnSpPr>
        <p:spPr>
          <a:xfrm flipV="1">
            <a:off x="2211458" y="4251475"/>
            <a:ext cx="0" cy="84269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130">
            <a:extLst>
              <a:ext uri="{FF2B5EF4-FFF2-40B4-BE49-F238E27FC236}">
                <a16:creationId xmlns:a16="http://schemas.microsoft.com/office/drawing/2014/main" id="{806670D4-31E0-B145-BE9B-9A0626ACA817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1885780" y="4530629"/>
            <a:ext cx="103299" cy="1657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133">
            <a:extLst>
              <a:ext uri="{FF2B5EF4-FFF2-40B4-BE49-F238E27FC236}">
                <a16:creationId xmlns:a16="http://schemas.microsoft.com/office/drawing/2014/main" id="{10887264-FBD9-DD45-B1F0-E988D72BB7CC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1340924" y="4530628"/>
            <a:ext cx="100096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145">
            <a:extLst>
              <a:ext uri="{FF2B5EF4-FFF2-40B4-BE49-F238E27FC236}">
                <a16:creationId xmlns:a16="http://schemas.microsoft.com/office/drawing/2014/main" id="{1B4D7FC7-3D9E-C840-9CF0-E886EE95894D}"/>
              </a:ext>
            </a:extLst>
          </p:cNvPr>
          <p:cNvCxnSpPr>
            <a:cxnSpLocks/>
            <a:stCxn id="17" idx="1"/>
            <a:endCxn id="14" idx="3"/>
          </p:cNvCxnSpPr>
          <p:nvPr/>
        </p:nvCxnSpPr>
        <p:spPr>
          <a:xfrm flipH="1">
            <a:off x="1340924" y="4054104"/>
            <a:ext cx="101698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148">
            <a:extLst>
              <a:ext uri="{FF2B5EF4-FFF2-40B4-BE49-F238E27FC236}">
                <a16:creationId xmlns:a16="http://schemas.microsoft.com/office/drawing/2014/main" id="{28C4868F-F289-6446-AFF4-74B9CE67106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flipV="1">
            <a:off x="1118545" y="4250646"/>
            <a:ext cx="0" cy="8344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151">
            <a:extLst>
              <a:ext uri="{FF2B5EF4-FFF2-40B4-BE49-F238E27FC236}">
                <a16:creationId xmlns:a16="http://schemas.microsoft.com/office/drawing/2014/main" id="{7A1A1D48-BF05-784D-BC82-94788B9F40CF}"/>
              </a:ext>
            </a:extLst>
          </p:cNvPr>
          <p:cNvCxnSpPr>
            <a:cxnSpLocks/>
            <a:stCxn id="16" idx="0"/>
            <a:endCxn id="17" idx="2"/>
          </p:cNvCxnSpPr>
          <p:nvPr/>
        </p:nvCxnSpPr>
        <p:spPr>
          <a:xfrm flipV="1">
            <a:off x="1663400" y="4250646"/>
            <a:ext cx="1602" cy="8344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155">
            <a:extLst>
              <a:ext uri="{FF2B5EF4-FFF2-40B4-BE49-F238E27FC236}">
                <a16:creationId xmlns:a16="http://schemas.microsoft.com/office/drawing/2014/main" id="{394EDFD4-F6E4-6642-A117-1B645D1097DD}"/>
              </a:ext>
            </a:extLst>
          </p:cNvPr>
          <p:cNvCxnSpPr>
            <a:cxnSpLocks/>
            <a:stCxn id="20" idx="1"/>
            <a:endCxn id="17" idx="3"/>
          </p:cNvCxnSpPr>
          <p:nvPr/>
        </p:nvCxnSpPr>
        <p:spPr>
          <a:xfrm flipH="1" flipV="1">
            <a:off x="1887382" y="4054104"/>
            <a:ext cx="101697" cy="828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158">
            <a:extLst>
              <a:ext uri="{FF2B5EF4-FFF2-40B4-BE49-F238E27FC236}">
                <a16:creationId xmlns:a16="http://schemas.microsoft.com/office/drawing/2014/main" id="{9E7C9DF1-02DE-9A4F-A03C-65A32B5DF57F}"/>
              </a:ext>
            </a:extLst>
          </p:cNvPr>
          <p:cNvCxnSpPr>
            <a:cxnSpLocks/>
            <a:stCxn id="17" idx="0"/>
            <a:endCxn id="15" idx="2"/>
          </p:cNvCxnSpPr>
          <p:nvPr/>
        </p:nvCxnSpPr>
        <p:spPr>
          <a:xfrm flipV="1">
            <a:off x="1665002" y="3771370"/>
            <a:ext cx="0" cy="86193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162">
            <a:extLst>
              <a:ext uri="{FF2B5EF4-FFF2-40B4-BE49-F238E27FC236}">
                <a16:creationId xmlns:a16="http://schemas.microsoft.com/office/drawing/2014/main" id="{704B8179-1CA5-4A47-ADCD-873AE61C420B}"/>
              </a:ext>
            </a:extLst>
          </p:cNvPr>
          <p:cNvCxnSpPr>
            <a:cxnSpLocks/>
            <a:stCxn id="14" idx="0"/>
            <a:endCxn id="12" idx="2"/>
          </p:cNvCxnSpPr>
          <p:nvPr/>
        </p:nvCxnSpPr>
        <p:spPr>
          <a:xfrm flipV="1">
            <a:off x="1118545" y="3771370"/>
            <a:ext cx="0" cy="86193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42">
            <a:extLst>
              <a:ext uri="{FF2B5EF4-FFF2-40B4-BE49-F238E27FC236}">
                <a16:creationId xmlns:a16="http://schemas.microsoft.com/office/drawing/2014/main" id="{C1E06295-39FE-DC4D-A25B-8C62574B4037}"/>
              </a:ext>
            </a:extLst>
          </p:cNvPr>
          <p:cNvSpPr/>
          <p:nvPr/>
        </p:nvSpPr>
        <p:spPr>
          <a:xfrm rot="16200000">
            <a:off x="1462712" y="4639718"/>
            <a:ext cx="401376" cy="1849949"/>
          </a:xfrm>
          <a:prstGeom prst="roundRect">
            <a:avLst>
              <a:gd name="adj" fmla="val 8262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cs typeface="Arial" panose="020B0604020202020204" pitchFamily="34" charset="0"/>
              </a:rPr>
              <a:t>Off-chip DRAM</a:t>
            </a:r>
            <a:endParaRPr lang="en-US" sz="10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cxnSp>
        <p:nvCxnSpPr>
          <p:cNvPr id="34" name="직선 연결선 34">
            <a:extLst>
              <a:ext uri="{FF2B5EF4-FFF2-40B4-BE49-F238E27FC236}">
                <a16:creationId xmlns:a16="http://schemas.microsoft.com/office/drawing/2014/main" id="{12E81BF6-120D-3241-BB63-79FF3362C8A7}"/>
              </a:ext>
            </a:extLst>
          </p:cNvPr>
          <p:cNvCxnSpPr>
            <a:cxnSpLocks/>
            <a:stCxn id="33" idx="3"/>
            <a:endCxn id="10" idx="1"/>
          </p:cNvCxnSpPr>
          <p:nvPr/>
        </p:nvCxnSpPr>
        <p:spPr>
          <a:xfrm flipV="1">
            <a:off x="1663401" y="5109728"/>
            <a:ext cx="0" cy="2542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002F38BF-D8E3-F645-A514-D0A4C43F5BAE}"/>
              </a:ext>
            </a:extLst>
          </p:cNvPr>
          <p:cNvSpPr/>
          <p:nvPr/>
        </p:nvSpPr>
        <p:spPr>
          <a:xfrm>
            <a:off x="6743820" y="1847094"/>
            <a:ext cx="5016974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8BCD4E6E-7DA9-554C-BAB8-BF67D0A670A6}"/>
              </a:ext>
            </a:extLst>
          </p:cNvPr>
          <p:cNvSpPr/>
          <p:nvPr/>
        </p:nvSpPr>
        <p:spPr>
          <a:xfrm>
            <a:off x="157233" y="1847094"/>
            <a:ext cx="5750604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5CFAFB-C644-2741-92A3-CE49F7F472AF}"/>
              </a:ext>
            </a:extLst>
          </p:cNvPr>
          <p:cNvSpPr txBox="1"/>
          <p:nvPr/>
        </p:nvSpPr>
        <p:spPr>
          <a:xfrm>
            <a:off x="8680046" y="3258994"/>
            <a:ext cx="3182498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b="1" dirty="0">
                <a:solidFill>
                  <a:srgbClr val="C00000"/>
                </a:solidFill>
                <a:cs typeface="Arial" panose="020B0604020202020204" pitchFamily="34" charset="0"/>
              </a:rPr>
              <a:t>Compute-bound</a:t>
            </a:r>
            <a:r>
              <a:rPr lang="en-US" altLang="ko-KR" b="1" dirty="0">
                <a:cs typeface="Arial" panose="020B0604020202020204" pitchFamily="34" charset="0"/>
              </a:rPr>
              <a:t> (</a:t>
            </a:r>
            <a:r>
              <a:rPr lang="en-US" altLang="ko-KR" b="1" dirty="0">
                <a:cs typeface="Arial"/>
              </a:rPr>
              <a:t>e.g. CNNs)</a:t>
            </a:r>
          </a:p>
          <a:p>
            <a:pPr algn="ctr"/>
            <a:r>
              <a:rPr lang="en-US" altLang="ko-KR" sz="1600" dirty="0">
                <a:cs typeface="Arial"/>
              </a:rPr>
              <a:t>High Arithmetic Intensity</a:t>
            </a:r>
            <a:endParaRPr lang="en-US" altLang="ko-KR" sz="1600" dirty="0">
              <a:cs typeface="Arial" panose="020B0604020202020204" pitchFamily="34" charset="0"/>
            </a:endParaRPr>
          </a:p>
        </p:txBody>
      </p:sp>
      <p:pic>
        <p:nvPicPr>
          <p:cNvPr id="41" name="Picture 4" descr="object detection 이미지 검색결과&quot;">
            <a:extLst>
              <a:ext uri="{FF2B5EF4-FFF2-40B4-BE49-F238E27FC236}">
                <a16:creationId xmlns:a16="http://schemas.microsoft.com/office/drawing/2014/main" id="{27C25388-6692-7D4E-8DA1-82BE0925E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343" y="3127022"/>
            <a:ext cx="1655963" cy="931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11235AD-6BF2-A644-9693-7C583E1CBE60}"/>
              </a:ext>
            </a:extLst>
          </p:cNvPr>
          <p:cNvSpPr txBox="1"/>
          <p:nvPr/>
        </p:nvSpPr>
        <p:spPr>
          <a:xfrm>
            <a:off x="8733788" y="4809782"/>
            <a:ext cx="3075014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b="1" dirty="0">
                <a:solidFill>
                  <a:srgbClr val="3F90A8"/>
                </a:solidFill>
                <a:cs typeface="Arial" panose="020B0604020202020204" pitchFamily="34" charset="0"/>
              </a:rPr>
              <a:t>Memory-bound</a:t>
            </a:r>
            <a:r>
              <a:rPr lang="en-US" altLang="ko-KR" b="1" dirty="0">
                <a:cs typeface="Arial" panose="020B0604020202020204" pitchFamily="34" charset="0"/>
              </a:rPr>
              <a:t> (e.g. NLP)</a:t>
            </a:r>
          </a:p>
          <a:p>
            <a:pPr algn="ctr"/>
            <a:r>
              <a:rPr lang="en-US" altLang="ko-KR" sz="1600" dirty="0">
                <a:cs typeface="Arial"/>
              </a:rPr>
              <a:t>Low Arithmetic Intensity</a:t>
            </a:r>
            <a:endParaRPr lang="en-US" altLang="ko-KR" sz="1600" dirty="0">
              <a:cs typeface="Arial" panose="020B0604020202020204" pitchFamily="34" charset="0"/>
            </a:endParaRPr>
          </a:p>
        </p:txBody>
      </p:sp>
      <p:pic>
        <p:nvPicPr>
          <p:cNvPr id="44" name="Picture 8" descr="squard dataset 이미지 검색결과&quot;">
            <a:extLst>
              <a:ext uri="{FF2B5EF4-FFF2-40B4-BE49-F238E27FC236}">
                <a16:creationId xmlns:a16="http://schemas.microsoft.com/office/drawing/2014/main" id="{69DEEF67-1D88-1143-871E-F19A0032A0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7" r="16428"/>
          <a:stretch/>
        </p:blipFill>
        <p:spPr bwMode="auto">
          <a:xfrm>
            <a:off x="6743820" y="4479481"/>
            <a:ext cx="1773788" cy="143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>
            <a:extLst>
              <a:ext uri="{FF2B5EF4-FFF2-40B4-BE49-F238E27FC236}">
                <a16:creationId xmlns:a16="http://schemas.microsoft.com/office/drawing/2014/main" id="{3EEBAC61-DE31-6244-84AE-C715B7E0B3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7893" y="2081553"/>
            <a:ext cx="3026373" cy="438535"/>
          </a:xfrm>
          <a:prstGeom prst="rect">
            <a:avLst/>
          </a:prstGeom>
        </p:spPr>
      </p:pic>
      <p:pic>
        <p:nvPicPr>
          <p:cNvPr id="46" name="Picture 5">
            <a:extLst>
              <a:ext uri="{FF2B5EF4-FFF2-40B4-BE49-F238E27FC236}">
                <a16:creationId xmlns:a16="http://schemas.microsoft.com/office/drawing/2014/main" id="{8C26ED7B-5BD6-484E-9630-795853D1B4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9856" y="2081553"/>
            <a:ext cx="2764239" cy="438534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901EBF53-AF47-1F4B-8CF4-5CA6827618AB}"/>
              </a:ext>
            </a:extLst>
          </p:cNvPr>
          <p:cNvSpPr txBox="1"/>
          <p:nvPr/>
        </p:nvSpPr>
        <p:spPr>
          <a:xfrm>
            <a:off x="7082458" y="1977655"/>
            <a:ext cx="1281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a typeface="Verdana" panose="020B0604030504040204" pitchFamily="34" charset="0"/>
                <a:cs typeface="Verdana" panose="020B0604030504040204" pitchFamily="34" charset="0"/>
              </a:rPr>
              <a:t>Arithmetic</a:t>
            </a:r>
          </a:p>
          <a:p>
            <a:pPr algn="ctr"/>
            <a:r>
              <a:rPr lang="en-US" b="1" dirty="0">
                <a:ea typeface="Verdana" panose="020B0604030504040204" pitchFamily="34" charset="0"/>
                <a:cs typeface="Verdana" panose="020B0604030504040204" pitchFamily="34" charset="0"/>
              </a:rPr>
              <a:t>Intensity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CBFDEF-B031-C849-8BAC-D1C972C3035E}"/>
              </a:ext>
            </a:extLst>
          </p:cNvPr>
          <p:cNvSpPr txBox="1"/>
          <p:nvPr/>
        </p:nvSpPr>
        <p:spPr>
          <a:xfrm>
            <a:off x="244540" y="1977655"/>
            <a:ext cx="2343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ea typeface="Verdana" panose="020B0604030504040204" pitchFamily="34" charset="0"/>
                <a:cs typeface="Verdana" panose="020B0604030504040204" pitchFamily="34" charset="0"/>
              </a:rPr>
              <a:t>Compute to Memory</a:t>
            </a:r>
          </a:p>
          <a:p>
            <a:pPr algn="ctr"/>
            <a:r>
              <a:rPr lang="en-US" b="1" dirty="0">
                <a:ea typeface="Verdana" panose="020B0604030504040204" pitchFamily="34" charset="0"/>
                <a:cs typeface="Verdana" panose="020B0604030504040204" pitchFamily="34" charset="0"/>
              </a:rPr>
              <a:t>Bandwidth Ratio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81C08AF-D54C-494C-9D6D-7D6F57679133}"/>
              </a:ext>
            </a:extLst>
          </p:cNvPr>
          <p:cNvSpPr txBox="1"/>
          <p:nvPr/>
        </p:nvSpPr>
        <p:spPr>
          <a:xfrm>
            <a:off x="2981740" y="2755849"/>
            <a:ext cx="6644360" cy="344128"/>
          </a:xfrm>
          <a:prstGeom prst="rect">
            <a:avLst/>
          </a:prstGeom>
          <a:noFill/>
        </p:spPr>
        <p:txBody>
          <a:bodyPr wrap="square" lIns="91440" tIns="18000" rIns="91440" bIns="18000" rtlCol="0" anchor="t">
            <a:spAutoFit/>
          </a:bodyPr>
          <a:lstStyle/>
          <a:p>
            <a:pPr algn="ctr"/>
            <a:r>
              <a:rPr lang="en-US" altLang="ko-KR" sz="2000" b="1">
                <a:solidFill>
                  <a:srgbClr val="00A249"/>
                </a:solidFill>
                <a:cs typeface="Arial"/>
              </a:rPr>
              <a:t>Should be balanced for </a:t>
            </a:r>
            <a:r>
              <a:rPr lang="en-US" altLang="ko-KR" sz="2000" b="1" dirty="0">
                <a:solidFill>
                  <a:srgbClr val="00A249"/>
                </a:solidFill>
                <a:cs typeface="Arial"/>
              </a:rPr>
              <a:t>high resource utilization</a:t>
            </a:r>
            <a:endParaRPr lang="ko-KR" altLang="en-US" sz="2000" b="1">
              <a:solidFill>
                <a:srgbClr val="00A249"/>
              </a:solidFill>
              <a:cs typeface="Arial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7C16FE4-A31D-3C49-BCB3-33A43FF08FA0}"/>
              </a:ext>
            </a:extLst>
          </p:cNvPr>
          <p:cNvSpPr txBox="1"/>
          <p:nvPr/>
        </p:nvSpPr>
        <p:spPr>
          <a:xfrm>
            <a:off x="4002512" y="1915602"/>
            <a:ext cx="4646634" cy="775015"/>
          </a:xfrm>
          <a:prstGeom prst="rect">
            <a:avLst/>
          </a:prstGeom>
          <a:noFill/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rgbClr val="00A249"/>
                </a:solidFill>
                <a:cs typeface="Arial" panose="020B0604020202020204" pitchFamily="34" charset="0"/>
              </a:rPr>
              <a:t>≈</a:t>
            </a:r>
            <a:endParaRPr lang="ko-KR" altLang="en-US" sz="4800" b="1" dirty="0">
              <a:solidFill>
                <a:srgbClr val="00A249"/>
              </a:solidFill>
              <a:cs typeface="Arial" panose="020B0604020202020204" pitchFamily="34" charset="0"/>
            </a:endParaRPr>
          </a:p>
        </p:txBody>
      </p:sp>
      <p:sp>
        <p:nvSpPr>
          <p:cNvPr id="59" name="모서리가 둥근 직사각형 58">
            <a:extLst>
              <a:ext uri="{FF2B5EF4-FFF2-40B4-BE49-F238E27FC236}">
                <a16:creationId xmlns:a16="http://schemas.microsoft.com/office/drawing/2014/main" id="{9F875F0C-A717-C543-BE69-25E790CB8697}"/>
              </a:ext>
            </a:extLst>
          </p:cNvPr>
          <p:cNvSpPr/>
          <p:nvPr/>
        </p:nvSpPr>
        <p:spPr>
          <a:xfrm>
            <a:off x="178716" y="3412262"/>
            <a:ext cx="11603561" cy="1624090"/>
          </a:xfrm>
          <a:prstGeom prst="roundRect">
            <a:avLst>
              <a:gd name="adj" fmla="val 13275"/>
            </a:avLst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2400" b="1" dirty="0">
                <a:solidFill>
                  <a:srgbClr val="C00000"/>
                </a:solidFill>
                <a:cs typeface="Lato"/>
              </a:rPr>
              <a:t>We need to close this gap between compute-to-memory bandwidth ratio (NPU) and arithmetic intensity (DNN model) to achieve high utilization.</a:t>
            </a:r>
            <a:endParaRPr kumimoji="1" lang="ko-KR" alt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21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1E5BC-1D87-A241-829A-E644359A2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NPU Resource Underutilization Problem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C6ABDB-7D87-904F-A4EA-FF0E7A745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69129"/>
            <a:ext cx="11757660" cy="193905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kumimoji="1" lang="en-US" altLang="ko-KR" b="1" dirty="0"/>
              <a:t>No one-size-fits-all NPUs</a:t>
            </a:r>
            <a:r>
              <a:rPr kumimoji="1" lang="en-US" altLang="ko-KR" dirty="0"/>
              <a:t> for various DNN models and batch sizes</a:t>
            </a:r>
          </a:p>
          <a:p>
            <a:pPr marL="575945" lvl="1"/>
            <a:r>
              <a:rPr kumimoji="1" lang="en-US" altLang="ko-KR" sz="2200" dirty="0">
                <a:solidFill>
                  <a:srgbClr val="C00000"/>
                </a:solidFill>
              </a:rPr>
              <a:t>Compute-centric accelerators </a:t>
            </a:r>
            <a:r>
              <a:rPr kumimoji="1" lang="en-US" altLang="ko-KR" sz="2200" dirty="0">
                <a:solidFill>
                  <a:srgbClr val="3B3B3B"/>
                </a:solidFill>
              </a:rPr>
              <a:t>are</a:t>
            </a:r>
            <a:r>
              <a:rPr kumimoji="1" lang="en-US" altLang="ko-KR" sz="2200" dirty="0"/>
              <a:t> well-suited for </a:t>
            </a:r>
            <a:r>
              <a:rPr kumimoji="1" lang="en-US" altLang="ko-KR" sz="2200" dirty="0">
                <a:solidFill>
                  <a:srgbClr val="C00000"/>
                </a:solidFill>
              </a:rPr>
              <a:t>Vision Tasks</a:t>
            </a:r>
            <a:endParaRPr lang="en-US" altLang="ko-KR" sz="2200" dirty="0">
              <a:cs typeface="Lato"/>
            </a:endParaRPr>
          </a:p>
          <a:p>
            <a:pPr marL="575945" lvl="1"/>
            <a:r>
              <a:rPr kumimoji="1" lang="en-US" altLang="en-US" sz="2200" dirty="0">
                <a:solidFill>
                  <a:srgbClr val="3F90A8"/>
                </a:solidFill>
                <a:cs typeface="Arial" panose="020B0604020202020204" pitchFamily="34" charset="0"/>
              </a:rPr>
              <a:t>Memory-centric accelerators</a:t>
            </a:r>
            <a:r>
              <a:rPr kumimoji="1" lang="en-US" altLang="ko-KR" sz="2200" dirty="0">
                <a:solidFill>
                  <a:srgbClr val="3F90A8"/>
                </a:solidFill>
              </a:rPr>
              <a:t> </a:t>
            </a:r>
            <a:r>
              <a:rPr kumimoji="1" lang="en-US" altLang="ko-KR" sz="2200" dirty="0"/>
              <a:t>prefers </a:t>
            </a:r>
            <a:r>
              <a:rPr kumimoji="1" lang="en-US" altLang="en-US" sz="2200" dirty="0">
                <a:solidFill>
                  <a:srgbClr val="3F90A8"/>
                </a:solidFill>
                <a:cs typeface="Arial" panose="020B0604020202020204" pitchFamily="34" charset="0"/>
              </a:rPr>
              <a:t>NLP &amp; Recommendation Tasks</a:t>
            </a:r>
            <a:endParaRPr lang="en-US" altLang="ko-KR" dirty="0">
              <a:solidFill>
                <a:srgbClr val="3F90A8"/>
              </a:solidFill>
              <a:cs typeface="Lato"/>
            </a:endParaRPr>
          </a:p>
          <a:p>
            <a:r>
              <a:rPr kumimoji="1" lang="en-US" altLang="ko-KR" dirty="0"/>
              <a:t>Significant mismatch between </a:t>
            </a:r>
            <a:r>
              <a:rPr kumimoji="1" lang="en-US" altLang="ko-KR" i="1" dirty="0"/>
              <a:t>Arithmetic Intensity</a:t>
            </a:r>
            <a:r>
              <a:rPr kumimoji="1" lang="en-US" altLang="ko-KR" dirty="0"/>
              <a:t> and </a:t>
            </a:r>
            <a:r>
              <a:rPr kumimoji="1" lang="en-US" altLang="ko-KR" i="1" dirty="0"/>
              <a:t>Compute-to-Memory BW ratio</a:t>
            </a:r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15F410FD-C956-B945-9DA5-F614DA1EBC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1409750"/>
              </p:ext>
            </p:extLst>
          </p:nvPr>
        </p:nvGraphicFramePr>
        <p:xfrm>
          <a:off x="19143" y="2775764"/>
          <a:ext cx="5913057" cy="3396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68" name="그룹 67">
            <a:extLst>
              <a:ext uri="{FF2B5EF4-FFF2-40B4-BE49-F238E27FC236}">
                <a16:creationId xmlns:a16="http://schemas.microsoft.com/office/drawing/2014/main" id="{0DF50E1B-2F36-574C-A01C-1452AC7EC2A0}"/>
              </a:ext>
            </a:extLst>
          </p:cNvPr>
          <p:cNvGrpSpPr/>
          <p:nvPr/>
        </p:nvGrpSpPr>
        <p:grpSpPr>
          <a:xfrm>
            <a:off x="5370214" y="3608360"/>
            <a:ext cx="2054882" cy="1399939"/>
            <a:chOff x="9886315" y="3386707"/>
            <a:chExt cx="2429487" cy="165515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7B1831F-0309-EE4A-AC45-877FD50C0612}"/>
                </a:ext>
              </a:extLst>
            </p:cNvPr>
            <p:cNvSpPr/>
            <p:nvPr/>
          </p:nvSpPr>
          <p:spPr>
            <a:xfrm>
              <a:off x="9970404" y="3662009"/>
              <a:ext cx="1500067" cy="13798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4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964CC6F-B473-0547-B8D2-3702C41177DB}"/>
                </a:ext>
              </a:extLst>
            </p:cNvPr>
            <p:cNvSpPr txBox="1"/>
            <p:nvPr/>
          </p:nvSpPr>
          <p:spPr>
            <a:xfrm>
              <a:off x="9886315" y="4698174"/>
              <a:ext cx="818391" cy="3436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400" dirty="0">
                  <a:solidFill>
                    <a:srgbClr val="3F90A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TPUv3</a:t>
              </a:r>
              <a:endParaRPr kumimoji="1" lang="ko-Kore-KR" altLang="en-US" sz="1400" dirty="0">
                <a:solidFill>
                  <a:srgbClr val="3F90A8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09F8183-5C5D-184A-AD73-E95D2C373B83}"/>
                </a:ext>
              </a:extLst>
            </p:cNvPr>
            <p:cNvSpPr txBox="1"/>
            <p:nvPr/>
          </p:nvSpPr>
          <p:spPr>
            <a:xfrm>
              <a:off x="9910383" y="4337137"/>
              <a:ext cx="863142" cy="3436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400" dirty="0" err="1">
                  <a:solidFill>
                    <a:srgbClr val="3F90A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Eyeriss</a:t>
              </a:r>
              <a:endParaRPr kumimoji="1" lang="ko-Kore-KR" altLang="en-US" sz="1400" dirty="0">
                <a:solidFill>
                  <a:srgbClr val="3F90A8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D001DF7-E798-2F44-8C83-C4CF5733B25B}"/>
                </a:ext>
              </a:extLst>
            </p:cNvPr>
            <p:cNvSpPr txBox="1"/>
            <p:nvPr/>
          </p:nvSpPr>
          <p:spPr>
            <a:xfrm>
              <a:off x="9905146" y="3564591"/>
              <a:ext cx="684140" cy="3436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4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Goya</a:t>
              </a:r>
              <a:endParaRPr kumimoji="1" lang="ko-Kore-KR" altLang="en-US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D79576-B384-D141-B047-6F4614E19125}"/>
                </a:ext>
              </a:extLst>
            </p:cNvPr>
            <p:cNvSpPr txBox="1"/>
            <p:nvPr/>
          </p:nvSpPr>
          <p:spPr>
            <a:xfrm>
              <a:off x="9905146" y="3816142"/>
              <a:ext cx="752161" cy="3436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4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NNP-I</a:t>
              </a:r>
              <a:endParaRPr kumimoji="1" lang="ko-Kore-KR" altLang="en-US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DBCD3D8-B7E5-2E48-B9C0-D954FE307150}"/>
                </a:ext>
              </a:extLst>
            </p:cNvPr>
            <p:cNvSpPr txBox="1"/>
            <p:nvPr/>
          </p:nvSpPr>
          <p:spPr>
            <a:xfrm>
              <a:off x="9905146" y="4044916"/>
              <a:ext cx="1172812" cy="3436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400" dirty="0" err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Cambricon</a:t>
              </a:r>
              <a:endParaRPr kumimoji="1" lang="ko-Kore-KR" altLang="en-US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오른쪽 중괄호[R] 13">
              <a:extLst>
                <a:ext uri="{FF2B5EF4-FFF2-40B4-BE49-F238E27FC236}">
                  <a16:creationId xmlns:a16="http://schemas.microsoft.com/office/drawing/2014/main" id="{E43A7D32-5C24-D840-BD89-74905E5C1EC5}"/>
                </a:ext>
              </a:extLst>
            </p:cNvPr>
            <p:cNvSpPr/>
            <p:nvPr/>
          </p:nvSpPr>
          <p:spPr>
            <a:xfrm rot="18900000">
              <a:off x="10785684" y="3500680"/>
              <a:ext cx="164889" cy="684802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400">
                <a:solidFill>
                  <a:srgbClr val="C00000"/>
                </a:solidFill>
              </a:endParaRPr>
            </a:p>
          </p:txBody>
        </p:sp>
        <p:sp>
          <p:nvSpPr>
            <p:cNvPr id="13" name="오른쪽 중괄호[R] 14">
              <a:extLst>
                <a:ext uri="{FF2B5EF4-FFF2-40B4-BE49-F238E27FC236}">
                  <a16:creationId xmlns:a16="http://schemas.microsoft.com/office/drawing/2014/main" id="{CF24B2D3-E7BE-C741-BFDD-0D4B58517AFC}"/>
                </a:ext>
              </a:extLst>
            </p:cNvPr>
            <p:cNvSpPr/>
            <p:nvPr/>
          </p:nvSpPr>
          <p:spPr>
            <a:xfrm>
              <a:off x="10720438" y="4465521"/>
              <a:ext cx="259813" cy="477179"/>
            </a:xfrm>
            <a:prstGeom prst="rightBrace">
              <a:avLst/>
            </a:prstGeom>
            <a:ln w="19050">
              <a:solidFill>
                <a:srgbClr val="3F90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4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D7F08A-2E42-2E40-BE02-37EB08605363}"/>
                </a:ext>
              </a:extLst>
            </p:cNvPr>
            <p:cNvSpPr txBox="1"/>
            <p:nvPr/>
          </p:nvSpPr>
          <p:spPr>
            <a:xfrm>
              <a:off x="10431209" y="3386707"/>
              <a:ext cx="1884593" cy="343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Comp-centric</a:t>
              </a:r>
              <a:endParaRPr kumimoji="1" lang="ko-Kore-KR" altLang="en-US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CD65E9A-9057-0A47-9AD0-60854EF13F2A}"/>
                </a:ext>
              </a:extLst>
            </p:cNvPr>
            <p:cNvSpPr txBox="1"/>
            <p:nvPr/>
          </p:nvSpPr>
          <p:spPr>
            <a:xfrm>
              <a:off x="10907715" y="4517724"/>
              <a:ext cx="1305272" cy="3436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en-US" sz="1400" dirty="0">
                  <a:solidFill>
                    <a:srgbClr val="3F90A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Mem-centric</a:t>
              </a:r>
              <a:endParaRPr kumimoji="1" lang="ko-Kore-KR" altLang="en-US" sz="1400" dirty="0">
                <a:solidFill>
                  <a:srgbClr val="3F90A8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E3183-3E35-BE46-BEAF-33333484C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 sz="1250" dirty="0"/>
          </a:p>
        </p:txBody>
      </p:sp>
      <p:sp>
        <p:nvSpPr>
          <p:cNvPr id="16" name="Rectangle 7192">
            <a:extLst>
              <a:ext uri="{FF2B5EF4-FFF2-40B4-BE49-F238E27FC236}">
                <a16:creationId xmlns:a16="http://schemas.microsoft.com/office/drawing/2014/main" id="{BCF93CA8-9B4B-FE41-B1EB-2969BA740B5B}"/>
              </a:ext>
            </a:extLst>
          </p:cNvPr>
          <p:cNvSpPr/>
          <p:nvPr/>
        </p:nvSpPr>
        <p:spPr>
          <a:xfrm>
            <a:off x="84419" y="6156416"/>
            <a:ext cx="120633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* Each acronym corresponds to BERT-base (BB), BERT-large (BL), NCF recommendation (NCF), </a:t>
            </a:r>
            <a:r>
              <a:rPr lang="en-US" sz="1200" dirty="0" err="1"/>
              <a:t>XLNet</a:t>
            </a:r>
            <a:r>
              <a:rPr lang="en-US" sz="1200" dirty="0"/>
              <a:t> (XL), InceptionV3 (IC), MobileNetV2 (MN), ResNet50 (RN), ResNeXt50 (RX)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0383515-B683-EF4A-ACC3-351CBA70B4C9}"/>
              </a:ext>
            </a:extLst>
          </p:cNvPr>
          <p:cNvGrpSpPr/>
          <p:nvPr/>
        </p:nvGrpSpPr>
        <p:grpSpPr>
          <a:xfrm>
            <a:off x="8409211" y="4310388"/>
            <a:ext cx="2315343" cy="1108651"/>
            <a:chOff x="1813962" y="4272426"/>
            <a:chExt cx="2315343" cy="1108651"/>
          </a:xfrm>
        </p:grpSpPr>
        <p:sp>
          <p:nvSpPr>
            <p:cNvPr id="28" name="Rectangle 138">
              <a:extLst>
                <a:ext uri="{FF2B5EF4-FFF2-40B4-BE49-F238E27FC236}">
                  <a16:creationId xmlns:a16="http://schemas.microsoft.com/office/drawing/2014/main" id="{EFDAE0E1-2DE1-0640-BBAB-1523FCAFB426}"/>
                </a:ext>
              </a:extLst>
            </p:cNvPr>
            <p:cNvSpPr/>
            <p:nvPr/>
          </p:nvSpPr>
          <p:spPr>
            <a:xfrm rot="10800000">
              <a:off x="2171573" y="5068662"/>
              <a:ext cx="917564" cy="312415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122">
              <a:extLst>
                <a:ext uri="{FF2B5EF4-FFF2-40B4-BE49-F238E27FC236}">
                  <a16:creationId xmlns:a16="http://schemas.microsoft.com/office/drawing/2014/main" id="{281D64E0-EA8C-244D-A207-3C02E94CAAA8}"/>
                </a:ext>
              </a:extLst>
            </p:cNvPr>
            <p:cNvSpPr/>
            <p:nvPr/>
          </p:nvSpPr>
          <p:spPr>
            <a:xfrm rot="10800000">
              <a:off x="1813962" y="4669776"/>
              <a:ext cx="185286" cy="312409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2" name="Curved Connector 131">
              <a:extLst>
                <a:ext uri="{FF2B5EF4-FFF2-40B4-BE49-F238E27FC236}">
                  <a16:creationId xmlns:a16="http://schemas.microsoft.com/office/drawing/2014/main" id="{9D92DF35-32D7-AB4F-A562-E269AB843906}"/>
                </a:ext>
              </a:extLst>
            </p:cNvPr>
            <p:cNvCxnSpPr>
              <a:cxnSpLocks/>
              <a:stCxn id="37" idx="1"/>
              <a:endCxn id="28" idx="3"/>
            </p:cNvCxnSpPr>
            <p:nvPr/>
          </p:nvCxnSpPr>
          <p:spPr>
            <a:xfrm>
              <a:off x="1999248" y="4825980"/>
              <a:ext cx="172325" cy="398889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headEnd w="lg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E20200A-3C96-364D-AAF5-578FDF87B397}"/>
                </a:ext>
              </a:extLst>
            </p:cNvPr>
            <p:cNvSpPr txBox="1"/>
            <p:nvPr/>
          </p:nvSpPr>
          <p:spPr>
            <a:xfrm>
              <a:off x="3675335" y="4636306"/>
              <a:ext cx="4539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280CCE-C4CC-BE4F-A099-6DA1B9ECEABE}"/>
                </a:ext>
              </a:extLst>
            </p:cNvPr>
            <p:cNvSpPr txBox="1"/>
            <p:nvPr/>
          </p:nvSpPr>
          <p:spPr>
            <a:xfrm>
              <a:off x="1908683" y="4272426"/>
              <a:ext cx="2114681" cy="338554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kumimoji="1" lang="en-US" altLang="ko-KR" sz="1600"/>
                <a:t>Longer compute time</a:t>
              </a:r>
              <a:endParaRPr kumimoji="1" lang="ko-KR" altLang="en-US" sz="1600" dirty="0"/>
            </a:p>
          </p:txBody>
        </p:sp>
      </p:grp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C98646B6-EB13-414B-B5B7-B8D5C602C356}"/>
              </a:ext>
            </a:extLst>
          </p:cNvPr>
          <p:cNvSpPr/>
          <p:nvPr/>
        </p:nvSpPr>
        <p:spPr>
          <a:xfrm>
            <a:off x="5393749" y="4724112"/>
            <a:ext cx="692204" cy="29068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ko-KR" sz="1400" dirty="0">
                <a:solidFill>
                  <a:srgbClr val="FF0000"/>
                </a:solidFill>
              </a:rPr>
              <a:t>TPUv3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99C13AD2-6A33-4E44-9993-AF784DA9E6AA}"/>
              </a:ext>
            </a:extLst>
          </p:cNvPr>
          <p:cNvSpPr/>
          <p:nvPr/>
        </p:nvSpPr>
        <p:spPr>
          <a:xfrm>
            <a:off x="1289265" y="3087629"/>
            <a:ext cx="638978" cy="290689"/>
          </a:xfrm>
          <a:prstGeom prst="roundRect">
            <a:avLst/>
          </a:prstGeom>
          <a:solidFill>
            <a:schemeClr val="bg2">
              <a:lumMod val="90000"/>
              <a:alpha val="2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870DCDCA-E6B9-FC48-935A-AAC813DD50A7}"/>
              </a:ext>
            </a:extLst>
          </p:cNvPr>
          <p:cNvCxnSpPr>
            <a:cxnSpLocks/>
          </p:cNvCxnSpPr>
          <p:nvPr/>
        </p:nvCxnSpPr>
        <p:spPr>
          <a:xfrm>
            <a:off x="1608754" y="4880473"/>
            <a:ext cx="376146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B787230-FDAD-FC49-B225-E6FB0585DA36}"/>
              </a:ext>
            </a:extLst>
          </p:cNvPr>
          <p:cNvGrpSpPr/>
          <p:nvPr/>
        </p:nvGrpSpPr>
        <p:grpSpPr>
          <a:xfrm>
            <a:off x="8409211" y="3030177"/>
            <a:ext cx="3022522" cy="1170394"/>
            <a:chOff x="1813962" y="2992215"/>
            <a:chExt cx="3022522" cy="1170394"/>
          </a:xfrm>
        </p:grpSpPr>
        <p:sp>
          <p:nvSpPr>
            <p:cNvPr id="18" name="Rectangle 122">
              <a:extLst>
                <a:ext uri="{FF2B5EF4-FFF2-40B4-BE49-F238E27FC236}">
                  <a16:creationId xmlns:a16="http://schemas.microsoft.com/office/drawing/2014/main" id="{7BD42167-EF5B-CF4E-A9F0-29C6940514A7}"/>
                </a:ext>
              </a:extLst>
            </p:cNvPr>
            <p:cNvSpPr/>
            <p:nvPr/>
          </p:nvSpPr>
          <p:spPr>
            <a:xfrm rot="10800000" flipV="1">
              <a:off x="2903852" y="3850197"/>
              <a:ext cx="185286" cy="3124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38">
              <a:extLst>
                <a:ext uri="{FF2B5EF4-FFF2-40B4-BE49-F238E27FC236}">
                  <a16:creationId xmlns:a16="http://schemas.microsoft.com/office/drawing/2014/main" id="{0A340FE0-4E4C-F442-905A-41E36813F058}"/>
                </a:ext>
              </a:extLst>
            </p:cNvPr>
            <p:cNvSpPr/>
            <p:nvPr/>
          </p:nvSpPr>
          <p:spPr>
            <a:xfrm rot="10800000" flipV="1">
              <a:off x="1813962" y="3451307"/>
              <a:ext cx="984026" cy="3124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Curved Connector 131">
              <a:extLst>
                <a:ext uri="{FF2B5EF4-FFF2-40B4-BE49-F238E27FC236}">
                  <a16:creationId xmlns:a16="http://schemas.microsoft.com/office/drawing/2014/main" id="{5B323A43-C0D0-A54C-87E3-FAAFC58D686E}"/>
                </a:ext>
              </a:extLst>
            </p:cNvPr>
            <p:cNvCxnSpPr>
              <a:cxnSpLocks/>
              <a:stCxn id="19" idx="1"/>
              <a:endCxn id="18" idx="3"/>
            </p:cNvCxnSpPr>
            <p:nvPr/>
          </p:nvCxnSpPr>
          <p:spPr>
            <a:xfrm>
              <a:off x="2797988" y="3607516"/>
              <a:ext cx="105864" cy="398887"/>
            </a:xfrm>
            <a:prstGeom prst="curvedConnector3">
              <a:avLst/>
            </a:prstGeom>
            <a:ln w="19050">
              <a:solidFill>
                <a:schemeClr val="tx1"/>
              </a:solidFill>
              <a:headEnd w="lg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B3DE5A8-C730-0249-A853-D8FE69D56908}"/>
                </a:ext>
              </a:extLst>
            </p:cNvPr>
            <p:cNvSpPr txBox="1"/>
            <p:nvPr/>
          </p:nvSpPr>
          <p:spPr>
            <a:xfrm>
              <a:off x="3671230" y="3422646"/>
              <a:ext cx="4539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33E3614-9BE8-734A-9333-71065FC9CD45}"/>
                </a:ext>
              </a:extLst>
            </p:cNvPr>
            <p:cNvSpPr txBox="1"/>
            <p:nvPr/>
          </p:nvSpPr>
          <p:spPr>
            <a:xfrm>
              <a:off x="1941322" y="2992215"/>
              <a:ext cx="2895162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kumimoji="1" lang="en-US" altLang="ko-KR" sz="1600" dirty="0"/>
                <a:t>Longer memory access time</a:t>
              </a:r>
              <a:endParaRPr kumimoji="1" lang="ko-KR" altLang="en-US" sz="1600" dirty="0"/>
            </a:p>
          </p:txBody>
        </p:sp>
      </p:grpSp>
      <p:sp>
        <p:nvSpPr>
          <p:cNvPr id="15" name="타원 14">
            <a:extLst>
              <a:ext uri="{FF2B5EF4-FFF2-40B4-BE49-F238E27FC236}">
                <a16:creationId xmlns:a16="http://schemas.microsoft.com/office/drawing/2014/main" id="{06679A47-44AB-DB43-BFB3-F1FFAE5C95FF}"/>
              </a:ext>
            </a:extLst>
          </p:cNvPr>
          <p:cNvSpPr/>
          <p:nvPr/>
        </p:nvSpPr>
        <p:spPr>
          <a:xfrm>
            <a:off x="1470221" y="5127426"/>
            <a:ext cx="437002" cy="43700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A4456912-5A8B-8540-85B8-B0A6F2BD2DB6}"/>
              </a:ext>
            </a:extLst>
          </p:cNvPr>
          <p:cNvSpPr/>
          <p:nvPr/>
        </p:nvSpPr>
        <p:spPr>
          <a:xfrm>
            <a:off x="4987182" y="4291585"/>
            <a:ext cx="437002" cy="43700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6E83B0-EB15-D14C-B792-2474EE0E549F}"/>
              </a:ext>
            </a:extLst>
          </p:cNvPr>
          <p:cNvSpPr txBox="1"/>
          <p:nvPr/>
        </p:nvSpPr>
        <p:spPr>
          <a:xfrm>
            <a:off x="1033282" y="5803266"/>
            <a:ext cx="49439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</a:rPr>
              <a:t>Arithmetic Intensity &lt; Comp. to </a:t>
            </a:r>
            <a:r>
              <a:rPr kumimoji="1" lang="en-US" altLang="ko-Kore-KR" dirty="0" err="1">
                <a:solidFill>
                  <a:srgbClr val="FF0000"/>
                </a:solidFill>
              </a:rPr>
              <a:t>MemBW</a:t>
            </a:r>
            <a:r>
              <a:rPr kumimoji="1" lang="en-US" altLang="ko-Kore-KR" dirty="0">
                <a:solidFill>
                  <a:srgbClr val="FF0000"/>
                </a:solidFill>
              </a:rPr>
              <a:t> Ratio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298794D-8FD7-7041-AEE9-57F59A570E31}"/>
              </a:ext>
            </a:extLst>
          </p:cNvPr>
          <p:cNvSpPr txBox="1"/>
          <p:nvPr/>
        </p:nvSpPr>
        <p:spPr>
          <a:xfrm>
            <a:off x="1017494" y="5765360"/>
            <a:ext cx="49439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</a:rPr>
              <a:t>Arithmetic Intensity &gt; Comp. to </a:t>
            </a:r>
            <a:r>
              <a:rPr kumimoji="1" lang="en-US" altLang="ko-Kore-KR" dirty="0" err="1">
                <a:solidFill>
                  <a:srgbClr val="FF0000"/>
                </a:solidFill>
              </a:rPr>
              <a:t>MemBW</a:t>
            </a:r>
            <a:r>
              <a:rPr kumimoji="1" lang="en-US" altLang="ko-Kore-KR" dirty="0">
                <a:solidFill>
                  <a:srgbClr val="FF0000"/>
                </a:solidFill>
              </a:rPr>
              <a:t> Ratio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7CF4770-E3D1-5449-9B24-612CE18754D6}"/>
              </a:ext>
            </a:extLst>
          </p:cNvPr>
          <p:cNvGrpSpPr/>
          <p:nvPr/>
        </p:nvGrpSpPr>
        <p:grpSpPr>
          <a:xfrm>
            <a:off x="6590746" y="3227476"/>
            <a:ext cx="4974721" cy="2756137"/>
            <a:chOff x="6734685" y="3447618"/>
            <a:chExt cx="4974721" cy="275613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F7987F0-8B0E-554A-ADEB-771740D21BA0}"/>
                </a:ext>
              </a:extLst>
            </p:cNvPr>
            <p:cNvSpPr txBox="1"/>
            <p:nvPr/>
          </p:nvSpPr>
          <p:spPr>
            <a:xfrm>
              <a:off x="6734685" y="4114310"/>
              <a:ext cx="14430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cs typeface="Arial" panose="020B0604020202020204" pitchFamily="34" charset="0"/>
                </a:rPr>
                <a:t>Compute Util.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3112E71-EE02-8842-BF2B-9FF0264BC582}"/>
                </a:ext>
              </a:extLst>
            </p:cNvPr>
            <p:cNvSpPr txBox="1"/>
            <p:nvPr/>
          </p:nvSpPr>
          <p:spPr>
            <a:xfrm>
              <a:off x="6814730" y="3652795"/>
              <a:ext cx="1482493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600" dirty="0">
                  <a:cs typeface="Arial"/>
                </a:rPr>
                <a:t>Memory Util. </a:t>
              </a:r>
              <a:endParaRPr lang="en-US" sz="1600" dirty="0">
                <a:cs typeface="Arial" panose="020B0604020202020204" pitchFamily="34" charset="0"/>
              </a:endParaRPr>
            </a:p>
          </p:txBody>
        </p:sp>
        <p:cxnSp>
          <p:nvCxnSpPr>
            <p:cNvPr id="57" name="Straight Arrow Connector 107">
              <a:extLst>
                <a:ext uri="{FF2B5EF4-FFF2-40B4-BE49-F238E27FC236}">
                  <a16:creationId xmlns:a16="http://schemas.microsoft.com/office/drawing/2014/main" id="{05976200-BDB8-3942-B080-A003A9F878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40477" y="3447618"/>
              <a:ext cx="0" cy="235185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108">
              <a:extLst>
                <a:ext uri="{FF2B5EF4-FFF2-40B4-BE49-F238E27FC236}">
                  <a16:creationId xmlns:a16="http://schemas.microsoft.com/office/drawing/2014/main" id="{0F87EA05-67EB-8B40-9FFA-49A80D459832}"/>
                </a:ext>
              </a:extLst>
            </p:cNvPr>
            <p:cNvCxnSpPr>
              <a:cxnSpLocks/>
            </p:cNvCxnSpPr>
            <p:nvPr/>
          </p:nvCxnSpPr>
          <p:spPr>
            <a:xfrm>
              <a:off x="8240477" y="5795954"/>
              <a:ext cx="346892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C9FDF4A-E436-4E4D-97DA-A5B82B596C16}"/>
                </a:ext>
              </a:extLst>
            </p:cNvPr>
            <p:cNvSpPr txBox="1"/>
            <p:nvPr/>
          </p:nvSpPr>
          <p:spPr>
            <a:xfrm>
              <a:off x="9546802" y="5865201"/>
              <a:ext cx="6322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cs typeface="Arial" panose="020B0604020202020204" pitchFamily="34" charset="0"/>
                </a:rPr>
                <a:t>Time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A84E05B-614B-5B42-B95D-41C28B721C67}"/>
                </a:ext>
              </a:extLst>
            </p:cNvPr>
            <p:cNvSpPr txBox="1"/>
            <p:nvPr/>
          </p:nvSpPr>
          <p:spPr>
            <a:xfrm>
              <a:off x="6747115" y="5355925"/>
              <a:ext cx="14430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cs typeface="Arial" panose="020B0604020202020204" pitchFamily="34" charset="0"/>
                </a:rPr>
                <a:t>Compute Util.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18ECC22-FB7D-9146-9C81-F8AC2B154E8F}"/>
                </a:ext>
              </a:extLst>
            </p:cNvPr>
            <p:cNvSpPr txBox="1"/>
            <p:nvPr/>
          </p:nvSpPr>
          <p:spPr>
            <a:xfrm>
              <a:off x="6809575" y="4894410"/>
              <a:ext cx="1482493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600">
                  <a:cs typeface="Arial"/>
                </a:rPr>
                <a:t>Memory Util. </a:t>
              </a:r>
              <a:endParaRPr lang="en-US" sz="1600" dirty="0"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883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9" grpId="0" animBg="1"/>
      <p:bldP spid="15" grpId="0" animBg="1"/>
      <p:bldP spid="15" grpId="1" animBg="1"/>
      <p:bldP spid="43" grpId="0" animBg="1"/>
      <p:bldP spid="21" grpId="0" animBg="1"/>
      <p:bldP spid="21" grpId="1" animBg="1"/>
      <p:bldP spid="4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1E5BC-1D87-A241-829A-E644359A2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NPU Resource Underutilization Problem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C6ABDB-7D87-904F-A4EA-FF0E7A745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9"/>
            <a:ext cx="11757660" cy="17347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ko-KR" sz="2200" dirty="0"/>
              <a:t>This mismatch leads</a:t>
            </a:r>
            <a:r>
              <a:rPr kumimoji="1" lang="en-US" altLang="ko-KR" sz="2200" dirty="0">
                <a:sym typeface="Wingdings" pitchFamily="2" charset="2"/>
              </a:rPr>
              <a:t> to </a:t>
            </a:r>
            <a:r>
              <a:rPr kumimoji="1" lang="en-US" altLang="ko-KR" sz="2200" b="1" dirty="0">
                <a:solidFill>
                  <a:schemeClr val="accent5"/>
                </a:solidFill>
                <a:sym typeface="Wingdings" pitchFamily="2" charset="2"/>
              </a:rPr>
              <a:t>Resource Underutilization</a:t>
            </a:r>
          </a:p>
          <a:p>
            <a:pPr marL="575945" lvl="1"/>
            <a:r>
              <a:rPr kumimoji="1" lang="en-US" altLang="ko-KR" sz="2000" b="1" dirty="0">
                <a:sym typeface="Wingdings" pitchFamily="2" charset="2"/>
              </a:rPr>
              <a:t>Conventional way</a:t>
            </a:r>
            <a:r>
              <a:rPr kumimoji="1" lang="en-US" altLang="ko-KR" sz="2000" dirty="0">
                <a:sym typeface="Wingdings" pitchFamily="2" charset="2"/>
              </a:rPr>
              <a:t>: Double-Buffering / Decoupled Access-and-Execution (Prefetching)</a:t>
            </a:r>
            <a:endParaRPr lang="en-US" altLang="ko-KR" sz="2000" dirty="0">
              <a:cs typeface="Lato"/>
            </a:endParaRPr>
          </a:p>
          <a:p>
            <a:pPr marL="347345" lvl="1" indent="0">
              <a:buNone/>
            </a:pPr>
            <a:endParaRPr lang="en-US" altLang="ko-KR" sz="2000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E3183-3E35-BE46-BEAF-33333484C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 sz="125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58C62FE-C427-2A4F-A1A4-35EAEF7441E5}"/>
              </a:ext>
            </a:extLst>
          </p:cNvPr>
          <p:cNvSpPr txBox="1"/>
          <p:nvPr/>
        </p:nvSpPr>
        <p:spPr>
          <a:xfrm>
            <a:off x="4052493" y="4467137"/>
            <a:ext cx="4562467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cs typeface="Arial"/>
              </a:rPr>
              <a:t>Imbalance between NPU and DNN models</a:t>
            </a:r>
            <a:endParaRPr lang="en-US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cxnSp>
        <p:nvCxnSpPr>
          <p:cNvPr id="61" name="Straight Arrow Connector 107">
            <a:extLst>
              <a:ext uri="{FF2B5EF4-FFF2-40B4-BE49-F238E27FC236}">
                <a16:creationId xmlns:a16="http://schemas.microsoft.com/office/drawing/2014/main" id="{B6D26B2C-F765-7B40-8413-886675346892}"/>
              </a:ext>
            </a:extLst>
          </p:cNvPr>
          <p:cNvCxnSpPr>
            <a:cxnSpLocks/>
          </p:cNvCxnSpPr>
          <p:nvPr/>
        </p:nvCxnSpPr>
        <p:spPr>
          <a:xfrm flipV="1">
            <a:off x="3528407" y="2534022"/>
            <a:ext cx="1" cy="3294079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108">
            <a:extLst>
              <a:ext uri="{FF2B5EF4-FFF2-40B4-BE49-F238E27FC236}">
                <a16:creationId xmlns:a16="http://schemas.microsoft.com/office/drawing/2014/main" id="{2D8FFEBD-535D-DF4A-A9DF-5CC4D4400082}"/>
              </a:ext>
            </a:extLst>
          </p:cNvPr>
          <p:cNvCxnSpPr>
            <a:cxnSpLocks/>
          </p:cNvCxnSpPr>
          <p:nvPr/>
        </p:nvCxnSpPr>
        <p:spPr>
          <a:xfrm>
            <a:off x="3531433" y="5828101"/>
            <a:ext cx="7577461" cy="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ADB0483-A130-4740-932A-4B6920386347}"/>
              </a:ext>
            </a:extLst>
          </p:cNvPr>
          <p:cNvSpPr txBox="1"/>
          <p:nvPr/>
        </p:nvSpPr>
        <p:spPr>
          <a:xfrm>
            <a:off x="7018517" y="5862332"/>
            <a:ext cx="632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cs typeface="Arial" panose="020B0604020202020204" pitchFamily="34" charset="0"/>
              </a:rPr>
              <a:t>Time</a:t>
            </a:r>
          </a:p>
        </p:txBody>
      </p: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7D7423A3-2697-B844-86F8-AAABF135C356}"/>
              </a:ext>
            </a:extLst>
          </p:cNvPr>
          <p:cNvGrpSpPr/>
          <p:nvPr/>
        </p:nvGrpSpPr>
        <p:grpSpPr>
          <a:xfrm>
            <a:off x="3850727" y="2438751"/>
            <a:ext cx="6126717" cy="1896170"/>
            <a:chOff x="3850727" y="2438751"/>
            <a:chExt cx="6126717" cy="1896170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B48BC72C-F5DD-1D43-9BA9-77861C0AC059}"/>
                </a:ext>
              </a:extLst>
            </p:cNvPr>
            <p:cNvSpPr txBox="1"/>
            <p:nvPr/>
          </p:nvSpPr>
          <p:spPr>
            <a:xfrm>
              <a:off x="7184692" y="2438751"/>
              <a:ext cx="27927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5"/>
                  </a:solidFill>
                  <a:cs typeface="Arial" panose="020B0604020202020204" pitchFamily="34" charset="0"/>
                </a:rPr>
                <a:t>DRAM Channel Idle Time</a:t>
              </a:r>
            </a:p>
          </p:txBody>
        </p:sp>
        <p:sp>
          <p:nvSpPr>
            <p:cNvPr id="129" name="Right Brace 192">
              <a:extLst>
                <a:ext uri="{FF2B5EF4-FFF2-40B4-BE49-F238E27FC236}">
                  <a16:creationId xmlns:a16="http://schemas.microsoft.com/office/drawing/2014/main" id="{42490C0C-6F7B-A240-A415-3769C02184BD}"/>
                </a:ext>
              </a:extLst>
            </p:cNvPr>
            <p:cNvSpPr/>
            <p:nvPr/>
          </p:nvSpPr>
          <p:spPr bwMode="auto">
            <a:xfrm rot="16200000" flipV="1">
              <a:off x="8422005" y="1730241"/>
              <a:ext cx="177038" cy="2366111"/>
            </a:xfrm>
            <a:prstGeom prst="rightBrace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1" name="Right Brace 191">
              <a:extLst>
                <a:ext uri="{FF2B5EF4-FFF2-40B4-BE49-F238E27FC236}">
                  <a16:creationId xmlns:a16="http://schemas.microsoft.com/office/drawing/2014/main" id="{5920B5AC-D8EB-AF43-A7ED-4BF9996653A5}"/>
                </a:ext>
              </a:extLst>
            </p:cNvPr>
            <p:cNvSpPr/>
            <p:nvPr/>
          </p:nvSpPr>
          <p:spPr bwMode="auto">
            <a:xfrm rot="5400000" flipV="1">
              <a:off x="5279246" y="3485847"/>
              <a:ext cx="140110" cy="683350"/>
            </a:xfrm>
            <a:prstGeom prst="rightBrace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2" name="Right Brace 192">
              <a:extLst>
                <a:ext uri="{FF2B5EF4-FFF2-40B4-BE49-F238E27FC236}">
                  <a16:creationId xmlns:a16="http://schemas.microsoft.com/office/drawing/2014/main" id="{FC114327-9DF4-D140-922D-877E1682B014}"/>
                </a:ext>
              </a:extLst>
            </p:cNvPr>
            <p:cNvSpPr/>
            <p:nvPr/>
          </p:nvSpPr>
          <p:spPr bwMode="auto">
            <a:xfrm rot="5400000" flipV="1">
              <a:off x="6183340" y="3501440"/>
              <a:ext cx="140110" cy="652162"/>
            </a:xfrm>
            <a:prstGeom prst="rightBrace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4" name="Right Brace 192">
              <a:extLst>
                <a:ext uri="{FF2B5EF4-FFF2-40B4-BE49-F238E27FC236}">
                  <a16:creationId xmlns:a16="http://schemas.microsoft.com/office/drawing/2014/main" id="{3A69FBAB-1A75-1144-A6AC-7DC0CCD15E9A}"/>
                </a:ext>
              </a:extLst>
            </p:cNvPr>
            <p:cNvSpPr/>
            <p:nvPr/>
          </p:nvSpPr>
          <p:spPr bwMode="auto">
            <a:xfrm rot="5400000" flipV="1">
              <a:off x="6853796" y="3719522"/>
              <a:ext cx="140110" cy="216000"/>
            </a:xfrm>
            <a:prstGeom prst="rightBrace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5" name="Right Brace 189">
              <a:extLst>
                <a:ext uri="{FF2B5EF4-FFF2-40B4-BE49-F238E27FC236}">
                  <a16:creationId xmlns:a16="http://schemas.microsoft.com/office/drawing/2014/main" id="{57DB170E-EB9D-C74B-AE00-083FA6B73C42}"/>
                </a:ext>
              </a:extLst>
            </p:cNvPr>
            <p:cNvSpPr/>
            <p:nvPr/>
          </p:nvSpPr>
          <p:spPr bwMode="auto">
            <a:xfrm rot="5400000" flipV="1">
              <a:off x="4225917" y="3382277"/>
              <a:ext cx="140110" cy="890489"/>
            </a:xfrm>
            <a:prstGeom prst="rightBrace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125260DE-181C-F346-A7AC-92F3EC79B9C4}"/>
                </a:ext>
              </a:extLst>
            </p:cNvPr>
            <p:cNvSpPr txBox="1"/>
            <p:nvPr/>
          </p:nvSpPr>
          <p:spPr>
            <a:xfrm>
              <a:off x="4463597" y="3965589"/>
              <a:ext cx="2143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5"/>
                  </a:solidFill>
                  <a:cs typeface="Arial" panose="020B0604020202020204" pitchFamily="34" charset="0"/>
                </a:rPr>
                <a:t>Compute Idle Time</a:t>
              </a:r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0E8877BD-74EB-1946-A875-07C749AF6DF3}"/>
              </a:ext>
            </a:extLst>
          </p:cNvPr>
          <p:cNvGrpSpPr/>
          <p:nvPr/>
        </p:nvGrpSpPr>
        <p:grpSpPr>
          <a:xfrm>
            <a:off x="59383" y="2976475"/>
            <a:ext cx="9634198" cy="769886"/>
            <a:chOff x="59383" y="2976475"/>
            <a:chExt cx="9634198" cy="769886"/>
          </a:xfrm>
        </p:grpSpPr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CAFB52AE-ECFE-EE45-B9D0-445247514C4D}"/>
                </a:ext>
              </a:extLst>
            </p:cNvPr>
            <p:cNvGrpSpPr/>
            <p:nvPr/>
          </p:nvGrpSpPr>
          <p:grpSpPr>
            <a:xfrm>
              <a:off x="59383" y="2976475"/>
              <a:ext cx="9634198" cy="769886"/>
              <a:chOff x="59383" y="2976475"/>
              <a:chExt cx="9634198" cy="769886"/>
            </a:xfrm>
          </p:grpSpPr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D97B0B87-D3DB-CD48-B5A5-E3DCFE310391}"/>
                  </a:ext>
                </a:extLst>
              </p:cNvPr>
              <p:cNvSpPr txBox="1"/>
              <p:nvPr/>
            </p:nvSpPr>
            <p:spPr>
              <a:xfrm>
                <a:off x="59383" y="2976475"/>
                <a:ext cx="216437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>
                    <a:cs typeface="Arial" panose="020B0604020202020204" pitchFamily="34" charset="0"/>
                  </a:rPr>
                  <a:t>Double-buffering</a:t>
                </a:r>
                <a:br>
                  <a:rPr lang="en-US" sz="2000" b="1" dirty="0">
                    <a:cs typeface="Arial" panose="020B0604020202020204" pitchFamily="34" charset="0"/>
                  </a:rPr>
                </a:br>
                <a:r>
                  <a:rPr lang="en-US" sz="2000" b="1" dirty="0">
                    <a:cs typeface="Arial" panose="020B0604020202020204" pitchFamily="34" charset="0"/>
                  </a:rPr>
                  <a:t>or Prefetching</a:t>
                </a:r>
              </a:p>
            </p:txBody>
          </p:sp>
          <p:sp>
            <p:nvSpPr>
              <p:cNvPr id="141" name="Rectangle 122">
                <a:extLst>
                  <a:ext uri="{FF2B5EF4-FFF2-40B4-BE49-F238E27FC236}">
                    <a16:creationId xmlns:a16="http://schemas.microsoft.com/office/drawing/2014/main" id="{96172987-87CF-9D48-9534-D39617B9AE7A}"/>
                  </a:ext>
                </a:extLst>
              </p:cNvPr>
              <p:cNvSpPr/>
              <p:nvPr/>
            </p:nvSpPr>
            <p:spPr>
              <a:xfrm rot="10800000">
                <a:off x="6781765" y="3036046"/>
                <a:ext cx="185286" cy="311663"/>
              </a:xfrm>
              <a:prstGeom prst="rect">
                <a:avLst/>
              </a:prstGeom>
              <a:solidFill>
                <a:schemeClr val="tx1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Rectangle 138">
                <a:extLst>
                  <a:ext uri="{FF2B5EF4-FFF2-40B4-BE49-F238E27FC236}">
                    <a16:creationId xmlns:a16="http://schemas.microsoft.com/office/drawing/2014/main" id="{CF51E5FE-1941-5246-AD2A-0F9E4A2F49CD}"/>
                  </a:ext>
                </a:extLst>
              </p:cNvPr>
              <p:cNvSpPr/>
              <p:nvPr/>
            </p:nvSpPr>
            <p:spPr>
              <a:xfrm rot="10800000">
                <a:off x="7040900" y="3433659"/>
                <a:ext cx="826644" cy="311669"/>
              </a:xfrm>
              <a:prstGeom prst="rect">
                <a:avLst/>
              </a:prstGeom>
              <a:solidFill>
                <a:schemeClr val="tx1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22">
                <a:extLst>
                  <a:ext uri="{FF2B5EF4-FFF2-40B4-BE49-F238E27FC236}">
                    <a16:creationId xmlns:a16="http://schemas.microsoft.com/office/drawing/2014/main" id="{DEB84C48-26FB-8E41-AD7A-7E2A3AA314BA}"/>
                  </a:ext>
                </a:extLst>
              </p:cNvPr>
              <p:cNvSpPr/>
              <p:nvPr/>
            </p:nvSpPr>
            <p:spPr>
              <a:xfrm rot="10800000">
                <a:off x="6957138" y="3036046"/>
                <a:ext cx="185286" cy="311663"/>
              </a:xfrm>
              <a:prstGeom prst="rect">
                <a:avLst/>
              </a:prstGeom>
              <a:solidFill>
                <a:schemeClr val="tx1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Rectangle 138">
                <a:extLst>
                  <a:ext uri="{FF2B5EF4-FFF2-40B4-BE49-F238E27FC236}">
                    <a16:creationId xmlns:a16="http://schemas.microsoft.com/office/drawing/2014/main" id="{4A43DE32-12A4-F64C-AA8F-B139CB029E45}"/>
                  </a:ext>
                </a:extLst>
              </p:cNvPr>
              <p:cNvSpPr/>
              <p:nvPr/>
            </p:nvSpPr>
            <p:spPr>
              <a:xfrm rot="10800000">
                <a:off x="7953919" y="3433659"/>
                <a:ext cx="826644" cy="311669"/>
              </a:xfrm>
              <a:prstGeom prst="rect">
                <a:avLst/>
              </a:prstGeom>
              <a:solidFill>
                <a:schemeClr val="tx1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22">
                <a:extLst>
                  <a:ext uri="{FF2B5EF4-FFF2-40B4-BE49-F238E27FC236}">
                    <a16:creationId xmlns:a16="http://schemas.microsoft.com/office/drawing/2014/main" id="{AB2D34C8-931B-1A47-A4F7-2690F1774E04}"/>
                  </a:ext>
                </a:extLst>
              </p:cNvPr>
              <p:cNvSpPr/>
              <p:nvPr/>
            </p:nvSpPr>
            <p:spPr>
              <a:xfrm rot="10800000">
                <a:off x="7142183" y="3036046"/>
                <a:ext cx="185286" cy="311663"/>
              </a:xfrm>
              <a:prstGeom prst="rect">
                <a:avLst/>
              </a:prstGeom>
              <a:solidFill>
                <a:schemeClr val="tx1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7" name="Rectangle 138">
                <a:extLst>
                  <a:ext uri="{FF2B5EF4-FFF2-40B4-BE49-F238E27FC236}">
                    <a16:creationId xmlns:a16="http://schemas.microsoft.com/office/drawing/2014/main" id="{216B15DA-4C49-5049-AD69-5A6C691F119B}"/>
                  </a:ext>
                </a:extLst>
              </p:cNvPr>
              <p:cNvSpPr/>
              <p:nvPr/>
            </p:nvSpPr>
            <p:spPr>
              <a:xfrm rot="10800000">
                <a:off x="8866937" y="3433659"/>
                <a:ext cx="826644" cy="311669"/>
              </a:xfrm>
              <a:prstGeom prst="rect">
                <a:avLst/>
              </a:prstGeom>
              <a:solidFill>
                <a:schemeClr val="tx1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8" name="Curved Connector 131">
                <a:extLst>
                  <a:ext uri="{FF2B5EF4-FFF2-40B4-BE49-F238E27FC236}">
                    <a16:creationId xmlns:a16="http://schemas.microsoft.com/office/drawing/2014/main" id="{E2DDA5A1-3473-CE4B-90EF-B9A40D8AD199}"/>
                  </a:ext>
                </a:extLst>
              </p:cNvPr>
              <p:cNvCxnSpPr>
                <a:cxnSpLocks/>
                <a:stCxn id="141" idx="1"/>
                <a:endCxn id="142" idx="3"/>
              </p:cNvCxnSpPr>
              <p:nvPr/>
            </p:nvCxnSpPr>
            <p:spPr>
              <a:xfrm>
                <a:off x="6967051" y="3191877"/>
                <a:ext cx="73849" cy="397616"/>
              </a:xfrm>
              <a:prstGeom prst="curved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headEnd w="lg" len="med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Curved Connector 131">
                <a:extLst>
                  <a:ext uri="{FF2B5EF4-FFF2-40B4-BE49-F238E27FC236}">
                    <a16:creationId xmlns:a16="http://schemas.microsoft.com/office/drawing/2014/main" id="{F75FCAD8-4521-D843-8056-B70547155574}"/>
                  </a:ext>
                </a:extLst>
              </p:cNvPr>
              <p:cNvCxnSpPr>
                <a:cxnSpLocks/>
                <a:stCxn id="144" idx="1"/>
                <a:endCxn id="145" idx="3"/>
              </p:cNvCxnSpPr>
              <p:nvPr/>
            </p:nvCxnSpPr>
            <p:spPr>
              <a:xfrm>
                <a:off x="7142424" y="3191877"/>
                <a:ext cx="811495" cy="397616"/>
              </a:xfrm>
              <a:prstGeom prst="curved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headEnd w="lg" len="med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Curved Connector 131">
                <a:extLst>
                  <a:ext uri="{FF2B5EF4-FFF2-40B4-BE49-F238E27FC236}">
                    <a16:creationId xmlns:a16="http://schemas.microsoft.com/office/drawing/2014/main" id="{00510767-E1F2-D049-8EFD-1590FDAE2465}"/>
                  </a:ext>
                </a:extLst>
              </p:cNvPr>
              <p:cNvCxnSpPr>
                <a:cxnSpLocks/>
                <a:stCxn id="146" idx="1"/>
                <a:endCxn id="147" idx="3"/>
              </p:cNvCxnSpPr>
              <p:nvPr/>
            </p:nvCxnSpPr>
            <p:spPr>
              <a:xfrm>
                <a:off x="7327469" y="3191877"/>
                <a:ext cx="1539468" cy="397616"/>
              </a:xfrm>
              <a:prstGeom prst="curved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headEnd w="lg" len="med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Rectangle 122">
                <a:extLst>
                  <a:ext uri="{FF2B5EF4-FFF2-40B4-BE49-F238E27FC236}">
                    <a16:creationId xmlns:a16="http://schemas.microsoft.com/office/drawing/2014/main" id="{8C85A5A7-454C-2143-AB1D-C7C6E3EA1683}"/>
                  </a:ext>
                </a:extLst>
              </p:cNvPr>
              <p:cNvSpPr/>
              <p:nvPr/>
            </p:nvSpPr>
            <p:spPr>
              <a:xfrm rot="10800000">
                <a:off x="6599634" y="3036046"/>
                <a:ext cx="185286" cy="311663"/>
              </a:xfrm>
              <a:prstGeom prst="rect">
                <a:avLst/>
              </a:prstGeom>
              <a:solidFill>
                <a:schemeClr val="tx1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2" name="직선 화살표 연결선 151">
                <a:extLst>
                  <a:ext uri="{FF2B5EF4-FFF2-40B4-BE49-F238E27FC236}">
                    <a16:creationId xmlns:a16="http://schemas.microsoft.com/office/drawing/2014/main" id="{07522DE8-73AF-B946-A812-AD0A29294F1A}"/>
                  </a:ext>
                </a:extLst>
              </p:cNvPr>
              <p:cNvCxnSpPr>
                <a:cxnSpLocks/>
                <a:stCxn id="142" idx="1"/>
                <a:endCxn id="145" idx="3"/>
              </p:cNvCxnSpPr>
              <p:nvPr/>
            </p:nvCxnSpPr>
            <p:spPr>
              <a:xfrm flipV="1">
                <a:off x="7867544" y="3589493"/>
                <a:ext cx="8637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직선 화살표 연결선 152">
                <a:extLst>
                  <a:ext uri="{FF2B5EF4-FFF2-40B4-BE49-F238E27FC236}">
                    <a16:creationId xmlns:a16="http://schemas.microsoft.com/office/drawing/2014/main" id="{21DF87A3-DA37-454B-9BCB-0FC9202FE0CF}"/>
                  </a:ext>
                </a:extLst>
              </p:cNvPr>
              <p:cNvCxnSpPr>
                <a:cxnSpLocks/>
                <a:stCxn id="145" idx="1"/>
                <a:endCxn id="147" idx="3"/>
              </p:cNvCxnSpPr>
              <p:nvPr/>
            </p:nvCxnSpPr>
            <p:spPr>
              <a:xfrm flipV="1">
                <a:off x="8780563" y="3589493"/>
                <a:ext cx="8637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Curved Connector 131">
                <a:extLst>
                  <a:ext uri="{FF2B5EF4-FFF2-40B4-BE49-F238E27FC236}">
                    <a16:creationId xmlns:a16="http://schemas.microsoft.com/office/drawing/2014/main" id="{8AA3340D-C4DF-8F43-858A-2EE8722F5469}"/>
                  </a:ext>
                </a:extLst>
              </p:cNvPr>
              <p:cNvCxnSpPr>
                <a:cxnSpLocks/>
                <a:stCxn id="151" idx="1"/>
                <a:endCxn id="142" idx="3"/>
              </p:cNvCxnSpPr>
              <p:nvPr/>
            </p:nvCxnSpPr>
            <p:spPr>
              <a:xfrm>
                <a:off x="6784920" y="3191877"/>
                <a:ext cx="255980" cy="397616"/>
              </a:xfrm>
              <a:prstGeom prst="curved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headEnd w="lg" len="med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직선 화살표 연결선 154">
                <a:extLst>
                  <a:ext uri="{FF2B5EF4-FFF2-40B4-BE49-F238E27FC236}">
                    <a16:creationId xmlns:a16="http://schemas.microsoft.com/office/drawing/2014/main" id="{6CA44D42-AB56-0849-B786-3732E388259F}"/>
                  </a:ext>
                </a:extLst>
              </p:cNvPr>
              <p:cNvCxnSpPr>
                <a:cxnSpLocks/>
                <a:stCxn id="142" idx="1"/>
                <a:endCxn id="145" idx="3"/>
              </p:cNvCxnSpPr>
              <p:nvPr/>
            </p:nvCxnSpPr>
            <p:spPr>
              <a:xfrm flipV="1">
                <a:off x="7867544" y="3589493"/>
                <a:ext cx="8637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화살표 연결선 155">
                <a:extLst>
                  <a:ext uri="{FF2B5EF4-FFF2-40B4-BE49-F238E27FC236}">
                    <a16:creationId xmlns:a16="http://schemas.microsoft.com/office/drawing/2014/main" id="{FA3B56E0-5AB9-1D48-80C1-34B9211F2BF6}"/>
                  </a:ext>
                </a:extLst>
              </p:cNvPr>
              <p:cNvCxnSpPr>
                <a:cxnSpLocks/>
                <a:stCxn id="145" idx="1"/>
                <a:endCxn id="147" idx="3"/>
              </p:cNvCxnSpPr>
              <p:nvPr/>
            </p:nvCxnSpPr>
            <p:spPr>
              <a:xfrm flipV="1">
                <a:off x="8780563" y="3589493"/>
                <a:ext cx="8637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Rectangle 122">
                <a:extLst>
                  <a:ext uri="{FF2B5EF4-FFF2-40B4-BE49-F238E27FC236}">
                    <a16:creationId xmlns:a16="http://schemas.microsoft.com/office/drawing/2014/main" id="{3008045B-2D4B-6143-A93C-C5F91810269B}"/>
                  </a:ext>
                </a:extLst>
              </p:cNvPr>
              <p:cNvSpPr/>
              <p:nvPr/>
            </p:nvSpPr>
            <p:spPr>
              <a:xfrm rot="10800000" flipV="1">
                <a:off x="4787823" y="3434695"/>
                <a:ext cx="185286" cy="3116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8" name="Rectangle 138">
                <a:extLst>
                  <a:ext uri="{FF2B5EF4-FFF2-40B4-BE49-F238E27FC236}">
                    <a16:creationId xmlns:a16="http://schemas.microsoft.com/office/drawing/2014/main" id="{812884B3-35E4-E241-9DA9-97A7B1257EAF}"/>
                  </a:ext>
                </a:extLst>
              </p:cNvPr>
              <p:cNvSpPr/>
              <p:nvPr/>
            </p:nvSpPr>
            <p:spPr>
              <a:xfrm rot="10800000" flipV="1">
                <a:off x="4103997" y="3036758"/>
                <a:ext cx="587588" cy="3116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22">
                <a:extLst>
                  <a:ext uri="{FF2B5EF4-FFF2-40B4-BE49-F238E27FC236}">
                    <a16:creationId xmlns:a16="http://schemas.microsoft.com/office/drawing/2014/main" id="{69D6C24A-DEF0-804A-A365-943480A6FF08}"/>
                  </a:ext>
                </a:extLst>
              </p:cNvPr>
              <p:cNvSpPr/>
              <p:nvPr/>
            </p:nvSpPr>
            <p:spPr>
              <a:xfrm rot="10800000" flipV="1">
                <a:off x="5700842" y="3434695"/>
                <a:ext cx="185286" cy="3116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0" name="Rectangle 138">
                <a:extLst>
                  <a:ext uri="{FF2B5EF4-FFF2-40B4-BE49-F238E27FC236}">
                    <a16:creationId xmlns:a16="http://schemas.microsoft.com/office/drawing/2014/main" id="{3B0B0699-BDDD-0B45-9CAA-7D8AF2A6701D}"/>
                  </a:ext>
                </a:extLst>
              </p:cNvPr>
              <p:cNvSpPr/>
              <p:nvPr/>
            </p:nvSpPr>
            <p:spPr>
              <a:xfrm rot="10800000" flipV="1">
                <a:off x="4777960" y="3036758"/>
                <a:ext cx="826644" cy="3116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22">
                <a:extLst>
                  <a:ext uri="{FF2B5EF4-FFF2-40B4-BE49-F238E27FC236}">
                    <a16:creationId xmlns:a16="http://schemas.microsoft.com/office/drawing/2014/main" id="{F6F7A868-E1D9-A544-B5FC-F63D5B3D1915}"/>
                  </a:ext>
                </a:extLst>
              </p:cNvPr>
              <p:cNvSpPr/>
              <p:nvPr/>
            </p:nvSpPr>
            <p:spPr>
              <a:xfrm rot="10800000" flipV="1">
                <a:off x="6591822" y="3434695"/>
                <a:ext cx="185286" cy="3116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2" name="Rectangle 138">
                <a:extLst>
                  <a:ext uri="{FF2B5EF4-FFF2-40B4-BE49-F238E27FC236}">
                    <a16:creationId xmlns:a16="http://schemas.microsoft.com/office/drawing/2014/main" id="{1CC53D2E-CD90-A64F-8FAC-1753A0E8C870}"/>
                  </a:ext>
                </a:extLst>
              </p:cNvPr>
              <p:cNvSpPr/>
              <p:nvPr/>
            </p:nvSpPr>
            <p:spPr>
              <a:xfrm rot="10800000" flipV="1">
                <a:off x="5690978" y="3036757"/>
                <a:ext cx="826644" cy="3116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3" name="직선 화살표 연결선 162">
                <a:extLst>
                  <a:ext uri="{FF2B5EF4-FFF2-40B4-BE49-F238E27FC236}">
                    <a16:creationId xmlns:a16="http://schemas.microsoft.com/office/drawing/2014/main" id="{0CC7F3BA-46C0-1942-B918-BC65B0D82EB9}"/>
                  </a:ext>
                </a:extLst>
              </p:cNvPr>
              <p:cNvCxnSpPr>
                <a:stCxn id="157" idx="1"/>
                <a:endCxn id="159" idx="3"/>
              </p:cNvCxnSpPr>
              <p:nvPr/>
            </p:nvCxnSpPr>
            <p:spPr>
              <a:xfrm flipV="1">
                <a:off x="4973109" y="3590528"/>
                <a:ext cx="72773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headEnd w="lg" len="med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직선 화살표 연결선 163">
                <a:extLst>
                  <a:ext uri="{FF2B5EF4-FFF2-40B4-BE49-F238E27FC236}">
                    <a16:creationId xmlns:a16="http://schemas.microsoft.com/office/drawing/2014/main" id="{2EB4FA70-9592-414E-81A2-A23E6AA8C4FC}"/>
                  </a:ext>
                </a:extLst>
              </p:cNvPr>
              <p:cNvCxnSpPr>
                <a:cxnSpLocks/>
                <a:stCxn id="159" idx="1"/>
                <a:endCxn id="161" idx="3"/>
              </p:cNvCxnSpPr>
              <p:nvPr/>
            </p:nvCxnSpPr>
            <p:spPr>
              <a:xfrm>
                <a:off x="5886128" y="3590528"/>
                <a:ext cx="70569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headEnd w="lg" len="med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4CBF6FA2-40C9-0F48-875A-F37973357621}"/>
                  </a:ext>
                </a:extLst>
              </p:cNvPr>
              <p:cNvSpPr txBox="1"/>
              <p:nvPr/>
            </p:nvSpPr>
            <p:spPr>
              <a:xfrm>
                <a:off x="2124268" y="3406774"/>
                <a:ext cx="14430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cs typeface="Arial" panose="020B0604020202020204" pitchFamily="34" charset="0"/>
                  </a:rPr>
                  <a:t>Compute Util.</a:t>
                </a:r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925DE6F8-3C6E-E04B-BFC0-4B183B78BEEC}"/>
                  </a:ext>
                </a:extLst>
              </p:cNvPr>
              <p:cNvSpPr txBox="1"/>
              <p:nvPr/>
            </p:nvSpPr>
            <p:spPr>
              <a:xfrm>
                <a:off x="2192887" y="2976475"/>
                <a:ext cx="13740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cs typeface="Arial" panose="020B0604020202020204" pitchFamily="34" charset="0"/>
                  </a:rPr>
                  <a:t>Memory Util.</a:t>
                </a:r>
              </a:p>
            </p:txBody>
          </p:sp>
          <p:cxnSp>
            <p:nvCxnSpPr>
              <p:cNvPr id="167" name="Curved Connector 131">
                <a:extLst>
                  <a:ext uri="{FF2B5EF4-FFF2-40B4-BE49-F238E27FC236}">
                    <a16:creationId xmlns:a16="http://schemas.microsoft.com/office/drawing/2014/main" id="{625FAA4C-8037-5C41-85D8-EAF403C68D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0328" y="3195233"/>
                <a:ext cx="96238" cy="397177"/>
              </a:xfrm>
              <a:prstGeom prst="curved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headEnd w="lg" len="med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urved Connector 131">
                <a:extLst>
                  <a:ext uri="{FF2B5EF4-FFF2-40B4-BE49-F238E27FC236}">
                    <a16:creationId xmlns:a16="http://schemas.microsoft.com/office/drawing/2014/main" id="{83DEC47A-1D0F-5E48-9F8D-234A5E1CA9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03347" y="3195233"/>
                <a:ext cx="96238" cy="397177"/>
              </a:xfrm>
              <a:prstGeom prst="curvedConnector3">
                <a:avLst/>
              </a:prstGeom>
              <a:ln w="19050">
                <a:solidFill>
                  <a:schemeClr val="tx1"/>
                </a:solidFill>
                <a:headEnd w="lg" len="med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urved Connector 131">
                <a:extLst>
                  <a:ext uri="{FF2B5EF4-FFF2-40B4-BE49-F238E27FC236}">
                    <a16:creationId xmlns:a16="http://schemas.microsoft.com/office/drawing/2014/main" id="{2B0A25F8-82D9-004C-8049-89FE44E8BF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6365" y="3195232"/>
                <a:ext cx="85086" cy="397178"/>
              </a:xfrm>
              <a:prstGeom prst="curvedConnector3">
                <a:avLst/>
              </a:prstGeom>
              <a:ln w="19050">
                <a:solidFill>
                  <a:schemeClr val="tx1"/>
                </a:solidFill>
                <a:headEnd w="lg" len="med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B0826732-CA51-A54E-8A81-14114F9502DF}"/>
                </a:ext>
              </a:extLst>
            </p:cNvPr>
            <p:cNvSpPr/>
            <p:nvPr/>
          </p:nvSpPr>
          <p:spPr>
            <a:xfrm rot="10800000" flipV="1">
              <a:off x="3856334" y="3037340"/>
              <a:ext cx="247663" cy="3116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9A60916B-5758-AA4D-A9B4-F5C97B08885A}"/>
              </a:ext>
            </a:extLst>
          </p:cNvPr>
          <p:cNvSpPr txBox="1"/>
          <p:nvPr/>
        </p:nvSpPr>
        <p:spPr>
          <a:xfrm>
            <a:off x="3980165" y="2450841"/>
            <a:ext cx="246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cs typeface="Arial" panose="020B0604020202020204" pitchFamily="34" charset="0"/>
              </a:rPr>
              <a:t>Mem-intensive Model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DC8DF12-9C4F-4F4B-BC5A-FF0062D03078}"/>
              </a:ext>
            </a:extLst>
          </p:cNvPr>
          <p:cNvSpPr txBox="1"/>
          <p:nvPr/>
        </p:nvSpPr>
        <p:spPr>
          <a:xfrm>
            <a:off x="7166185" y="3966325"/>
            <a:ext cx="253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cs typeface="Arial" panose="020B0604020202020204" pitchFamily="34" charset="0"/>
              </a:rPr>
              <a:t>Comp-intensive Model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9A0244F3-58F4-E148-B9E4-F6B95A9EE02B}"/>
              </a:ext>
            </a:extLst>
          </p:cNvPr>
          <p:cNvGrpSpPr/>
          <p:nvPr/>
        </p:nvGrpSpPr>
        <p:grpSpPr>
          <a:xfrm>
            <a:off x="700384" y="5644908"/>
            <a:ext cx="2224342" cy="307777"/>
            <a:chOff x="660162" y="5985175"/>
            <a:chExt cx="2224342" cy="307777"/>
          </a:xfrm>
        </p:grpSpPr>
        <p:sp>
          <p:nvSpPr>
            <p:cNvPr id="67" name="Rectangle 122">
              <a:extLst>
                <a:ext uri="{FF2B5EF4-FFF2-40B4-BE49-F238E27FC236}">
                  <a16:creationId xmlns:a16="http://schemas.microsoft.com/office/drawing/2014/main" id="{EC5305FF-0FAF-9B40-BA8B-0D4EB1416611}"/>
                </a:ext>
              </a:extLst>
            </p:cNvPr>
            <p:cNvSpPr/>
            <p:nvPr/>
          </p:nvSpPr>
          <p:spPr>
            <a:xfrm rot="10800000" flipV="1">
              <a:off x="660162" y="6026176"/>
              <a:ext cx="249082" cy="2432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BA9DAF0-B556-2B45-98FC-8A12A12BFF5C}"/>
                </a:ext>
              </a:extLst>
            </p:cNvPr>
            <p:cNvSpPr txBox="1"/>
            <p:nvPr/>
          </p:nvSpPr>
          <p:spPr>
            <a:xfrm>
              <a:off x="931725" y="5985175"/>
              <a:ext cx="19527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cs typeface="Arial" panose="020B0604020202020204" pitchFamily="34" charset="0"/>
                </a:rPr>
                <a:t>Mem-intensive Model</a:t>
              </a: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B082D84F-84EF-F942-95DD-398568C7892E}"/>
              </a:ext>
            </a:extLst>
          </p:cNvPr>
          <p:cNvGrpSpPr/>
          <p:nvPr/>
        </p:nvGrpSpPr>
        <p:grpSpPr>
          <a:xfrm>
            <a:off x="700384" y="5988955"/>
            <a:ext cx="2271541" cy="307777"/>
            <a:chOff x="700384" y="5988955"/>
            <a:chExt cx="2271541" cy="307777"/>
          </a:xfrm>
        </p:grpSpPr>
        <p:sp>
          <p:nvSpPr>
            <p:cNvPr id="70" name="Rectangle 138">
              <a:extLst>
                <a:ext uri="{FF2B5EF4-FFF2-40B4-BE49-F238E27FC236}">
                  <a16:creationId xmlns:a16="http://schemas.microsoft.com/office/drawing/2014/main" id="{909165E5-68DB-5F48-A2F4-99C89BAA1CEA}"/>
                </a:ext>
              </a:extLst>
            </p:cNvPr>
            <p:cNvSpPr/>
            <p:nvPr/>
          </p:nvSpPr>
          <p:spPr>
            <a:xfrm rot="10800000" flipV="1">
              <a:off x="700384" y="6018567"/>
              <a:ext cx="249082" cy="243294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8723961-2174-7F4E-8C84-232248B78089}"/>
                </a:ext>
              </a:extLst>
            </p:cNvPr>
            <p:cNvSpPr txBox="1"/>
            <p:nvPr/>
          </p:nvSpPr>
          <p:spPr>
            <a:xfrm>
              <a:off x="961438" y="5988955"/>
              <a:ext cx="20104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cs typeface="Arial" panose="020B0604020202020204" pitchFamily="34" charset="0"/>
                </a:rPr>
                <a:t>Comp-intensive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40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55" grpId="0"/>
      <p:bldP spid="55" grpId="1"/>
      <p:bldP spid="56" grpId="0"/>
      <p:bldP spid="5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1E5BC-1D87-A241-829A-E644359A2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NPU Resource Underutilization Problem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C6ABDB-7D87-904F-A4EA-FF0E7A745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9"/>
            <a:ext cx="11757660" cy="1552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ea typeface="+mn-lt"/>
                <a:cs typeface="+mn-lt"/>
              </a:rPr>
              <a:t>This</a:t>
            </a:r>
            <a:r>
              <a:rPr kumimoji="1" lang="en-US" sz="2200" dirty="0">
                <a:ea typeface="+mn-lt"/>
                <a:cs typeface="+mn-lt"/>
              </a:rPr>
              <a:t> mismatch leads to</a:t>
            </a:r>
            <a:r>
              <a:rPr kumimoji="1" lang="en-US" altLang="ko-KR" sz="2200" dirty="0">
                <a:ea typeface="+mn-lt"/>
                <a:cs typeface="+mn-lt"/>
              </a:rPr>
              <a:t> </a:t>
            </a:r>
            <a:r>
              <a:rPr kumimoji="1" lang="en-US" altLang="ko-KR" sz="2200" b="1" dirty="0">
                <a:solidFill>
                  <a:schemeClr val="accent5"/>
                </a:solidFill>
                <a:ea typeface="+mn-lt"/>
                <a:cs typeface="+mn-lt"/>
                <a:sym typeface="Wingdings" pitchFamily="2" charset="2"/>
              </a:rPr>
              <a:t>Resource Underutilization</a:t>
            </a:r>
            <a:endParaRPr lang="en-US" altLang="ko-KR" dirty="0">
              <a:solidFill>
                <a:schemeClr val="accent5"/>
              </a:solidFill>
              <a:cs typeface="Lato"/>
            </a:endParaRPr>
          </a:p>
          <a:p>
            <a:pPr marL="575945" lvl="1"/>
            <a:r>
              <a:rPr kumimoji="1" lang="en-US" altLang="ko-KR" sz="2000" b="1" dirty="0">
                <a:sym typeface="Wingdings" pitchFamily="2" charset="2"/>
              </a:rPr>
              <a:t>Conventional way</a:t>
            </a:r>
            <a:r>
              <a:rPr kumimoji="1" lang="en-US" altLang="ko-KR" sz="2000" dirty="0">
                <a:sym typeface="Wingdings" pitchFamily="2" charset="2"/>
              </a:rPr>
              <a:t>: Double-Buffering / Decoupled Access-and-Execution (Prefetching)</a:t>
            </a:r>
            <a:endParaRPr lang="en-US" altLang="ko-KR" sz="2000" dirty="0">
              <a:cs typeface="Lato"/>
            </a:endParaRPr>
          </a:p>
          <a:p>
            <a:pPr marL="575945" lvl="1"/>
            <a:r>
              <a:rPr kumimoji="1" lang="en-US" altLang="ko-KR" sz="2000" b="1" dirty="0">
                <a:sym typeface="Wingdings" pitchFamily="2" charset="2"/>
              </a:rPr>
              <a:t>Problem:</a:t>
            </a:r>
            <a:r>
              <a:rPr kumimoji="1" lang="en-US" altLang="ko-KR" sz="2000" dirty="0">
                <a:sym typeface="Wingdings" pitchFamily="2" charset="2"/>
              </a:rPr>
              <a:t> </a:t>
            </a:r>
            <a:r>
              <a:rPr kumimoji="1" lang="en-US" altLang="ko-KR" sz="2000">
                <a:sym typeface="Wingdings" pitchFamily="2" charset="2"/>
              </a:rPr>
              <a:t>Sub-optimal scheduling </a:t>
            </a:r>
            <a:r>
              <a:rPr kumimoji="1" lang="en-US" altLang="ko-KR" sz="2000" dirty="0">
                <a:sym typeface="Wingdings" pitchFamily="2" charset="2"/>
              </a:rPr>
              <a:t>as</a:t>
            </a:r>
            <a:r>
              <a:rPr kumimoji="1" lang="en-US" altLang="ko-KR" sz="2000">
                <a:sym typeface="Wingdings" pitchFamily="2" charset="2"/>
              </a:rPr>
              <a:t> interleaving </a:t>
            </a:r>
            <a:r>
              <a:rPr kumimoji="1" lang="en-US" altLang="ko-KR" sz="2000" dirty="0">
                <a:sym typeface="Wingdings" pitchFamily="2" charset="2"/>
              </a:rPr>
              <a:t>over the </a:t>
            </a:r>
            <a:r>
              <a:rPr kumimoji="1" lang="en-US" altLang="ko-KR" sz="2000">
                <a:sym typeface="Wingdings" pitchFamily="2" charset="2"/>
              </a:rPr>
              <a:t>model</a:t>
            </a:r>
            <a:r>
              <a:rPr kumimoji="1" lang="en-US" altLang="ko-KR" sz="2000" dirty="0">
                <a:sym typeface="Wingdings" pitchFamily="2" charset="2"/>
              </a:rPr>
              <a:t> boundary is not allowed</a:t>
            </a:r>
            <a:endParaRPr lang="en-US" altLang="ko-KR" sz="2000" dirty="0">
              <a:cs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E3183-3E35-BE46-BEAF-33333484C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 sz="1250" dirty="0"/>
          </a:p>
        </p:txBody>
      </p:sp>
      <p:cxnSp>
        <p:nvCxnSpPr>
          <p:cNvPr id="37" name="Straight Arrow Connector 107">
            <a:extLst>
              <a:ext uri="{FF2B5EF4-FFF2-40B4-BE49-F238E27FC236}">
                <a16:creationId xmlns:a16="http://schemas.microsoft.com/office/drawing/2014/main" id="{DF4EA30F-95AF-E042-9AE4-FBA9B56859A3}"/>
              </a:ext>
            </a:extLst>
          </p:cNvPr>
          <p:cNvCxnSpPr>
            <a:cxnSpLocks/>
          </p:cNvCxnSpPr>
          <p:nvPr/>
        </p:nvCxnSpPr>
        <p:spPr>
          <a:xfrm flipV="1">
            <a:off x="3528407" y="2596055"/>
            <a:ext cx="0" cy="3232047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108">
            <a:extLst>
              <a:ext uri="{FF2B5EF4-FFF2-40B4-BE49-F238E27FC236}">
                <a16:creationId xmlns:a16="http://schemas.microsoft.com/office/drawing/2014/main" id="{8EA7D43B-38F2-9341-8559-C4AB7B3A93CA}"/>
              </a:ext>
            </a:extLst>
          </p:cNvPr>
          <p:cNvCxnSpPr>
            <a:cxnSpLocks/>
          </p:cNvCxnSpPr>
          <p:nvPr/>
        </p:nvCxnSpPr>
        <p:spPr>
          <a:xfrm>
            <a:off x="3531433" y="5828101"/>
            <a:ext cx="7577461" cy="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C290A15-9C3F-6243-ABA7-B870F8B2FE95}"/>
              </a:ext>
            </a:extLst>
          </p:cNvPr>
          <p:cNvSpPr txBox="1"/>
          <p:nvPr/>
        </p:nvSpPr>
        <p:spPr>
          <a:xfrm>
            <a:off x="7018517" y="5862332"/>
            <a:ext cx="632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cs typeface="Arial" panose="020B0604020202020204" pitchFamily="34" charset="0"/>
              </a:rPr>
              <a:t>Time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7B443A9-45E4-4A48-85AF-FC6E3F0DA999}"/>
              </a:ext>
            </a:extLst>
          </p:cNvPr>
          <p:cNvGrpSpPr/>
          <p:nvPr/>
        </p:nvGrpSpPr>
        <p:grpSpPr>
          <a:xfrm>
            <a:off x="7704474" y="4560971"/>
            <a:ext cx="3874779" cy="781351"/>
            <a:chOff x="7704474" y="4560971"/>
            <a:chExt cx="3874779" cy="781351"/>
          </a:xfrm>
        </p:grpSpPr>
        <p:sp>
          <p:nvSpPr>
            <p:cNvPr id="12" name="왼쪽/오른쪽 화살표[L] 11">
              <a:extLst>
                <a:ext uri="{FF2B5EF4-FFF2-40B4-BE49-F238E27FC236}">
                  <a16:creationId xmlns:a16="http://schemas.microsoft.com/office/drawing/2014/main" id="{D3A33E3D-2213-A647-BAE6-996BD0D5EAEB}"/>
                </a:ext>
              </a:extLst>
            </p:cNvPr>
            <p:cNvSpPr/>
            <p:nvPr/>
          </p:nvSpPr>
          <p:spPr>
            <a:xfrm>
              <a:off x="7744059" y="5027344"/>
              <a:ext cx="1949521" cy="314978"/>
            </a:xfrm>
            <a:prstGeom prst="left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C4D4532C-8215-8D4C-B266-0E7455A161F7}"/>
                </a:ext>
              </a:extLst>
            </p:cNvPr>
            <p:cNvSpPr txBox="1"/>
            <p:nvPr/>
          </p:nvSpPr>
          <p:spPr>
            <a:xfrm>
              <a:off x="7704474" y="4560971"/>
              <a:ext cx="3874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cs typeface="Arial" panose="020B0604020202020204" pitchFamily="34" charset="0"/>
                </a:rPr>
                <a:t>Large benefits w/ time-multiplexing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DC70C59-E113-6F4B-ACDE-53744B582729}"/>
              </a:ext>
            </a:extLst>
          </p:cNvPr>
          <p:cNvGrpSpPr/>
          <p:nvPr/>
        </p:nvGrpSpPr>
        <p:grpSpPr>
          <a:xfrm>
            <a:off x="3850727" y="2438751"/>
            <a:ext cx="6126717" cy="1896170"/>
            <a:chOff x="3850727" y="2438751"/>
            <a:chExt cx="6126717" cy="1896170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2B1D988D-94AD-1043-B615-FE599C3AF51B}"/>
                </a:ext>
              </a:extLst>
            </p:cNvPr>
            <p:cNvSpPr txBox="1"/>
            <p:nvPr/>
          </p:nvSpPr>
          <p:spPr>
            <a:xfrm>
              <a:off x="7184692" y="2438751"/>
              <a:ext cx="27927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5"/>
                  </a:solidFill>
                  <a:cs typeface="Arial" panose="020B0604020202020204" pitchFamily="34" charset="0"/>
                </a:rPr>
                <a:t>DRAM Channel Idle Time</a:t>
              </a:r>
            </a:p>
          </p:txBody>
        </p:sp>
        <p:sp>
          <p:nvSpPr>
            <p:cNvPr id="91" name="Right Brace 192">
              <a:extLst>
                <a:ext uri="{FF2B5EF4-FFF2-40B4-BE49-F238E27FC236}">
                  <a16:creationId xmlns:a16="http://schemas.microsoft.com/office/drawing/2014/main" id="{8F997A54-051F-A04E-BAEA-70CC20D8E7D6}"/>
                </a:ext>
              </a:extLst>
            </p:cNvPr>
            <p:cNvSpPr/>
            <p:nvPr/>
          </p:nvSpPr>
          <p:spPr bwMode="auto">
            <a:xfrm rot="16200000" flipV="1">
              <a:off x="8422005" y="1730241"/>
              <a:ext cx="177038" cy="2366111"/>
            </a:xfrm>
            <a:prstGeom prst="rightBrace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4" name="Right Brace 191">
              <a:extLst>
                <a:ext uri="{FF2B5EF4-FFF2-40B4-BE49-F238E27FC236}">
                  <a16:creationId xmlns:a16="http://schemas.microsoft.com/office/drawing/2014/main" id="{BB9E1C14-BDE7-EC48-9259-B12C7E3842E6}"/>
                </a:ext>
              </a:extLst>
            </p:cNvPr>
            <p:cNvSpPr/>
            <p:nvPr/>
          </p:nvSpPr>
          <p:spPr bwMode="auto">
            <a:xfrm rot="5400000" flipV="1">
              <a:off x="5279246" y="3485847"/>
              <a:ext cx="140110" cy="683350"/>
            </a:xfrm>
            <a:prstGeom prst="rightBrace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5" name="Right Brace 192">
              <a:extLst>
                <a:ext uri="{FF2B5EF4-FFF2-40B4-BE49-F238E27FC236}">
                  <a16:creationId xmlns:a16="http://schemas.microsoft.com/office/drawing/2014/main" id="{773CDBE7-D520-5547-9A33-CE156A39C731}"/>
                </a:ext>
              </a:extLst>
            </p:cNvPr>
            <p:cNvSpPr/>
            <p:nvPr/>
          </p:nvSpPr>
          <p:spPr bwMode="auto">
            <a:xfrm rot="5400000" flipV="1">
              <a:off x="6183340" y="3501440"/>
              <a:ext cx="140110" cy="652162"/>
            </a:xfrm>
            <a:prstGeom prst="rightBrace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6" name="Right Brace 192">
              <a:extLst>
                <a:ext uri="{FF2B5EF4-FFF2-40B4-BE49-F238E27FC236}">
                  <a16:creationId xmlns:a16="http://schemas.microsoft.com/office/drawing/2014/main" id="{45082D1D-55C0-C240-B5C4-0EE8C568B0A9}"/>
                </a:ext>
              </a:extLst>
            </p:cNvPr>
            <p:cNvSpPr/>
            <p:nvPr/>
          </p:nvSpPr>
          <p:spPr bwMode="auto">
            <a:xfrm rot="5400000" flipV="1">
              <a:off x="6853796" y="3719522"/>
              <a:ext cx="140110" cy="216000"/>
            </a:xfrm>
            <a:prstGeom prst="rightBrace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8" name="Right Brace 189">
              <a:extLst>
                <a:ext uri="{FF2B5EF4-FFF2-40B4-BE49-F238E27FC236}">
                  <a16:creationId xmlns:a16="http://schemas.microsoft.com/office/drawing/2014/main" id="{75994688-BC58-EB45-9CF5-2C658FDBB4F4}"/>
                </a:ext>
              </a:extLst>
            </p:cNvPr>
            <p:cNvSpPr/>
            <p:nvPr/>
          </p:nvSpPr>
          <p:spPr bwMode="auto">
            <a:xfrm rot="5400000" flipV="1">
              <a:off x="4225917" y="3382277"/>
              <a:ext cx="140110" cy="890489"/>
            </a:xfrm>
            <a:prstGeom prst="rightBrace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42F52BE-7A0C-C64E-9C62-801107AF45EE}"/>
                </a:ext>
              </a:extLst>
            </p:cNvPr>
            <p:cNvSpPr txBox="1"/>
            <p:nvPr/>
          </p:nvSpPr>
          <p:spPr>
            <a:xfrm>
              <a:off x="4463597" y="3965589"/>
              <a:ext cx="2143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5"/>
                  </a:solidFill>
                  <a:cs typeface="Arial" panose="020B0604020202020204" pitchFamily="34" charset="0"/>
                </a:rPr>
                <a:t>Compute Idle Time</a:t>
              </a: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81BDC49F-7F70-A34C-8984-BBC97090BCB9}"/>
              </a:ext>
            </a:extLst>
          </p:cNvPr>
          <p:cNvGrpSpPr/>
          <p:nvPr/>
        </p:nvGrpSpPr>
        <p:grpSpPr>
          <a:xfrm>
            <a:off x="700384" y="5644908"/>
            <a:ext cx="2224342" cy="307777"/>
            <a:chOff x="660162" y="5985175"/>
            <a:chExt cx="2224342" cy="307777"/>
          </a:xfrm>
        </p:grpSpPr>
        <p:sp>
          <p:nvSpPr>
            <p:cNvPr id="95" name="Rectangle 122">
              <a:extLst>
                <a:ext uri="{FF2B5EF4-FFF2-40B4-BE49-F238E27FC236}">
                  <a16:creationId xmlns:a16="http://schemas.microsoft.com/office/drawing/2014/main" id="{28B1B5A9-E07A-6A45-B25C-4D96F7889159}"/>
                </a:ext>
              </a:extLst>
            </p:cNvPr>
            <p:cNvSpPr/>
            <p:nvPr/>
          </p:nvSpPr>
          <p:spPr>
            <a:xfrm rot="10800000" flipV="1">
              <a:off x="660162" y="6026176"/>
              <a:ext cx="249082" cy="2432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D1F93E5-FCAD-0641-ADB2-D4E25C533CE5}"/>
                </a:ext>
              </a:extLst>
            </p:cNvPr>
            <p:cNvSpPr txBox="1"/>
            <p:nvPr/>
          </p:nvSpPr>
          <p:spPr>
            <a:xfrm>
              <a:off x="931725" y="5985175"/>
              <a:ext cx="19527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cs typeface="Arial" panose="020B0604020202020204" pitchFamily="34" charset="0"/>
                </a:rPr>
                <a:t>Mem-intensive Model</a:t>
              </a: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5AB17771-DBF7-A341-972A-5581DF707CC6}"/>
              </a:ext>
            </a:extLst>
          </p:cNvPr>
          <p:cNvGrpSpPr/>
          <p:nvPr/>
        </p:nvGrpSpPr>
        <p:grpSpPr>
          <a:xfrm>
            <a:off x="700384" y="5988955"/>
            <a:ext cx="2271541" cy="307777"/>
            <a:chOff x="700384" y="5988955"/>
            <a:chExt cx="2271541" cy="307777"/>
          </a:xfrm>
        </p:grpSpPr>
        <p:sp>
          <p:nvSpPr>
            <p:cNvPr id="109" name="Rectangle 138">
              <a:extLst>
                <a:ext uri="{FF2B5EF4-FFF2-40B4-BE49-F238E27FC236}">
                  <a16:creationId xmlns:a16="http://schemas.microsoft.com/office/drawing/2014/main" id="{528781E4-0F03-CC46-BDC3-A15A93DB1993}"/>
                </a:ext>
              </a:extLst>
            </p:cNvPr>
            <p:cNvSpPr/>
            <p:nvPr/>
          </p:nvSpPr>
          <p:spPr>
            <a:xfrm rot="10800000" flipV="1">
              <a:off x="700384" y="6018567"/>
              <a:ext cx="249082" cy="243294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4FF781D-0FE0-8149-8C38-7D6AEFB48393}"/>
                </a:ext>
              </a:extLst>
            </p:cNvPr>
            <p:cNvSpPr txBox="1"/>
            <p:nvPr/>
          </p:nvSpPr>
          <p:spPr>
            <a:xfrm>
              <a:off x="961438" y="5988955"/>
              <a:ext cx="20104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cs typeface="Arial" panose="020B0604020202020204" pitchFamily="34" charset="0"/>
                </a:rPr>
                <a:t>Comp-intensive Model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372983C-C2D1-714D-AE8E-B26F1881D578}"/>
              </a:ext>
            </a:extLst>
          </p:cNvPr>
          <p:cNvGrpSpPr/>
          <p:nvPr/>
        </p:nvGrpSpPr>
        <p:grpSpPr>
          <a:xfrm>
            <a:off x="57431" y="2976475"/>
            <a:ext cx="9636150" cy="769886"/>
            <a:chOff x="57431" y="2976475"/>
            <a:chExt cx="9636150" cy="76988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71A2065-9F1E-2E48-9C0D-9DB155DD0C4F}"/>
                </a:ext>
              </a:extLst>
            </p:cNvPr>
            <p:cNvGrpSpPr/>
            <p:nvPr/>
          </p:nvGrpSpPr>
          <p:grpSpPr>
            <a:xfrm>
              <a:off x="57431" y="2976475"/>
              <a:ext cx="9636150" cy="769886"/>
              <a:chOff x="57431" y="2976475"/>
              <a:chExt cx="9636150" cy="769886"/>
            </a:xfrm>
          </p:grpSpPr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EB540219-ABF3-044D-8F88-C30706CAA0A8}"/>
                  </a:ext>
                </a:extLst>
              </p:cNvPr>
              <p:cNvSpPr txBox="1"/>
              <p:nvPr/>
            </p:nvSpPr>
            <p:spPr>
              <a:xfrm>
                <a:off x="57431" y="2976475"/>
                <a:ext cx="216437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>
                    <a:cs typeface="Arial" panose="020B0604020202020204" pitchFamily="34" charset="0"/>
                  </a:rPr>
                  <a:t>Double-buffering</a:t>
                </a:r>
                <a:br>
                  <a:rPr lang="en-US" sz="2000" b="1" dirty="0">
                    <a:cs typeface="Arial" panose="020B0604020202020204" pitchFamily="34" charset="0"/>
                  </a:rPr>
                </a:br>
                <a:r>
                  <a:rPr lang="en-US" sz="2000" b="1" dirty="0">
                    <a:cs typeface="Arial" panose="020B0604020202020204" pitchFamily="34" charset="0"/>
                  </a:rPr>
                  <a:t>or Prefetching</a:t>
                </a:r>
              </a:p>
            </p:txBody>
          </p:sp>
          <p:sp>
            <p:nvSpPr>
              <p:cNvPr id="103" name="Rectangle 122">
                <a:extLst>
                  <a:ext uri="{FF2B5EF4-FFF2-40B4-BE49-F238E27FC236}">
                    <a16:creationId xmlns:a16="http://schemas.microsoft.com/office/drawing/2014/main" id="{3AB75447-6D7A-BD4C-8E06-735FAA1B0A42}"/>
                  </a:ext>
                </a:extLst>
              </p:cNvPr>
              <p:cNvSpPr/>
              <p:nvPr/>
            </p:nvSpPr>
            <p:spPr>
              <a:xfrm rot="10800000">
                <a:off x="6781765" y="3036046"/>
                <a:ext cx="185286" cy="311663"/>
              </a:xfrm>
              <a:prstGeom prst="rect">
                <a:avLst/>
              </a:prstGeom>
              <a:solidFill>
                <a:schemeClr val="tx1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Rectangle 138">
                <a:extLst>
                  <a:ext uri="{FF2B5EF4-FFF2-40B4-BE49-F238E27FC236}">
                    <a16:creationId xmlns:a16="http://schemas.microsoft.com/office/drawing/2014/main" id="{10AE1D86-DFE9-C344-A6C8-66C9C0368609}"/>
                  </a:ext>
                </a:extLst>
              </p:cNvPr>
              <p:cNvSpPr/>
              <p:nvPr/>
            </p:nvSpPr>
            <p:spPr>
              <a:xfrm rot="10800000">
                <a:off x="7040900" y="3433659"/>
                <a:ext cx="826644" cy="311669"/>
              </a:xfrm>
              <a:prstGeom prst="rect">
                <a:avLst/>
              </a:prstGeom>
              <a:solidFill>
                <a:schemeClr val="tx1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22">
                <a:extLst>
                  <a:ext uri="{FF2B5EF4-FFF2-40B4-BE49-F238E27FC236}">
                    <a16:creationId xmlns:a16="http://schemas.microsoft.com/office/drawing/2014/main" id="{1B5E313E-F70F-5E40-BDB2-F61BB271EC89}"/>
                  </a:ext>
                </a:extLst>
              </p:cNvPr>
              <p:cNvSpPr/>
              <p:nvPr/>
            </p:nvSpPr>
            <p:spPr>
              <a:xfrm rot="10800000">
                <a:off x="6957138" y="3036046"/>
                <a:ext cx="185286" cy="311663"/>
              </a:xfrm>
              <a:prstGeom prst="rect">
                <a:avLst/>
              </a:prstGeom>
              <a:solidFill>
                <a:schemeClr val="tx1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Rectangle 138">
                <a:extLst>
                  <a:ext uri="{FF2B5EF4-FFF2-40B4-BE49-F238E27FC236}">
                    <a16:creationId xmlns:a16="http://schemas.microsoft.com/office/drawing/2014/main" id="{2F8FBBCF-90F8-4341-B9F2-5652CA7F7A51}"/>
                  </a:ext>
                </a:extLst>
              </p:cNvPr>
              <p:cNvSpPr/>
              <p:nvPr/>
            </p:nvSpPr>
            <p:spPr>
              <a:xfrm rot="10800000">
                <a:off x="7953919" y="3433659"/>
                <a:ext cx="826644" cy="311669"/>
              </a:xfrm>
              <a:prstGeom prst="rect">
                <a:avLst/>
              </a:prstGeom>
              <a:solidFill>
                <a:schemeClr val="tx1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22">
                <a:extLst>
                  <a:ext uri="{FF2B5EF4-FFF2-40B4-BE49-F238E27FC236}">
                    <a16:creationId xmlns:a16="http://schemas.microsoft.com/office/drawing/2014/main" id="{B740773D-FDBA-D941-B6D3-77DBF3C785E3}"/>
                  </a:ext>
                </a:extLst>
              </p:cNvPr>
              <p:cNvSpPr/>
              <p:nvPr/>
            </p:nvSpPr>
            <p:spPr>
              <a:xfrm rot="10800000">
                <a:off x="7142183" y="3036046"/>
                <a:ext cx="185286" cy="311663"/>
              </a:xfrm>
              <a:prstGeom prst="rect">
                <a:avLst/>
              </a:prstGeom>
              <a:solidFill>
                <a:schemeClr val="tx1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Rectangle 138">
                <a:extLst>
                  <a:ext uri="{FF2B5EF4-FFF2-40B4-BE49-F238E27FC236}">
                    <a16:creationId xmlns:a16="http://schemas.microsoft.com/office/drawing/2014/main" id="{D313834D-8A9F-C041-A079-54FD02492FC3}"/>
                  </a:ext>
                </a:extLst>
              </p:cNvPr>
              <p:cNvSpPr/>
              <p:nvPr/>
            </p:nvSpPr>
            <p:spPr>
              <a:xfrm rot="10800000">
                <a:off x="8866937" y="3433659"/>
                <a:ext cx="826644" cy="311669"/>
              </a:xfrm>
              <a:prstGeom prst="rect">
                <a:avLst/>
              </a:prstGeom>
              <a:solidFill>
                <a:schemeClr val="tx1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8" name="Curved Connector 131">
                <a:extLst>
                  <a:ext uri="{FF2B5EF4-FFF2-40B4-BE49-F238E27FC236}">
                    <a16:creationId xmlns:a16="http://schemas.microsoft.com/office/drawing/2014/main" id="{83FC7094-6557-CB4D-B0AC-CCB94D3C0C70}"/>
                  </a:ext>
                </a:extLst>
              </p:cNvPr>
              <p:cNvCxnSpPr>
                <a:cxnSpLocks/>
                <a:stCxn id="103" idx="1"/>
                <a:endCxn id="104" idx="3"/>
              </p:cNvCxnSpPr>
              <p:nvPr/>
            </p:nvCxnSpPr>
            <p:spPr>
              <a:xfrm>
                <a:off x="6967051" y="3191877"/>
                <a:ext cx="73849" cy="397616"/>
              </a:xfrm>
              <a:prstGeom prst="curved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headEnd w="lg" len="med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urved Connector 131">
                <a:extLst>
                  <a:ext uri="{FF2B5EF4-FFF2-40B4-BE49-F238E27FC236}">
                    <a16:creationId xmlns:a16="http://schemas.microsoft.com/office/drawing/2014/main" id="{7DF633BD-63F7-6C43-B7F8-4CAD340D6A4E}"/>
                  </a:ext>
                </a:extLst>
              </p:cNvPr>
              <p:cNvCxnSpPr>
                <a:cxnSpLocks/>
                <a:stCxn id="105" idx="1"/>
                <a:endCxn id="106" idx="3"/>
              </p:cNvCxnSpPr>
              <p:nvPr/>
            </p:nvCxnSpPr>
            <p:spPr>
              <a:xfrm>
                <a:off x="7142424" y="3191877"/>
                <a:ext cx="811495" cy="397616"/>
              </a:xfrm>
              <a:prstGeom prst="curved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headEnd w="lg" len="med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urved Connector 131">
                <a:extLst>
                  <a:ext uri="{FF2B5EF4-FFF2-40B4-BE49-F238E27FC236}">
                    <a16:creationId xmlns:a16="http://schemas.microsoft.com/office/drawing/2014/main" id="{74C74879-B69F-A548-937B-3271977D324D}"/>
                  </a:ext>
                </a:extLst>
              </p:cNvPr>
              <p:cNvCxnSpPr>
                <a:cxnSpLocks/>
                <a:stCxn id="107" idx="1"/>
                <a:endCxn id="108" idx="3"/>
              </p:cNvCxnSpPr>
              <p:nvPr/>
            </p:nvCxnSpPr>
            <p:spPr>
              <a:xfrm>
                <a:off x="7327469" y="3191877"/>
                <a:ext cx="1539468" cy="397616"/>
              </a:xfrm>
              <a:prstGeom prst="curved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headEnd w="lg" len="med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Rectangle 122">
                <a:extLst>
                  <a:ext uri="{FF2B5EF4-FFF2-40B4-BE49-F238E27FC236}">
                    <a16:creationId xmlns:a16="http://schemas.microsoft.com/office/drawing/2014/main" id="{95AEE1D7-2451-0A48-9870-DF697AA0AB4E}"/>
                  </a:ext>
                </a:extLst>
              </p:cNvPr>
              <p:cNvSpPr/>
              <p:nvPr/>
            </p:nvSpPr>
            <p:spPr>
              <a:xfrm rot="10800000">
                <a:off x="6599634" y="3036046"/>
                <a:ext cx="185286" cy="311663"/>
              </a:xfrm>
              <a:prstGeom prst="rect">
                <a:avLst/>
              </a:prstGeom>
              <a:solidFill>
                <a:schemeClr val="tx1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7" name="직선 화살표 연결선 136">
                <a:extLst>
                  <a:ext uri="{FF2B5EF4-FFF2-40B4-BE49-F238E27FC236}">
                    <a16:creationId xmlns:a16="http://schemas.microsoft.com/office/drawing/2014/main" id="{52CDC524-ED45-8248-853F-A33D60163981}"/>
                  </a:ext>
                </a:extLst>
              </p:cNvPr>
              <p:cNvCxnSpPr>
                <a:cxnSpLocks/>
                <a:stCxn id="104" idx="1"/>
                <a:endCxn id="106" idx="3"/>
              </p:cNvCxnSpPr>
              <p:nvPr/>
            </p:nvCxnSpPr>
            <p:spPr>
              <a:xfrm flipV="1">
                <a:off x="7867544" y="3589493"/>
                <a:ext cx="8637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화살표 연결선 139">
                <a:extLst>
                  <a:ext uri="{FF2B5EF4-FFF2-40B4-BE49-F238E27FC236}">
                    <a16:creationId xmlns:a16="http://schemas.microsoft.com/office/drawing/2014/main" id="{AFDF9D98-3123-904B-B210-5DC3EE03AFF8}"/>
                  </a:ext>
                </a:extLst>
              </p:cNvPr>
              <p:cNvCxnSpPr>
                <a:cxnSpLocks/>
                <a:stCxn id="106" idx="1"/>
                <a:endCxn id="108" idx="3"/>
              </p:cNvCxnSpPr>
              <p:nvPr/>
            </p:nvCxnSpPr>
            <p:spPr>
              <a:xfrm flipV="1">
                <a:off x="8780563" y="3589493"/>
                <a:ext cx="8637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Curved Connector 131">
                <a:extLst>
                  <a:ext uri="{FF2B5EF4-FFF2-40B4-BE49-F238E27FC236}">
                    <a16:creationId xmlns:a16="http://schemas.microsoft.com/office/drawing/2014/main" id="{3D654306-6B62-2741-B88B-304420D6DFD0}"/>
                  </a:ext>
                </a:extLst>
              </p:cNvPr>
              <p:cNvCxnSpPr>
                <a:cxnSpLocks/>
                <a:stCxn id="102" idx="1"/>
                <a:endCxn id="104" idx="3"/>
              </p:cNvCxnSpPr>
              <p:nvPr/>
            </p:nvCxnSpPr>
            <p:spPr>
              <a:xfrm>
                <a:off x="6784920" y="3191877"/>
                <a:ext cx="255980" cy="397616"/>
              </a:xfrm>
              <a:prstGeom prst="curved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headEnd w="lg" len="med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직선 화살표 연결선 165">
                <a:extLst>
                  <a:ext uri="{FF2B5EF4-FFF2-40B4-BE49-F238E27FC236}">
                    <a16:creationId xmlns:a16="http://schemas.microsoft.com/office/drawing/2014/main" id="{25108F91-BFCD-114B-8378-7BCC8958B18A}"/>
                  </a:ext>
                </a:extLst>
              </p:cNvPr>
              <p:cNvCxnSpPr>
                <a:cxnSpLocks/>
                <a:stCxn id="104" idx="1"/>
                <a:endCxn id="106" idx="3"/>
              </p:cNvCxnSpPr>
              <p:nvPr/>
            </p:nvCxnSpPr>
            <p:spPr>
              <a:xfrm flipV="1">
                <a:off x="7867544" y="3589493"/>
                <a:ext cx="8637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직선 화살표 연결선 170">
                <a:extLst>
                  <a:ext uri="{FF2B5EF4-FFF2-40B4-BE49-F238E27FC236}">
                    <a16:creationId xmlns:a16="http://schemas.microsoft.com/office/drawing/2014/main" id="{C5C776F7-3B5A-CD4E-BDB2-DE483213D794}"/>
                  </a:ext>
                </a:extLst>
              </p:cNvPr>
              <p:cNvCxnSpPr>
                <a:cxnSpLocks/>
                <a:stCxn id="106" idx="1"/>
                <a:endCxn id="108" idx="3"/>
              </p:cNvCxnSpPr>
              <p:nvPr/>
            </p:nvCxnSpPr>
            <p:spPr>
              <a:xfrm flipV="1">
                <a:off x="8780563" y="3589493"/>
                <a:ext cx="8637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68F5FEED-7093-8C47-896E-494440C20722}"/>
                  </a:ext>
                </a:extLst>
              </p:cNvPr>
              <p:cNvSpPr/>
              <p:nvPr/>
            </p:nvSpPr>
            <p:spPr>
              <a:xfrm rot="10800000" flipV="1">
                <a:off x="4787823" y="3434695"/>
                <a:ext cx="185286" cy="3116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Rectangle 138">
                <a:extLst>
                  <a:ext uri="{FF2B5EF4-FFF2-40B4-BE49-F238E27FC236}">
                    <a16:creationId xmlns:a16="http://schemas.microsoft.com/office/drawing/2014/main" id="{36E51B74-B657-6041-871B-EE3F224277AB}"/>
                  </a:ext>
                </a:extLst>
              </p:cNvPr>
              <p:cNvSpPr/>
              <p:nvPr/>
            </p:nvSpPr>
            <p:spPr>
              <a:xfrm rot="10800000" flipV="1">
                <a:off x="4103997" y="3036758"/>
                <a:ext cx="587588" cy="3116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2">
                <a:extLst>
                  <a:ext uri="{FF2B5EF4-FFF2-40B4-BE49-F238E27FC236}">
                    <a16:creationId xmlns:a16="http://schemas.microsoft.com/office/drawing/2014/main" id="{074E896A-1A3A-7141-94D3-1D262ADBE3BC}"/>
                  </a:ext>
                </a:extLst>
              </p:cNvPr>
              <p:cNvSpPr/>
              <p:nvPr/>
            </p:nvSpPr>
            <p:spPr>
              <a:xfrm rot="10800000" flipV="1">
                <a:off x="5700842" y="3434695"/>
                <a:ext cx="185286" cy="3116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6" name="Rectangle 138">
                <a:extLst>
                  <a:ext uri="{FF2B5EF4-FFF2-40B4-BE49-F238E27FC236}">
                    <a16:creationId xmlns:a16="http://schemas.microsoft.com/office/drawing/2014/main" id="{F27E5B70-B9DF-EB4E-A2AB-7A4AFF91AADA}"/>
                  </a:ext>
                </a:extLst>
              </p:cNvPr>
              <p:cNvSpPr/>
              <p:nvPr/>
            </p:nvSpPr>
            <p:spPr>
              <a:xfrm rot="10800000" flipV="1">
                <a:off x="4777960" y="3036758"/>
                <a:ext cx="826644" cy="3116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2">
                <a:extLst>
                  <a:ext uri="{FF2B5EF4-FFF2-40B4-BE49-F238E27FC236}">
                    <a16:creationId xmlns:a16="http://schemas.microsoft.com/office/drawing/2014/main" id="{9DDC42B3-2D7D-0E47-952B-1FA2DD62135B}"/>
                  </a:ext>
                </a:extLst>
              </p:cNvPr>
              <p:cNvSpPr/>
              <p:nvPr/>
            </p:nvSpPr>
            <p:spPr>
              <a:xfrm rot="10800000" flipV="1">
                <a:off x="6591822" y="3434695"/>
                <a:ext cx="185286" cy="3116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Rectangle 138">
                <a:extLst>
                  <a:ext uri="{FF2B5EF4-FFF2-40B4-BE49-F238E27FC236}">
                    <a16:creationId xmlns:a16="http://schemas.microsoft.com/office/drawing/2014/main" id="{E550D423-7B3F-7343-A56F-5D5E1FB8F4A3}"/>
                  </a:ext>
                </a:extLst>
              </p:cNvPr>
              <p:cNvSpPr/>
              <p:nvPr/>
            </p:nvSpPr>
            <p:spPr>
              <a:xfrm rot="10800000" flipV="1">
                <a:off x="5690978" y="3036757"/>
                <a:ext cx="826644" cy="3116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2" name="직선 화살표 연결선 131">
                <a:extLst>
                  <a:ext uri="{FF2B5EF4-FFF2-40B4-BE49-F238E27FC236}">
                    <a16:creationId xmlns:a16="http://schemas.microsoft.com/office/drawing/2014/main" id="{CEA576AE-2787-9A41-A0F4-A6DBA4426EB2}"/>
                  </a:ext>
                </a:extLst>
              </p:cNvPr>
              <p:cNvCxnSpPr>
                <a:stCxn id="123" idx="1"/>
                <a:endCxn id="125" idx="3"/>
              </p:cNvCxnSpPr>
              <p:nvPr/>
            </p:nvCxnSpPr>
            <p:spPr>
              <a:xfrm flipV="1">
                <a:off x="4973109" y="3590528"/>
                <a:ext cx="72773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headEnd w="lg" len="med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화살표 연결선 132">
                <a:extLst>
                  <a:ext uri="{FF2B5EF4-FFF2-40B4-BE49-F238E27FC236}">
                    <a16:creationId xmlns:a16="http://schemas.microsoft.com/office/drawing/2014/main" id="{16AB8E28-FAF5-7A4E-8B88-D7386BDF9107}"/>
                  </a:ext>
                </a:extLst>
              </p:cNvPr>
              <p:cNvCxnSpPr>
                <a:cxnSpLocks/>
                <a:stCxn id="125" idx="1"/>
                <a:endCxn id="127" idx="3"/>
              </p:cNvCxnSpPr>
              <p:nvPr/>
            </p:nvCxnSpPr>
            <p:spPr>
              <a:xfrm>
                <a:off x="5886128" y="3590528"/>
                <a:ext cx="70569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headEnd w="lg" len="med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6731330-18B4-7049-8321-FCDBB06B477E}"/>
                  </a:ext>
                </a:extLst>
              </p:cNvPr>
              <p:cNvSpPr txBox="1"/>
              <p:nvPr/>
            </p:nvSpPr>
            <p:spPr>
              <a:xfrm>
                <a:off x="2128370" y="3402525"/>
                <a:ext cx="14430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cs typeface="Arial" panose="020B0604020202020204" pitchFamily="34" charset="0"/>
                  </a:rPr>
                  <a:t>Compute Util.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DCE07D4-8A4F-264B-8796-28C7A9B4B10F}"/>
                  </a:ext>
                </a:extLst>
              </p:cNvPr>
              <p:cNvSpPr txBox="1"/>
              <p:nvPr/>
            </p:nvSpPr>
            <p:spPr>
              <a:xfrm>
                <a:off x="2192217" y="2978521"/>
                <a:ext cx="13740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cs typeface="Arial" panose="020B0604020202020204" pitchFamily="34" charset="0"/>
                  </a:rPr>
                  <a:t>Memory Util.</a:t>
                </a:r>
              </a:p>
            </p:txBody>
          </p:sp>
          <p:cxnSp>
            <p:nvCxnSpPr>
              <p:cNvPr id="113" name="Curved Connector 131">
                <a:extLst>
                  <a:ext uri="{FF2B5EF4-FFF2-40B4-BE49-F238E27FC236}">
                    <a16:creationId xmlns:a16="http://schemas.microsoft.com/office/drawing/2014/main" id="{46755C32-AC02-114B-8B0B-6C479A8963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0328" y="3195233"/>
                <a:ext cx="96238" cy="397177"/>
              </a:xfrm>
              <a:prstGeom prst="curved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headEnd w="lg" len="med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urved Connector 131">
                <a:extLst>
                  <a:ext uri="{FF2B5EF4-FFF2-40B4-BE49-F238E27FC236}">
                    <a16:creationId xmlns:a16="http://schemas.microsoft.com/office/drawing/2014/main" id="{D1EEB34E-AA64-534D-AD59-4AD86E80E3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03347" y="3195233"/>
                <a:ext cx="96238" cy="397177"/>
              </a:xfrm>
              <a:prstGeom prst="curvedConnector3">
                <a:avLst/>
              </a:prstGeom>
              <a:ln w="19050">
                <a:solidFill>
                  <a:schemeClr val="tx1"/>
                </a:solidFill>
                <a:headEnd w="lg" len="med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urved Connector 131">
                <a:extLst>
                  <a:ext uri="{FF2B5EF4-FFF2-40B4-BE49-F238E27FC236}">
                    <a16:creationId xmlns:a16="http://schemas.microsoft.com/office/drawing/2014/main" id="{E20EEF1F-D543-A849-B614-8CCBAF62C9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6365" y="3195232"/>
                <a:ext cx="85086" cy="397178"/>
              </a:xfrm>
              <a:prstGeom prst="curvedConnector3">
                <a:avLst/>
              </a:prstGeom>
              <a:ln w="19050">
                <a:solidFill>
                  <a:schemeClr val="tx1"/>
                </a:solidFill>
                <a:headEnd w="lg" len="med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Rectangle 138">
              <a:extLst>
                <a:ext uri="{FF2B5EF4-FFF2-40B4-BE49-F238E27FC236}">
                  <a16:creationId xmlns:a16="http://schemas.microsoft.com/office/drawing/2014/main" id="{6FFDE4A3-8544-E843-B1DA-97AE7C9D1DAA}"/>
                </a:ext>
              </a:extLst>
            </p:cNvPr>
            <p:cNvSpPr/>
            <p:nvPr/>
          </p:nvSpPr>
          <p:spPr>
            <a:xfrm rot="10800000" flipV="1">
              <a:off x="3856334" y="3037340"/>
              <a:ext cx="247663" cy="3116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28D106B-7FCE-A643-B40A-6E833B3F1F46}"/>
              </a:ext>
            </a:extLst>
          </p:cNvPr>
          <p:cNvGrpSpPr/>
          <p:nvPr/>
        </p:nvGrpSpPr>
        <p:grpSpPr>
          <a:xfrm>
            <a:off x="393815" y="4539947"/>
            <a:ext cx="7343388" cy="810195"/>
            <a:chOff x="393815" y="4539947"/>
            <a:chExt cx="7343388" cy="810195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1A1580F-4353-3440-98B7-177727829161}"/>
                </a:ext>
              </a:extLst>
            </p:cNvPr>
            <p:cNvGrpSpPr/>
            <p:nvPr/>
          </p:nvGrpSpPr>
          <p:grpSpPr>
            <a:xfrm>
              <a:off x="393815" y="4539947"/>
              <a:ext cx="7343388" cy="810195"/>
              <a:chOff x="393815" y="4539947"/>
              <a:chExt cx="7343388" cy="810195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7946C86-0F33-294E-A462-9E38B953132C}"/>
                  </a:ext>
                </a:extLst>
              </p:cNvPr>
              <p:cNvSpPr txBox="1"/>
              <p:nvPr/>
            </p:nvSpPr>
            <p:spPr>
              <a:xfrm>
                <a:off x="393815" y="4539947"/>
                <a:ext cx="1542410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t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00A249"/>
                    </a:solidFill>
                    <a:cs typeface="Arial" panose="020B0604020202020204" pitchFamily="34" charset="0"/>
                  </a:rPr>
                  <a:t>Layer-wise</a:t>
                </a:r>
              </a:p>
              <a:p>
                <a:pPr algn="ctr"/>
                <a:r>
                  <a:rPr lang="en-US" sz="2000" b="1" dirty="0">
                    <a:solidFill>
                      <a:srgbClr val="00A249"/>
                    </a:solidFill>
                    <a:cs typeface="Arial"/>
                  </a:rPr>
                  <a:t>Interleaving</a:t>
                </a:r>
                <a:endParaRPr lang="en-US" sz="2000" b="1" dirty="0">
                  <a:solidFill>
                    <a:srgbClr val="00A249"/>
                  </a:solidFill>
                  <a:cs typeface="Arial" panose="020B0604020202020204" pitchFamily="34" charset="0"/>
                </a:endParaRPr>
              </a:p>
            </p:txBody>
          </p: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835CD96D-6279-D242-8EB7-9884E10CE2B9}"/>
                  </a:ext>
                </a:extLst>
              </p:cNvPr>
              <p:cNvGrpSpPr/>
              <p:nvPr/>
            </p:nvGrpSpPr>
            <p:grpSpPr>
              <a:xfrm flipV="1">
                <a:off x="3850727" y="4649985"/>
                <a:ext cx="3886476" cy="700157"/>
                <a:chOff x="3760802" y="4597733"/>
                <a:chExt cx="3886476" cy="717157"/>
              </a:xfrm>
            </p:grpSpPr>
            <p:grpSp>
              <p:nvGrpSpPr>
                <p:cNvPr id="8" name="그룹 7">
                  <a:extLst>
                    <a:ext uri="{FF2B5EF4-FFF2-40B4-BE49-F238E27FC236}">
                      <a16:creationId xmlns:a16="http://schemas.microsoft.com/office/drawing/2014/main" id="{890CA706-C718-B04E-95C7-8D64BDB7E26E}"/>
                    </a:ext>
                  </a:extLst>
                </p:cNvPr>
                <p:cNvGrpSpPr/>
                <p:nvPr/>
              </p:nvGrpSpPr>
              <p:grpSpPr>
                <a:xfrm>
                  <a:off x="5361820" y="4597733"/>
                  <a:ext cx="1108168" cy="717157"/>
                  <a:chOff x="4966937" y="4376702"/>
                  <a:chExt cx="1108168" cy="717157"/>
                </a:xfrm>
              </p:grpSpPr>
              <p:sp>
                <p:nvSpPr>
                  <p:cNvPr id="59" name="Rectangle 122">
                    <a:extLst>
                      <a:ext uri="{FF2B5EF4-FFF2-40B4-BE49-F238E27FC236}">
                        <a16:creationId xmlns:a16="http://schemas.microsoft.com/office/drawing/2014/main" id="{792B179D-B11D-C94C-8A26-E810E77986E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889819" y="4376702"/>
                    <a:ext cx="185286" cy="318717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0" name="Rectangle 138">
                    <a:extLst>
                      <a:ext uri="{FF2B5EF4-FFF2-40B4-BE49-F238E27FC236}">
                        <a16:creationId xmlns:a16="http://schemas.microsoft.com/office/drawing/2014/main" id="{80AFA6EB-1EFA-AA4F-8C39-4D8C4EFFB6A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966937" y="4781541"/>
                    <a:ext cx="826644" cy="312318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4" name="Curved Connector 131">
                    <a:extLst>
                      <a:ext uri="{FF2B5EF4-FFF2-40B4-BE49-F238E27FC236}">
                        <a16:creationId xmlns:a16="http://schemas.microsoft.com/office/drawing/2014/main" id="{A009A4B1-E2D4-DD4B-B495-5886E56C19F5}"/>
                      </a:ext>
                    </a:extLst>
                  </p:cNvPr>
                  <p:cNvCxnSpPr>
                    <a:cxnSpLocks/>
                    <a:stCxn id="60" idx="1"/>
                    <a:endCxn id="59" idx="3"/>
                  </p:cNvCxnSpPr>
                  <p:nvPr/>
                </p:nvCxnSpPr>
                <p:spPr>
                  <a:xfrm flipV="1">
                    <a:off x="5793581" y="4536060"/>
                    <a:ext cx="96238" cy="401640"/>
                  </a:xfrm>
                  <a:prstGeom prst="curvedConnector3">
                    <a:avLst/>
                  </a:prstGeom>
                  <a:ln w="19050">
                    <a:solidFill>
                      <a:schemeClr val="tx1"/>
                    </a:solidFill>
                    <a:headEnd w="lg" len="med"/>
                    <a:tailEnd type="triangl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CCD06E3D-02B9-3C4B-92F0-BA496BBA6B77}"/>
                    </a:ext>
                  </a:extLst>
                </p:cNvPr>
                <p:cNvGrpSpPr/>
                <p:nvPr/>
              </p:nvGrpSpPr>
              <p:grpSpPr>
                <a:xfrm>
                  <a:off x="6550262" y="4600425"/>
                  <a:ext cx="1097016" cy="714465"/>
                  <a:chOff x="5879955" y="4379394"/>
                  <a:chExt cx="1097016" cy="714465"/>
                </a:xfrm>
              </p:grpSpPr>
              <p:sp>
                <p:nvSpPr>
                  <p:cNvPr id="61" name="Rectangle 122">
                    <a:extLst>
                      <a:ext uri="{FF2B5EF4-FFF2-40B4-BE49-F238E27FC236}">
                        <a16:creationId xmlns:a16="http://schemas.microsoft.com/office/drawing/2014/main" id="{9A739E1B-801A-8745-B628-8A539D0390D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791685" y="4379394"/>
                    <a:ext cx="185286" cy="316025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2" name="Rectangle 138">
                    <a:extLst>
                      <a:ext uri="{FF2B5EF4-FFF2-40B4-BE49-F238E27FC236}">
                        <a16:creationId xmlns:a16="http://schemas.microsoft.com/office/drawing/2014/main" id="{316DB21E-93DA-2945-91B7-9BE7F5C45D3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879955" y="4781541"/>
                    <a:ext cx="826644" cy="312318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5" name="Curved Connector 131">
                    <a:extLst>
                      <a:ext uri="{FF2B5EF4-FFF2-40B4-BE49-F238E27FC236}">
                        <a16:creationId xmlns:a16="http://schemas.microsoft.com/office/drawing/2014/main" id="{F026FD28-9FD7-4F4C-A54C-745113A25A21}"/>
                      </a:ext>
                    </a:extLst>
                  </p:cNvPr>
                  <p:cNvCxnSpPr>
                    <a:cxnSpLocks/>
                    <a:stCxn id="62" idx="1"/>
                    <a:endCxn id="61" idx="3"/>
                  </p:cNvCxnSpPr>
                  <p:nvPr/>
                </p:nvCxnSpPr>
                <p:spPr>
                  <a:xfrm flipV="1">
                    <a:off x="6706599" y="4537406"/>
                    <a:ext cx="85086" cy="400294"/>
                  </a:xfrm>
                  <a:prstGeom prst="curvedConnector3">
                    <a:avLst/>
                  </a:prstGeom>
                  <a:ln w="19050">
                    <a:solidFill>
                      <a:schemeClr val="tx1"/>
                    </a:solidFill>
                    <a:headEnd w="lg" len="med"/>
                    <a:tailEnd type="triangl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BF780DAD-68F8-604F-BE6C-BAFCF07182D9}"/>
                    </a:ext>
                  </a:extLst>
                </p:cNvPr>
                <p:cNvGrpSpPr/>
                <p:nvPr/>
              </p:nvGrpSpPr>
              <p:grpSpPr>
                <a:xfrm>
                  <a:off x="5083061" y="4602368"/>
                  <a:ext cx="1104852" cy="710752"/>
                  <a:chOff x="8300474" y="4746016"/>
                  <a:chExt cx="1104852" cy="710752"/>
                </a:xfrm>
              </p:grpSpPr>
              <p:sp>
                <p:nvSpPr>
                  <p:cNvPr id="68" name="Rectangle 122">
                    <a:extLst>
                      <a:ext uri="{FF2B5EF4-FFF2-40B4-BE49-F238E27FC236}">
                        <a16:creationId xmlns:a16="http://schemas.microsoft.com/office/drawing/2014/main" id="{5B7E86DC-AB59-384A-83C8-1311F92EE185}"/>
                      </a:ext>
                    </a:extLst>
                  </p:cNvPr>
                  <p:cNvSpPr/>
                  <p:nvPr/>
                </p:nvSpPr>
                <p:spPr>
                  <a:xfrm rot="10800000" flipV="1">
                    <a:off x="8300474" y="5144459"/>
                    <a:ext cx="185286" cy="312309"/>
                  </a:xfrm>
                  <a:prstGeom prst="rect">
                    <a:avLst/>
                  </a:prstGeom>
                  <a:solidFill>
                    <a:schemeClr val="tx1">
                      <a:lumMod val="60000"/>
                      <a:lumOff val="4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9" name="Rectangle 138">
                    <a:extLst>
                      <a:ext uri="{FF2B5EF4-FFF2-40B4-BE49-F238E27FC236}">
                        <a16:creationId xmlns:a16="http://schemas.microsoft.com/office/drawing/2014/main" id="{52A5B987-FA5F-4F4B-BBCF-6212ED11B6DF}"/>
                      </a:ext>
                    </a:extLst>
                  </p:cNvPr>
                  <p:cNvSpPr/>
                  <p:nvPr/>
                </p:nvSpPr>
                <p:spPr>
                  <a:xfrm rot="10800000" flipV="1">
                    <a:off x="8578682" y="4746016"/>
                    <a:ext cx="826644" cy="312315"/>
                  </a:xfrm>
                  <a:prstGeom prst="rect">
                    <a:avLst/>
                  </a:prstGeom>
                  <a:solidFill>
                    <a:schemeClr val="tx1">
                      <a:lumMod val="60000"/>
                      <a:lumOff val="4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3" name="Curved Connector 131">
                    <a:extLst>
                      <a:ext uri="{FF2B5EF4-FFF2-40B4-BE49-F238E27FC236}">
                        <a16:creationId xmlns:a16="http://schemas.microsoft.com/office/drawing/2014/main" id="{B9011540-C4C8-5641-83F0-6D5F002E27C0}"/>
                      </a:ext>
                    </a:extLst>
                  </p:cNvPr>
                  <p:cNvCxnSpPr>
                    <a:cxnSpLocks/>
                    <a:stCxn id="68" idx="1"/>
                    <a:endCxn id="69" idx="3"/>
                  </p:cNvCxnSpPr>
                  <p:nvPr/>
                </p:nvCxnSpPr>
                <p:spPr>
                  <a:xfrm flipV="1">
                    <a:off x="8485760" y="4902174"/>
                    <a:ext cx="92922" cy="398440"/>
                  </a:xfrm>
                  <a:prstGeom prst="curvedConnector3">
                    <a:avLst>
                      <a:gd name="adj1" fmla="val 50000"/>
                    </a:avLst>
                  </a:prstGeom>
                  <a:ln w="19050">
                    <a:solidFill>
                      <a:schemeClr val="tx1"/>
                    </a:solidFill>
                    <a:headEnd w="lg" len="med"/>
                    <a:tailEnd type="triangl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BA63EFB9-B21C-6642-BCBE-1407F4972597}"/>
                    </a:ext>
                  </a:extLst>
                </p:cNvPr>
                <p:cNvGrpSpPr/>
                <p:nvPr/>
              </p:nvGrpSpPr>
              <p:grpSpPr>
                <a:xfrm>
                  <a:off x="6270131" y="4601559"/>
                  <a:ext cx="1115486" cy="710752"/>
                  <a:chOff x="8519809" y="4746016"/>
                  <a:chExt cx="1115486" cy="710752"/>
                </a:xfrm>
              </p:grpSpPr>
              <p:sp>
                <p:nvSpPr>
                  <p:cNvPr id="70" name="Rectangle 122">
                    <a:extLst>
                      <a:ext uri="{FF2B5EF4-FFF2-40B4-BE49-F238E27FC236}">
                        <a16:creationId xmlns:a16="http://schemas.microsoft.com/office/drawing/2014/main" id="{D5BD1608-605E-A648-8D70-CFF94E694799}"/>
                      </a:ext>
                    </a:extLst>
                  </p:cNvPr>
                  <p:cNvSpPr/>
                  <p:nvPr/>
                </p:nvSpPr>
                <p:spPr>
                  <a:xfrm rot="10800000" flipV="1">
                    <a:off x="8519809" y="5144459"/>
                    <a:ext cx="185286" cy="312309"/>
                  </a:xfrm>
                  <a:prstGeom prst="rect">
                    <a:avLst/>
                  </a:prstGeom>
                  <a:solidFill>
                    <a:schemeClr val="tx1">
                      <a:lumMod val="60000"/>
                      <a:lumOff val="4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1" name="Rectangle 138">
                    <a:extLst>
                      <a:ext uri="{FF2B5EF4-FFF2-40B4-BE49-F238E27FC236}">
                        <a16:creationId xmlns:a16="http://schemas.microsoft.com/office/drawing/2014/main" id="{638A00E1-7698-9C41-9F4D-16CC39A91DF4}"/>
                      </a:ext>
                    </a:extLst>
                  </p:cNvPr>
                  <p:cNvSpPr/>
                  <p:nvPr/>
                </p:nvSpPr>
                <p:spPr>
                  <a:xfrm rot="10800000" flipV="1">
                    <a:off x="8808651" y="4746016"/>
                    <a:ext cx="826644" cy="312315"/>
                  </a:xfrm>
                  <a:prstGeom prst="rect">
                    <a:avLst/>
                  </a:prstGeom>
                  <a:solidFill>
                    <a:schemeClr val="tx1">
                      <a:lumMod val="60000"/>
                      <a:lumOff val="4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4" name="Curved Connector 131">
                    <a:extLst>
                      <a:ext uri="{FF2B5EF4-FFF2-40B4-BE49-F238E27FC236}">
                        <a16:creationId xmlns:a16="http://schemas.microsoft.com/office/drawing/2014/main" id="{5060F069-5791-8E4D-9042-F0F6C081F66B}"/>
                      </a:ext>
                    </a:extLst>
                  </p:cNvPr>
                  <p:cNvCxnSpPr>
                    <a:cxnSpLocks/>
                    <a:stCxn id="70" idx="1"/>
                    <a:endCxn id="71" idx="3"/>
                  </p:cNvCxnSpPr>
                  <p:nvPr/>
                </p:nvCxnSpPr>
                <p:spPr>
                  <a:xfrm flipV="1">
                    <a:off x="8705095" y="4902174"/>
                    <a:ext cx="103556" cy="398440"/>
                  </a:xfrm>
                  <a:prstGeom prst="curvedConnector3">
                    <a:avLst>
                      <a:gd name="adj1" fmla="val 50000"/>
                    </a:avLst>
                  </a:prstGeom>
                  <a:ln w="19050">
                    <a:solidFill>
                      <a:schemeClr val="tx1"/>
                    </a:solidFill>
                    <a:headEnd w="lg" len="med"/>
                    <a:tailEnd type="triangl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" name="그룹 5">
                  <a:extLst>
                    <a:ext uri="{FF2B5EF4-FFF2-40B4-BE49-F238E27FC236}">
                      <a16:creationId xmlns:a16="http://schemas.microsoft.com/office/drawing/2014/main" id="{A74618D5-D005-6D40-97DC-29D6EA48AF3D}"/>
                    </a:ext>
                  </a:extLst>
                </p:cNvPr>
                <p:cNvGrpSpPr/>
                <p:nvPr/>
              </p:nvGrpSpPr>
              <p:grpSpPr>
                <a:xfrm>
                  <a:off x="3760802" y="4602535"/>
                  <a:ext cx="1267910" cy="710752"/>
                  <a:chOff x="6832514" y="5019233"/>
                  <a:chExt cx="1267910" cy="710752"/>
                </a:xfrm>
              </p:grpSpPr>
              <p:cxnSp>
                <p:nvCxnSpPr>
                  <p:cNvPr id="72" name="Curved Connector 131">
                    <a:extLst>
                      <a:ext uri="{FF2B5EF4-FFF2-40B4-BE49-F238E27FC236}">
                        <a16:creationId xmlns:a16="http://schemas.microsoft.com/office/drawing/2014/main" id="{BE3D8454-7893-0848-B6FF-74378883FC1F}"/>
                      </a:ext>
                    </a:extLst>
                  </p:cNvPr>
                  <p:cNvCxnSpPr>
                    <a:cxnSpLocks/>
                    <a:stCxn id="66" idx="1"/>
                    <a:endCxn id="67" idx="3"/>
                  </p:cNvCxnSpPr>
                  <p:nvPr/>
                </p:nvCxnSpPr>
                <p:spPr>
                  <a:xfrm flipV="1">
                    <a:off x="7199931" y="5175391"/>
                    <a:ext cx="73849" cy="398440"/>
                  </a:xfrm>
                  <a:prstGeom prst="curvedConnector3">
                    <a:avLst>
                      <a:gd name="adj1" fmla="val 50000"/>
                    </a:avLst>
                  </a:prstGeom>
                  <a:ln w="19050">
                    <a:solidFill>
                      <a:schemeClr val="tx1"/>
                    </a:solidFill>
                    <a:headEnd w="lg" len="med"/>
                    <a:tailEnd type="triangl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" name="그룹 4">
                    <a:extLst>
                      <a:ext uri="{FF2B5EF4-FFF2-40B4-BE49-F238E27FC236}">
                        <a16:creationId xmlns:a16="http://schemas.microsoft.com/office/drawing/2014/main" id="{5D3651FE-2E10-7A4C-8CF7-14AC3C7565FC}"/>
                      </a:ext>
                    </a:extLst>
                  </p:cNvPr>
                  <p:cNvGrpSpPr/>
                  <p:nvPr/>
                </p:nvGrpSpPr>
                <p:grpSpPr>
                  <a:xfrm>
                    <a:off x="6832514" y="5019233"/>
                    <a:ext cx="1267910" cy="710752"/>
                    <a:chOff x="7874390" y="4746016"/>
                    <a:chExt cx="1267910" cy="710752"/>
                  </a:xfrm>
                </p:grpSpPr>
                <p:sp>
                  <p:nvSpPr>
                    <p:cNvPr id="66" name="Rectangle 122">
                      <a:extLst>
                        <a:ext uri="{FF2B5EF4-FFF2-40B4-BE49-F238E27FC236}">
                          <a16:creationId xmlns:a16="http://schemas.microsoft.com/office/drawing/2014/main" id="{A8185257-04E3-714D-8B02-65EF8A7ED643}"/>
                        </a:ext>
                      </a:extLst>
                    </p:cNvPr>
                    <p:cNvSpPr/>
                    <p:nvPr/>
                  </p:nvSpPr>
                  <p:spPr>
                    <a:xfrm rot="10800000" flipV="1">
                      <a:off x="8056521" y="5144459"/>
                      <a:ext cx="185286" cy="312309"/>
                    </a:xfrm>
                    <a:prstGeom prst="rect">
                      <a:avLst/>
                    </a:prstGeom>
                    <a:solidFill>
                      <a:schemeClr val="tx1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7" name="Rectangle 138">
                      <a:extLst>
                        <a:ext uri="{FF2B5EF4-FFF2-40B4-BE49-F238E27FC236}">
                          <a16:creationId xmlns:a16="http://schemas.microsoft.com/office/drawing/2014/main" id="{68E0A2E0-D55A-D848-BDC8-32900935CC95}"/>
                        </a:ext>
                      </a:extLst>
                    </p:cNvPr>
                    <p:cNvSpPr/>
                    <p:nvPr/>
                  </p:nvSpPr>
                  <p:spPr>
                    <a:xfrm rot="10800000" flipV="1">
                      <a:off x="8315656" y="4746016"/>
                      <a:ext cx="826644" cy="312315"/>
                    </a:xfrm>
                    <a:prstGeom prst="rect">
                      <a:avLst/>
                    </a:prstGeom>
                    <a:solidFill>
                      <a:schemeClr val="tx1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" name="Rectangle 122">
                      <a:extLst>
                        <a:ext uri="{FF2B5EF4-FFF2-40B4-BE49-F238E27FC236}">
                          <a16:creationId xmlns:a16="http://schemas.microsoft.com/office/drawing/2014/main" id="{0A00873A-5F19-6147-8C6E-73B751C6C529}"/>
                        </a:ext>
                      </a:extLst>
                    </p:cNvPr>
                    <p:cNvSpPr/>
                    <p:nvPr/>
                  </p:nvSpPr>
                  <p:spPr>
                    <a:xfrm rot="10800000" flipV="1">
                      <a:off x="7874390" y="5144459"/>
                      <a:ext cx="185286" cy="312309"/>
                    </a:xfrm>
                    <a:prstGeom prst="rect">
                      <a:avLst/>
                    </a:prstGeom>
                    <a:solidFill>
                      <a:schemeClr val="tx1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80" name="Curved Connector 131">
                      <a:extLst>
                        <a:ext uri="{FF2B5EF4-FFF2-40B4-BE49-F238E27FC236}">
                          <a16:creationId xmlns:a16="http://schemas.microsoft.com/office/drawing/2014/main" id="{98F7734B-F2A5-C042-8716-66BA9C078F02}"/>
                        </a:ext>
                      </a:extLst>
                    </p:cNvPr>
                    <p:cNvCxnSpPr>
                      <a:cxnSpLocks/>
                      <a:stCxn id="76" idx="1"/>
                      <a:endCxn id="67" idx="3"/>
                    </p:cNvCxnSpPr>
                    <p:nvPr/>
                  </p:nvCxnSpPr>
                  <p:spPr>
                    <a:xfrm flipV="1">
                      <a:off x="8059676" y="4902174"/>
                      <a:ext cx="255980" cy="398440"/>
                    </a:xfrm>
                    <a:prstGeom prst="curvedConnector3">
                      <a:avLst>
                        <a:gd name="adj1" fmla="val 50000"/>
                      </a:avLst>
                    </a:prstGeom>
                    <a:ln w="19050">
                      <a:solidFill>
                        <a:schemeClr val="tx1"/>
                      </a:solidFill>
                      <a:headEnd w="lg" len="med"/>
                      <a:tailEnd type="triangle" w="med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7" name="그룹 6">
                  <a:extLst>
                    <a:ext uri="{FF2B5EF4-FFF2-40B4-BE49-F238E27FC236}">
                      <a16:creationId xmlns:a16="http://schemas.microsoft.com/office/drawing/2014/main" id="{D1A3DD3F-5708-D547-B6E7-C1D9C683AF1F}"/>
                    </a:ext>
                  </a:extLst>
                </p:cNvPr>
                <p:cNvGrpSpPr/>
                <p:nvPr/>
              </p:nvGrpSpPr>
              <p:grpSpPr>
                <a:xfrm>
                  <a:off x="4450033" y="4597733"/>
                  <a:ext cx="842529" cy="717157"/>
                  <a:chOff x="4308540" y="4376702"/>
                  <a:chExt cx="842529" cy="717157"/>
                </a:xfrm>
              </p:grpSpPr>
              <p:sp>
                <p:nvSpPr>
                  <p:cNvPr id="57" name="Rectangle 122">
                    <a:extLst>
                      <a:ext uri="{FF2B5EF4-FFF2-40B4-BE49-F238E27FC236}">
                        <a16:creationId xmlns:a16="http://schemas.microsoft.com/office/drawing/2014/main" id="{C1859372-03AE-884C-B79C-0F1543B97A7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965783" y="4376702"/>
                    <a:ext cx="185286" cy="318717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8" name="Rectangle 138">
                    <a:extLst>
                      <a:ext uri="{FF2B5EF4-FFF2-40B4-BE49-F238E27FC236}">
                        <a16:creationId xmlns:a16="http://schemas.microsoft.com/office/drawing/2014/main" id="{957A4E0D-0A31-E24B-B9C3-A6190229E12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308540" y="4781541"/>
                    <a:ext cx="572022" cy="312318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63" name="Curved Connector 131">
                    <a:extLst>
                      <a:ext uri="{FF2B5EF4-FFF2-40B4-BE49-F238E27FC236}">
                        <a16:creationId xmlns:a16="http://schemas.microsoft.com/office/drawing/2014/main" id="{E7CAA451-1FC6-C34B-A1D9-7F74DB8F0CD5}"/>
                      </a:ext>
                    </a:extLst>
                  </p:cNvPr>
                  <p:cNvCxnSpPr>
                    <a:cxnSpLocks/>
                    <a:stCxn id="58" idx="1"/>
                    <a:endCxn id="57" idx="3"/>
                  </p:cNvCxnSpPr>
                  <p:nvPr/>
                </p:nvCxnSpPr>
                <p:spPr>
                  <a:xfrm flipV="1">
                    <a:off x="4880562" y="4536061"/>
                    <a:ext cx="85221" cy="401639"/>
                  </a:xfrm>
                  <a:prstGeom prst="curvedConnector3">
                    <a:avLst/>
                  </a:prstGeom>
                  <a:ln w="19050">
                    <a:solidFill>
                      <a:schemeClr val="tx1"/>
                    </a:solidFill>
                    <a:headEnd w="lg" len="med"/>
                    <a:tailEnd type="triangl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4BF71DB-7032-A44C-A675-A3E2E9EF94D8}"/>
                  </a:ext>
                </a:extLst>
              </p:cNvPr>
              <p:cNvSpPr txBox="1"/>
              <p:nvPr/>
            </p:nvSpPr>
            <p:spPr>
              <a:xfrm>
                <a:off x="2128549" y="4982100"/>
                <a:ext cx="14430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cs typeface="Arial" panose="020B0604020202020204" pitchFamily="34" charset="0"/>
                  </a:rPr>
                  <a:t>Compute Util.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E331CD5-5CCA-B440-9498-9D379AF9D7E2}"/>
                  </a:ext>
                </a:extLst>
              </p:cNvPr>
              <p:cNvSpPr txBox="1"/>
              <p:nvPr/>
            </p:nvSpPr>
            <p:spPr>
              <a:xfrm>
                <a:off x="2192390" y="4558096"/>
                <a:ext cx="13740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cs typeface="Arial" panose="020B0604020202020204" pitchFamily="34" charset="0"/>
                  </a:rPr>
                  <a:t>Memory Util.</a:t>
                </a:r>
              </a:p>
            </p:txBody>
          </p:sp>
        </p:grpSp>
        <p:sp>
          <p:nvSpPr>
            <p:cNvPr id="118" name="Rectangle 138">
              <a:extLst>
                <a:ext uri="{FF2B5EF4-FFF2-40B4-BE49-F238E27FC236}">
                  <a16:creationId xmlns:a16="http://schemas.microsoft.com/office/drawing/2014/main" id="{634F4FB7-EBB6-0C4D-949C-FFC0987B1625}"/>
                </a:ext>
              </a:extLst>
            </p:cNvPr>
            <p:cNvSpPr/>
            <p:nvPr/>
          </p:nvSpPr>
          <p:spPr>
            <a:xfrm rot="10800000" flipV="1">
              <a:off x="4283977" y="4648900"/>
              <a:ext cx="255425" cy="30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E580D53-626A-2541-9498-17495FC9EB8F}"/>
              </a:ext>
            </a:extLst>
          </p:cNvPr>
          <p:cNvGrpSpPr/>
          <p:nvPr/>
        </p:nvGrpSpPr>
        <p:grpSpPr>
          <a:xfrm>
            <a:off x="300853" y="1446560"/>
            <a:ext cx="11373513" cy="1025469"/>
            <a:chOff x="210996" y="1467274"/>
            <a:chExt cx="11373513" cy="1025469"/>
          </a:xfrm>
        </p:grpSpPr>
        <p:sp>
          <p:nvSpPr>
            <p:cNvPr id="129" name="모서리가 둥근 직사각형 128">
              <a:extLst>
                <a:ext uri="{FF2B5EF4-FFF2-40B4-BE49-F238E27FC236}">
                  <a16:creationId xmlns:a16="http://schemas.microsoft.com/office/drawing/2014/main" id="{F132829B-55AE-CB46-B62D-04F7EF88A781}"/>
                </a:ext>
              </a:extLst>
            </p:cNvPr>
            <p:cNvSpPr/>
            <p:nvPr/>
          </p:nvSpPr>
          <p:spPr>
            <a:xfrm>
              <a:off x="475684" y="1491703"/>
              <a:ext cx="10821879" cy="100104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00A2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30" name="내용 개체 틀 2">
              <a:extLst>
                <a:ext uri="{FF2B5EF4-FFF2-40B4-BE49-F238E27FC236}">
                  <a16:creationId xmlns:a16="http://schemas.microsoft.com/office/drawing/2014/main" id="{D76F7A8F-CD12-914D-8C3B-858AED0EEB58}"/>
                </a:ext>
              </a:extLst>
            </p:cNvPr>
            <p:cNvSpPr txBox="1">
              <a:spLocks/>
            </p:cNvSpPr>
            <p:nvPr/>
          </p:nvSpPr>
          <p:spPr>
            <a:xfrm>
              <a:off x="210996" y="1467274"/>
              <a:ext cx="11373513" cy="1017124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1" hangingPunct="1">
                <a:lnSpc>
                  <a:spcPct val="140000"/>
                </a:lnSpc>
                <a:spcBef>
                  <a:spcPts val="1000"/>
                </a:spcBef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76000" indent="-228600" algn="l" defTabSz="914400" rtl="0" eaLnBrk="1" latinLnBrk="1" hangingPunct="1">
                <a:lnSpc>
                  <a:spcPct val="14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75945" lvl="1"/>
              <a:r>
                <a:rPr kumimoji="1" lang="en-US" altLang="ko-KR" sz="2000" b="1" dirty="0">
                  <a:solidFill>
                    <a:srgbClr val="00A249"/>
                  </a:solidFill>
                  <a:sym typeface="Wingdings" pitchFamily="2" charset="2"/>
                </a:rPr>
                <a:t>Our Proposal</a:t>
              </a:r>
              <a:r>
                <a:rPr kumimoji="1" lang="en-US" altLang="ko-KR" sz="2000" dirty="0">
                  <a:solidFill>
                    <a:srgbClr val="00A249"/>
                  </a:solidFill>
                  <a:sym typeface="Wingdings" pitchFamily="2" charset="2"/>
                </a:rPr>
                <a:t>:</a:t>
              </a:r>
              <a:r>
                <a:rPr kumimoji="1" lang="en-US" altLang="ko-KR" sz="2000" dirty="0">
                  <a:sym typeface="Wingdings" pitchFamily="2" charset="2"/>
                </a:rPr>
                <a:t> Layer-wise interleaving for balanced resource utilization</a:t>
              </a:r>
              <a:endParaRPr lang="en-US" dirty="0"/>
            </a:p>
            <a:p>
              <a:pPr marL="575945" lvl="1"/>
              <a:r>
                <a:rPr kumimoji="1" lang="en-US" altLang="ko-KR" sz="2000" b="1" dirty="0">
                  <a:solidFill>
                    <a:srgbClr val="00A249"/>
                  </a:solidFill>
                  <a:sym typeface="Wingdings" pitchFamily="2" charset="2"/>
                </a:rPr>
                <a:t>Challenge:</a:t>
              </a:r>
              <a:r>
                <a:rPr kumimoji="1" lang="en-US" altLang="ko-KR" sz="2000" dirty="0">
                  <a:sym typeface="Wingdings" pitchFamily="2" charset="2"/>
                </a:rPr>
                <a:t> Finding a proper prefetch timing is non-trivial due to limited on-chip buffers</a:t>
              </a:r>
              <a:endParaRPr lang="en-US" altLang="ko-KR" sz="2000" dirty="0">
                <a:cs typeface="La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70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1E5BC-1D87-A241-829A-E644359A2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200" dirty="0" err="1"/>
              <a:t>Layerweaver</a:t>
            </a:r>
            <a:r>
              <a:rPr kumimoji="1" lang="en-US" altLang="ko-KR" sz="3200" dirty="0"/>
              <a:t>: Maximizing NPU Resource Utilization</a:t>
            </a:r>
            <a:endParaRPr kumimoji="1" lang="ko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E3183-3E35-BE46-BEAF-33333484C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 sz="1250" dirty="0"/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DA2CB780-7B99-6A41-9C7E-BC5C4A0D0A60}"/>
              </a:ext>
            </a:extLst>
          </p:cNvPr>
          <p:cNvSpPr/>
          <p:nvPr/>
        </p:nvSpPr>
        <p:spPr>
          <a:xfrm>
            <a:off x="205740" y="1441429"/>
            <a:ext cx="11757660" cy="109311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1" name="Rectangle 6">
            <a:extLst>
              <a:ext uri="{FF2B5EF4-FFF2-40B4-BE49-F238E27FC236}">
                <a16:creationId xmlns:a16="http://schemas.microsoft.com/office/drawing/2014/main" id="{AC35F4C5-6D01-2548-8769-2E99E98A6CBA}"/>
              </a:ext>
            </a:extLst>
          </p:cNvPr>
          <p:cNvSpPr/>
          <p:nvPr/>
        </p:nvSpPr>
        <p:spPr>
          <a:xfrm>
            <a:off x="381000" y="1595064"/>
            <a:ext cx="11422117" cy="76944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2200" dirty="0" err="1">
                <a:solidFill>
                  <a:schemeClr val="accent5"/>
                </a:solidFill>
                <a:ea typeface="Roboto"/>
              </a:rPr>
              <a:t>Layerweaver</a:t>
            </a:r>
            <a:r>
              <a:rPr lang="en-US" altLang="ko-KR" sz="2200" dirty="0">
                <a:ea typeface="Roboto"/>
              </a:rPr>
              <a:t> efficiently interweaves layer-wise execution of multiple DNNs to maximize resource utilization and throughput of NPU by utilizing a lightweight scheduler</a:t>
            </a: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BD4C8FEA-86AD-3641-AF19-F3AD3A172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" y="2388609"/>
            <a:ext cx="11757660" cy="376138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2200" b="1" dirty="0">
                <a:solidFill>
                  <a:schemeClr val="accent5"/>
                </a:solidFill>
              </a:rPr>
              <a:t>Proposes a lightweight scheduling algorithm</a:t>
            </a:r>
            <a:r>
              <a:rPr lang="en-US" altLang="ko-KR" sz="2200" b="1" dirty="0"/>
              <a:t> </a:t>
            </a:r>
            <a:r>
              <a:rPr lang="en-US" altLang="ko-KR" sz="2200" dirty="0"/>
              <a:t>that efficiently interleaves multiple DNNs</a:t>
            </a:r>
          </a:p>
          <a:p>
            <a:pPr>
              <a:lnSpc>
                <a:spcPct val="200000"/>
              </a:lnSpc>
            </a:pPr>
            <a:r>
              <a:rPr lang="en-US" altLang="ko-KR" sz="2200" b="1" dirty="0">
                <a:solidFill>
                  <a:schemeClr val="accent5"/>
                </a:solidFill>
              </a:rPr>
              <a:t>Carefully considers </a:t>
            </a:r>
            <a:r>
              <a:rPr lang="en-US" altLang="ko-KR" sz="2200" dirty="0"/>
              <a:t>on-chip memory size, output forwarding, and starvation</a:t>
            </a:r>
            <a:endParaRPr lang="en-US" altLang="ko-KR" sz="2200" dirty="0">
              <a:cs typeface="Lato"/>
            </a:endParaRPr>
          </a:p>
          <a:p>
            <a:pPr>
              <a:lnSpc>
                <a:spcPct val="200000"/>
              </a:lnSpc>
            </a:pPr>
            <a:r>
              <a:rPr lang="en-US" altLang="ko-KR" sz="2200" b="1" dirty="0">
                <a:solidFill>
                  <a:schemeClr val="accent5"/>
                </a:solidFill>
              </a:rPr>
              <a:t>Does not require special hardware support to be readily applicable </a:t>
            </a:r>
            <a:r>
              <a:rPr lang="en-US" altLang="ko-KR" sz="2200" dirty="0">
                <a:solidFill>
                  <a:srgbClr val="3B3B3B"/>
                </a:solidFill>
              </a:rPr>
              <a:t>to</a:t>
            </a:r>
            <a:r>
              <a:rPr lang="en-US" altLang="ko-KR" sz="2200" dirty="0"/>
              <a:t> existing NPUs </a:t>
            </a:r>
            <a:endParaRPr lang="en-US" altLang="ko-KR" sz="2200" dirty="0">
              <a:cs typeface="Lato"/>
            </a:endParaRP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chemeClr val="accent5"/>
                </a:solidFill>
              </a:rPr>
              <a:t>Achieves </a:t>
            </a:r>
            <a:r>
              <a:rPr lang="en-US" altLang="ko-KR" sz="2200" b="1" dirty="0">
                <a:solidFill>
                  <a:srgbClr val="00B050"/>
                </a:solidFill>
              </a:rPr>
              <a:t>high throughput and nearly-full resource utilization </a:t>
            </a:r>
            <a:r>
              <a:rPr lang="en-US" altLang="ko-KR" sz="2200" dirty="0"/>
              <a:t>on 16 pairs of DNN models, various inference scenarios, and NPUs</a:t>
            </a:r>
            <a:endParaRPr lang="en-US" altLang="ko-KR" sz="2200" dirty="0"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60698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09797" y="1082755"/>
            <a:ext cx="8360229" cy="5344172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ko-KR" sz="2200" dirty="0">
                <a:solidFill>
                  <a:schemeClr val="accent3"/>
                </a:solidFill>
              </a:rPr>
              <a:t>Resource Underutilization Problem of DNN Accelerators</a:t>
            </a:r>
          </a:p>
          <a:p>
            <a:pPr>
              <a:lnSpc>
                <a:spcPct val="160000"/>
              </a:lnSpc>
            </a:pPr>
            <a:r>
              <a:rPr lang="en-US" altLang="ko-KR" sz="2200" dirty="0" err="1">
                <a:solidFill>
                  <a:schemeClr val="accent3"/>
                </a:solidFill>
              </a:rPr>
              <a:t>Layerweaver</a:t>
            </a:r>
            <a:r>
              <a:rPr lang="en-US" altLang="ko-KR" sz="2200" dirty="0">
                <a:solidFill>
                  <a:schemeClr val="accent3"/>
                </a:solidFill>
              </a:rPr>
              <a:t>: Maximizing Temporal Resource Utilization</a:t>
            </a:r>
            <a:endParaRPr lang="en-US" altLang="ko-KR" sz="2200" dirty="0">
              <a:solidFill>
                <a:schemeClr val="accent5"/>
              </a:solidFill>
            </a:endParaRPr>
          </a:p>
          <a:p>
            <a:pPr>
              <a:lnSpc>
                <a:spcPct val="160000"/>
              </a:lnSpc>
            </a:pPr>
            <a:r>
              <a:rPr lang="en-US" altLang="ko-KR" sz="2200" dirty="0">
                <a:solidFill>
                  <a:schemeClr val="accent5"/>
                </a:solidFill>
              </a:rPr>
              <a:t>Building Efficient DNN Serving System w/ </a:t>
            </a:r>
            <a:r>
              <a:rPr lang="en-US" altLang="ko-KR" sz="2200" dirty="0" err="1">
                <a:solidFill>
                  <a:schemeClr val="accent5"/>
                </a:solidFill>
              </a:rPr>
              <a:t>Layerweaver</a:t>
            </a:r>
            <a:endParaRPr lang="en-US" altLang="ko-KR" sz="2200" dirty="0">
              <a:solidFill>
                <a:schemeClr val="accent5"/>
              </a:solidFill>
            </a:endParaRPr>
          </a:p>
          <a:p>
            <a:pPr lvl="1">
              <a:lnSpc>
                <a:spcPct val="160000"/>
              </a:lnSpc>
            </a:pPr>
            <a:r>
              <a:rPr lang="en-US" altLang="ko-KR" sz="2200" dirty="0">
                <a:solidFill>
                  <a:schemeClr val="accent5"/>
                </a:solidFill>
              </a:rPr>
              <a:t>Overview of Greedy Scheduler w/ Service Requests</a:t>
            </a:r>
          </a:p>
          <a:p>
            <a:pPr lvl="1">
              <a:lnSpc>
                <a:spcPct val="160000"/>
              </a:lnSpc>
            </a:pPr>
            <a:r>
              <a:rPr lang="en-US" altLang="ko-KR" sz="2200" dirty="0">
                <a:solidFill>
                  <a:schemeClr val="accent5"/>
                </a:solidFill>
              </a:rPr>
              <a:t>Calculation of Compute and Memory Idle Time</a:t>
            </a:r>
          </a:p>
          <a:p>
            <a:pPr lvl="1">
              <a:lnSpc>
                <a:spcPct val="160000"/>
              </a:lnSpc>
            </a:pPr>
            <a:r>
              <a:rPr lang="en-US" altLang="ko-KR" sz="2200" dirty="0">
                <a:solidFill>
                  <a:schemeClr val="accent5"/>
                </a:solidFill>
              </a:rPr>
              <a:t>Layer Selection Process</a:t>
            </a:r>
          </a:p>
          <a:p>
            <a:pPr>
              <a:lnSpc>
                <a:spcPct val="160000"/>
              </a:lnSpc>
            </a:pPr>
            <a:r>
              <a:rPr lang="en-US" altLang="ko-KR" sz="2200" dirty="0"/>
              <a:t>Evaluation</a:t>
            </a:r>
          </a:p>
          <a:p>
            <a:pPr>
              <a:lnSpc>
                <a:spcPct val="160000"/>
              </a:lnSpc>
            </a:pPr>
            <a:r>
              <a:rPr lang="en-US" altLang="ko-KR" sz="2200" dirty="0"/>
              <a:t>Conclusions</a:t>
            </a:r>
          </a:p>
          <a:p>
            <a:pPr>
              <a:lnSpc>
                <a:spcPct val="160000"/>
              </a:lnSpc>
            </a:pPr>
            <a:endParaRPr lang="ko-KR" altLang="en-US" sz="2200" dirty="0"/>
          </a:p>
        </p:txBody>
      </p:sp>
      <p:sp>
        <p:nvSpPr>
          <p:cNvPr id="4" name="직사각형 3"/>
          <p:cNvSpPr/>
          <p:nvPr/>
        </p:nvSpPr>
        <p:spPr>
          <a:xfrm>
            <a:off x="76200" y="713998"/>
            <a:ext cx="12009120" cy="169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0" y="295169"/>
            <a:ext cx="8275320" cy="700498"/>
          </a:xfrm>
        </p:spPr>
        <p:txBody>
          <a:bodyPr/>
          <a:lstStyle/>
          <a:p>
            <a:r>
              <a:rPr lang="en-US" altLang="ko-KR" dirty="0"/>
              <a:t>Presentation Outline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047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2138</Words>
  <Application>Microsoft Macintosh PowerPoint</Application>
  <PresentationFormat>와이드스크린</PresentationFormat>
  <Paragraphs>475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Arial</vt:lpstr>
      <vt:lpstr>Wingdings</vt:lpstr>
      <vt:lpstr>Frutiger</vt:lpstr>
      <vt:lpstr>맑은 고딕</vt:lpstr>
      <vt:lpstr>roboto</vt:lpstr>
      <vt:lpstr>roboto</vt:lpstr>
      <vt:lpstr>lato</vt:lpstr>
      <vt:lpstr>lato</vt:lpstr>
      <vt:lpstr>Office 테마</vt:lpstr>
      <vt:lpstr>PowerPoint 프레젠테이션</vt:lpstr>
      <vt:lpstr>Neural Processing Units for Clouds</vt:lpstr>
      <vt:lpstr>Characteristics of DNN Models</vt:lpstr>
      <vt:lpstr>NPU Resource Underutilization Problem</vt:lpstr>
      <vt:lpstr>NPU Resource Underutilization Problem</vt:lpstr>
      <vt:lpstr>NPU Resource Underutilization Problem</vt:lpstr>
      <vt:lpstr>NPU Resource Underutilization Problem</vt:lpstr>
      <vt:lpstr>Layerweaver: Maximizing NPU Resource Utilization</vt:lpstr>
      <vt:lpstr>Presentation Outline</vt:lpstr>
      <vt:lpstr>Overview of Layerweaver Serving System</vt:lpstr>
      <vt:lpstr>Light-weight Scheduling Algorithm of Layerweaver</vt:lpstr>
      <vt:lpstr>Light-weight Scheduling Algorithm of Layerweaver</vt:lpstr>
      <vt:lpstr>Light-weight Scheduling Algorithm of Layerweaver</vt:lpstr>
      <vt:lpstr>Light-weight Scheduling Algorithm of Layerweaver</vt:lpstr>
      <vt:lpstr>Light-weight Scheduling Algorithm of Layerweaver</vt:lpstr>
      <vt:lpstr>Light-weight Scheduling Algorithm of Layerweaver</vt:lpstr>
      <vt:lpstr>Presentation Outline</vt:lpstr>
      <vt:lpstr>Evaluation Methodology &amp; Inference Scenario</vt:lpstr>
      <vt:lpstr>Performance Evaluation (System Throughput)</vt:lpstr>
      <vt:lpstr>Overall NPU Resource Utilization</vt:lpstr>
      <vt:lpstr>Scheduling Overhead</vt:lpstr>
      <vt:lpstr>Layerweaver: Maximizing NPU Resource Utilization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907</cp:revision>
  <dcterms:created xsi:type="dcterms:W3CDTF">2020-03-06T02:35:36Z</dcterms:created>
  <dcterms:modified xsi:type="dcterms:W3CDTF">2021-02-16T15:11:35Z</dcterms:modified>
</cp:coreProperties>
</file>