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</p:sldMasterIdLst>
  <p:notesMasterIdLst>
    <p:notesMasterId r:id="rId26"/>
  </p:notesMasterIdLst>
  <p:handoutMasterIdLst>
    <p:handoutMasterId r:id="rId27"/>
  </p:handoutMasterIdLst>
  <p:sldIdLst>
    <p:sldId id="600" r:id="rId2"/>
    <p:sldId id="601" r:id="rId3"/>
    <p:sldId id="602" r:id="rId4"/>
    <p:sldId id="603" r:id="rId5"/>
    <p:sldId id="604" r:id="rId6"/>
    <p:sldId id="605" r:id="rId7"/>
    <p:sldId id="606" r:id="rId8"/>
    <p:sldId id="609" r:id="rId9"/>
    <p:sldId id="641" r:id="rId10"/>
    <p:sldId id="611" r:id="rId11"/>
    <p:sldId id="612" r:id="rId12"/>
    <p:sldId id="613" r:id="rId13"/>
    <p:sldId id="614" r:id="rId14"/>
    <p:sldId id="615" r:id="rId15"/>
    <p:sldId id="616" r:id="rId16"/>
    <p:sldId id="472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</p:sldIdLst>
  <p:sldSz cx="9144000" cy="6858000" type="screen4x3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0032"/>
    <a:srgbClr val="FFC3C4"/>
    <a:srgbClr val="FFC1C6"/>
    <a:srgbClr val="FF2739"/>
    <a:srgbClr val="F3F3F3"/>
    <a:srgbClr val="609DE5"/>
    <a:srgbClr val="4F81BD"/>
    <a:srgbClr val="4E6127"/>
    <a:srgbClr val="00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22820" autoAdjust="0"/>
    <p:restoredTop sz="30942" autoAdjust="0"/>
  </p:normalViewPr>
  <p:slideViewPr>
    <p:cSldViewPr>
      <p:cViewPr varScale="1">
        <p:scale>
          <a:sx n="33" d="100"/>
          <a:sy n="33" d="100"/>
        </p:scale>
        <p:origin x="-2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112" y="-10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Desktop\ISCA16-talk.xlsx" TargetMode="External"/><Relationship Id="rId2" Type="http://schemas.microsoft.com/office/2011/relationships/chartColorStyle" Target="colors1.xml"/><Relationship Id="rId3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4" Type="http://schemas.microsoft.com/office/2011/relationships/chartStyle" Target="style2.xml"/><Relationship Id="rId1" Type="http://schemas.openxmlformats.org/officeDocument/2006/relationships/themeOverride" Target="../theme/themeOverride1.xml"/><Relationship Id="rId2" Type="http://schemas.openxmlformats.org/officeDocument/2006/relationships/oleObject" Target="file:///\\localhost\Users\channoh\Desktop\ISCA16-talk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4" Type="http://schemas.microsoft.com/office/2011/relationships/chartStyle" Target="style3.xml"/><Relationship Id="rId1" Type="http://schemas.openxmlformats.org/officeDocument/2006/relationships/themeOverride" Target="../theme/themeOverride2.xml"/><Relationship Id="rId2" Type="http://schemas.openxmlformats.org/officeDocument/2006/relationships/oleObject" Target="file:///\\localhost\Users\channoh\svn\papers\isca16_scd\talk\ISCA16-talk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4" Type="http://schemas.microsoft.com/office/2011/relationships/chartStyle" Target="style4.xml"/><Relationship Id="rId1" Type="http://schemas.openxmlformats.org/officeDocument/2006/relationships/themeOverride" Target="../theme/themeOverride3.xml"/><Relationship Id="rId2" Type="http://schemas.openxmlformats.org/officeDocument/2006/relationships/oleObject" Target="file:///\\localhost\Users\channoh\Desktop\ISCA16-tal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svn\papers\isca16_scd\talk\ISCA16-talk.xlsx" TargetMode="External"/><Relationship Id="rId2" Type="http://schemas.microsoft.com/office/2011/relationships/chartColorStyle" Target="colors5.xml"/><Relationship Id="rId3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svn\papers\isca16_scd\talk\ISCA16-talk.xlsx" TargetMode="External"/><Relationship Id="rId2" Type="http://schemas.microsoft.com/office/2011/relationships/chartColorStyle" Target="colors6.xml"/><Relationship Id="rId3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7849227179935"/>
          <c:y val="0.0273468642179144"/>
          <c:w val="0.883218306505636"/>
          <c:h val="0.53245294103730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multiLvlStrRef>
              <c:f>Speedups!$A$2:$B$25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Speedups!$C$2:$C$25</c:f>
              <c:numCache>
                <c:formatCode>General</c:formatCode>
                <c:ptCount val="24"/>
                <c:pt idx="0">
                  <c:v>1.129</c:v>
                </c:pt>
                <c:pt idx="1">
                  <c:v>1.208</c:v>
                </c:pt>
                <c:pt idx="2">
                  <c:v>1.13</c:v>
                </c:pt>
                <c:pt idx="3">
                  <c:v>1.384</c:v>
                </c:pt>
                <c:pt idx="4">
                  <c:v>1.216</c:v>
                </c:pt>
                <c:pt idx="5">
                  <c:v>1.332</c:v>
                </c:pt>
                <c:pt idx="6">
                  <c:v>1.11</c:v>
                </c:pt>
                <c:pt idx="7">
                  <c:v>1.276</c:v>
                </c:pt>
                <c:pt idx="8">
                  <c:v>1.153</c:v>
                </c:pt>
                <c:pt idx="9">
                  <c:v>1.17</c:v>
                </c:pt>
                <c:pt idx="10">
                  <c:v>1.114</c:v>
                </c:pt>
                <c:pt idx="11">
                  <c:v>1.199</c:v>
                </c:pt>
                <c:pt idx="12">
                  <c:v>1.051</c:v>
                </c:pt>
                <c:pt idx="13">
                  <c:v>1.372</c:v>
                </c:pt>
                <c:pt idx="14">
                  <c:v>1.096</c:v>
                </c:pt>
                <c:pt idx="15">
                  <c:v>1.073</c:v>
                </c:pt>
                <c:pt idx="16">
                  <c:v>1.182</c:v>
                </c:pt>
                <c:pt idx="17">
                  <c:v>1.125</c:v>
                </c:pt>
                <c:pt idx="18">
                  <c:v>1.253</c:v>
                </c:pt>
                <c:pt idx="19">
                  <c:v>1.094</c:v>
                </c:pt>
                <c:pt idx="20">
                  <c:v>1.098</c:v>
                </c:pt>
                <c:pt idx="21">
                  <c:v>1.136</c:v>
                </c:pt>
                <c:pt idx="22">
                  <c:v>1.109</c:v>
                </c:pt>
                <c:pt idx="23">
                  <c:v>1.141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104261496"/>
        <c:axId val="-2139017720"/>
      </c:barChart>
      <c:catAx>
        <c:axId val="-2104261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39017720"/>
        <c:crosses val="autoZero"/>
        <c:auto val="1"/>
        <c:lblAlgn val="ctr"/>
        <c:lblOffset val="100"/>
        <c:noMultiLvlLbl val="0"/>
      </c:catAx>
      <c:valAx>
        <c:axId val="-213901772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/>
                  <a:t>Speedup over baseline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04261496"/>
        <c:crosses val="autoZero"/>
        <c:crossBetween val="between"/>
        <c:majorUnit val="0.2"/>
        <c:min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82383457547859"/>
          <c:y val="0.0273468642179144"/>
          <c:w val="0.883218306505636"/>
          <c:h val="0.532452941037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Branches!$C$1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Branches!$A$2:$B$25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Branches!$C$2:$C$25</c:f>
              <c:numCache>
                <c:formatCode>General</c:formatCode>
                <c:ptCount val="24"/>
                <c:pt idx="0">
                  <c:v>10.97</c:v>
                </c:pt>
                <c:pt idx="1">
                  <c:v>15.42</c:v>
                </c:pt>
                <c:pt idx="2">
                  <c:v>20.77</c:v>
                </c:pt>
                <c:pt idx="3">
                  <c:v>17.84</c:v>
                </c:pt>
                <c:pt idx="4">
                  <c:v>11.22</c:v>
                </c:pt>
                <c:pt idx="5">
                  <c:v>26.84</c:v>
                </c:pt>
                <c:pt idx="6">
                  <c:v>9.239999999999998</c:v>
                </c:pt>
                <c:pt idx="7">
                  <c:v>19.25</c:v>
                </c:pt>
                <c:pt idx="8">
                  <c:v>12.94</c:v>
                </c:pt>
                <c:pt idx="9">
                  <c:v>10.18</c:v>
                </c:pt>
                <c:pt idx="10">
                  <c:v>19.95</c:v>
                </c:pt>
                <c:pt idx="11">
                  <c:v>15.03</c:v>
                </c:pt>
                <c:pt idx="12">
                  <c:v>27.02</c:v>
                </c:pt>
                <c:pt idx="13">
                  <c:v>17.01000000000001</c:v>
                </c:pt>
                <c:pt idx="14">
                  <c:v>27.22</c:v>
                </c:pt>
                <c:pt idx="15">
                  <c:v>16.01000000000001</c:v>
                </c:pt>
                <c:pt idx="16">
                  <c:v>16.47</c:v>
                </c:pt>
                <c:pt idx="17">
                  <c:v>20.15</c:v>
                </c:pt>
                <c:pt idx="18">
                  <c:v>16.94</c:v>
                </c:pt>
                <c:pt idx="19">
                  <c:v>19.3</c:v>
                </c:pt>
                <c:pt idx="20">
                  <c:v>15.67</c:v>
                </c:pt>
                <c:pt idx="21">
                  <c:v>14.61</c:v>
                </c:pt>
                <c:pt idx="22">
                  <c:v>22.32</c:v>
                </c:pt>
                <c:pt idx="23">
                  <c:v>18.92</c:v>
                </c:pt>
              </c:numCache>
            </c:numRef>
          </c:val>
        </c:ser>
        <c:ser>
          <c:idx val="1"/>
          <c:order val="1"/>
          <c:tx>
            <c:strRef>
              <c:f>Branches!$D$1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rgbClr val="EC003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Branches!$A$2:$B$25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Branches!$D$2:$D$25</c:f>
              <c:numCache>
                <c:formatCode>General</c:formatCode>
                <c:ptCount val="24"/>
                <c:pt idx="0">
                  <c:v>5.89</c:v>
                </c:pt>
                <c:pt idx="1">
                  <c:v>6.41</c:v>
                </c:pt>
                <c:pt idx="2">
                  <c:v>9.49</c:v>
                </c:pt>
                <c:pt idx="3">
                  <c:v>1.1</c:v>
                </c:pt>
                <c:pt idx="4">
                  <c:v>2.26</c:v>
                </c:pt>
                <c:pt idx="5">
                  <c:v>7.44</c:v>
                </c:pt>
                <c:pt idx="6">
                  <c:v>3.73</c:v>
                </c:pt>
                <c:pt idx="7">
                  <c:v>7.59</c:v>
                </c:pt>
                <c:pt idx="8">
                  <c:v>3.26</c:v>
                </c:pt>
                <c:pt idx="9">
                  <c:v>1.12</c:v>
                </c:pt>
                <c:pt idx="10">
                  <c:v>18.87</c:v>
                </c:pt>
                <c:pt idx="11">
                  <c:v>4.43</c:v>
                </c:pt>
                <c:pt idx="12">
                  <c:v>24.91</c:v>
                </c:pt>
                <c:pt idx="13">
                  <c:v>6.59</c:v>
                </c:pt>
                <c:pt idx="14">
                  <c:v>29.56</c:v>
                </c:pt>
                <c:pt idx="15">
                  <c:v>15.62</c:v>
                </c:pt>
                <c:pt idx="16">
                  <c:v>7.43</c:v>
                </c:pt>
                <c:pt idx="17">
                  <c:v>15.64</c:v>
                </c:pt>
                <c:pt idx="18">
                  <c:v>6.97</c:v>
                </c:pt>
                <c:pt idx="19">
                  <c:v>17.75</c:v>
                </c:pt>
                <c:pt idx="20">
                  <c:v>13.38</c:v>
                </c:pt>
                <c:pt idx="21">
                  <c:v>8.65</c:v>
                </c:pt>
                <c:pt idx="22">
                  <c:v>23.61</c:v>
                </c:pt>
                <c:pt idx="23">
                  <c:v>13.61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133520440"/>
        <c:axId val="-2133516952"/>
      </c:barChart>
      <c:catAx>
        <c:axId val="-213352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33516952"/>
        <c:crosses val="autoZero"/>
        <c:auto val="1"/>
        <c:lblAlgn val="ctr"/>
        <c:lblOffset val="100"/>
        <c:noMultiLvlLbl val="0"/>
      </c:catAx>
      <c:valAx>
        <c:axId val="-213351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3352044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402948390082323"/>
          <c:y val="0.0397055372380884"/>
          <c:w val="0.233037410492474"/>
          <c:h val="0.06475039682539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97849227179935"/>
          <c:y val="0.0273468642179144"/>
          <c:w val="0.883218306505636"/>
          <c:h val="0.532452941037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insts!$C$1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multiLvlStrRef>
              <c:f>insts!$A$2:$B$25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insts!$C$2:$C$25</c:f>
              <c:numCache>
                <c:formatCode>General</c:formatCode>
                <c:ptCount val="24"/>
                <c:pt idx="0">
                  <c:v>0.932</c:v>
                </c:pt>
                <c:pt idx="1">
                  <c:v>0.9</c:v>
                </c:pt>
                <c:pt idx="2">
                  <c:v>0.936</c:v>
                </c:pt>
                <c:pt idx="3">
                  <c:v>0.849</c:v>
                </c:pt>
                <c:pt idx="4">
                  <c:v>0.901</c:v>
                </c:pt>
                <c:pt idx="5">
                  <c:v>0.873</c:v>
                </c:pt>
                <c:pt idx="6">
                  <c:v>0.905</c:v>
                </c:pt>
                <c:pt idx="7">
                  <c:v>0.846</c:v>
                </c:pt>
                <c:pt idx="8">
                  <c:v>0.916</c:v>
                </c:pt>
                <c:pt idx="9">
                  <c:v>0.919</c:v>
                </c:pt>
                <c:pt idx="10">
                  <c:v>0.91</c:v>
                </c:pt>
                <c:pt idx="11">
                  <c:v>0.898</c:v>
                </c:pt>
                <c:pt idx="12">
                  <c:v>0.947</c:v>
                </c:pt>
                <c:pt idx="13">
                  <c:v>0.841</c:v>
                </c:pt>
                <c:pt idx="14">
                  <c:v>0.926</c:v>
                </c:pt>
                <c:pt idx="15">
                  <c:v>0.943</c:v>
                </c:pt>
                <c:pt idx="16">
                  <c:v>0.883</c:v>
                </c:pt>
                <c:pt idx="17">
                  <c:v>0.89</c:v>
                </c:pt>
                <c:pt idx="18">
                  <c:v>0.852</c:v>
                </c:pt>
                <c:pt idx="19">
                  <c:v>0.933</c:v>
                </c:pt>
                <c:pt idx="20">
                  <c:v>0.916</c:v>
                </c:pt>
                <c:pt idx="21">
                  <c:v>0.914</c:v>
                </c:pt>
                <c:pt idx="22">
                  <c:v>0.907</c:v>
                </c:pt>
                <c:pt idx="23">
                  <c:v>0.904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078300168"/>
        <c:axId val="-2078296584"/>
      </c:barChart>
      <c:catAx>
        <c:axId val="-207830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8296584"/>
        <c:crosses val="autoZero"/>
        <c:auto val="1"/>
        <c:lblAlgn val="ctr"/>
        <c:lblOffset val="100"/>
        <c:noMultiLvlLbl val="0"/>
      </c:catAx>
      <c:valAx>
        <c:axId val="-2078296584"/>
        <c:scaling>
          <c:orientation val="minMax"/>
          <c:max val="1.2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8300168"/>
        <c:crosses val="autoZero"/>
        <c:crossBetween val="between"/>
        <c:majorUnit val="0.2"/>
        <c:min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9064494130255"/>
          <c:y val="0.0483439038630312"/>
          <c:w val="0.883218306505636"/>
          <c:h val="0.43504516414535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" lastClr="FFFFFF">
                <a:lumMod val="65000"/>
              </a:sys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EC0032"/>
              </a:solidFill>
              <a:ln>
                <a:solidFill>
                  <a:sysClr val="windowText" lastClr="000000"/>
                </a:solidFill>
              </a:ln>
              <a:effectLst/>
            </c:spPr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'speedups on FPGA'!$A$2:$B$13</c:f>
              <c:multiLvlStrCache>
                <c:ptCount val="12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</c:lvl>
                <c:lvl>
                  <c:pt idx="0">
                    <c:v>Lua</c:v>
                  </c:pt>
                </c:lvl>
              </c:multiLvlStrCache>
            </c:multiLvlStrRef>
          </c:cat>
          <c:val>
            <c:numRef>
              <c:f>'speedups on FPGA'!$E$2:$E$13</c:f>
              <c:numCache>
                <c:formatCode>0.000</c:formatCode>
                <c:ptCount val="12"/>
                <c:pt idx="0">
                  <c:v>1.104280837304776</c:v>
                </c:pt>
                <c:pt idx="1">
                  <c:v>1.167843996617481</c:v>
                </c:pt>
                <c:pt idx="2">
                  <c:v>1.086702891636191</c:v>
                </c:pt>
                <c:pt idx="3">
                  <c:v>1.22673814360937</c:v>
                </c:pt>
                <c:pt idx="4">
                  <c:v>1.089665574134141</c:v>
                </c:pt>
                <c:pt idx="5">
                  <c:v>1.138687766646685</c:v>
                </c:pt>
                <c:pt idx="6">
                  <c:v>1.120299375735768</c:v>
                </c:pt>
                <c:pt idx="7">
                  <c:v>1.130115589159776</c:v>
                </c:pt>
                <c:pt idx="8">
                  <c:v>1.114760095063492</c:v>
                </c:pt>
                <c:pt idx="9">
                  <c:v>1.092964918879979</c:v>
                </c:pt>
                <c:pt idx="10">
                  <c:v>1.061355506653368</c:v>
                </c:pt>
                <c:pt idx="11">
                  <c:v>1.120406172273016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079118920"/>
        <c:axId val="-2079122472"/>
      </c:barChart>
      <c:catAx>
        <c:axId val="-207911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9122472"/>
        <c:crosses val="autoZero"/>
        <c:auto val="1"/>
        <c:lblAlgn val="ctr"/>
        <c:lblOffset val="100"/>
        <c:noMultiLvlLbl val="0"/>
      </c:catAx>
      <c:valAx>
        <c:axId val="-2079122472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/>
                  <a:t>Speedup over baseline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9118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Area</a:t>
            </a:r>
          </a:p>
        </c:rich>
      </c:tx>
      <c:layout>
        <c:manualLayout>
          <c:xMode val="edge"/>
          <c:yMode val="edge"/>
          <c:x val="0.533539153439153"/>
          <c:y val="0.04150326797385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'area and power'!$C$14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power'!$B$15:$B$16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power'!$C$15:$C$16</c:f>
              <c:numCache>
                <c:formatCode>General</c:formatCode>
                <c:ptCount val="2"/>
                <c:pt idx="0">
                  <c:v>0.671</c:v>
                </c:pt>
                <c:pt idx="1">
                  <c:v>0.672</c:v>
                </c:pt>
              </c:numCache>
            </c:numRef>
          </c:val>
        </c:ser>
        <c:ser>
          <c:idx val="1"/>
          <c:order val="1"/>
          <c:tx>
            <c:strRef>
              <c:f>'area and power'!$D$14</c:f>
              <c:strCache>
                <c:ptCount val="1"/>
                <c:pt idx="0">
                  <c:v>BTB</c:v>
                </c:pt>
              </c:strCache>
            </c:strRef>
          </c:tx>
          <c:spPr>
            <a:solidFill>
              <a:srgbClr val="EC003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power'!$B$15:$B$16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power'!$D$15:$D$16</c:f>
              <c:numCache>
                <c:formatCode>General</c:formatCode>
                <c:ptCount val="2"/>
                <c:pt idx="0">
                  <c:v>0.019</c:v>
                </c:pt>
                <c:pt idx="1">
                  <c:v>0.023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9192312"/>
        <c:axId val="-2079195912"/>
      </c:barChart>
      <c:catAx>
        <c:axId val="-207919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195912"/>
        <c:crosses val="autoZero"/>
        <c:auto val="1"/>
        <c:lblAlgn val="ctr"/>
        <c:lblOffset val="100"/>
        <c:noMultiLvlLbl val="0"/>
      </c:catAx>
      <c:valAx>
        <c:axId val="-2079195912"/>
        <c:scaling>
          <c:orientation val="minMax"/>
          <c:max val="0.7"/>
          <c:min val="0.6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mm</a:t>
                </a:r>
                <a:r>
                  <a:rPr lang="en-US" b="1" baseline="30000" dirty="0"/>
                  <a:t>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192312"/>
        <c:crosses val="autoZero"/>
        <c:crossBetween val="between"/>
        <c:majorUnit val="0.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Power</a:t>
            </a:r>
          </a:p>
        </c:rich>
      </c:tx>
      <c:layout>
        <c:manualLayout>
          <c:xMode val="edge"/>
          <c:yMode val="edge"/>
          <c:x val="0.478463756613757"/>
          <c:y val="0.04150326797385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'area and power'!$C$18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power'!$B$19:$B$20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power'!$C$19:$C$20</c:f>
              <c:numCache>
                <c:formatCode>General</c:formatCode>
                <c:ptCount val="2"/>
                <c:pt idx="0">
                  <c:v>17.06</c:v>
                </c:pt>
                <c:pt idx="1">
                  <c:v>17.1</c:v>
                </c:pt>
              </c:numCache>
            </c:numRef>
          </c:val>
        </c:ser>
        <c:ser>
          <c:idx val="1"/>
          <c:order val="1"/>
          <c:tx>
            <c:strRef>
              <c:f>'area and power'!$D$18</c:f>
              <c:strCache>
                <c:ptCount val="1"/>
                <c:pt idx="0">
                  <c:v>BTB</c:v>
                </c:pt>
              </c:strCache>
            </c:strRef>
          </c:tx>
          <c:spPr>
            <a:solidFill>
              <a:srgbClr val="EC003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power'!$B$19:$B$20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power'!$D$19:$D$20</c:f>
              <c:numCache>
                <c:formatCode>General</c:formatCode>
                <c:ptCount val="2"/>
                <c:pt idx="0">
                  <c:v>1.4</c:v>
                </c:pt>
                <c:pt idx="1">
                  <c:v>1.56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9231128"/>
        <c:axId val="-2079234728"/>
      </c:barChart>
      <c:catAx>
        <c:axId val="-2079231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234728"/>
        <c:crosses val="autoZero"/>
        <c:auto val="1"/>
        <c:lblAlgn val="ctr"/>
        <c:lblOffset val="100"/>
        <c:noMultiLvlLbl val="0"/>
      </c:catAx>
      <c:valAx>
        <c:axId val="-2079234728"/>
        <c:scaling>
          <c:orientation val="minMax"/>
          <c:min val="16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mW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231128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7793-35E0-4A37-98A2-B8BAE7D4212D}" type="datetimeFigureOut">
              <a:rPr lang="ko-KR" altLang="en-US" smtClean="0"/>
              <a:t>6/24/16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B9E7-CC6D-4AC0-AB5A-AD45289F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1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7948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79483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08737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Hello</a:t>
            </a:r>
            <a:r>
              <a:rPr lang="en-US" sz="1400" baseline="0" dirty="0" smtClean="0"/>
              <a:t>, everyone.</a:t>
            </a:r>
            <a:r>
              <a:rPr lang="en-US" sz="1200" dirty="0" smtClean="0">
                <a:solidFill>
                  <a:prstClr val="black"/>
                </a:solidFill>
                <a:latin typeface="HiraMinProN-W3" charset="-128"/>
              </a:rPr>
              <a:t>⬇</a:t>
            </a:r>
            <a:r>
              <a:rPr lang="en-US" sz="1400" baseline="0" dirty="0" smtClean="0"/>
              <a:t> Welcome to my talk. I am Channoh Kim from Sungkyunkwan University.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 smtClean="0"/>
              <a:t>Today, // I will talk about my work // titled Short-Circuit </a:t>
            </a:r>
            <a:r>
              <a:rPr lang="en-US" sz="1400" baseline="0" dirty="0" err="1" smtClean="0"/>
              <a:t>D</a:t>
            </a:r>
            <a:r>
              <a:rPr lang="en-US" sz="1200" dirty="0" err="1" smtClean="0">
                <a:solidFill>
                  <a:prstClr val="black"/>
                </a:solidFill>
                <a:latin typeface="HiraMinProN-W3" charset="-128"/>
              </a:rPr>
              <a:t>⬆</a:t>
            </a:r>
            <a:r>
              <a:rPr lang="en-US" sz="1400" baseline="0" dirty="0" err="1" smtClean="0"/>
              <a:t>ispatch</a:t>
            </a:r>
            <a:r>
              <a:rPr lang="en-US" sz="1400" baseline="0" dirty="0" smtClean="0"/>
              <a:t> // for Accelerating virtual machine interpreters // on embedded processors.</a:t>
            </a:r>
          </a:p>
          <a:p>
            <a:pPr>
              <a:spcBef>
                <a:spcPts val="0"/>
              </a:spcBef>
              <a:buNone/>
            </a:pPr>
            <a:r>
              <a:rPr lang="en-US" sz="1400" baseline="0" dirty="0" smtClean="0"/>
              <a:t>This work is done with my colleagues // at Sungkyunkwan university.</a:t>
            </a:r>
          </a:p>
          <a:p>
            <a:pPr>
              <a:spcBef>
                <a:spcPts val="0"/>
              </a:spcBef>
              <a:buNone/>
            </a:pPr>
            <a:endParaRPr lang="en-US" sz="1400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00" baseline="0" dirty="0" smtClean="0"/>
              <a:t>&lt;0:30&gt;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179483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99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realize this, // we add five new instructions // and three special registers.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first add // a dot-op suffix // to extract an opcode // from the value of the instruction</a:t>
            </a:r>
          </a:p>
          <a:p>
            <a:r>
              <a:rPr lang="en-US" baseline="0" dirty="0" smtClean="0"/>
              <a:t>and bop instruction // to look up BTB // using the opcode for fast dispatch.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Third, </a:t>
            </a:r>
            <a:r>
              <a:rPr lang="en-US" baseline="0" dirty="0" err="1" smtClean="0"/>
              <a:t>jru</a:t>
            </a:r>
            <a:r>
              <a:rPr lang="en-US" baseline="0" dirty="0" smtClean="0"/>
              <a:t> instruction,</a:t>
            </a:r>
          </a:p>
          <a:p>
            <a:r>
              <a:rPr lang="en-US" baseline="0" dirty="0" smtClean="0"/>
              <a:t>which jumps // and inserts // a new jump table entry // into the BTB.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Finally, // there are two other instructions // for bookkeeping // which I’m not doing to cover in this presentation // due to limited time.</a:t>
            </a:r>
          </a:p>
          <a:p>
            <a:r>
              <a:rPr lang="en-US" baseline="0" dirty="0" smtClean="0"/>
              <a:t>Please // refer to the paper // for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we add three special registers.</a:t>
            </a:r>
          </a:p>
          <a:p>
            <a:r>
              <a:rPr lang="en-US" baseline="0" dirty="0" smtClean="0"/>
              <a:t>First, opcode register, which holds // an opcode to dispatch.</a:t>
            </a:r>
          </a:p>
          <a:p>
            <a:r>
              <a:rPr lang="en-US" baseline="0" dirty="0" smtClean="0"/>
              <a:t>( to be used for BTB lookup.)</a:t>
            </a:r>
          </a:p>
          <a:p>
            <a:r>
              <a:rPr lang="en-US" baseline="0" dirty="0" smtClean="0"/>
              <a:t>Second, mask register. It holds // a 32-bit mask // to extract the opcode from a bytecode.</a:t>
            </a:r>
          </a:p>
          <a:p>
            <a:r>
              <a:rPr lang="en-US" baseline="0" dirty="0" smtClean="0"/>
              <a:t>Third, BOP-PC register. It holds // the PC value of the bop instruction.</a:t>
            </a:r>
          </a:p>
          <a:p>
            <a:endParaRPr lang="en-US" dirty="0" smtClean="0"/>
          </a:p>
          <a:p>
            <a:r>
              <a:rPr lang="en-US" baseline="0" dirty="0" smtClean="0"/>
              <a:t>Now, // I will move on to the details of // these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// dot-op suffix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suffix // can be applied to // any instruction, </a:t>
            </a:r>
          </a:p>
          <a:p>
            <a:r>
              <a:rPr lang="en-US" baseline="0" dirty="0" smtClean="0"/>
              <a:t>and extracts an opcode // from the value of the instruction.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Let’s say // there is a load instruction // that fetches a bytecode.</a:t>
            </a:r>
          </a:p>
          <a:p>
            <a:r>
              <a:rPr lang="en-US" baseline="0" dirty="0" smtClean="0"/>
              <a:t>&lt;click&gt; We can apply // a dot-op suffix // to this instruction, like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Then // the opcode is // automatically extracted // from the value of the load // by applying a mask, //</a:t>
            </a:r>
          </a:p>
          <a:p>
            <a:r>
              <a:rPr lang="en-US" baseline="0" dirty="0" smtClean="0"/>
              <a:t>and stored // into the opcode register.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For example, // the load instruction // fetches a bytecode, // say “add r0 r0 r1”,</a:t>
            </a:r>
          </a:p>
          <a:p>
            <a:r>
              <a:rPr lang="en-US" baseline="0" dirty="0" smtClean="0"/>
              <a:t>SCD extracts // the opcode of bytecode ADD // using the mask register</a:t>
            </a:r>
          </a:p>
          <a:p>
            <a:r>
              <a:rPr lang="en-US" baseline="0" dirty="0" smtClean="0"/>
              <a:t>and stores it // to the opcode register.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Second,</a:t>
            </a:r>
            <a:r>
              <a:rPr lang="en-US" baseline="0" dirty="0" smtClean="0"/>
              <a:t> // bop instruction // looks up BTB // using the opcode as key.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it hits, // the dispatch loop // directly jumps to the target address // retrieved from the BTB.</a:t>
            </a:r>
          </a:p>
          <a:p>
            <a:r>
              <a:rPr lang="en-US" baseline="0" dirty="0" smtClean="0"/>
              <a:t>Otherwise, // it just moves // to the next instruction.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For example, // let’s say // bop instruction is just fetched.</a:t>
            </a:r>
          </a:p>
          <a:p>
            <a:r>
              <a:rPr lang="en-US" baseline="0" dirty="0" smtClean="0"/>
              <a:t>Then // it looks up the BTB // using the opcode stored in </a:t>
            </a:r>
            <a:r>
              <a:rPr lang="en-US" baseline="0" dirty="0" err="1" smtClean="0"/>
              <a:t>Rop</a:t>
            </a:r>
            <a:r>
              <a:rPr lang="en-US" baseline="0" dirty="0" smtClean="0"/>
              <a:t> register, // which is ADD in this example.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// there is a JTE // holding the target address of ADD, // SCD immediately jumps to the target address.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To distinguish JTEs from conventional BTB entries, // we add a new flag, // called JTE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**If** there is no corresponding JTE, // it goes through the slow path.</a:t>
            </a:r>
          </a:p>
          <a:p>
            <a:r>
              <a:rPr lang="en-US" baseline="0" dirty="0" smtClean="0"/>
              <a:t>The slow path // executes // the original dispatch code.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&lt;click&gt; The only modification is // that we replace the indirect jump instruction // &lt;click&gt; with </a:t>
            </a:r>
            <a:r>
              <a:rPr lang="en-US" baseline="0" dirty="0" err="1" smtClean="0"/>
              <a:t>jru</a:t>
            </a:r>
            <a:r>
              <a:rPr lang="en-US" baseline="0" dirty="0" smtClean="0"/>
              <a:t> instruction.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instruction jumps to the target address, </a:t>
            </a:r>
          </a:p>
          <a:p>
            <a:r>
              <a:rPr lang="en-US" baseline="0" dirty="0" smtClean="0"/>
              <a:t>&lt;click&gt; *and* inserts a new JTE into the BTB, // with the target address of // bytecode ADD.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This slide</a:t>
            </a:r>
            <a:r>
              <a:rPr lang="en-US" sz="1800" baseline="0" dirty="0" smtClean="0">
                <a:solidFill>
                  <a:schemeClr val="tx1"/>
                </a:solidFill>
              </a:rPr>
              <a:t> illustrates // how SCD works // with a simple example.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en-US" sz="1800" baseline="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We have a simple script &lt;click&gt;, the compiled bytecodes &lt;click&gt;, and a BTB with no JTEs.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en-US" sz="1800" baseline="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&lt;click&gt; The first bytecode is LOAD, for which there is no JTE.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So, it takes the slow path, and BTB is updated with the target address // of bytecode LOAD.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en-US" sz="1800" baseline="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&lt;click&gt; The second bytecode is also LOAD, and now it hits in the BTB.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Thus, SCD immediately jumps to the target address // for LOAD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en-US" sz="1800" baseline="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&lt;click&gt; The third bytecode is a new bytecode ADD,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Again // it goes to the slow path, // and the BTB is updated with a new JTE.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en-US" sz="1800" baseline="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&lt;click&gt; The fourth and &lt;click&gt; fifth bytecode is LOAD and ADD.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sz="1800" baseline="0" dirty="0" smtClean="0">
                <a:solidFill>
                  <a:schemeClr val="tx1"/>
                </a:solidFill>
              </a:rPr>
              <a:t>In both cases, // the interpreter takes the fast path.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en-US" sz="1800" baseline="0" dirty="0" smtClean="0">
              <a:solidFill>
                <a:schemeClr val="tx1"/>
              </a:solidFill>
            </a:endParaRPr>
          </a:p>
          <a:p>
            <a:pPr marL="0" marR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baseline="0" dirty="0" smtClean="0">
                <a:solidFill>
                  <a:schemeClr val="tx1"/>
                </a:solidFill>
              </a:rPr>
              <a:t>&lt;click&gt; Thus, SCD effectively eliminates // both branch </a:t>
            </a:r>
            <a:r>
              <a:rPr lang="en-US" sz="1800" baseline="0" dirty="0" err="1" smtClean="0">
                <a:solidFill>
                  <a:schemeClr val="tx1"/>
                </a:solidFill>
              </a:rPr>
              <a:t>mispredictions</a:t>
            </a:r>
            <a:r>
              <a:rPr lang="en-US" sz="1800" baseline="0" dirty="0" smtClean="0">
                <a:solidFill>
                  <a:schemeClr val="tx1"/>
                </a:solidFill>
              </a:rPr>
              <a:t> and redundant computation,</a:t>
            </a:r>
          </a:p>
          <a:p>
            <a:pPr marL="0" marR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baseline="0" dirty="0" smtClean="0">
                <a:solidFill>
                  <a:schemeClr val="tx1"/>
                </a:solidFill>
              </a:rPr>
              <a:t>which are // the two main source of inefficiency // in dispatch loop,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Because of limited time, // this presentation does not cover all components of // our design and evaluation.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slide enumerates // some of those topics,</a:t>
            </a:r>
          </a:p>
          <a:p>
            <a:r>
              <a:rPr lang="en-US" baseline="0" dirty="0" smtClean="0"/>
              <a:t>and please // refer to the paper // if you are interested.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</a:t>
            </a:r>
            <a:r>
              <a:rPr lang="en-US" baseline="0" dirty="0" smtClean="0"/>
              <a:t> move on to evaluation. (12:00)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6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both // gem5 simulator and FPGA // to evaluate</a:t>
            </a:r>
            <a:r>
              <a:rPr lang="en-US" baseline="0" dirty="0" smtClean="0"/>
              <a:t> </a:t>
            </a:r>
            <a:r>
              <a:rPr lang="en-US" dirty="0" smtClean="0"/>
              <a:t>SCD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gem5 simulator // we take architectural parameters // from ARM Cortex-A5.</a:t>
            </a:r>
          </a:p>
          <a:p>
            <a:r>
              <a:rPr lang="en-US" baseline="0" dirty="0" smtClean="0"/>
              <a:t>For FPGA emulation // we use the default parameters // for RISC-V Rocket Core.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summarize the parameters in the table.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7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workloads, // we</a:t>
            </a:r>
            <a:r>
              <a:rPr lang="en-US" baseline="0" dirty="0" smtClean="0"/>
              <a:t> use two production-grade interpreters, Lua and </a:t>
            </a:r>
            <a:r>
              <a:rPr lang="en-US" baseline="0" dirty="0" err="1" smtClean="0"/>
              <a:t>SpiderMonkey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Lua has 47 distinct bytecodes. The dispatch code consists of 35 native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use </a:t>
            </a:r>
            <a:r>
              <a:rPr lang="en-US" baseline="0" dirty="0" err="1" smtClean="0"/>
              <a:t>SpiderMonkey</a:t>
            </a:r>
            <a:r>
              <a:rPr lang="en-US" baseline="0" dirty="0" smtClean="0"/>
              <a:t> for JavaScript, which has 229 bytecodes.</a:t>
            </a:r>
          </a:p>
          <a:p>
            <a:r>
              <a:rPr lang="en-US" baseline="0" dirty="0" smtClean="0"/>
              <a:t>The dispatch code consists of 29 native instructions.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turned off garbage collection for both cases.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Unfortunately, we were not be able to build </a:t>
            </a:r>
            <a:r>
              <a:rPr lang="en-US" baseline="0" dirty="0" err="1" smtClean="0"/>
              <a:t>SpiderMonkey</a:t>
            </a:r>
            <a:r>
              <a:rPr lang="en-US" baseline="0" dirty="0" smtClean="0"/>
              <a:t> // for RISC-V // due to missing C++ libraries,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only use Lua // for FPGA emulation.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take 11 scripts for each interpreters from Computer Language Benchmarks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1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first show // the overall speedups</a:t>
            </a:r>
            <a:r>
              <a:rPr lang="en-US" baseline="0" dirty="0" smtClean="0"/>
              <a:t> over // the out-of-the-box baseline // on gem5 simulator.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For Lua, // SCD achieves // </a:t>
            </a:r>
            <a:r>
              <a:rPr lang="en-US" baseline="0" dirty="0" err="1" smtClean="0"/>
              <a:t>geomean</a:t>
            </a:r>
            <a:r>
              <a:rPr lang="en-US" baseline="0" dirty="0" smtClean="0"/>
              <a:t> speedup of about twenty percent (19.9%)</a:t>
            </a:r>
          </a:p>
          <a:p>
            <a:r>
              <a:rPr lang="en-US" baseline="0" dirty="0" smtClean="0"/>
              <a:t> with maximum speedup of thirty eight percent (38.4%) for </a:t>
            </a:r>
            <a:r>
              <a:rPr lang="en-US" baseline="0" dirty="0" err="1" smtClean="0"/>
              <a:t>mandelbrot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For </a:t>
            </a:r>
            <a:r>
              <a:rPr lang="en-US" baseline="0" dirty="0" err="1" smtClean="0"/>
              <a:t>SpiderMonkey</a:t>
            </a:r>
            <a:r>
              <a:rPr lang="en-US" baseline="0" dirty="0" smtClean="0"/>
              <a:t>, SCD achieves // </a:t>
            </a:r>
            <a:r>
              <a:rPr lang="en-US" baseline="0" dirty="0" err="1" smtClean="0"/>
              <a:t>geomean</a:t>
            </a:r>
            <a:r>
              <a:rPr lang="en-US" baseline="0" dirty="0" smtClean="0"/>
              <a:t> speedup of fourteen percent (14.1%)</a:t>
            </a:r>
          </a:p>
          <a:p>
            <a:r>
              <a:rPr lang="en-US" baseline="0" dirty="0" smtClean="0"/>
              <a:t> with maximum speedup of thirty seven percent (37.2%) for </a:t>
            </a:r>
            <a:r>
              <a:rPr lang="en-US" baseline="0" dirty="0" err="1" smtClean="0"/>
              <a:t>fannkuch</a:t>
            </a:r>
            <a:r>
              <a:rPr lang="en-US" baseline="0" dirty="0" smtClean="0"/>
              <a:t>-redux.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// scripting **languages** are // widely used // in various application domains.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scripting languages // provide productivity benefits //</a:t>
            </a:r>
          </a:p>
          <a:p>
            <a:r>
              <a:rPr lang="en-US" baseline="0" dirty="0" smtClean="0"/>
              <a:t>with high level of abstraction // and powerful built-in functions.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// the scripting languages are // still // much slower // than native programming languages like C </a:t>
            </a:r>
          </a:p>
          <a:p>
            <a:r>
              <a:rPr lang="en-US" baseline="0" dirty="0" smtClean="0"/>
              <a:t>because of dynamic type checking, // interpreter and JIT overhead, // and garbage collection, //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&lt;1:07&gt;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1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two main sources of // performance improvements are //</a:t>
            </a:r>
          </a:p>
          <a:p>
            <a:r>
              <a:rPr lang="en-US" baseline="0" dirty="0" smtClean="0"/>
              <a:t>the reduction in //  branch </a:t>
            </a:r>
            <a:r>
              <a:rPr lang="en-US" baseline="0" dirty="0" err="1" smtClean="0"/>
              <a:t>mispredictions</a:t>
            </a:r>
            <a:r>
              <a:rPr lang="en-US" baseline="0" dirty="0" smtClean="0"/>
              <a:t> // and redundant computation.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This slide shows /</a:t>
            </a:r>
            <a:r>
              <a:rPr lang="en-US" baseline="0" dirty="0" smtClean="0"/>
              <a:t>/reduction </a:t>
            </a:r>
            <a:r>
              <a:rPr lang="en-US" baseline="0" dirty="0" smtClean="0"/>
              <a:t>in branch </a:t>
            </a:r>
            <a:r>
              <a:rPr lang="en-US" baseline="0" dirty="0" err="1" smtClean="0"/>
              <a:t>misprediction</a:t>
            </a:r>
            <a:r>
              <a:rPr lang="en-US" baseline="0" dirty="0" smtClean="0"/>
              <a:t>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see in this graph,</a:t>
            </a:r>
          </a:p>
          <a:p>
            <a:r>
              <a:rPr lang="en-US" baseline="0" dirty="0" smtClean="0"/>
              <a:t>there is a // significant // reduction in </a:t>
            </a:r>
            <a:r>
              <a:rPr lang="en-US" baseline="0" dirty="0" err="1" smtClean="0"/>
              <a:t>misprediction</a:t>
            </a:r>
            <a:r>
              <a:rPr lang="en-US" baseline="0" dirty="0" smtClean="0"/>
              <a:t> rate //</a:t>
            </a:r>
          </a:p>
          <a:p>
            <a:r>
              <a:rPr lang="en-US" baseline="0" dirty="0" smtClean="0"/>
              <a:t>in MPKI: from fifteen point o to // four point four for Lua</a:t>
            </a:r>
          </a:p>
          <a:p>
            <a:r>
              <a:rPr lang="en-US" baseline="0" dirty="0" smtClean="0"/>
              <a:t>and from eighteen point nine to thirteen point six for JavaScript.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reduction // results // from a lower </a:t>
            </a:r>
            <a:r>
              <a:rPr lang="en-US" baseline="0" dirty="0" err="1" smtClean="0"/>
              <a:t>misprediction</a:t>
            </a:r>
            <a:r>
              <a:rPr lang="en-US" baseline="0" dirty="0" smtClean="0"/>
              <a:t> rate // for the indirect jump // in the dispatch loop.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second source of inefficiency // is redundant computation to // calculate jump target address.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shown in this graph, // SCD significantly reduces // dynamic instruction count //</a:t>
            </a:r>
          </a:p>
          <a:p>
            <a:r>
              <a:rPr lang="en-US" baseline="0" dirty="0" smtClean="0"/>
              <a:t>by ten point two percent (10.2%) for Lua // and nine point six percent (9.6%) for JavaScript on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0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Evaluation on FPGA // also</a:t>
            </a:r>
            <a:r>
              <a:rPr lang="en-US" baseline="0" dirty="0" smtClean="0"/>
              <a:t> shows // significant speedups // for Lua.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SCD achieves // </a:t>
            </a:r>
            <a:r>
              <a:rPr lang="en-US" baseline="0" dirty="0" err="1" smtClean="0"/>
              <a:t>geomean</a:t>
            </a:r>
            <a:r>
              <a:rPr lang="en-US" baseline="0" dirty="0" smtClean="0"/>
              <a:t> speedup of twelve percent (12.0%)</a:t>
            </a:r>
          </a:p>
          <a:p>
            <a:r>
              <a:rPr lang="en-US" baseline="0" dirty="0" smtClean="0"/>
              <a:t>with a maximum speedup of twenty two point seven percent (22.7%) for Mandelbrot.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7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Finally, // we estimate // area and power overhead // by synthesizing our RTL code // </a:t>
            </a:r>
          </a:p>
          <a:p>
            <a:r>
              <a:rPr lang="en-US" baseline="0" dirty="0" smtClean="0"/>
              <a:t>using Synopsys Design Compiler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total area and power consumption // are increased by zero point seven two percent (0.72%) </a:t>
            </a:r>
          </a:p>
          <a:p>
            <a:r>
              <a:rPr lang="en-US" baseline="0" dirty="0" smtClean="0"/>
              <a:t>and about one percent (~1%), respectively, // most of which are // coming from // the BTB module.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// to a twenty four point two percent (24.2%) // EDP improvement // for Lua.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3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</a:t>
            </a:r>
            <a:r>
              <a:rPr lang="en-US" baseline="0" dirty="0" smtClean="0"/>
              <a:t> are two main sources of inefficiency in the </a:t>
            </a:r>
            <a:r>
              <a:rPr lang="en-US" baseline="0" dirty="0" err="1" smtClean="0"/>
              <a:t>bytecode</a:t>
            </a:r>
            <a:r>
              <a:rPr lang="en-US" baseline="0" dirty="0" smtClean="0"/>
              <a:t> dispatch loop.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hard-to-predict indirect jump and redundant computation</a:t>
            </a:r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baseline="0" dirty="0" smtClean="0"/>
              <a:t>o eliminate // this two sources of inefficiency, </a:t>
            </a:r>
          </a:p>
          <a:p>
            <a:r>
              <a:rPr lang="en-US" baseline="0" dirty="0" smtClean="0"/>
              <a:t>we propose // Short-Circuit Dispatch</a:t>
            </a:r>
          </a:p>
          <a:p>
            <a:r>
              <a:rPr lang="en-US" baseline="0" dirty="0" smtClean="0"/>
              <a:t>which is // a low-cost // architectural support // for fast </a:t>
            </a:r>
            <a:r>
              <a:rPr lang="en-US" baseline="0" dirty="0" err="1" smtClean="0"/>
              <a:t>bytecode</a:t>
            </a:r>
            <a:r>
              <a:rPr lang="en-US" baseline="0" dirty="0" smtClean="0"/>
              <a:t> dispatch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key idea is // to use part of BTB space // as efficient, // SW-managed bytecode jump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using SCD </a:t>
            </a:r>
          </a:p>
          <a:p>
            <a:r>
              <a:rPr lang="en-US" baseline="0" dirty="0" smtClean="0"/>
              <a:t>We were able to // effectively // eliminate // the two sources of inefficiency // in dispatch loop </a:t>
            </a:r>
          </a:p>
          <a:p>
            <a:r>
              <a:rPr lang="en-US" baseline="0" dirty="0" smtClean="0"/>
              <a:t>with minimal hardware cost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concludes my talk and thank you for your attention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hardware front,</a:t>
            </a:r>
            <a:endParaRPr lang="en-US" baseline="0" dirty="0" smtClean="0"/>
          </a:p>
          <a:p>
            <a:r>
              <a:rPr lang="en-US" baseline="0" dirty="0" smtClean="0"/>
              <a:t>single-board computers have // recently // emerged to // enable various IoT // applications,</a:t>
            </a:r>
          </a:p>
          <a:p>
            <a:r>
              <a:rPr lang="en-US" baseline="0" dirty="0" smtClean="0"/>
              <a:t>such as // Arduino, Raspberry Pi, etc.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These platforms have // very low cost, // low power, // and small form factor, // which is good.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// they have severe // resource constraints, // typically featuring //</a:t>
            </a:r>
          </a:p>
          <a:p>
            <a:r>
              <a:rPr lang="en-US" baseline="0" dirty="0" smtClean="0"/>
              <a:t>single-core // in-order pipeline // running at tens to hundreds of </a:t>
            </a:r>
            <a:r>
              <a:rPr lang="en-US" baseline="0" dirty="0" err="1" smtClean="0"/>
              <a:t>Mhz</a:t>
            </a:r>
            <a:r>
              <a:rPr lang="en-US" baseline="0" dirty="0" smtClean="0"/>
              <a:t> // with</a:t>
            </a:r>
          </a:p>
          <a:p>
            <a:r>
              <a:rPr lang="en-US" baseline="0" dirty="0" smtClean="0"/>
              <a:t>limited memory // and storage space // and power budget.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&lt;1:53&gt;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about // using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those high-productivity languages // for IoT programming?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 there are several benefits of doing this, // such as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programming and testing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support for // event-driven programming model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Seamless client // server integration</a:t>
            </a:r>
            <a:r>
              <a:rPr lang="en-US" sz="1200" dirty="0" smtClean="0">
                <a:solidFill>
                  <a:prstClr val="black"/>
                </a:solidFill>
                <a:latin typeface="HiraMinProN-W3" charset="-128"/>
              </a:rPr>
              <a:t>⬇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//  still // it’s too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JIT compilation may not **be** viable //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severe resource constraints.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contrast, // VM interpreters have //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footprints, // but // waste CPU cycles for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 Bytecode dispatch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type checks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Boxing/unboxing objects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garbage collection</a:t>
            </a:r>
            <a:r>
              <a:rPr lang="en-US" sz="1200" dirty="0" smtClean="0">
                <a:solidFill>
                  <a:prstClr val="black"/>
                </a:solidFill>
                <a:latin typeface="HiraMinProN-W3" charset="-128"/>
              </a:rPr>
              <a:t>⬇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work, // we focus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first one, // which is the recurring cost of // bytecode dispatch.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 // why the bytecode dispatch loop is so slow?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 code shows // a canonical bytecode dispatch loop.</a:t>
            </a:r>
          </a:p>
          <a:p>
            <a:r>
              <a:rPr lang="en-US" baseline="0" dirty="0" smtClean="0"/>
              <a:t>It fetches a </a:t>
            </a:r>
            <a:r>
              <a:rPr lang="en-US" baseline="0" dirty="0" err="1" smtClean="0"/>
              <a:t>bytecode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extracts an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 from it, </a:t>
            </a:r>
          </a:p>
          <a:p>
            <a:r>
              <a:rPr lang="en-US" baseline="0" dirty="0" smtClean="0"/>
              <a:t>and jumps to the correct target // for the bytecode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dispatch code, // shown in gray, //</a:t>
            </a:r>
          </a:p>
          <a:p>
            <a:r>
              <a:rPr lang="en-US" baseline="0" dirty="0" smtClean="0"/>
              <a:t>uses a significant number of dynamic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According to a recent study, // it takes about 10 to 30 percent // of total instruction counts.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here. We identify // two main sources of inefficiency: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First, hard-to-predict indirect jumps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Second, redundant computation // for // decode, // bound check, // and target address calculation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baseline="0" dirty="0" smtClean="0"/>
              <a:t>o eliminate this two sources of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//</a:t>
            </a:r>
            <a:r>
              <a:rPr lang="en-US" baseline="0" dirty="0" smtClean="0"/>
              <a:t> inefficiency,  we propose // Short-Circuit </a:t>
            </a:r>
            <a:r>
              <a:rPr lang="en-US" baseline="0" dirty="0" err="1" smtClean="0"/>
              <a:t>D</a:t>
            </a:r>
            <a:r>
              <a:rPr lang="en-US" sz="1200" dirty="0" err="1" smtClean="0">
                <a:solidFill>
                  <a:prstClr val="black"/>
                </a:solidFill>
                <a:latin typeface="HiraMinProN-W3" charset="-128"/>
              </a:rPr>
              <a:t>⬆</a:t>
            </a:r>
            <a:r>
              <a:rPr lang="en-US" baseline="0" dirty="0" err="1" smtClean="0"/>
              <a:t>ispatch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which is // a low-cost // architectural support // for fast bytecode dispatch // in VM interpreters.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key idea is // to use part of BTB space // as efficient, SW-managed // bytecode jump table.</a:t>
            </a:r>
          </a:p>
          <a:p>
            <a:r>
              <a:rPr lang="en-US" baseline="0" dirty="0" smtClean="0"/>
              <a:t>So, // once a bytecode is fetched, // BTB is looked up using the bytecode // instead of PC as key</a:t>
            </a:r>
          </a:p>
          <a:p>
            <a:r>
              <a:rPr lang="en-US" baseline="0" dirty="0" smtClean="0"/>
              <a:t>If it hits!!, // it’s short-circuited // to the correct bytecode handler.</a:t>
            </a:r>
          </a:p>
          <a:p>
            <a:r>
              <a:rPr lang="en-US" baseline="0" dirty="0" smtClean="0"/>
              <a:t>If not!!, // it falls // back to the original slow path.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using SCD </a:t>
            </a:r>
          </a:p>
          <a:p>
            <a:r>
              <a:rPr lang="en-US" baseline="0" dirty="0" smtClean="0"/>
              <a:t>We were able to effectively // eliminate // the two sources of inefficiency // in dispatch loop </a:t>
            </a:r>
          </a:p>
          <a:p>
            <a:r>
              <a:rPr lang="en-US" baseline="0" dirty="0" smtClean="0"/>
              <a:t>with minimal hardware cost</a:t>
            </a:r>
          </a:p>
          <a:p>
            <a:endParaRPr lang="en-US" baseline="0" dirty="0" smtClean="0"/>
          </a:p>
          <a:p>
            <a:r>
              <a:rPr lang="en-US" altLang="ko-KR" baseline="0" dirty="0" smtClean="0"/>
              <a:t>&lt;</a:t>
            </a:r>
            <a:r>
              <a:rPr lang="en-US" baseline="0" dirty="0" smtClean="0"/>
              <a:t>4:30</a:t>
            </a:r>
            <a:r>
              <a:rPr lang="en-US" altLang="ko-KR" baseline="0" dirty="0" smtClean="0"/>
              <a:t>&gt;</a:t>
            </a:r>
          </a:p>
          <a:p>
            <a:r>
              <a:rPr lang="en-US" altLang="ko-KR" baseline="0" dirty="0" smtClean="0"/>
              <a:t>&lt;5:20&gt;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move on // the details</a:t>
            </a:r>
            <a:r>
              <a:rPr lang="en-US" baseline="0" dirty="0" smtClean="0"/>
              <a:t> of // our proposed architecture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4:30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slides shows a canonical dispatch loop in VM interpreters.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every iteration, //</a:t>
            </a:r>
          </a:p>
          <a:p>
            <a:r>
              <a:rPr lang="en-US" baseline="0" dirty="0" smtClean="0"/>
              <a:t>&lt;click&gt; the interpreter fetches a new bytecode,</a:t>
            </a:r>
          </a:p>
          <a:p>
            <a:r>
              <a:rPr lang="en-US" baseline="0" dirty="0" smtClean="0"/>
              <a:t>&lt;click&gt; extract an opcode from it,</a:t>
            </a:r>
          </a:p>
          <a:p>
            <a:r>
              <a:rPr lang="en-US" baseline="0" dirty="0" smtClean="0"/>
              <a:t>&lt;click&gt; and calculates // the target address for the bytecode, // and jump to the address.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Finally, it executes the bytecode and &lt;click&gt; repeats this forever.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simple, this code represents // a very common pattern // in VM interpreters.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The dispatcher code has // some redundant computations, // which are shown in 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accelerate bytecode dispatch, // we first extend BTB // to hold bytecode jump table entries, or JTEs,</a:t>
            </a:r>
          </a:p>
          <a:p>
            <a:r>
              <a:rPr lang="en-US" baseline="0" dirty="0" smtClean="0"/>
              <a:t>as well as the conventional BTB entries.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And then the dispatch loop is modified as follows.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first fetches a </a:t>
            </a:r>
            <a:r>
              <a:rPr lang="en-US" baseline="0" dirty="0" err="1" smtClean="0"/>
              <a:t>bytecode</a:t>
            </a:r>
            <a:r>
              <a:rPr lang="en-US" baseline="0" dirty="0" smtClean="0"/>
              <a:t> and extracts its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and looks up the BTB // to retrieve the corresponding JTE // using the opcode as key.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If it hits, // it directly jumps // to the target address // for the bytecode.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If not, it goes to the slow path, which executes the original codes // for jump address calculation.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3600" b="1" i="0" u="none" strike="noStrike" cap="none" baseline="0">
                <a:solidFill>
                  <a:srgbClr val="4F6128"/>
                </a:solidFill>
                <a:latin typeface="Arial" charset="0"/>
                <a:ea typeface="Arial" charset="0"/>
                <a:cs typeface="Arial" charset="0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4000"/>
              </a:lnSpc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u="none" strike="noStrike" cap="none" baseline="0">
                <a:solidFill>
                  <a:srgbClr val="888888"/>
                </a:solidFill>
                <a:latin typeface="Arial" charset="0"/>
                <a:ea typeface="Arial" charset="0"/>
                <a:cs typeface="Arial" charset="0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4662"/>
            <a:ext cx="1872208" cy="21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Font typeface=".AppleSystemUIFont" charset="-120"/>
              <a:buChar char="-"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hape 13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1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cxnSp>
        <p:nvCxnSpPr>
          <p:cNvPr id="9" name="Shape 29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29"/>
          <p:cNvCxnSpPr/>
          <p:nvPr userDrawn="1"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1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2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4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ln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  <p:pic>
          <p:nvPicPr>
            <p:cNvPr id="25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158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3200"/>
            <a:ext cx="4039200" cy="5360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00" y="763200"/>
            <a:ext cx="4039200" cy="5360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hape 13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1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cxnSp>
        <p:nvCxnSpPr>
          <p:cNvPr id="10" name="Shape 29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9"/>
          <p:cNvCxnSpPr/>
          <p:nvPr userDrawn="1"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2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3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5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ln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  <p:pic>
          <p:nvPicPr>
            <p:cNvPr id="26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972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2400"/>
            <a:ext cx="4039200" cy="3528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95200"/>
            <a:ext cx="4039200" cy="4928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609" y="752400"/>
            <a:ext cx="4039200" cy="3528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608" y="1220401"/>
            <a:ext cx="4037192" cy="49032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229600" cy="4500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hape 13" hidden="1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grpSp>
        <p:nvGrpSpPr>
          <p:cNvPr id="13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14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5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cxnSp>
        <p:nvCxnSpPr>
          <p:cNvPr id="17" name="Shape 29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0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ln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  <p:pic>
          <p:nvPicPr>
            <p:cNvPr id="21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hape 29"/>
          <p:cNvCxnSpPr/>
          <p:nvPr userDrawn="1"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57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grpSp>
        <p:nvGrpSpPr>
          <p:cNvPr id="7" name="그룹 10"/>
          <p:cNvGrpSpPr/>
          <p:nvPr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8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9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11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11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2296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3200"/>
            <a:ext cx="8229600" cy="53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hape 9"/>
          <p:cNvSpPr/>
          <p:nvPr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9"/>
          <p:cNvSpPr/>
          <p:nvPr userDrawn="1"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7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4E6127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.AppleSystemUIFont" charset="-120"/>
        <a:buChar char="-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20668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dirty="0"/>
              <a:t>Short-Circuit </a:t>
            </a:r>
            <a:r>
              <a:rPr lang="en-US" dirty="0" smtClean="0"/>
              <a:t>Dispatch</a:t>
            </a:r>
            <a:br>
              <a:rPr lang="en-US" dirty="0" smtClean="0"/>
            </a:br>
            <a:r>
              <a:rPr lang="en-US" sz="2200" dirty="0" smtClean="0"/>
              <a:t>Accelerating </a:t>
            </a:r>
            <a:r>
              <a:rPr lang="en-US" sz="2200" dirty="0"/>
              <a:t>Virtual Machine </a:t>
            </a:r>
            <a:r>
              <a:rPr lang="en-US" sz="2200" dirty="0" smtClean="0"/>
              <a:t>Interpreters on </a:t>
            </a:r>
            <a:br>
              <a:rPr lang="en-US" sz="2200" dirty="0" smtClean="0"/>
            </a:br>
            <a:r>
              <a:rPr lang="en-US" sz="2200" dirty="0" smtClean="0"/>
              <a:t>Embedded </a:t>
            </a:r>
            <a:r>
              <a:rPr lang="en-US" sz="2200" dirty="0"/>
              <a:t>Processors</a:t>
            </a:r>
            <a:endParaRPr sz="22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92" y="6438418"/>
            <a:ext cx="2420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June 20</a:t>
            </a:r>
            <a:r>
              <a:rPr lang="en-US" altLang="ko-KR" sz="2000" b="1" baseline="30000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th</a:t>
            </a:r>
            <a:r>
              <a:rPr lang="en-US" altLang="ko-KR" sz="2000" b="1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 2016</a:t>
            </a:r>
            <a:endParaRPr lang="en-US" altLang="ko-KR" sz="2000" b="1" dirty="0">
              <a:solidFill>
                <a:schemeClr val="bg1"/>
              </a:solidFill>
              <a:ea typeface="굴림" charset="-127"/>
              <a:cs typeface="굴림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12670" y="6435725"/>
            <a:ext cx="6912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ISCA-43, Seoul, Korea</a:t>
            </a:r>
            <a:endParaRPr lang="en-US" altLang="ko-KR" sz="2000" b="1" dirty="0">
              <a:solidFill>
                <a:schemeClr val="bg1"/>
              </a:solidFill>
              <a:ea typeface="굴림" charset="-127"/>
              <a:cs typeface="굴림" charset="-127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5576" y="4058623"/>
            <a:ext cx="7648618" cy="864214"/>
            <a:chOff x="395536" y="4292978"/>
            <a:chExt cx="6727485" cy="864214"/>
          </a:xfrm>
        </p:grpSpPr>
        <p:grpSp>
          <p:nvGrpSpPr>
            <p:cNvPr id="22" name="Group 21"/>
            <p:cNvGrpSpPr/>
            <p:nvPr/>
          </p:nvGrpSpPr>
          <p:grpSpPr>
            <a:xfrm>
              <a:off x="395536" y="4292978"/>
              <a:ext cx="6727485" cy="369332"/>
              <a:chOff x="323528" y="4086246"/>
              <a:chExt cx="6727485" cy="36933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23528" y="4086246"/>
                <a:ext cx="1557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altLang="ko-KR" sz="1800" b="1" dirty="0">
                    <a:solidFill>
                      <a:srgbClr val="EC0032"/>
                    </a:solidFill>
                  </a:rPr>
                  <a:t>Channoh Kim</a:t>
                </a:r>
                <a:r>
                  <a:rPr lang="hu-HU" altLang="ko-KR" sz="1800" b="1" baseline="30000" dirty="0">
                    <a:solidFill>
                      <a:srgbClr val="EC0032"/>
                    </a:solidFill>
                  </a:rPr>
                  <a:t>†</a:t>
                </a:r>
                <a:endParaRPr lang="en-US" sz="1800" b="1" dirty="0">
                  <a:solidFill>
                    <a:srgbClr val="EC0032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39382" y="4086246"/>
                <a:ext cx="154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altLang="ko-KR" sz="1800" b="1" dirty="0" err="1"/>
                  <a:t>Sungmin</a:t>
                </a:r>
                <a:r>
                  <a:rPr lang="hu-HU" altLang="ko-KR" sz="1800" b="1" dirty="0"/>
                  <a:t> Kim</a:t>
                </a:r>
                <a:r>
                  <a:rPr lang="hu-HU" altLang="ko-KR" sz="1800" b="1" baseline="30000" dirty="0"/>
                  <a:t>†</a:t>
                </a:r>
                <a:endParaRPr lang="en-US" sz="18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85864" y="4086246"/>
                <a:ext cx="1685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altLang="ko-KR" sz="1800" b="1" dirty="0" err="1"/>
                  <a:t>Hyeon</a:t>
                </a:r>
                <a:r>
                  <a:rPr lang="hu-HU" altLang="ko-KR" sz="1800" b="1" dirty="0"/>
                  <a:t> </a:t>
                </a:r>
                <a:r>
                  <a:rPr lang="hu-HU" altLang="ko-KR" sz="1800" b="1" dirty="0" err="1"/>
                  <a:t>Gyu</a:t>
                </a:r>
                <a:r>
                  <a:rPr lang="hu-HU" altLang="ko-KR" sz="1800" b="1" dirty="0"/>
                  <a:t> </a:t>
                </a:r>
                <a:r>
                  <a:rPr lang="hu-HU" altLang="ko-KR" sz="1800" b="1" dirty="0" err="1"/>
                  <a:t>Cho</a:t>
                </a:r>
                <a:endParaRPr lang="en-US" sz="18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44797" y="4086246"/>
                <a:ext cx="1606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>
                  <a:spcBef>
                    <a:spcPct val="20000"/>
                  </a:spcBef>
                </a:pPr>
                <a:r>
                  <a:rPr lang="en-US" altLang="ko-KR" sz="1800" b="1" dirty="0" err="1"/>
                  <a:t>Dooyoung</a:t>
                </a:r>
                <a:r>
                  <a:rPr lang="en-US" altLang="ko-KR" sz="1800" b="1" dirty="0"/>
                  <a:t> Kim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168199" y="4787860"/>
              <a:ext cx="4733317" cy="369332"/>
              <a:chOff x="2051720" y="4581128"/>
              <a:chExt cx="4733317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051720" y="4581128"/>
                <a:ext cx="1391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 dirty="0"/>
                  <a:t>Young H. Oh</a:t>
                </a:r>
                <a:endParaRPr lang="en-US" sz="18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74782" y="4581128"/>
                <a:ext cx="1606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 dirty="0" err="1"/>
                  <a:t>Hakbeom</a:t>
                </a:r>
                <a:r>
                  <a:rPr lang="en-US" altLang="ko-KR" sz="1800" b="1" dirty="0"/>
                  <a:t> Jang</a:t>
                </a:r>
                <a:endParaRPr lang="en-US" sz="18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73144" y="4581128"/>
                <a:ext cx="1211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>
                  <a:spcBef>
                    <a:spcPct val="20000"/>
                  </a:spcBef>
                </a:pPr>
                <a:r>
                  <a:rPr lang="nl-NL" altLang="ko-KR" sz="1800" b="1" dirty="0" err="1"/>
                  <a:t>Jae</a:t>
                </a:r>
                <a:r>
                  <a:rPr lang="nl-NL" altLang="ko-KR" sz="1800" b="1" dirty="0"/>
                  <a:t> W. Lee</a:t>
                </a:r>
                <a:endParaRPr lang="en-US" sz="1800" b="1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0" y="529191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Sungkyunkwan University, Korea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6021288"/>
            <a:ext cx="612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aseline="30000" dirty="0" smtClean="0">
                <a:solidFill>
                  <a:schemeClr val="tx1"/>
                </a:solidFill>
              </a:rPr>
              <a:t>†</a:t>
            </a:r>
            <a:r>
              <a:rPr lang="sk-SK" sz="1600" dirty="0" smtClean="0">
                <a:solidFill>
                  <a:schemeClr val="tx1"/>
                </a:solidFill>
              </a:rPr>
              <a:t>Equal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contributions</a:t>
            </a:r>
            <a:endParaRPr lang="sk-SK" sz="1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32774" y="4571836"/>
            <a:ext cx="1737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ko-KR" sz="1800" b="1" dirty="0" err="1" smtClean="0"/>
              <a:t>Jaehyeok</a:t>
            </a:r>
            <a:r>
              <a:rPr lang="en-US" altLang="ko-KR" sz="1800" b="1" dirty="0" smtClean="0"/>
              <a:t> Kim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8997756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SCD Desig</a:t>
            </a:r>
            <a:r>
              <a:rPr lang="en-US" dirty="0"/>
              <a:t>n</a:t>
            </a:r>
            <a:r>
              <a:rPr lang="en-US" dirty="0" smtClean="0"/>
              <a:t> (3):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Five instructions</a:t>
            </a:r>
            <a:endParaRPr lang="en-US" b="1" dirty="0"/>
          </a:p>
          <a:p>
            <a:pPr lvl="1"/>
            <a:r>
              <a:rPr lang="en-US" b="1" dirty="0">
                <a:latin typeface="PT Mono" charset="0"/>
                <a:ea typeface="PT Mono" charset="0"/>
                <a:cs typeface="PT Mono" charset="0"/>
              </a:rPr>
              <a:t>&lt;</a:t>
            </a:r>
            <a:r>
              <a:rPr lang="en-US" b="1" dirty="0" err="1">
                <a:latin typeface="PT Mono" charset="0"/>
                <a:ea typeface="PT Mono" charset="0"/>
                <a:cs typeface="PT Mono" charset="0"/>
              </a:rPr>
              <a:t>inst</a:t>
            </a:r>
            <a:r>
              <a:rPr lang="en-US" b="1" dirty="0">
                <a:latin typeface="PT Mono" charset="0"/>
                <a:ea typeface="PT Mono" charset="0"/>
                <a:cs typeface="PT Mono" charset="0"/>
              </a:rPr>
              <a:t>&gt;.</a:t>
            </a:r>
            <a:r>
              <a:rPr lang="en-US" b="1" dirty="0" smtClean="0">
                <a:latin typeface="PT Mono" charset="0"/>
                <a:ea typeface="PT Mono" charset="0"/>
                <a:cs typeface="PT Mono" charset="0"/>
              </a:rPr>
              <a:t>op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 (.op suffix)</a:t>
            </a:r>
            <a:r>
              <a:rPr lang="en-US" dirty="0" smtClean="0"/>
              <a:t>: extracts an </a:t>
            </a:r>
            <a:r>
              <a:rPr lang="en-US" dirty="0" err="1" smtClean="0"/>
              <a:t>opcode</a:t>
            </a:r>
            <a:r>
              <a:rPr lang="en-US" dirty="0" smtClean="0"/>
              <a:t> from the value of &lt;</a:t>
            </a:r>
            <a:r>
              <a:rPr lang="en-US" dirty="0" err="1" smtClean="0"/>
              <a:t>inst</a:t>
            </a:r>
            <a:r>
              <a:rPr lang="en-US" dirty="0" smtClean="0"/>
              <a:t>&gt; </a:t>
            </a:r>
            <a:endParaRPr lang="en-US" dirty="0"/>
          </a:p>
          <a:p>
            <a:pPr lvl="1"/>
            <a:r>
              <a:rPr lang="en-US" b="1" dirty="0" smtClean="0">
                <a:latin typeface="PT Mono" charset="0"/>
                <a:ea typeface="PT Mono" charset="0"/>
                <a:cs typeface="PT Mono" charset="0"/>
              </a:rPr>
              <a:t>bop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 (branch-on-</a:t>
            </a:r>
            <a:r>
              <a:rPr lang="en-US" b="1" dirty="0" err="1" smtClean="0">
                <a:latin typeface="+mn-lt"/>
                <a:ea typeface="PT Mono" charset="0"/>
                <a:cs typeface="PT Mono" charset="0"/>
              </a:rPr>
              <a:t>opcode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)</a:t>
            </a:r>
            <a:r>
              <a:rPr lang="en-US" dirty="0" smtClean="0"/>
              <a:t>: looks up BTB using the </a:t>
            </a:r>
            <a:r>
              <a:rPr lang="en-US" dirty="0" err="1" smtClean="0"/>
              <a:t>opcode</a:t>
            </a:r>
            <a:r>
              <a:rPr lang="en-US" dirty="0" smtClean="0"/>
              <a:t> for fast dispatch</a:t>
            </a:r>
            <a:endParaRPr lang="en-US" dirty="0"/>
          </a:p>
          <a:p>
            <a:pPr lvl="1"/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jru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 (jump-register-with-</a:t>
            </a:r>
            <a:r>
              <a:rPr lang="en-US" b="1" dirty="0" err="1" smtClean="0">
                <a:latin typeface="+mn-lt"/>
                <a:ea typeface="PT Mono" charset="0"/>
                <a:cs typeface="PT Mono" charset="0"/>
              </a:rPr>
              <a:t>jte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-update)</a:t>
            </a:r>
            <a:r>
              <a:rPr lang="en-US" dirty="0" smtClean="0"/>
              <a:t>: jumps and updates BTB with a new JTE</a:t>
            </a:r>
          </a:p>
          <a:p>
            <a:pPr lvl="1"/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jte_flush</a:t>
            </a:r>
            <a:r>
              <a:rPr lang="en-US" dirty="0" smtClean="0"/>
              <a:t> and </a:t>
            </a:r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set_mask</a:t>
            </a:r>
            <a:r>
              <a:rPr lang="en-US" dirty="0" smtClean="0"/>
              <a:t>: bookkeeping instructions (please refer to the paper)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Three registers</a:t>
            </a:r>
          </a:p>
          <a:p>
            <a:pPr lvl="1"/>
            <a:r>
              <a:rPr lang="en-US" b="1" dirty="0" err="1">
                <a:latin typeface="PT Mono" charset="0"/>
                <a:ea typeface="PT Mono" charset="0"/>
                <a:cs typeface="PT Mono" charset="0"/>
              </a:rPr>
              <a:t>Rop</a:t>
            </a:r>
            <a:r>
              <a:rPr lang="en-US" dirty="0"/>
              <a:t> (Opcode </a:t>
            </a:r>
            <a:r>
              <a:rPr lang="en-US" dirty="0" smtClean="0"/>
              <a:t>register): holds </a:t>
            </a:r>
            <a:r>
              <a:rPr lang="en-US" dirty="0"/>
              <a:t>an opcode to </a:t>
            </a:r>
            <a:r>
              <a:rPr lang="en-US" dirty="0" smtClean="0"/>
              <a:t>dispatch</a:t>
            </a:r>
            <a:endParaRPr lang="en-US" dirty="0"/>
          </a:p>
          <a:p>
            <a:pPr lvl="1"/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Rmask</a:t>
            </a:r>
            <a:r>
              <a:rPr lang="en-US" dirty="0" smtClean="0"/>
              <a:t> </a:t>
            </a:r>
            <a:r>
              <a:rPr lang="en-US" dirty="0"/>
              <a:t>(Mask </a:t>
            </a:r>
            <a:r>
              <a:rPr lang="en-US" dirty="0" smtClean="0"/>
              <a:t>register): holds a 32-bit </a:t>
            </a:r>
            <a:r>
              <a:rPr lang="en-US" dirty="0"/>
              <a:t>mask </a:t>
            </a:r>
            <a:r>
              <a:rPr lang="en-US" dirty="0" smtClean="0"/>
              <a:t>to </a:t>
            </a:r>
            <a:r>
              <a:rPr lang="en-US" dirty="0"/>
              <a:t>extract an </a:t>
            </a:r>
            <a:r>
              <a:rPr lang="en-US" dirty="0" smtClean="0"/>
              <a:t>opcode</a:t>
            </a:r>
            <a:endParaRPr lang="en-US" dirty="0"/>
          </a:p>
          <a:p>
            <a:pPr lvl="1"/>
            <a:r>
              <a:rPr lang="en-US" b="1" dirty="0" err="1">
                <a:latin typeface="PT Mono" charset="0"/>
                <a:ea typeface="PT Mono" charset="0"/>
                <a:cs typeface="PT Mono" charset="0"/>
              </a:rPr>
              <a:t>Rbop</a:t>
            </a:r>
            <a:r>
              <a:rPr lang="en-US" b="1" dirty="0">
                <a:latin typeface="PT Mono" charset="0"/>
                <a:ea typeface="PT Mono" charset="0"/>
                <a:cs typeface="PT Mono" charset="0"/>
              </a:rPr>
              <a:t>-pc</a:t>
            </a:r>
            <a:r>
              <a:rPr lang="en-US" dirty="0"/>
              <a:t> (BOP-PC register</a:t>
            </a:r>
            <a:r>
              <a:rPr lang="en-US" dirty="0" smtClean="0"/>
              <a:t>): </a:t>
            </a:r>
            <a:r>
              <a:rPr lang="en-US" dirty="0"/>
              <a:t>holds the PC value of </a:t>
            </a:r>
            <a:r>
              <a:rPr lang="en-US" dirty="0" smtClean="0">
                <a:latin typeface="PT Mono" charset="0"/>
                <a:ea typeface="PT Mono" charset="0"/>
                <a:cs typeface="PT Mono" charset="0"/>
              </a:rPr>
              <a:t>bop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4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Extension (1): &lt;</a:t>
            </a:r>
            <a:r>
              <a:rPr lang="en-US" dirty="0" err="1" smtClean="0"/>
              <a:t>inst</a:t>
            </a:r>
            <a:r>
              <a:rPr lang="en-US" dirty="0" smtClean="0"/>
              <a:t>&gt;.op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4330824" cy="2554377"/>
          </a:xfrm>
        </p:spPr>
        <p:txBody>
          <a:bodyPr/>
          <a:lstStyle/>
          <a:p>
            <a:r>
              <a:rPr lang="en-US" b="1" dirty="0" smtClean="0">
                <a:latin typeface="PT Mono"/>
                <a:cs typeface="PT Mono"/>
              </a:rPr>
              <a:t>&lt;</a:t>
            </a:r>
            <a:r>
              <a:rPr lang="en-US" b="1" dirty="0" err="1" smtClean="0">
                <a:latin typeface="PT Mono"/>
                <a:cs typeface="PT Mono"/>
              </a:rPr>
              <a:t>inst</a:t>
            </a:r>
            <a:r>
              <a:rPr lang="en-US" b="1" dirty="0" smtClean="0">
                <a:latin typeface="PT Mono"/>
                <a:cs typeface="PT Mono"/>
              </a:rPr>
              <a:t>&gt;.op </a:t>
            </a:r>
            <a:r>
              <a:rPr lang="en-US" b="1" dirty="0" smtClean="0"/>
              <a:t>suffix</a:t>
            </a:r>
          </a:p>
          <a:p>
            <a:pPr lvl="1"/>
            <a:r>
              <a:rPr lang="en-US" altLang="ko-KR" dirty="0"/>
              <a:t>U</a:t>
            </a:r>
            <a:r>
              <a:rPr lang="en-US" altLang="ko-KR" dirty="0" smtClean="0"/>
              <a:t>pdate </a:t>
            </a:r>
            <a:r>
              <a:rPr lang="en-US" altLang="ko-KR" dirty="0" err="1" smtClean="0">
                <a:latin typeface="PT Mono"/>
                <a:cs typeface="PT Mono"/>
              </a:rPr>
              <a:t>Rop</a:t>
            </a:r>
            <a:r>
              <a:rPr lang="en-US" altLang="ko-KR" dirty="0" smtClean="0"/>
              <a:t> with the value of </a:t>
            </a:r>
            <a:r>
              <a:rPr lang="en-US" altLang="ko-KR" dirty="0" smtClean="0">
                <a:latin typeface="PT Mono"/>
                <a:cs typeface="PT Mono"/>
              </a:rPr>
              <a:t>&lt;</a:t>
            </a:r>
            <a:r>
              <a:rPr lang="en-US" altLang="ko-KR" dirty="0" err="1" smtClean="0">
                <a:latin typeface="PT Mono"/>
                <a:cs typeface="PT Mono"/>
              </a:rPr>
              <a:t>inst</a:t>
            </a:r>
            <a:r>
              <a:rPr lang="en-US" altLang="ko-KR" dirty="0" smtClean="0">
                <a:latin typeface="PT Mono"/>
                <a:cs typeface="PT Mono"/>
              </a:rPr>
              <a:t>&gt;</a:t>
            </a:r>
            <a:endParaRPr lang="en-US" dirty="0" smtClean="0">
              <a:latin typeface="PT Mono"/>
              <a:cs typeface="PT Mono"/>
            </a:endParaRPr>
          </a:p>
          <a:p>
            <a:pPr lvl="1"/>
            <a:r>
              <a:rPr lang="en-US" b="1" dirty="0" err="1" smtClean="0">
                <a:latin typeface="PT Mono"/>
                <a:cs typeface="PT Mono"/>
                <a:sym typeface="Wingdings"/>
              </a:rPr>
              <a:t>Rop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&lt;</a:t>
            </a:r>
            <a:r>
              <a:rPr lang="en-US" b="1" dirty="0" err="1" smtClean="0">
                <a:latin typeface="PT Mono"/>
                <a:cs typeface="PT Mono"/>
              </a:rPr>
              <a:t>inst</a:t>
            </a:r>
            <a:r>
              <a:rPr lang="en-US" b="1" dirty="0" smtClean="0">
                <a:latin typeface="PT Mono"/>
                <a:cs typeface="PT Mono"/>
              </a:rPr>
              <a:t>&gt; </a:t>
            </a:r>
            <a:r>
              <a:rPr lang="en-US" b="1" dirty="0">
                <a:latin typeface="PT Mono"/>
                <a:cs typeface="PT Mono"/>
              </a:rPr>
              <a:t>&amp; </a:t>
            </a:r>
            <a:r>
              <a:rPr lang="en-US" b="1" dirty="0" err="1" smtClean="0">
                <a:latin typeface="PT Mono"/>
                <a:cs typeface="PT Mono"/>
              </a:rPr>
              <a:t>Rmask</a:t>
            </a:r>
            <a:endParaRPr lang="en-US" b="1" dirty="0">
              <a:latin typeface="PT Mono"/>
              <a:cs typeface="PT Mono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4821" y="2437914"/>
            <a:ext cx="3600400" cy="84707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tIns="0" rIns="90000" bIns="0">
            <a:spAutoFit/>
          </a:bodyPr>
          <a:lstStyle/>
          <a:p>
            <a:r>
              <a:rPr lang="en-US" sz="1800" dirty="0">
                <a:latin typeface="PT Mono" charset="0"/>
                <a:ea typeface="PT Mono" charset="0"/>
                <a:cs typeface="PT Mono" charset="0"/>
              </a:rPr>
              <a:t>Fetch:</a:t>
            </a:r>
          </a:p>
          <a:p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...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800" dirty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dirty="0" err="1">
                <a:latin typeface="PT Mono" charset="0"/>
                <a:ea typeface="PT Mono" charset="0"/>
                <a:cs typeface="PT Mono" charset="0"/>
              </a:rPr>
              <a:t>lw</a:t>
            </a:r>
            <a:r>
              <a:rPr lang="en-US" sz="1800" dirty="0">
                <a:latin typeface="PT Mono" charset="0"/>
                <a:ea typeface="PT Mono" charset="0"/>
                <a:cs typeface="PT Mono" charset="0"/>
              </a:rPr>
              <a:t>   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s11 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  <a:sym typeface="Wingdings"/>
              </a:rPr>
              <a:t> 0(a5)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696918" y="3018373"/>
            <a:ext cx="3134782" cy="252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800" dirty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1800" b="1" dirty="0" err="1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lw.op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s11 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  <a:sym typeface="Wingdings"/>
              </a:rPr>
              <a:t> 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0(a5)</a:t>
            </a:r>
            <a:endParaRPr lang="en-US" sz="1800" dirty="0">
              <a:solidFill>
                <a:srgbClr val="EC0032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49" name="Delay 48"/>
          <p:cNvSpPr/>
          <p:nvPr/>
        </p:nvSpPr>
        <p:spPr>
          <a:xfrm rot="5400000">
            <a:off x="2744640" y="4258280"/>
            <a:ext cx="432000" cy="56337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529191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e.g., ADD r0 r0 r1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67214" y="352202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0x3f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5275576"/>
            <a:ext cx="16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O</a:t>
            </a:r>
            <a:r>
              <a:rPr lang="en-US" sz="1800" dirty="0" err="1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pcode</a:t>
            </a:r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(ADD)</a:t>
            </a:r>
            <a:endParaRPr lang="en-US" sz="1800" dirty="0">
              <a:solidFill>
                <a:srgbClr val="EC0032"/>
              </a:solidFill>
              <a:latin typeface="+mn-lt"/>
              <a:ea typeface="PT Mono" charset="0"/>
              <a:cs typeface="PT Mono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12016" y="3862245"/>
            <a:ext cx="1043960" cy="360000"/>
            <a:chOff x="5039944" y="2767086"/>
            <a:chExt cx="1043960" cy="360000"/>
          </a:xfrm>
        </p:grpSpPr>
        <p:sp>
          <p:nvSpPr>
            <p:cNvPr id="87" name="Rectangle 86"/>
            <p:cNvSpPr/>
            <p:nvPr/>
          </p:nvSpPr>
          <p:spPr>
            <a:xfrm>
              <a:off x="5147904" y="2767086"/>
              <a:ext cx="936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0" rtlCol="0" anchor="ctr"/>
            <a:lstStyle/>
            <a:p>
              <a:pPr algn="ctr"/>
              <a:r>
                <a:rPr lang="en-US" sz="1800" dirty="0" err="1" smtClean="0">
                  <a:ea typeface="Arial" charset="0"/>
                  <a:cs typeface="Arial" charset="0"/>
                </a:rPr>
                <a:t>Rmask</a:t>
              </a:r>
              <a:endParaRPr lang="en-US" sz="1800" dirty="0">
                <a:ea typeface="Arial" charset="0"/>
                <a:cs typeface="Arial" charset="0"/>
              </a:endParaRPr>
            </a:p>
          </p:txBody>
        </p:sp>
        <p:sp>
          <p:nvSpPr>
            <p:cNvPr id="88" name="Right Triangle 87"/>
            <p:cNvSpPr/>
            <p:nvPr/>
          </p:nvSpPr>
          <p:spPr>
            <a:xfrm rot="8100000" flipV="1">
              <a:off x="5039944" y="2850338"/>
              <a:ext cx="216000" cy="21600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376016" y="4969592"/>
            <a:ext cx="1043856" cy="360000"/>
            <a:chOff x="5040048" y="2411720"/>
            <a:chExt cx="1043856" cy="360000"/>
          </a:xfrm>
        </p:grpSpPr>
        <p:sp>
          <p:nvSpPr>
            <p:cNvPr id="90" name="Rectangle 89"/>
            <p:cNvSpPr/>
            <p:nvPr/>
          </p:nvSpPr>
          <p:spPr>
            <a:xfrm>
              <a:off x="5147904" y="2411720"/>
              <a:ext cx="936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0" rtlCol="0" anchor="ctr"/>
            <a:lstStyle/>
            <a:p>
              <a:pPr algn="ctr"/>
              <a:r>
                <a:rPr lang="en-US" sz="1800" dirty="0" err="1" smtClean="0">
                  <a:ea typeface="Arial" charset="0"/>
                  <a:cs typeface="Arial" charset="0"/>
                </a:rPr>
                <a:t>Rop</a:t>
              </a:r>
              <a:endParaRPr lang="en-US" sz="1800" dirty="0">
                <a:ea typeface="Arial" charset="0"/>
                <a:cs typeface="Arial" charset="0"/>
              </a:endParaRPr>
            </a:p>
          </p:txBody>
        </p:sp>
        <p:sp>
          <p:nvSpPr>
            <p:cNvPr id="91" name="Right Triangle 90"/>
            <p:cNvSpPr/>
            <p:nvPr/>
          </p:nvSpPr>
          <p:spPr>
            <a:xfrm rot="8100000" flipV="1">
              <a:off x="5040048" y="2492432"/>
              <a:ext cx="216000" cy="21600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Arial" charset="0"/>
                <a:cs typeface="Arial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3060016" y="4042304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844016" y="4042304"/>
            <a:ext cx="0" cy="28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60016" y="4042245"/>
            <a:ext cx="0" cy="28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6016" y="4969592"/>
            <a:ext cx="1044000" cy="360000"/>
            <a:chOff x="5077027" y="3010814"/>
            <a:chExt cx="1044000" cy="360000"/>
          </a:xfrm>
        </p:grpSpPr>
        <p:sp>
          <p:nvSpPr>
            <p:cNvPr id="54" name="Rectangle 53"/>
            <p:cNvSpPr/>
            <p:nvPr/>
          </p:nvSpPr>
          <p:spPr>
            <a:xfrm>
              <a:off x="5185027" y="3010814"/>
              <a:ext cx="936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0" rtlCol="0" anchor="ctr"/>
            <a:lstStyle/>
            <a:p>
              <a:pPr algn="ctr"/>
              <a:r>
                <a:rPr lang="en-US" sz="1800" dirty="0" smtClean="0">
                  <a:ea typeface="Arial" charset="0"/>
                  <a:cs typeface="Arial" charset="0"/>
                </a:rPr>
                <a:t>s11</a:t>
              </a:r>
              <a:endParaRPr lang="en-US" sz="1800" baseline="-25000" dirty="0">
                <a:ea typeface="Arial" charset="0"/>
                <a:cs typeface="Arial" charset="0"/>
              </a:endParaRPr>
            </a:p>
          </p:txBody>
        </p:sp>
        <p:sp>
          <p:nvSpPr>
            <p:cNvPr id="55" name="Right Triangle 54"/>
            <p:cNvSpPr/>
            <p:nvPr/>
          </p:nvSpPr>
          <p:spPr>
            <a:xfrm rot="8100000" flipV="1">
              <a:off x="5077027" y="3082814"/>
              <a:ext cx="216000" cy="21600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5846" y="3472439"/>
            <a:ext cx="1987922" cy="392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ea typeface="Arial" charset="0"/>
                <a:cs typeface="Arial" charset="0"/>
              </a:rPr>
              <a:t>value of &lt;</a:t>
            </a:r>
            <a:r>
              <a:rPr lang="en-US" sz="1800" dirty="0" err="1" smtClean="0">
                <a:ea typeface="Arial" charset="0"/>
                <a:cs typeface="Arial" charset="0"/>
              </a:rPr>
              <a:t>inst</a:t>
            </a:r>
            <a:r>
              <a:rPr lang="en-US" sz="1800" dirty="0" smtClean="0">
                <a:ea typeface="Arial" charset="0"/>
                <a:cs typeface="Arial" charset="0"/>
              </a:rPr>
              <a:t>&gt;</a:t>
            </a:r>
            <a:endParaRPr lang="en-US" sz="1800" baseline="-25000" dirty="0">
              <a:ea typeface="Arial" charset="0"/>
              <a:cs typeface="Arial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188016" y="4042304"/>
            <a:ext cx="16559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0"/>
            <a:endCxn id="49" idx="3"/>
          </p:cNvCxnSpPr>
          <p:nvPr/>
        </p:nvCxnSpPr>
        <p:spPr>
          <a:xfrm flipV="1">
            <a:off x="2951872" y="4755967"/>
            <a:ext cx="0" cy="2124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52016" y="40063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188648" y="3825016"/>
            <a:ext cx="0" cy="1152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4400"/>
              <a:gd name="adj2" fmla="val 8603150"/>
              <a:gd name="adj3" fmla="val 104400"/>
            </a:avLst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Fetch &amp; extract opcode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85" name="Rounded Rectangle 84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alpha val="25000"/>
                  </a:schemeClr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105" name="Elbow Connector 104"/>
            <p:cNvCxnSpPr/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>
                  <a:alpha val="25000"/>
                </a:srgbClr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Look up BTB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ecision 109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2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3" grpId="0" animBg="1"/>
      <p:bldP spid="49" grpId="0" animBg="1"/>
      <p:bldP spid="79" grpId="0"/>
      <p:bldP spid="80" grpId="0"/>
      <p:bldP spid="81" grpId="0"/>
      <p:bldP spid="56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</a:t>
            </a:r>
            <a:r>
              <a:rPr lang="en-US" dirty="0" smtClean="0"/>
              <a:t>Extension (2): bop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4726904" cy="5360400"/>
          </a:xfrm>
        </p:spPr>
        <p:txBody>
          <a:bodyPr/>
          <a:lstStyle/>
          <a:p>
            <a:r>
              <a:rPr lang="en-US" b="1" dirty="0" smtClean="0">
                <a:latin typeface="PT Mono"/>
                <a:cs typeface="PT Mono"/>
              </a:rPr>
              <a:t>bop</a:t>
            </a:r>
            <a:r>
              <a:rPr lang="en-US" b="1" dirty="0" smtClean="0"/>
              <a:t> (branch-on-opcode)</a:t>
            </a:r>
          </a:p>
          <a:p>
            <a:pPr lvl="1"/>
            <a:r>
              <a:rPr lang="en-US" dirty="0" smtClean="0"/>
              <a:t>Look up BTB using the </a:t>
            </a:r>
            <a:r>
              <a:rPr lang="en-US" dirty="0" err="1" smtClean="0"/>
              <a:t>opcode</a:t>
            </a:r>
            <a:r>
              <a:rPr lang="en-US" dirty="0" smtClean="0"/>
              <a:t> as key </a:t>
            </a:r>
          </a:p>
          <a:p>
            <a:pPr lvl="1"/>
            <a:r>
              <a:rPr lang="en-US" dirty="0" smtClean="0"/>
              <a:t>If hits, </a:t>
            </a:r>
            <a:r>
              <a:rPr lang="en-US" b="1" dirty="0" smtClean="0">
                <a:latin typeface="PT Mono"/>
                <a:cs typeface="PT Mono"/>
              </a:rPr>
              <a:t>PC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 smtClean="0">
                <a:latin typeface="PT Mono"/>
                <a:cs typeface="PT Mono"/>
              </a:rPr>
              <a:t>BTB[</a:t>
            </a:r>
            <a:r>
              <a:rPr lang="en-US" b="1" dirty="0" err="1" smtClean="0">
                <a:latin typeface="PT Mono"/>
                <a:cs typeface="PT Mono"/>
              </a:rPr>
              <a:t>Rop</a:t>
            </a:r>
            <a:r>
              <a:rPr lang="en-US" b="1" dirty="0" smtClean="0">
                <a:latin typeface="PT Mono"/>
                <a:cs typeface="PT Mono"/>
              </a:rPr>
              <a:t>]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    else</a:t>
            </a:r>
            <a:r>
              <a:rPr lang="en-US" dirty="0">
                <a:sym typeface="Wingdings"/>
              </a:rPr>
              <a:t>, </a:t>
            </a:r>
            <a:r>
              <a:rPr lang="en-US" dirty="0" smtClean="0">
                <a:sym typeface="Wingdings"/>
              </a:rPr>
              <a:t>  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PC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PC </a:t>
            </a:r>
            <a:r>
              <a:rPr lang="en-US" b="1" dirty="0">
                <a:latin typeface="PT Mono"/>
                <a:cs typeface="PT Mono"/>
                <a:sym typeface="Wingdings"/>
              </a:rPr>
              <a:t>+ 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4</a:t>
            </a:r>
            <a:endParaRPr lang="en-US" b="1" dirty="0">
              <a:latin typeface="PT Mono"/>
              <a:cs typeface="PT Mono"/>
              <a:sym typeface="Wingding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222603" y="3726208"/>
          <a:ext cx="1845516" cy="1980000"/>
        </p:xfrm>
        <a:graphic>
          <a:graphicData uri="http://schemas.openxmlformats.org/drawingml/2006/table">
            <a:tbl>
              <a:tblPr firstRow="1" bandRow="1"/>
              <a:tblGrid>
                <a:gridCol w="1845516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Target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address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2247" y="3356992"/>
            <a:ext cx="18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B T B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60266" y="4940992"/>
            <a:ext cx="173567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rPr>
              <a:t>Target (ADD)</a:t>
            </a:r>
            <a:endParaRPr lang="en-US" sz="1800" dirty="0">
              <a:solidFill>
                <a:srgbClr val="EC003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661" y="3613358"/>
            <a:ext cx="2140196" cy="1939936"/>
            <a:chOff x="119661" y="3613358"/>
            <a:chExt cx="2140196" cy="1939936"/>
          </a:xfrm>
        </p:grpSpPr>
        <p:grpSp>
          <p:nvGrpSpPr>
            <p:cNvPr id="40" name="Group 39"/>
            <p:cNvGrpSpPr/>
            <p:nvPr/>
          </p:nvGrpSpPr>
          <p:grpSpPr>
            <a:xfrm>
              <a:off x="119661" y="3613358"/>
              <a:ext cx="2140196" cy="1939936"/>
              <a:chOff x="119661" y="3280366"/>
              <a:chExt cx="2140196" cy="193993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26029" y="4428000"/>
                <a:ext cx="1044000" cy="360000"/>
                <a:chOff x="5039904" y="2411720"/>
                <a:chExt cx="1044000" cy="3600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147904" y="2411720"/>
                  <a:ext cx="936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:r>
                    <a:rPr lang="en-US" sz="1800" dirty="0" err="1" smtClean="0">
                      <a:latin typeface="Arial" charset="0"/>
                      <a:ea typeface="Arial" charset="0"/>
                      <a:cs typeface="Arial" charset="0"/>
                    </a:rPr>
                    <a:t>Rop</a:t>
                  </a:r>
                  <a:endParaRPr lang="en-US" sz="18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1" name="Right Triangle 50"/>
                <p:cNvSpPr/>
                <p:nvPr/>
              </p:nvSpPr>
              <p:spPr>
                <a:xfrm rot="8100000" flipV="1">
                  <a:off x="5039904" y="2483720"/>
                  <a:ext cx="216000" cy="216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119661" y="4850970"/>
                <a:ext cx="177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latin typeface="Arial" charset="0"/>
                    <a:ea typeface="Arial" charset="0"/>
                    <a:cs typeface="Arial" charset="0"/>
                  </a:rPr>
                  <a:t>Opcode</a:t>
                </a:r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(ADD)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Manual Operation 42"/>
              <p:cNvSpPr/>
              <p:nvPr/>
            </p:nvSpPr>
            <p:spPr>
              <a:xfrm rot="16200000">
                <a:off x="1007504" y="4221088"/>
                <a:ext cx="1080120" cy="360040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1   0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170045" y="4617160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727584" y="4401108"/>
                <a:ext cx="4681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1583568" y="3649698"/>
                <a:ext cx="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307022" y="3280366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  <a:ea typeface="PT Mono Regular" charset="0"/>
                    <a:cs typeface="PT Mono Regular" charset="0"/>
                  </a:rPr>
                  <a:t>bop?</a:t>
                </a:r>
                <a:endParaRPr lang="en-US" sz="1800" dirty="0">
                  <a:latin typeface="+mn-lt"/>
                  <a:ea typeface="PT Mono Regular" charset="0"/>
                  <a:cs typeface="PT Mono Regular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716118" y="399577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key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702000" y="4104000"/>
                <a:ext cx="68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26029" y="4256992"/>
              <a:ext cx="1044000" cy="360000"/>
              <a:chOff x="5148088" y="2411848"/>
              <a:chExt cx="1044000" cy="360000"/>
            </a:xfrm>
            <a:solidFill>
              <a:schemeClr val="bg1"/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256088" y="2411848"/>
                <a:ext cx="936000" cy="3600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PC</a:t>
                </a:r>
                <a:endParaRPr lang="en-US" sz="18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rot="8100000" flipV="1">
                <a:off x="5148088" y="2483848"/>
                <a:ext cx="216000" cy="216000"/>
              </a:xfrm>
              <a:prstGeom prst="rtTriangl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4068000" y="3727914"/>
          <a:ext cx="391242" cy="1980000"/>
        </p:xfrm>
        <a:graphic>
          <a:graphicData uri="http://schemas.openxmlformats.org/drawingml/2006/table">
            <a:tbl>
              <a:tblPr firstRow="1" bandRow="1"/>
              <a:tblGrid>
                <a:gridCol w="391242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203848" y="5723964"/>
            <a:ext cx="12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J: JTE bit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14800" y="4941208"/>
            <a:ext cx="28453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sz="1800" dirty="0">
              <a:solidFill>
                <a:srgbClr val="EC003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014000" y="3646970"/>
            <a:ext cx="504056" cy="2158294"/>
          </a:xfrm>
          <a:prstGeom prst="roundRect">
            <a:avLst/>
          </a:prstGeom>
          <a:noFill/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8" name="Elbow Connector 97"/>
          <p:cNvCxnSpPr/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4400"/>
              <a:gd name="adj2" fmla="val 8603150"/>
              <a:gd name="adj3" fmla="val 104400"/>
            </a:avLst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>
                    <a:alpha val="25000"/>
                  </a:srgbClr>
                </a:solidFill>
                <a:ea typeface="PT Mono" charset="0"/>
                <a:cs typeface="PT Mono" charset="0"/>
              </a:rPr>
              <a:t>Fetch &amp; extract opcode</a:t>
            </a:r>
            <a:endParaRPr lang="en-US" sz="1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04" name="Rounded Rectangle 103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alpha val="25000"/>
                  </a:schemeClr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112" name="Elbow Connector 111"/>
            <p:cNvCxnSpPr/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/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EC0032"/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EC0032"/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EC0032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Look up BTB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ecision 117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EC0032"/>
              </a:solidFill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2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 animBg="1"/>
      <p:bldP spid="62" grpId="0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4068000" y="3727914"/>
          <a:ext cx="391242" cy="1980000"/>
        </p:xfrm>
        <a:graphic>
          <a:graphicData uri="http://schemas.openxmlformats.org/drawingml/2006/table">
            <a:tbl>
              <a:tblPr firstRow="1" bandRow="1"/>
              <a:tblGrid>
                <a:gridCol w="391242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</a:t>
            </a:r>
            <a:r>
              <a:rPr lang="en-US" dirty="0" smtClean="0"/>
              <a:t>Extension (3): </a:t>
            </a:r>
            <a:r>
              <a:rPr lang="en-US" dirty="0" err="1"/>
              <a:t>jru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4978896" cy="2017728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PT Mono"/>
                <a:cs typeface="PT Mono"/>
              </a:rPr>
              <a:t>jru</a:t>
            </a:r>
            <a:r>
              <a:rPr lang="en-US" b="1" dirty="0" smtClean="0"/>
              <a:t> (jump-register-with-</a:t>
            </a:r>
            <a:r>
              <a:rPr lang="en-US" b="1" dirty="0" err="1" smtClean="0"/>
              <a:t>jte</a:t>
            </a:r>
            <a:r>
              <a:rPr lang="en-US" b="1" dirty="0" smtClean="0"/>
              <a:t>-update)</a:t>
            </a:r>
          </a:p>
          <a:p>
            <a:pPr lvl="1"/>
            <a:r>
              <a:rPr lang="en-US" dirty="0" smtClean="0">
                <a:latin typeface="+mn-lt"/>
                <a:cs typeface="PT Mono"/>
                <a:sym typeface="Wingdings"/>
              </a:rPr>
              <a:t>Jump-register &amp;</a:t>
            </a:r>
            <a:r>
              <a:rPr lang="en-US" dirty="0">
                <a:latin typeface="+mn-lt"/>
                <a:cs typeface="PT Mono"/>
                <a:sym typeface="Wingdings"/>
              </a:rPr>
              <a:t> </a:t>
            </a:r>
            <a:r>
              <a:rPr lang="en-US" dirty="0" smtClean="0">
                <a:latin typeface="+mn-lt"/>
                <a:cs typeface="PT Mono"/>
                <a:sym typeface="Wingdings"/>
              </a:rPr>
              <a:t>insert a new JTE into BTB</a:t>
            </a:r>
          </a:p>
          <a:p>
            <a:pPr lvl="1"/>
            <a:r>
              <a:rPr lang="en-US" b="1" dirty="0" smtClean="0">
                <a:latin typeface="PT Mono"/>
                <a:cs typeface="PT Mono"/>
                <a:sym typeface="Wingdings"/>
              </a:rPr>
              <a:t>PC </a:t>
            </a:r>
            <a:r>
              <a:rPr lang="en-US" b="1" dirty="0" smtClean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 err="1" smtClean="0">
                <a:latin typeface="PT Mono"/>
                <a:cs typeface="PT Mono"/>
                <a:sym typeface="Wingdings"/>
              </a:rPr>
              <a:t>Rsrc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, </a:t>
            </a:r>
            <a:r>
              <a:rPr lang="en-US" b="1" dirty="0" smtClean="0">
                <a:latin typeface="PT Mono"/>
                <a:cs typeface="PT Mono"/>
              </a:rPr>
              <a:t>BTB[</a:t>
            </a:r>
            <a:r>
              <a:rPr lang="en-US" b="1" dirty="0" err="1" smtClean="0">
                <a:latin typeface="PT Mono"/>
                <a:cs typeface="PT Mono"/>
              </a:rPr>
              <a:t>Rop</a:t>
            </a:r>
            <a:r>
              <a:rPr lang="en-US" b="1" dirty="0" smtClean="0">
                <a:latin typeface="PT Mono"/>
                <a:cs typeface="PT Mono"/>
              </a:rPr>
              <a:t>]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 err="1" smtClean="0">
                <a:latin typeface="PT Mono"/>
                <a:cs typeface="PT Mono"/>
                <a:sym typeface="Wingdings"/>
              </a:rPr>
              <a:t>Rsrc</a:t>
            </a:r>
            <a:endParaRPr lang="en-US" b="1" dirty="0">
              <a:latin typeface="PT Mono"/>
              <a:cs typeface="PT Mon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0484" y="2304373"/>
            <a:ext cx="1831032" cy="564713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tIns="0" rIns="90000" bIns="0">
            <a:spAutoFit/>
          </a:bodyPr>
          <a:lstStyle/>
          <a:p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Jump: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800" dirty="0" smtClean="0">
                <a:latin typeface="PT Mono" charset="0"/>
                <a:ea typeface="PT Mono" charset="0"/>
                <a:cs typeface="PT Mono" charset="0"/>
                <a:sym typeface="Wingdings"/>
              </a:rPr>
              <a:t> 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  <a:sym typeface="Wingdings"/>
              </a:rPr>
              <a:t>jr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  <a:sym typeface="Wingdings"/>
              </a:rPr>
              <a:t>    a5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340" y="2584241"/>
            <a:ext cx="1404000" cy="2600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1800" b="1" dirty="0" err="1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jru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  a5</a:t>
            </a:r>
            <a:endParaRPr lang="en-US" sz="1800" dirty="0">
              <a:solidFill>
                <a:srgbClr val="EC0032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0973" y="2902690"/>
            <a:ext cx="363710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※ a5 </a:t>
            </a: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==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Target (ADD)</a:t>
            </a:r>
            <a:endParaRPr lang="en-US" sz="1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19661" y="3613358"/>
            <a:ext cx="2140196" cy="1939936"/>
            <a:chOff x="119661" y="3613358"/>
            <a:chExt cx="2140196" cy="1939936"/>
          </a:xfrm>
        </p:grpSpPr>
        <p:grpSp>
          <p:nvGrpSpPr>
            <p:cNvPr id="90" name="Group 89"/>
            <p:cNvGrpSpPr/>
            <p:nvPr/>
          </p:nvGrpSpPr>
          <p:grpSpPr>
            <a:xfrm>
              <a:off x="119661" y="3613358"/>
              <a:ext cx="2140196" cy="1939936"/>
              <a:chOff x="119661" y="3280366"/>
              <a:chExt cx="2140196" cy="1939936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26029" y="4428000"/>
                <a:ext cx="1044000" cy="360000"/>
                <a:chOff x="5039904" y="2411720"/>
                <a:chExt cx="1044000" cy="360000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5147904" y="2411720"/>
                  <a:ext cx="936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:r>
                    <a:rPr lang="en-US" sz="1800" dirty="0" err="1" smtClean="0">
                      <a:latin typeface="Arial" charset="0"/>
                      <a:ea typeface="Arial" charset="0"/>
                      <a:cs typeface="Arial" charset="0"/>
                    </a:rPr>
                    <a:t>Rop</a:t>
                  </a:r>
                  <a:endParaRPr lang="en-US" sz="18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6" name="Right Triangle 105"/>
                <p:cNvSpPr/>
                <p:nvPr/>
              </p:nvSpPr>
              <p:spPr>
                <a:xfrm rot="8100000" flipV="1">
                  <a:off x="5039904" y="2483720"/>
                  <a:ext cx="216000" cy="216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119661" y="4850970"/>
                <a:ext cx="177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Opcode(ADD)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8" name="Manual Operation 97"/>
              <p:cNvSpPr/>
              <p:nvPr/>
            </p:nvSpPr>
            <p:spPr>
              <a:xfrm rot="16200000">
                <a:off x="1007504" y="4221088"/>
                <a:ext cx="1080120" cy="360040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1   0</a:t>
                </a: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1170045" y="4617160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1727584" y="4401108"/>
                <a:ext cx="4681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1583568" y="3649698"/>
                <a:ext cx="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1307022" y="3280366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  <a:ea typeface="PT Mono Regular" charset="0"/>
                    <a:cs typeface="PT Mono Regular" charset="0"/>
                  </a:rPr>
                  <a:t>bop?</a:t>
                </a:r>
                <a:endParaRPr lang="en-US" sz="1800" dirty="0">
                  <a:latin typeface="+mn-lt"/>
                  <a:ea typeface="PT Mono Regular" charset="0"/>
                  <a:cs typeface="PT Mono Regular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716118" y="399577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key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02000" y="4104000"/>
                <a:ext cx="68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126029" y="4256992"/>
              <a:ext cx="1044000" cy="360000"/>
              <a:chOff x="5148088" y="2411848"/>
              <a:chExt cx="1044000" cy="360000"/>
            </a:xfrm>
            <a:solidFill>
              <a:schemeClr val="bg1"/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256088" y="2411848"/>
                <a:ext cx="936000" cy="3600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PC</a:t>
                </a:r>
                <a:endParaRPr lang="en-US" sz="18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5" name="Right Triangle 94"/>
              <p:cNvSpPr/>
              <p:nvPr/>
            </p:nvSpPr>
            <p:spPr>
              <a:xfrm rot="8100000" flipV="1">
                <a:off x="5148088" y="2483848"/>
                <a:ext cx="216000" cy="216000"/>
              </a:xfrm>
              <a:prstGeom prst="rtTriangl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2222603" y="3726208"/>
          <a:ext cx="1845516" cy="1980000"/>
        </p:xfrm>
        <a:graphic>
          <a:graphicData uri="http://schemas.openxmlformats.org/drawingml/2006/table">
            <a:tbl>
              <a:tblPr firstRow="1" bandRow="1"/>
              <a:tblGrid>
                <a:gridCol w="1845516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Target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address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22247" y="3356992"/>
            <a:ext cx="18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B T B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01072" y="4941208"/>
            <a:ext cx="2098264" cy="361592"/>
            <a:chOff x="2620306" y="4941208"/>
            <a:chExt cx="2098264" cy="361592"/>
          </a:xfrm>
        </p:grpSpPr>
        <p:sp>
          <p:nvSpPr>
            <p:cNvPr id="71" name="Rectangle 70"/>
            <p:cNvSpPr/>
            <p:nvPr/>
          </p:nvSpPr>
          <p:spPr>
            <a:xfrm>
              <a:off x="4434034" y="4942800"/>
              <a:ext cx="284536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20306" y="4941208"/>
              <a:ext cx="173567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203848" y="5723964"/>
            <a:ext cx="12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J: JTE bit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2" name="Elbow Connector 111"/>
          <p:cNvCxnSpPr/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4400"/>
              <a:gd name="adj2" fmla="val 8603150"/>
              <a:gd name="adj3" fmla="val 104400"/>
            </a:avLst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>
                    <a:alpha val="25000"/>
                  </a:srgbClr>
                </a:solidFill>
                <a:ea typeface="PT Mono" charset="0"/>
                <a:cs typeface="PT Mono" charset="0"/>
              </a:rPr>
              <a:t>Fetch &amp; extract opcode</a:t>
            </a:r>
            <a:endParaRPr lang="en-US" sz="1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18" name="Rounded Rectangle 117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rgbClr val="EC0032"/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rgbClr val="EC0032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126" name="Elbow Connector 125"/>
            <p:cNvCxnSpPr/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>
                  <a:alpha val="25000"/>
                </a:srgbClr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Look up BTB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ecision 130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1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Walk-through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077639"/>
            <a:ext cx="8229600" cy="1871641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SCD eliminates two source of inefficiency in dispatch loop</a:t>
            </a:r>
          </a:p>
          <a:p>
            <a:pPr lvl="1" algn="just"/>
            <a:r>
              <a:rPr lang="en-US" dirty="0" smtClean="0"/>
              <a:t>Branch </a:t>
            </a:r>
            <a:r>
              <a:rPr lang="en-US" dirty="0" err="1" smtClean="0"/>
              <a:t>mispredictions</a:t>
            </a:r>
            <a:endParaRPr lang="en-US" dirty="0" smtClean="0"/>
          </a:p>
          <a:p>
            <a:pPr lvl="1" algn="just"/>
            <a:r>
              <a:rPr lang="en-US" dirty="0" smtClean="0"/>
              <a:t>Redundant computation</a:t>
            </a:r>
            <a:r>
              <a:rPr lang="en-US" dirty="0"/>
              <a:t> </a:t>
            </a:r>
            <a:r>
              <a:rPr lang="en-US" dirty="0" smtClean="0"/>
              <a:t>(if it hits in the BTB)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223674" y="1116000"/>
          <a:ext cx="2236758" cy="1980000"/>
        </p:xfrm>
        <a:graphic>
          <a:graphicData uri="http://schemas.openxmlformats.org/drawingml/2006/table">
            <a:tbl>
              <a:tblPr firstRow="1" bandRow="1"/>
              <a:tblGrid>
                <a:gridCol w="391242"/>
                <a:gridCol w="1845516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Target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address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223307" y="3131676"/>
            <a:ext cx="22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Arial" charset="0"/>
                <a:ea typeface="Arial" charset="0"/>
                <a:cs typeface="Arial" charset="0"/>
              </a:rPr>
              <a:t> J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: JTE bit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3307" y="701681"/>
            <a:ext cx="22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B T B</a:t>
            </a:r>
            <a:endParaRPr lang="en-US" sz="18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278116" y="1926216"/>
            <a:ext cx="2177391" cy="360000"/>
            <a:chOff x="5976000" y="2034000"/>
            <a:chExt cx="2754873" cy="360000"/>
          </a:xfrm>
          <a:solidFill>
            <a:schemeClr val="bg1"/>
          </a:solidFill>
        </p:grpSpPr>
        <p:sp>
          <p:nvSpPr>
            <p:cNvPr id="53" name="Rectangle 52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44000" y="2034000"/>
              <a:ext cx="2286873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0" name="Text Placeholder 2"/>
          <p:cNvSpPr txBox="1">
            <a:spLocks/>
          </p:cNvSpPr>
          <p:nvPr/>
        </p:nvSpPr>
        <p:spPr>
          <a:xfrm>
            <a:off x="2766676" y="701681"/>
            <a:ext cx="3149566" cy="38729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800" dirty="0" smtClean="0">
                <a:latin typeface="Arial" charset="0"/>
                <a:ea typeface="PT Mono Regular" charset="0"/>
                <a:cs typeface="PT Mono Regular" charset="0"/>
              </a:rPr>
              <a:t>Bytecodes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3965" y="1161232"/>
            <a:ext cx="1593485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LOAD </a:t>
            </a:r>
            <a:r>
              <a:rPr lang="en-US" sz="1800" dirty="0">
                <a:latin typeface="PT Mono Regular" charset="0"/>
                <a:ea typeface="PT Mono Regular" charset="0"/>
                <a:cs typeface="PT Mono Regular" charset="0"/>
              </a:rPr>
              <a:t>r</a:t>
            </a:r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0 #1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6784" y="1521232"/>
            <a:ext cx="1593485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LOAD r1 #2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6785" y="1881232"/>
            <a:ext cx="2015060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ADD  r0 r0 r1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6784" y="2241232"/>
            <a:ext cx="1593485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LOAD r2 #3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56785" y="2601232"/>
            <a:ext cx="2015060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ADD  r0 r0 r2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278116" y="1926480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233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rgbClr val="EC23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2332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rgbClr val="EC23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78116" y="2313488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78116" y="2313488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82" name="Rectangle 81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8" name="Text Placeholder 2"/>
          <p:cNvSpPr txBox="1">
            <a:spLocks/>
          </p:cNvSpPr>
          <p:nvPr/>
        </p:nvSpPr>
        <p:spPr>
          <a:xfrm>
            <a:off x="827585" y="701681"/>
            <a:ext cx="1589170" cy="38729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800" dirty="0" smtClean="0">
                <a:latin typeface="Arial" charset="0"/>
                <a:ea typeface="PT Mono Regular" charset="0"/>
                <a:cs typeface="PT Mono Regular" charset="0"/>
              </a:rPr>
              <a:t>Script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792" y="1161232"/>
            <a:ext cx="907766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 = 1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792" y="1521232"/>
            <a:ext cx="907766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b = 2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793" y="1881232"/>
            <a:ext cx="1452961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 = a + 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9792" y="2241232"/>
            <a:ext cx="907766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c = 3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9793" y="2601232"/>
            <a:ext cx="1452961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 = a + c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7584" y="1115999"/>
            <a:ext cx="1589170" cy="1962609"/>
          </a:xfrm>
          <a:prstGeom prst="roundRect">
            <a:avLst>
              <a:gd name="adj" fmla="val 795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66675" y="1115999"/>
            <a:ext cx="3149567" cy="1962609"/>
          </a:xfrm>
          <a:prstGeom prst="roundRect">
            <a:avLst>
              <a:gd name="adj" fmla="val 75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grpSp>
        <p:nvGrpSpPr>
          <p:cNvPr id="57" name="Group 68"/>
          <p:cNvGrpSpPr/>
          <p:nvPr/>
        </p:nvGrpSpPr>
        <p:grpSpPr>
          <a:xfrm>
            <a:off x="6278116" y="1926480"/>
            <a:ext cx="2105567" cy="360000"/>
            <a:chOff x="5976000" y="2034000"/>
            <a:chExt cx="2664000" cy="360000"/>
          </a:xfrm>
        </p:grpSpPr>
        <p:sp>
          <p:nvSpPr>
            <p:cNvPr id="59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1" name="Group 68"/>
          <p:cNvGrpSpPr/>
          <p:nvPr/>
        </p:nvGrpSpPr>
        <p:grpSpPr>
          <a:xfrm>
            <a:off x="6278116" y="1926480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63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6" name="Group 79"/>
          <p:cNvGrpSpPr/>
          <p:nvPr/>
        </p:nvGrpSpPr>
        <p:grpSpPr>
          <a:xfrm>
            <a:off x="6278116" y="2313488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92" name="Rectangle 81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Rectangle 82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4" name="Group 68"/>
          <p:cNvGrpSpPr/>
          <p:nvPr/>
        </p:nvGrpSpPr>
        <p:grpSpPr>
          <a:xfrm>
            <a:off x="6278116" y="1916832"/>
            <a:ext cx="2105567" cy="360000"/>
            <a:chOff x="5976000" y="2034000"/>
            <a:chExt cx="2664000" cy="360000"/>
          </a:xfrm>
        </p:grpSpPr>
        <p:sp>
          <p:nvSpPr>
            <p:cNvPr id="96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023904" y="1161232"/>
            <a:ext cx="6974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  <a:ea typeface="PT Mono Regular" charset="0"/>
                <a:cs typeface="PT Mono Regular" charset="0"/>
              </a:rPr>
              <a:t>miss</a:t>
            </a:r>
            <a:endParaRPr lang="en-US" sz="1800" dirty="0"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26723" y="1521232"/>
            <a:ext cx="4656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 Regular" charset="0"/>
                <a:cs typeface="PT Mono Regular" charset="0"/>
              </a:rPr>
              <a:t>hit</a:t>
            </a:r>
            <a:endParaRPr lang="en-US" sz="1800" dirty="0">
              <a:solidFill>
                <a:srgbClr val="EC0032"/>
              </a:solidFill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6724" y="1881232"/>
            <a:ext cx="6974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  <a:ea typeface="PT Mono Regular" charset="0"/>
                <a:cs typeface="PT Mono Regular" charset="0"/>
              </a:rPr>
              <a:t>miss</a:t>
            </a:r>
            <a:endParaRPr lang="en-US" sz="1800" dirty="0"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26723" y="2241232"/>
            <a:ext cx="4656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 Regular" charset="0"/>
                <a:cs typeface="PT Mono Regular" charset="0"/>
              </a:rPr>
              <a:t>hit</a:t>
            </a:r>
            <a:endParaRPr lang="en-US" sz="1800" dirty="0">
              <a:solidFill>
                <a:srgbClr val="EC0032"/>
              </a:solidFill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026724" y="2601232"/>
            <a:ext cx="4656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 Regular" charset="0"/>
                <a:cs typeface="PT Mono Regular" charset="0"/>
              </a:rPr>
              <a:t>hit</a:t>
            </a:r>
            <a:endParaRPr lang="en-US" sz="1800" dirty="0">
              <a:solidFill>
                <a:srgbClr val="EC0032"/>
              </a:solidFill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29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2332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233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3" grpId="0"/>
      <p:bldP spid="49" grpId="0"/>
      <p:bldP spid="70" grpId="0"/>
      <p:bldP spid="45" grpId="0"/>
      <p:bldP spid="45" grpId="1"/>
      <p:bldP spid="46" grpId="0"/>
      <p:bldP spid="65" grpId="0"/>
      <p:bldP spid="66" grpId="0"/>
      <p:bldP spid="67" grpId="0"/>
      <p:bldP spid="38" grpId="0"/>
      <p:bldP spid="39" grpId="0"/>
      <p:bldP spid="39" grpId="1"/>
      <p:bldP spid="42" grpId="0"/>
      <p:bldP spid="42" grpId="1"/>
      <p:bldP spid="47" grpId="0"/>
      <p:bldP spid="47" grpId="1"/>
      <p:bldP spid="50" grpId="0"/>
      <p:bldP spid="50" grpId="1"/>
      <p:bldP spid="55" grpId="0"/>
      <p:bldP spid="6" grpId="0" animBg="1"/>
      <p:bldP spid="56" grpId="0" animBg="1"/>
      <p:bldP spid="111" grpId="0"/>
      <p:bldP spid="114" grpId="0"/>
      <p:bldP spid="115" grpId="0"/>
      <p:bldP spid="116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Not Covered 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363272" cy="536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Please refer to the paper for the following information:</a:t>
            </a:r>
          </a:p>
          <a:p>
            <a:r>
              <a:rPr lang="en-US" b="1" dirty="0" smtClean="0"/>
              <a:t>Details of pipeline design</a:t>
            </a:r>
          </a:p>
          <a:p>
            <a:r>
              <a:rPr lang="en-US" b="1" dirty="0" smtClean="0"/>
              <a:t>Conflict reduction between BTB entries and JTEs</a:t>
            </a:r>
          </a:p>
          <a:p>
            <a:r>
              <a:rPr lang="en-US" b="1" dirty="0" smtClean="0"/>
              <a:t>OS context switching</a:t>
            </a:r>
          </a:p>
          <a:p>
            <a:r>
              <a:rPr lang="en-US" b="1" dirty="0"/>
              <a:t>M</a:t>
            </a:r>
            <a:r>
              <a:rPr lang="en-US" b="1" dirty="0" smtClean="0"/>
              <a:t>ultiple jump tables</a:t>
            </a:r>
          </a:p>
          <a:p>
            <a:r>
              <a:rPr lang="en-US" b="1" dirty="0" smtClean="0"/>
              <a:t>Evaluation against the state-of-the-art software/hardware techniques</a:t>
            </a:r>
          </a:p>
          <a:p>
            <a:r>
              <a:rPr lang="en-US" b="1" dirty="0" smtClean="0"/>
              <a:t>Evaluation on higher-performance core (Cortex-A8 class)</a:t>
            </a:r>
          </a:p>
          <a:p>
            <a:r>
              <a:rPr lang="en-US" b="1" dirty="0" smtClean="0"/>
              <a:t>Detailed power and area analysis using synthesizable RTL</a:t>
            </a:r>
          </a:p>
          <a:p>
            <a:r>
              <a:rPr lang="en-US" b="1" dirty="0"/>
              <a:t>e</a:t>
            </a:r>
            <a:r>
              <a:rPr lang="en-US" b="1" dirty="0" smtClean="0"/>
              <a:t>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91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Motivation and key idea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Short-Circuit Dispatch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Methodology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Performance Results on Simulator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Performance Results on FPGA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Area and Power Consumption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74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Methodology (1): Two Evaluation Platforms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1" y="764704"/>
          <a:ext cx="8229600" cy="49725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90464"/>
                <a:gridCol w="3569568"/>
                <a:gridCol w="3569568"/>
              </a:tblGrid>
              <a:tr h="3965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Gem5 Si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mulator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FPGA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54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ISA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64-bit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Alpha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64-bit RISC-V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v2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867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Pipeline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Arial" charset="0"/>
                        </a:rPr>
                        <a:t>Single-Issue</a:t>
                      </a:r>
                      <a:r>
                        <a:rPr lang="en-US" sz="1600" b="0" i="0" baseline="0" dirty="0" smtClean="0">
                          <a:latin typeface="Arial" charset="0"/>
                        </a:rPr>
                        <a:t> In-Order, 1GHz</a:t>
                      </a:r>
                      <a:endParaRPr lang="en-US" sz="1600" b="0" i="0" dirty="0" smtClean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Fetch1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/Fetch2/Decode/Execute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(4 stages)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Single-Issue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In-Order, 50MHz 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Fetch/Decode/Execute/Mem/WB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(5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stages)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0720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Branch Predictor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Tournament predictor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512-entry (global); 128-entry (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local)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256-entry, 2-way BTB with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RR replacement policy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8-entry return address stack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3-cycle branch penalty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32B predictor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(128-entry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gshare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62-entry, fully-associative BTB with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LRU replacement policy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2-entry return address stack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2-cycle branch miss penalty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294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Caches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2-way,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2-cycle L1 I-cache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32KB, 4-way, 2-cycle L1 D-cache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10-entry I-TLB, 10-entry D-TLB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64B block size with LRU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1-cycle L1 I-cache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 1-cycle L1 D-cache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8-entry I-TLB, 8-entry D-TLB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64B block size with LRU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79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Methodology (2):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Lua-5.3.0</a:t>
            </a:r>
          </a:p>
          <a:p>
            <a:pPr lvl="1"/>
            <a:r>
              <a:rPr lang="en-US" dirty="0" smtClean="0"/>
              <a:t>47 bytecodes</a:t>
            </a:r>
          </a:p>
          <a:p>
            <a:pPr lvl="1"/>
            <a:r>
              <a:rPr lang="en-US" dirty="0" smtClean="0"/>
              <a:t>35 native instructions for dispatch</a:t>
            </a:r>
          </a:p>
          <a:p>
            <a:pPr lvl="1"/>
            <a:r>
              <a:rPr lang="en-US" dirty="0" smtClean="0"/>
              <a:t>No JIT supported, GC turned off</a:t>
            </a:r>
          </a:p>
          <a:p>
            <a:r>
              <a:rPr lang="en-US" b="1" dirty="0" smtClean="0"/>
              <a:t>SpiderMonkey-17.0 (JavaScript)</a:t>
            </a:r>
          </a:p>
          <a:p>
            <a:pPr lvl="1"/>
            <a:r>
              <a:rPr lang="en-US" dirty="0" smtClean="0"/>
              <a:t>229 bytecodes</a:t>
            </a:r>
            <a:endParaRPr lang="en-US" dirty="0"/>
          </a:p>
          <a:p>
            <a:pPr lvl="1"/>
            <a:r>
              <a:rPr lang="en-US" dirty="0" smtClean="0"/>
              <a:t>29 </a:t>
            </a:r>
            <a:r>
              <a:rPr lang="en-US" dirty="0"/>
              <a:t>native </a:t>
            </a:r>
            <a:r>
              <a:rPr lang="en-US" dirty="0" smtClean="0"/>
              <a:t>instructions for dispatch</a:t>
            </a:r>
            <a:endParaRPr lang="en-US" dirty="0"/>
          </a:p>
          <a:p>
            <a:pPr lvl="1"/>
            <a:r>
              <a:rPr lang="en-US" dirty="0" smtClean="0"/>
              <a:t>Both GC and JIT turned off</a:t>
            </a:r>
          </a:p>
          <a:p>
            <a:r>
              <a:rPr lang="en-US" b="1" dirty="0" smtClean="0"/>
              <a:t>Benchmarks</a:t>
            </a:r>
          </a:p>
          <a:p>
            <a:pPr lvl="1"/>
            <a:r>
              <a:rPr lang="en-US" dirty="0" smtClean="0"/>
              <a:t>11 </a:t>
            </a:r>
            <a:r>
              <a:rPr lang="en-US" dirty="0"/>
              <a:t>scripts </a:t>
            </a:r>
            <a:r>
              <a:rPr lang="en-US" dirty="0" smtClean="0"/>
              <a:t>for each from Computer Language Benchmarks </a:t>
            </a:r>
            <a:r>
              <a:rPr lang="en-US" dirty="0"/>
              <a:t>Game*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217" y="6032321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* </a:t>
            </a: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r>
              <a:rPr lang="en-US" sz="1600" dirty="0">
                <a:solidFill>
                  <a:schemeClr val="tx1"/>
                </a:solidFill>
              </a:rPr>
              <a:t>://</a:t>
            </a:r>
            <a:r>
              <a:rPr lang="en-US" sz="1600" dirty="0" err="1">
                <a:solidFill>
                  <a:schemeClr val="tx1"/>
                </a:solidFill>
              </a:rPr>
              <a:t>benchmarksgame.alioth.debian.org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05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185200" y="997240"/>
            <a:ext cx="288000" cy="3240940"/>
          </a:xfrm>
          <a:prstGeom prst="roundRect">
            <a:avLst/>
          </a:prstGeom>
          <a:solidFill>
            <a:srgbClr val="FF2739">
              <a:alpha val="29020"/>
            </a:srgbClr>
          </a:solidFill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09200" y="980728"/>
            <a:ext cx="288000" cy="3638587"/>
          </a:xfrm>
          <a:prstGeom prst="roundRect">
            <a:avLst/>
          </a:prstGeom>
          <a:solidFill>
            <a:srgbClr val="FFC1C6"/>
          </a:solidFill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Speedups on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2160240"/>
          </a:xfrm>
        </p:spPr>
        <p:txBody>
          <a:bodyPr tIns="0" bIns="0">
            <a:normAutofit/>
          </a:bodyPr>
          <a:lstStyle/>
          <a:p>
            <a:pPr marL="342900" indent="-285750"/>
            <a:r>
              <a:rPr lang="en-US" b="1" dirty="0" err="1" smtClean="0"/>
              <a:t>Geomean</a:t>
            </a:r>
            <a:r>
              <a:rPr lang="en-US" b="1" dirty="0" smtClean="0"/>
              <a:t> speedups</a:t>
            </a:r>
          </a:p>
          <a:p>
            <a:pPr marL="800100" lvl="1" indent="-285750"/>
            <a:r>
              <a:rPr lang="en-US" dirty="0" smtClean="0"/>
              <a:t>Lua</a:t>
            </a:r>
            <a:r>
              <a:rPr lang="en-US" dirty="0"/>
              <a:t>: </a:t>
            </a:r>
            <a:r>
              <a:rPr lang="en-US" b="1" dirty="0">
                <a:solidFill>
                  <a:srgbClr val="FF2739"/>
                </a:solidFill>
              </a:rPr>
              <a:t>19.9%</a:t>
            </a:r>
            <a:r>
              <a:rPr lang="en-US" dirty="0"/>
              <a:t> </a:t>
            </a:r>
            <a:r>
              <a:rPr lang="en-US" dirty="0" smtClean="0"/>
              <a:t>(Max: 38.4</a:t>
            </a:r>
            <a:r>
              <a:rPr lang="en-US" dirty="0"/>
              <a:t>% for </a:t>
            </a:r>
            <a:r>
              <a:rPr lang="en-US" dirty="0" err="1"/>
              <a:t>mandelbrot</a:t>
            </a:r>
            <a:r>
              <a:rPr lang="en-US" dirty="0"/>
              <a:t>)</a:t>
            </a:r>
          </a:p>
          <a:p>
            <a:pPr marL="800100" lvl="1" indent="-285750">
              <a:lnSpc>
                <a:spcPct val="100000"/>
              </a:lnSpc>
            </a:pPr>
            <a:r>
              <a:rPr lang="en-US" dirty="0" smtClean="0"/>
              <a:t>JavaScript: </a:t>
            </a:r>
            <a:r>
              <a:rPr lang="en-US" b="1" dirty="0" smtClean="0">
                <a:solidFill>
                  <a:srgbClr val="FF2739"/>
                </a:solidFill>
              </a:rPr>
              <a:t>14.1</a:t>
            </a:r>
            <a:r>
              <a:rPr lang="en-US" b="1" dirty="0">
                <a:solidFill>
                  <a:srgbClr val="FF2739"/>
                </a:solidFill>
              </a:rPr>
              <a:t>%</a:t>
            </a:r>
            <a:r>
              <a:rPr lang="en-US" dirty="0"/>
              <a:t> </a:t>
            </a:r>
            <a:r>
              <a:rPr lang="en-US" dirty="0" smtClean="0"/>
              <a:t>(Max: 37.2</a:t>
            </a:r>
            <a:r>
              <a:rPr lang="en-US" dirty="0"/>
              <a:t>% 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46842" y="638640"/>
          <a:ext cx="8229600" cy="437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96" y="980728"/>
            <a:ext cx="50815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19.9%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4588" y="980728"/>
            <a:ext cx="50815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14.1%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Graphic spid="6" grpId="0">
        <p:bldSub>
          <a:bldChart bld="category"/>
        </p:bldSub>
      </p:bldGraphic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(1): Today’s </a:t>
            </a:r>
            <a:r>
              <a:rPr lang="en-US" dirty="0"/>
              <a:t>S</a:t>
            </a:r>
            <a:r>
              <a:rPr lang="en-US" dirty="0" smtClean="0"/>
              <a:t>cripting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507288" cy="5360400"/>
          </a:xfrm>
        </p:spPr>
        <p:txBody>
          <a:bodyPr/>
          <a:lstStyle/>
          <a:p>
            <a:r>
              <a:rPr lang="en-US" b="1" dirty="0" smtClean="0"/>
              <a:t>Already widely</a:t>
            </a:r>
            <a:r>
              <a:rPr lang="en-US" sz="1800" b="1" dirty="0" smtClean="0"/>
              <a:t> used in various application domains</a:t>
            </a:r>
          </a:p>
          <a:p>
            <a:pPr lvl="1"/>
            <a:r>
              <a:rPr lang="en-US" sz="1600" dirty="0" smtClean="0"/>
              <a:t>JavaScript,</a:t>
            </a:r>
            <a:r>
              <a:rPr lang="en-US" dirty="0" smtClean="0"/>
              <a:t> Lua, Python, R, Ruby, PHP, etc.</a:t>
            </a:r>
          </a:p>
          <a:p>
            <a:pPr lvl="1"/>
            <a:r>
              <a:rPr lang="en-US" dirty="0" smtClean="0"/>
              <a:t>Enabling many complex, production-grade applications </a:t>
            </a:r>
            <a:endParaRPr lang="en-US" sz="1600" dirty="0" smtClean="0"/>
          </a:p>
          <a:p>
            <a:r>
              <a:rPr lang="en-US" b="1" dirty="0" smtClean="0"/>
              <a:t>[</a:t>
            </a:r>
            <a:r>
              <a:rPr lang="en-US" b="1" dirty="0" smtClean="0">
                <a:latin typeface="Courier New"/>
                <a:cs typeface="Courier New"/>
              </a:rPr>
              <a:t>+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b="1" dirty="0" smtClean="0"/>
              <a:t>High productivity</a:t>
            </a:r>
            <a:endParaRPr lang="en-US" sz="1800" b="1" dirty="0" smtClean="0"/>
          </a:p>
          <a:p>
            <a:pPr lvl="1"/>
            <a:r>
              <a:rPr lang="en-US" dirty="0" smtClean="0"/>
              <a:t>High level of abstraction, flexible type systems, automatic memory management, etc. </a:t>
            </a:r>
            <a:endParaRPr lang="en-US" dirty="0"/>
          </a:p>
          <a:p>
            <a:r>
              <a:rPr lang="en-US" b="1" dirty="0"/>
              <a:t>[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/>
              <a:t>]</a:t>
            </a:r>
            <a:r>
              <a:rPr lang="en-US" dirty="0" smtClean="0"/>
              <a:t> </a:t>
            </a:r>
            <a:r>
              <a:rPr lang="en-US" b="1" dirty="0" smtClean="0"/>
              <a:t>Low efficiency</a:t>
            </a:r>
          </a:p>
          <a:p>
            <a:pPr lvl="1"/>
            <a:r>
              <a:rPr lang="en-US" dirty="0" smtClean="0"/>
              <a:t>Dynamic type checking, interpretation/JIT overhead, garbage collection, etc.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8189" y="4411646"/>
            <a:ext cx="6887623" cy="1739569"/>
            <a:chOff x="852729" y="4411646"/>
            <a:chExt cx="6887623" cy="173956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3808" y="4411646"/>
              <a:ext cx="1440000" cy="14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4411646"/>
              <a:ext cx="1440000" cy="1440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352" y="4545248"/>
              <a:ext cx="1440000" cy="1116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729" y="4411646"/>
              <a:ext cx="1739569" cy="1739569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0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MPKI on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200" y="5085184"/>
            <a:ext cx="8211600" cy="2304256"/>
          </a:xfrm>
        </p:spPr>
        <p:txBody>
          <a:bodyPr tIns="0" bIns="0">
            <a:normAutofit/>
          </a:bodyPr>
          <a:lstStyle/>
          <a:p>
            <a:pPr marL="287100" indent="-285750"/>
            <a:r>
              <a:rPr lang="en-US" b="1" dirty="0" smtClean="0"/>
              <a:t>Reduction in branch </a:t>
            </a:r>
            <a:r>
              <a:rPr lang="en-US" b="1" dirty="0" err="1" smtClean="0"/>
              <a:t>misprediction</a:t>
            </a:r>
            <a:r>
              <a:rPr lang="en-US" b="1" dirty="0" smtClean="0"/>
              <a:t> rate (in MPKI)</a:t>
            </a:r>
          </a:p>
          <a:p>
            <a:pPr marL="744300" lvl="1" indent="-285750"/>
            <a:r>
              <a:rPr lang="en-US" dirty="0" smtClean="0"/>
              <a:t>Lua: 15.0 </a:t>
            </a:r>
            <a:r>
              <a:rPr lang="en-US" dirty="0" smtClean="0">
                <a:sym typeface="Wingdings"/>
              </a:rPr>
              <a:t> 4.4</a:t>
            </a:r>
            <a:endParaRPr lang="en-US" dirty="0" smtClean="0"/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JavaScript: 18.9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13.6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475200" y="638640"/>
          <a:ext cx="8211600" cy="43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1742845" y="187618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Branch </a:t>
            </a:r>
            <a:r>
              <a:rPr lang="en-US" sz="1800" b="1" dirty="0" err="1" smtClean="0"/>
              <a:t>misprediction</a:t>
            </a:r>
            <a:r>
              <a:rPr lang="en-US" sz="1800" b="1" dirty="0" smtClean="0"/>
              <a:t> rate (MPKI)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9126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Counts on Simulator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5200" y="5085184"/>
            <a:ext cx="8993344" cy="23042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100" indent="-285750"/>
            <a:r>
              <a:rPr lang="en-US" b="1" dirty="0" smtClean="0"/>
              <a:t>Reduction in dynamic instruction count</a:t>
            </a:r>
          </a:p>
          <a:p>
            <a:pPr marL="744300" lvl="1" indent="-285750"/>
            <a:r>
              <a:rPr lang="en-US" dirty="0" smtClean="0"/>
              <a:t>Lua: </a:t>
            </a:r>
            <a:r>
              <a:rPr lang="en-US" b="1" dirty="0" smtClean="0">
                <a:solidFill>
                  <a:srgbClr val="EC0032"/>
                </a:solidFill>
              </a:rPr>
              <a:t>10.2% </a:t>
            </a:r>
            <a:r>
              <a:rPr lang="en-US" dirty="0" smtClean="0"/>
              <a:t>(Max: 15.4% </a:t>
            </a:r>
            <a:r>
              <a:rPr lang="en-US" dirty="0"/>
              <a:t>for </a:t>
            </a:r>
            <a:r>
              <a:rPr lang="en-US" dirty="0" smtClean="0"/>
              <a:t>random)</a:t>
            </a:r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JavaScript: </a:t>
            </a:r>
            <a:r>
              <a:rPr lang="en-US" b="1" dirty="0" smtClean="0">
                <a:solidFill>
                  <a:srgbClr val="EC0032"/>
                </a:solidFill>
              </a:rPr>
              <a:t>9.6% </a:t>
            </a:r>
            <a:r>
              <a:rPr lang="en-US" dirty="0" smtClean="0"/>
              <a:t>(Max: 15.9% </a:t>
            </a:r>
            <a:r>
              <a:rPr lang="en-US" dirty="0"/>
              <a:t>for </a:t>
            </a:r>
            <a:r>
              <a:rPr lang="en-US" dirty="0" err="1" smtClean="0"/>
              <a:t>fannkuch</a:t>
            </a:r>
            <a:r>
              <a:rPr lang="en-US" dirty="0" smtClean="0"/>
              <a:t>-redux)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57200" y="637200"/>
          <a:ext cx="8211600" cy="43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1742845" y="187618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Normalized instruction counts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6285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Speedups on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38416"/>
          </a:xfrm>
        </p:spPr>
        <p:txBody>
          <a:bodyPr tIns="0" bIns="0"/>
          <a:lstStyle/>
          <a:p>
            <a:r>
              <a:rPr lang="en-US" b="1" dirty="0" err="1" smtClean="0"/>
              <a:t>Geomean</a:t>
            </a:r>
            <a:r>
              <a:rPr lang="en-US" b="1" dirty="0" smtClean="0"/>
              <a:t> speedup</a:t>
            </a:r>
          </a:p>
          <a:p>
            <a:pPr lvl="1"/>
            <a:r>
              <a:rPr lang="en-US" dirty="0" smtClean="0"/>
              <a:t>Lua</a:t>
            </a:r>
            <a:r>
              <a:rPr lang="en-US" dirty="0"/>
              <a:t>: </a:t>
            </a:r>
            <a:r>
              <a:rPr lang="en-US" b="1" dirty="0">
                <a:solidFill>
                  <a:srgbClr val="EC0032"/>
                </a:solidFill>
              </a:rPr>
              <a:t>12.0%</a:t>
            </a:r>
            <a:r>
              <a:rPr lang="en-US" dirty="0"/>
              <a:t> </a:t>
            </a:r>
            <a:r>
              <a:rPr lang="en-US" dirty="0" smtClean="0"/>
              <a:t>(Max: 22.7</a:t>
            </a:r>
            <a:r>
              <a:rPr lang="en-US" dirty="0"/>
              <a:t>% for </a:t>
            </a:r>
            <a:r>
              <a:rPr lang="en-US" dirty="0" err="1">
                <a:latin typeface="+mn-lt"/>
                <a:ea typeface="PT Mono Regular" charset="0"/>
                <a:cs typeface="PT Mono Regular" charset="0"/>
              </a:rPr>
              <a:t>mandelbrot</a:t>
            </a:r>
            <a:r>
              <a:rPr lang="en-US" dirty="0" smtClean="0">
                <a:latin typeface="PT Mono Regular" charset="0"/>
                <a:ea typeface="PT Mono Regular" charset="0"/>
                <a:cs typeface="PT Mono Regular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972000"/>
            <a:ext cx="540000" cy="3105072"/>
          </a:xfrm>
          <a:prstGeom prst="roundRect">
            <a:avLst/>
          </a:prstGeom>
          <a:solidFill>
            <a:srgbClr val="FFC1C6"/>
          </a:solidFill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032"/>
              </a:solidFill>
              <a:latin typeface="Arial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533036" y="638640"/>
          <a:ext cx="8211600" cy="430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972000"/>
            <a:ext cx="50815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12.0%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6" grpId="0">
        <p:bldSub>
          <a:bldChart bld="series"/>
        </p:bldSub>
      </p:bldGraphic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and Energy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3264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Minimal area/power costs (at 40nm technology node)</a:t>
            </a:r>
          </a:p>
          <a:p>
            <a:pPr lvl="1"/>
            <a:r>
              <a:rPr lang="en-US" b="1" dirty="0" smtClean="0"/>
              <a:t>Area</a:t>
            </a:r>
            <a:r>
              <a:rPr lang="en-US" dirty="0" smtClean="0"/>
              <a:t> overhead: </a:t>
            </a:r>
            <a:r>
              <a:rPr lang="en-US" b="1" dirty="0" smtClean="0">
                <a:solidFill>
                  <a:srgbClr val="EC0032"/>
                </a:solidFill>
              </a:rPr>
              <a:t>0.72%</a:t>
            </a:r>
            <a:r>
              <a:rPr lang="en-US" dirty="0" smtClean="0"/>
              <a:t> (0.59% by BTB)</a:t>
            </a:r>
          </a:p>
          <a:p>
            <a:pPr lvl="1"/>
            <a:r>
              <a:rPr lang="en-US" b="1" dirty="0" smtClean="0"/>
              <a:t>Power</a:t>
            </a:r>
            <a:r>
              <a:rPr lang="en-US" dirty="0" smtClean="0"/>
              <a:t> overhead: </a:t>
            </a:r>
            <a:r>
              <a:rPr lang="en-US" b="1" dirty="0" smtClean="0">
                <a:solidFill>
                  <a:srgbClr val="EC0032"/>
                </a:solidFill>
              </a:rPr>
              <a:t>1.09%</a:t>
            </a:r>
            <a:r>
              <a:rPr lang="en-US" dirty="0" smtClean="0"/>
              <a:t> (0.90% by BTB) </a:t>
            </a:r>
            <a:r>
              <a:rPr lang="is-IS" dirty="0" smtClean="0"/>
              <a:t>→ </a:t>
            </a:r>
            <a:r>
              <a:rPr lang="is-IS" b="1" dirty="0" smtClean="0"/>
              <a:t>EDP improvement</a:t>
            </a:r>
            <a:r>
              <a:rPr lang="is-IS" dirty="0" smtClean="0"/>
              <a:t>: </a:t>
            </a:r>
            <a:r>
              <a:rPr lang="is-IS" b="1" dirty="0" smtClean="0">
                <a:solidFill>
                  <a:srgbClr val="EC0032"/>
                </a:solidFill>
              </a:rPr>
              <a:t>24.2%</a:t>
            </a:r>
            <a:endParaRPr lang="en-US" b="1" dirty="0">
              <a:solidFill>
                <a:srgbClr val="EC0032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504000" y="828000"/>
          <a:ext cx="378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860000" y="828000"/>
          <a:ext cx="378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/>
          <p:cNvSpPr/>
          <p:nvPr/>
        </p:nvSpPr>
        <p:spPr>
          <a:xfrm>
            <a:off x="3851920" y="4009710"/>
            <a:ext cx="288032" cy="216024"/>
          </a:xfrm>
          <a:prstGeom prst="rect">
            <a:avLst/>
          </a:prstGeom>
          <a:solidFill>
            <a:srgbClr val="FF273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9952" y="39330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BTB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4932040" y="4009710"/>
            <a:ext cx="28803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3933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Others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321297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0606" y="321297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0</a:t>
            </a:r>
            <a:endParaRPr lang="en-US" sz="1800" dirty="0"/>
          </a:p>
        </p:txBody>
      </p:sp>
      <p:sp>
        <p:nvSpPr>
          <p:cNvPr id="20" name="Double Wave 19"/>
          <p:cNvSpPr/>
          <p:nvPr/>
        </p:nvSpPr>
        <p:spPr>
          <a:xfrm>
            <a:off x="1907704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Wave 20"/>
          <p:cNvSpPr/>
          <p:nvPr/>
        </p:nvSpPr>
        <p:spPr>
          <a:xfrm>
            <a:off x="3196086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Wave 21"/>
          <p:cNvSpPr/>
          <p:nvPr/>
        </p:nvSpPr>
        <p:spPr>
          <a:xfrm>
            <a:off x="6101928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Wave 22"/>
          <p:cNvSpPr/>
          <p:nvPr/>
        </p:nvSpPr>
        <p:spPr>
          <a:xfrm>
            <a:off x="7452320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Wave 23"/>
          <p:cNvSpPr/>
          <p:nvPr/>
        </p:nvSpPr>
        <p:spPr>
          <a:xfrm>
            <a:off x="1259632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Wave 24"/>
          <p:cNvSpPr/>
          <p:nvPr/>
        </p:nvSpPr>
        <p:spPr>
          <a:xfrm>
            <a:off x="5334617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759928" y="3022176"/>
            <a:ext cx="108000" cy="217824"/>
            <a:chOff x="-612576" y="3068960"/>
            <a:chExt cx="108000" cy="217824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-612576" y="3068960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-612576" y="3178784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5217" y="3019674"/>
            <a:ext cx="108000" cy="217824"/>
            <a:chOff x="-612576" y="3068960"/>
            <a:chExt cx="108000" cy="21782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-612576" y="3068960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-612576" y="3178784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04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idx="1"/>
          </p:nvPr>
        </p:nvSpPr>
        <p:spPr>
          <a:xfrm>
            <a:off x="457200" y="763199"/>
            <a:ext cx="8795320" cy="540210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Two main sources of inefficiency in </a:t>
            </a:r>
            <a:r>
              <a:rPr lang="en-US" altLang="ko-KR" b="1" dirty="0" err="1" smtClean="0"/>
              <a:t>bytecode</a:t>
            </a:r>
            <a:r>
              <a:rPr lang="en-US" altLang="ko-KR" b="1" dirty="0" smtClean="0"/>
              <a:t> dispatch loop</a:t>
            </a:r>
          </a:p>
          <a:p>
            <a:pPr lvl="1">
              <a:buFont typeface="Lucida Grande"/>
              <a:buChar char="-"/>
            </a:pPr>
            <a:r>
              <a:rPr lang="en-US" altLang="ko-KR" dirty="0" smtClean="0"/>
              <a:t>Hard-to-predict indirect jump</a:t>
            </a:r>
          </a:p>
          <a:p>
            <a:pPr lvl="1">
              <a:buFont typeface="Lucida Grande"/>
              <a:buChar char="-"/>
            </a:pPr>
            <a:r>
              <a:rPr lang="en-US" altLang="ko-KR" dirty="0" smtClean="0"/>
              <a:t>Redundant computation for decode, bound check, and target address calcu</a:t>
            </a:r>
            <a:r>
              <a:rPr lang="en-US" altLang="ko-KR" dirty="0" smtClean="0">
                <a:solidFill>
                  <a:srgbClr val="000000"/>
                </a:solidFill>
              </a:rPr>
              <a:t>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>
                <a:solidFill>
                  <a:srgbClr val="000000"/>
                </a:solidFill>
              </a:rPr>
              <a:t>Short</a:t>
            </a:r>
            <a:r>
              <a:rPr lang="en-US" altLang="ko-KR" b="1" dirty="0">
                <a:solidFill>
                  <a:srgbClr val="000000"/>
                </a:solidFill>
              </a:rPr>
              <a:t>-Circuit Dispatch (</a:t>
            </a:r>
            <a:r>
              <a:rPr lang="en-US" altLang="ko-KR" b="1" dirty="0" smtClean="0">
                <a:solidFill>
                  <a:srgbClr val="000000"/>
                </a:solidFill>
              </a:rPr>
              <a:t>SCD) effectively eliminates both</a:t>
            </a:r>
          </a:p>
          <a:p>
            <a:pPr lvl="1"/>
            <a:r>
              <a:rPr lang="en-US" altLang="ko-KR" dirty="0" smtClean="0"/>
              <a:t>Low-cost architectural support for fast </a:t>
            </a:r>
            <a:r>
              <a:rPr lang="en-US" altLang="ko-KR" dirty="0" err="1" smtClean="0"/>
              <a:t>bytecode</a:t>
            </a:r>
            <a:r>
              <a:rPr lang="en-US" altLang="ko-KR" dirty="0" smtClean="0"/>
              <a:t> dispatch</a:t>
            </a:r>
          </a:p>
          <a:p>
            <a:pPr lvl="1"/>
            <a:r>
              <a:rPr lang="en-US" dirty="0" smtClean="0"/>
              <a:t>Using part of BTB as efficient, software-managed </a:t>
            </a:r>
            <a:r>
              <a:rPr lang="en-US" dirty="0" err="1" smtClean="0"/>
              <a:t>bytecode</a:t>
            </a:r>
            <a:r>
              <a:rPr lang="en-US" dirty="0" smtClean="0"/>
              <a:t> jump table</a:t>
            </a:r>
          </a:p>
          <a:p>
            <a:r>
              <a:rPr lang="en-US" b="1" dirty="0" smtClean="0"/>
              <a:t>SCD accelerates production-grade VM interpreters </a:t>
            </a:r>
          </a:p>
          <a:p>
            <a:pPr lvl="1"/>
            <a:r>
              <a:rPr lang="en-US" dirty="0" err="1"/>
              <a:t>Geomean</a:t>
            </a:r>
            <a:r>
              <a:rPr lang="en-US" dirty="0"/>
              <a:t> (Maximum) speedups: </a:t>
            </a:r>
            <a:r>
              <a:rPr lang="en-US" b="1" dirty="0"/>
              <a:t>19.9% (38.4%) </a:t>
            </a:r>
            <a:r>
              <a:rPr lang="en-US" dirty="0"/>
              <a:t>for </a:t>
            </a:r>
            <a:r>
              <a:rPr lang="en-US" dirty="0" err="1"/>
              <a:t>Lua</a:t>
            </a:r>
            <a:r>
              <a:rPr lang="en-US" dirty="0"/>
              <a:t>, </a:t>
            </a:r>
            <a:r>
              <a:rPr lang="en-US" b="1" dirty="0"/>
              <a:t>14.1% (37.2%) </a:t>
            </a:r>
            <a:r>
              <a:rPr lang="en-US" dirty="0"/>
              <a:t>for </a:t>
            </a:r>
            <a:r>
              <a:rPr lang="en-US" dirty="0" smtClean="0"/>
              <a:t>JavaScript</a:t>
            </a:r>
          </a:p>
          <a:p>
            <a:pPr lvl="1"/>
            <a:r>
              <a:rPr lang="en-US" b="1" dirty="0"/>
              <a:t>24.2% EDP improvement </a:t>
            </a:r>
            <a:r>
              <a:rPr lang="en-US" dirty="0"/>
              <a:t>with only </a:t>
            </a:r>
            <a:r>
              <a:rPr lang="en-US" b="1" dirty="0"/>
              <a:t>0.72% area </a:t>
            </a:r>
            <a:r>
              <a:rPr lang="en-US" b="1" dirty="0" smtClean="0"/>
              <a:t>overhead </a:t>
            </a:r>
            <a:r>
              <a:rPr lang="en-US" dirty="0" smtClean="0"/>
              <a:t>at 40nm technology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9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(2): Emerging Single-Board Computers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763200"/>
            <a:ext cx="8229600" cy="338588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Emerging single-board computers for so-called DIY electronics</a:t>
            </a:r>
          </a:p>
          <a:p>
            <a:pPr lvl="1"/>
            <a:r>
              <a:rPr lang="en-US" altLang="ko-KR" dirty="0" smtClean="0"/>
              <a:t>Arduino, Raspberry Pi, Intel Edison/Galileo, Samsung ARTIK, etc.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latforms for emerging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applications</a:t>
            </a:r>
          </a:p>
          <a:p>
            <a:r>
              <a:rPr lang="en-US" b="1" dirty="0"/>
              <a:t>[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b="1" dirty="0" smtClean="0"/>
              <a:t>Low cost, low power, small form factor</a:t>
            </a:r>
            <a:endParaRPr lang="en-US" b="1" dirty="0"/>
          </a:p>
          <a:p>
            <a:r>
              <a:rPr lang="en-US" b="1" dirty="0" smtClean="0"/>
              <a:t>[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b="1" dirty="0" smtClean="0"/>
              <a:t>Severe resource constraints</a:t>
            </a:r>
            <a:endParaRPr lang="en-US" b="1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ingle-core, in-order pipeline running at low frequency</a:t>
            </a:r>
          </a:p>
          <a:p>
            <a:pPr lvl="1"/>
            <a:r>
              <a:rPr lang="en-US" dirty="0" smtClean="0"/>
              <a:t>Limited memory/storage space and power budget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8167" y="4183652"/>
            <a:ext cx="8307666" cy="1954306"/>
            <a:chOff x="205666" y="4012194"/>
            <a:chExt cx="8307666" cy="1954306"/>
          </a:xfrm>
        </p:grpSpPr>
        <p:grpSp>
          <p:nvGrpSpPr>
            <p:cNvPr id="7" name="Group 6"/>
            <p:cNvGrpSpPr/>
            <p:nvPr/>
          </p:nvGrpSpPr>
          <p:grpSpPr>
            <a:xfrm>
              <a:off x="205666" y="4012194"/>
              <a:ext cx="2972557" cy="1950874"/>
              <a:chOff x="-3780928" y="2048980"/>
              <a:chExt cx="2972557" cy="195087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5" t="7103" b="10268"/>
              <a:stretch/>
            </p:blipFill>
            <p:spPr>
              <a:xfrm>
                <a:off x="-3780928" y="2048980"/>
                <a:ext cx="2972557" cy="171387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-3780928" y="3661300"/>
                <a:ext cx="2972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Arduino and Raspberry pi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416690" y="4144414"/>
              <a:ext cx="2964778" cy="1822086"/>
              <a:chOff x="3445357" y="4240432"/>
              <a:chExt cx="2964778" cy="182208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5358" y="4240432"/>
                <a:ext cx="2964777" cy="162754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445357" y="5723964"/>
                <a:ext cx="29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Intel Galileo and Edison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19935" y="4045099"/>
              <a:ext cx="1893397" cy="1917969"/>
              <a:chOff x="6619935" y="4141117"/>
              <a:chExt cx="1893397" cy="191796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7269" y="4141117"/>
                <a:ext cx="1778729" cy="158284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619935" y="5720532"/>
                <a:ext cx="18933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Samsung ARTIK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0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03648" y="3996000"/>
            <a:ext cx="5976664" cy="360040"/>
          </a:xfrm>
          <a:prstGeom prst="roundRect">
            <a:avLst>
              <a:gd name="adj" fmla="val 5628"/>
            </a:avLst>
          </a:prstGeom>
          <a:solidFill>
            <a:srgbClr val="EC0032">
              <a:alpha val="7059"/>
            </a:srgbClr>
          </a:solidFill>
          <a:ln w="38100" cmpd="sng">
            <a:solidFill>
              <a:srgbClr val="EC00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Focus of this </a:t>
            </a:r>
            <a:r>
              <a:rPr lang="en-US" sz="1600" b="1" dirty="0" smtClean="0">
                <a:solidFill>
                  <a:srgbClr val="FF0000"/>
                </a:solidFill>
              </a:rPr>
              <a:t>work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(3): Scripting Languages + Single-Board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763200"/>
            <a:ext cx="8229600" cy="540210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Productivity benefits for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programming</a:t>
            </a:r>
          </a:p>
          <a:p>
            <a:pPr lvl="1"/>
            <a:r>
              <a:rPr lang="en-US" altLang="ko-KR" dirty="0" smtClean="0"/>
              <a:t>Ease of programming and testing</a:t>
            </a:r>
          </a:p>
          <a:p>
            <a:pPr lvl="1"/>
            <a:r>
              <a:rPr lang="en-US" altLang="ko-KR" dirty="0" smtClean="0"/>
              <a:t>Natural support for event-driven programming model</a:t>
            </a:r>
          </a:p>
          <a:p>
            <a:pPr lvl="1"/>
            <a:r>
              <a:rPr lang="en-US" altLang="ko-KR" dirty="0" smtClean="0"/>
              <a:t>Seamless client-server integration (e.g., using HTML5/JavaScript)</a:t>
            </a:r>
            <a:endParaRPr lang="en-US" altLang="ko-KR" b="1" dirty="0" smtClean="0"/>
          </a:p>
          <a:p>
            <a:r>
              <a:rPr lang="en-US" b="1" dirty="0" smtClean="0"/>
              <a:t>But, too slow on </a:t>
            </a:r>
            <a:r>
              <a:rPr lang="en-US" b="1" dirty="0" err="1" smtClean="0"/>
              <a:t>IoT</a:t>
            </a:r>
            <a:r>
              <a:rPr lang="en-US" b="1" dirty="0" smtClean="0"/>
              <a:t> platforms</a:t>
            </a:r>
          </a:p>
          <a:p>
            <a:pPr lvl="1"/>
            <a:r>
              <a:rPr lang="en-US" b="1" dirty="0" smtClean="0"/>
              <a:t>JIT compilation: </a:t>
            </a:r>
            <a:r>
              <a:rPr lang="en-US" dirty="0" smtClean="0"/>
              <a:t>not viable due to severe resource constraints</a:t>
            </a:r>
          </a:p>
          <a:p>
            <a:pPr lvl="1"/>
            <a:r>
              <a:rPr lang="en-US" b="1" dirty="0" smtClean="0"/>
              <a:t>VM interpreter: </a:t>
            </a:r>
            <a:r>
              <a:rPr lang="en-US" dirty="0" smtClean="0"/>
              <a:t>wastes CPU cycles for</a:t>
            </a:r>
          </a:p>
          <a:p>
            <a:pPr lvl="2"/>
            <a:r>
              <a:rPr lang="en-US" sz="1600" dirty="0" smtClean="0"/>
              <a:t>Recurring cost of </a:t>
            </a:r>
            <a:r>
              <a:rPr lang="en-US" sz="1600" dirty="0" err="1" smtClean="0"/>
              <a:t>bytecode</a:t>
            </a:r>
            <a:r>
              <a:rPr lang="en-US" sz="1600" dirty="0" smtClean="0"/>
              <a:t> dispatch</a:t>
            </a:r>
          </a:p>
          <a:p>
            <a:pPr lvl="2"/>
            <a:r>
              <a:rPr lang="en-US" sz="1600" dirty="0" smtClean="0"/>
              <a:t>Dynamic type checks</a:t>
            </a:r>
          </a:p>
          <a:p>
            <a:pPr lvl="2"/>
            <a:r>
              <a:rPr lang="en-US" sz="1600" dirty="0" smtClean="0"/>
              <a:t>Boxing/unboxing objects</a:t>
            </a:r>
          </a:p>
          <a:p>
            <a:pPr lvl="2"/>
            <a:r>
              <a:rPr lang="en-US" sz="1600" dirty="0" smtClean="0"/>
              <a:t>Garbage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76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(4): Sources of Inefficiency in </a:t>
            </a:r>
            <a:r>
              <a:rPr lang="en-US" dirty="0" err="1" smtClean="0"/>
              <a:t>Bytecode</a:t>
            </a:r>
            <a:r>
              <a:rPr lang="en-US" dirty="0" smtClean="0"/>
              <a:t> Dispatch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763200"/>
            <a:ext cx="4968552" cy="5360400"/>
          </a:xfrm>
        </p:spPr>
        <p:txBody>
          <a:bodyPr/>
          <a:lstStyle/>
          <a:p>
            <a:r>
              <a:rPr lang="en-US" b="1" dirty="0" err="1"/>
              <a:t>B</a:t>
            </a:r>
            <a:r>
              <a:rPr lang="en-US" b="1" dirty="0" err="1" smtClean="0"/>
              <a:t>ytecode</a:t>
            </a:r>
            <a:r>
              <a:rPr lang="en-US" b="1" dirty="0" smtClean="0"/>
              <a:t> dispatch in VM interpreters</a:t>
            </a:r>
          </a:p>
          <a:p>
            <a:pPr lvl="1"/>
            <a:r>
              <a:rPr lang="en-US" dirty="0" smtClean="0"/>
              <a:t>Uses significant # of dynamic instructions</a:t>
            </a:r>
          </a:p>
          <a:p>
            <a:pPr lvl="1"/>
            <a:r>
              <a:rPr lang="en-US" dirty="0" smtClean="0"/>
              <a:t>Examples on x86-64*: Python (16</a:t>
            </a:r>
            <a:r>
              <a:rPr lang="en-US" dirty="0"/>
              <a:t>-25</a:t>
            </a:r>
            <a:r>
              <a:rPr lang="en-US" dirty="0" smtClean="0"/>
              <a:t>%), </a:t>
            </a:r>
            <a:br>
              <a:rPr lang="en-US" dirty="0" smtClean="0"/>
            </a:br>
            <a:r>
              <a:rPr lang="en-US" dirty="0" smtClean="0"/>
              <a:t>JavaScript (27%), CLI (33%)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smtClean="0"/>
              <a:t>Two main sources of inefficiency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Hard-to-predict indirect jump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Redundant computation</a:t>
            </a:r>
          </a:p>
          <a:p>
            <a:pPr lvl="2"/>
            <a:r>
              <a:rPr lang="en-US" sz="1600" dirty="0" err="1" smtClean="0"/>
              <a:t>Bytecode</a:t>
            </a:r>
            <a:r>
              <a:rPr lang="en-US" sz="1600" dirty="0" smtClean="0"/>
              <a:t> decoding</a:t>
            </a:r>
            <a:endParaRPr lang="en-US" sz="1600" dirty="0"/>
          </a:p>
          <a:p>
            <a:pPr lvl="2"/>
            <a:r>
              <a:rPr lang="en-US" sz="1600" dirty="0" smtClean="0"/>
              <a:t>Bound check</a:t>
            </a:r>
          </a:p>
          <a:p>
            <a:pPr lvl="2"/>
            <a:r>
              <a:rPr lang="en-US" sz="1600" dirty="0"/>
              <a:t>T</a:t>
            </a:r>
            <a:r>
              <a:rPr lang="en-US" sz="1600" dirty="0" smtClean="0"/>
              <a:t>arget address calculation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512" y="1268760"/>
            <a:ext cx="4176464" cy="2088232"/>
          </a:xfrm>
          <a:prstGeom prst="roundRect">
            <a:avLst>
              <a:gd name="adj" fmla="val 5628"/>
            </a:avLst>
          </a:prstGeom>
          <a:solidFill>
            <a:schemeClr val="bg1">
              <a:lumMod val="75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180490"/>
            <a:ext cx="4248472" cy="4336742"/>
          </a:xfrm>
          <a:prstGeom prst="rect">
            <a:avLst/>
          </a:prstGeom>
          <a:noFill/>
          <a:ln>
            <a:noFill/>
          </a:ln>
        </p:spPr>
        <p:txBody>
          <a:bodyPr wrap="square" tIns="90000" bIns="90000">
            <a:noAutofit/>
          </a:bodyPr>
          <a:lstStyle/>
          <a:p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for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(;;) {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Bytecode 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= *(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VM.pc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++);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700" b="1" dirty="0" err="1" smtClean="0">
                <a:latin typeface="PT Mono" charset="0"/>
                <a:ea typeface="PT Mono" charset="0"/>
                <a:cs typeface="PT Mono" charset="0"/>
              </a:rPr>
              <a:t>int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opcode = 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&amp; mask;</a:t>
            </a:r>
          </a:p>
          <a:p>
            <a:endParaRPr lang="en-US" sz="17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 // interpreter-specific</a:t>
            </a:r>
          </a:p>
          <a:p>
            <a:r>
              <a:rPr lang="en-US" sz="1700" dirty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// bookkeeping code (omitted)</a:t>
            </a:r>
          </a:p>
          <a:p>
            <a:endParaRPr lang="en-US" sz="17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switch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(opcode) {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: LOAD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do_load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(RA(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),RB(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));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break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: ADD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...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default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: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error();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}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17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949280"/>
            <a:ext cx="8712968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* [CGO’15] </a:t>
            </a:r>
            <a:r>
              <a:rPr lang="en-US" dirty="0" err="1" smtClean="0">
                <a:solidFill>
                  <a:schemeClr val="tx1"/>
                </a:solidFill>
              </a:rPr>
              <a:t>Rohou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et al</a:t>
            </a:r>
            <a:r>
              <a:rPr lang="en-US" dirty="0" smtClean="0">
                <a:solidFill>
                  <a:schemeClr val="tx1"/>
                </a:solidFill>
              </a:rPr>
              <a:t>., </a:t>
            </a:r>
            <a:r>
              <a:rPr lang="en-US" dirty="0">
                <a:solidFill>
                  <a:schemeClr val="tx1"/>
                </a:solidFill>
              </a:rPr>
              <a:t>Branch Prediction and the Performance of Interpreters: Don’t Trust Folklore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Proposal: Short-Circuit Dispatch (SCD)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507288" cy="4826040"/>
          </a:xfrm>
        </p:spPr>
        <p:txBody>
          <a:bodyPr/>
          <a:lstStyle/>
          <a:p>
            <a:r>
              <a:rPr lang="en-US" b="1" dirty="0" smtClean="0">
                <a:ea typeface="PT Mono Regular" charset="0"/>
                <a:cs typeface="PT Mono Regular" charset="0"/>
              </a:rPr>
              <a:t>SCD: A</a:t>
            </a:r>
            <a:r>
              <a:rPr lang="en-US" b="1" dirty="0" smtClean="0"/>
              <a:t>rchitectural </a:t>
            </a:r>
            <a:r>
              <a:rPr lang="en-US" b="1" dirty="0"/>
              <a:t>support for fast </a:t>
            </a:r>
            <a:r>
              <a:rPr lang="en-US" b="1" dirty="0" err="1"/>
              <a:t>bytecode</a:t>
            </a:r>
            <a:r>
              <a:rPr lang="en-US" b="1" dirty="0"/>
              <a:t> dispatch</a:t>
            </a:r>
            <a:r>
              <a:rPr lang="en-US" b="1" dirty="0" smtClean="0">
                <a:ea typeface="PT Mono Regular" charset="0"/>
                <a:cs typeface="PT Mono Regular" charset="0"/>
              </a:rPr>
              <a:t> in VM* interpreters</a:t>
            </a:r>
          </a:p>
          <a:p>
            <a:pPr lvl="1"/>
            <a:r>
              <a:rPr lang="en-US" b="1" dirty="0" smtClean="0"/>
              <a:t>Key idea: </a:t>
            </a:r>
            <a:r>
              <a:rPr lang="en-US" dirty="0" smtClean="0"/>
              <a:t>Using </a:t>
            </a:r>
            <a:r>
              <a:rPr lang="en-US" dirty="0"/>
              <a:t>part of BTB space as efficient, SW-managed </a:t>
            </a:r>
            <a:r>
              <a:rPr lang="en-US" dirty="0" err="1"/>
              <a:t>bytecode</a:t>
            </a:r>
            <a:r>
              <a:rPr lang="en-US" dirty="0"/>
              <a:t> jump table</a:t>
            </a:r>
          </a:p>
          <a:p>
            <a:pPr lvl="1"/>
            <a:r>
              <a:rPr lang="en-US" dirty="0" smtClean="0"/>
              <a:t>Upon </a:t>
            </a:r>
            <a:r>
              <a:rPr lang="en-US" dirty="0" err="1" smtClean="0"/>
              <a:t>bytecode</a:t>
            </a:r>
            <a:r>
              <a:rPr lang="en-US" dirty="0" smtClean="0"/>
              <a:t> fetch, BTB is looked up using the </a:t>
            </a:r>
            <a:r>
              <a:rPr lang="en-US" dirty="0" err="1" smtClean="0"/>
              <a:t>bytecode</a:t>
            </a:r>
            <a:r>
              <a:rPr lang="en-US" dirty="0" smtClean="0"/>
              <a:t> (instead of PC) as key</a:t>
            </a:r>
          </a:p>
          <a:p>
            <a:pPr lvl="1"/>
            <a:r>
              <a:rPr lang="en-US" dirty="0" smtClean="0"/>
              <a:t>If hits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EC0032"/>
                </a:solidFill>
              </a:rPr>
              <a:t>short-circuited </a:t>
            </a:r>
            <a:r>
              <a:rPr lang="en-US" dirty="0" smtClean="0"/>
              <a:t>to the correct </a:t>
            </a:r>
            <a:r>
              <a:rPr lang="en-US" dirty="0" err="1" smtClean="0"/>
              <a:t>bytecode</a:t>
            </a:r>
            <a:r>
              <a:rPr lang="en-US" dirty="0" smtClean="0"/>
              <a:t> handler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not: falls back to the original slow path </a:t>
            </a:r>
            <a:endParaRPr lang="en-US" b="1" dirty="0">
              <a:ea typeface="PT Mono Regular" charset="0"/>
              <a:cs typeface="PT Mono Regular" charset="0"/>
            </a:endParaRPr>
          </a:p>
          <a:p>
            <a:pPr lvl="1"/>
            <a:endParaRPr lang="en-US" b="1" dirty="0" smtClean="0">
              <a:ea typeface="PT Mono Regular" charset="0"/>
              <a:cs typeface="PT Mono Regular" charset="0"/>
            </a:endParaRPr>
          </a:p>
          <a:p>
            <a:r>
              <a:rPr lang="en-US" b="1" dirty="0" smtClean="0">
                <a:ea typeface="PT Mono Regular" charset="0"/>
                <a:cs typeface="PT Mono Regular" charset="0"/>
              </a:rPr>
              <a:t>Key results</a:t>
            </a:r>
            <a:endParaRPr lang="en-US" b="1" dirty="0">
              <a:ea typeface="PT Mono Regular" charset="0"/>
              <a:cs typeface="PT Mono Regular" charset="0"/>
            </a:endParaRPr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Eliminates most of branch </a:t>
            </a:r>
            <a:r>
              <a:rPr lang="en-US" dirty="0" err="1" smtClean="0">
                <a:ea typeface="PT Mono Regular" charset="0"/>
                <a:cs typeface="PT Mono Regular" charset="0"/>
              </a:rPr>
              <a:t>mispredictions</a:t>
            </a:r>
            <a:r>
              <a:rPr lang="en-US" dirty="0" smtClean="0">
                <a:ea typeface="PT Mono Regular" charset="0"/>
                <a:cs typeface="PT Mono Regular" charset="0"/>
              </a:rPr>
              <a:t> and redundant computation </a:t>
            </a:r>
            <a:endParaRPr lang="en-US" dirty="0">
              <a:ea typeface="PT Mono Regular" charset="0"/>
              <a:cs typeface="PT Mono Regular" charset="0"/>
            </a:endParaRPr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Incurs minimal hardware cost (0.7%)</a:t>
            </a:r>
            <a:endParaRPr lang="en-US" dirty="0">
              <a:ea typeface="PT Mono Regular" charset="0"/>
              <a:cs typeface="PT Mono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21288"/>
            <a:ext cx="925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Meant for high-level language VMs (as in “JVM”), but not for system virtualization (as in “VMware”)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300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Motivation and key idea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Short-Circuit Dispatch (SCD)</a:t>
            </a:r>
          </a:p>
          <a:p>
            <a:pPr lvl="1">
              <a:lnSpc>
                <a:spcPct val="100000"/>
              </a:lnSpc>
            </a:pPr>
            <a:r>
              <a:rPr lang="en-US" sz="1600" smtClean="0">
                <a:ea typeface="PT Mono Regular" charset="0"/>
                <a:cs typeface="PT Mono Regular" charset="0"/>
              </a:rPr>
              <a:t>SCD Design</a:t>
            </a:r>
            <a:endParaRPr lang="en-US" sz="1600" dirty="0" smtClean="0">
              <a:ea typeface="PT Mono Regular" charset="0"/>
              <a:cs typeface="PT Mono Regular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smtClean="0">
                <a:ea typeface="PT Mono Regular" charset="0"/>
                <a:cs typeface="PT Mono Regular" charset="0"/>
              </a:rPr>
              <a:t>ISA extension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Example </a:t>
            </a:r>
            <a:r>
              <a:rPr lang="en-US" dirty="0" smtClean="0">
                <a:ea typeface="PT Mono Regular" charset="0"/>
                <a:cs typeface="PT Mono Regular" charset="0"/>
              </a:rPr>
              <a:t>walk-through</a:t>
            </a:r>
            <a:endParaRPr lang="en-US" sz="1600" dirty="0" smtClean="0">
              <a:ea typeface="PT Mono Regular" charset="0"/>
              <a:cs typeface="PT Mono Regular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a typeface="PT Mono Regular" charset="0"/>
                <a:cs typeface="PT Mono Regular" charset="0"/>
              </a:rPr>
              <a:t>Design issues</a:t>
            </a:r>
            <a:endParaRPr lang="en-US" sz="1600" dirty="0" smtClean="0">
              <a:ea typeface="PT Mono Regular" charset="0"/>
              <a:cs typeface="PT Mono Regular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5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SCD Design (1): Canonical Dispatch Loop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9552" y="764704"/>
            <a:ext cx="3972524" cy="5328592"/>
          </a:xfrm>
          <a:prstGeom prst="rect">
            <a:avLst/>
          </a:prstGeom>
          <a:noFill/>
          <a:ln>
            <a:noFill/>
          </a:ln>
        </p:spPr>
        <p:txBody>
          <a:bodyPr wrap="square" tIns="90000" bIns="9000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for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(;;) {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Bytecode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= *(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VM.pc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++);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PT Mono" charset="0"/>
              <a:ea typeface="PT Mono" charset="0"/>
              <a:cs typeface="PT Mono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b="1" dirty="0" err="1" smtClean="0">
                <a:latin typeface="PT Mono" charset="0"/>
                <a:ea typeface="PT Mono" charset="0"/>
                <a:cs typeface="PT Mono" charset="0"/>
              </a:rPr>
              <a:t>int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opcode =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&amp; mask;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switch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(opcode) {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: LOAD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do_load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(RA(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),RB(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break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: ADD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...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default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error();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85261" y="1844824"/>
            <a:ext cx="1567581" cy="1672620"/>
            <a:chOff x="7385261" y="1844824"/>
            <a:chExt cx="1567581" cy="1672620"/>
          </a:xfrm>
        </p:grpSpPr>
        <p:sp>
          <p:nvSpPr>
            <p:cNvPr id="25" name="Right Brace 24"/>
            <p:cNvSpPr/>
            <p:nvPr/>
          </p:nvSpPr>
          <p:spPr>
            <a:xfrm>
              <a:off x="7385261" y="1844824"/>
              <a:ext cx="211075" cy="16726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11422" y="2363120"/>
              <a:ext cx="1441420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redundant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computation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cxnSp>
        <p:nvCxnSpPr>
          <p:cNvPr id="35" name="Elbow Connector 34"/>
          <p:cNvCxnSpPr/>
          <p:nvPr/>
        </p:nvCxnSpPr>
        <p:spPr>
          <a:xfrm rot="5400000" flipH="1">
            <a:off x="4347662" y="3077178"/>
            <a:ext cx="4048884" cy="12700"/>
          </a:xfrm>
          <a:prstGeom prst="bentConnector5">
            <a:avLst>
              <a:gd name="adj1" fmla="val -5646"/>
              <a:gd name="adj2" fmla="val 8603150"/>
              <a:gd name="adj3" fmla="val 10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08104" y="1052736"/>
            <a:ext cx="1728000" cy="658832"/>
          </a:xfrm>
          <a:prstGeom prst="roundRect">
            <a:avLst>
              <a:gd name="adj" fmla="val 3422"/>
            </a:avLst>
          </a:prstGeom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Fetch a bytecode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72104" y="1711568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508104" y="44427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508104" y="1844824"/>
            <a:ext cx="1728000" cy="376476"/>
          </a:xfrm>
          <a:prstGeom prst="roundRect">
            <a:avLst>
              <a:gd name="adj" fmla="val 3422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2104" y="2221300"/>
            <a:ext cx="0" cy="12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508104" y="2348880"/>
            <a:ext cx="1728000" cy="376476"/>
          </a:xfrm>
          <a:prstGeom prst="roundRect">
            <a:avLst>
              <a:gd name="adj" fmla="val 3422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08104" y="2858612"/>
            <a:ext cx="1728000" cy="658832"/>
          </a:xfrm>
          <a:prstGeom prst="roundRect">
            <a:avLst>
              <a:gd name="adj" fmla="val 3422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72104" y="2725356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0" idx="0"/>
          </p:cNvCxnSpPr>
          <p:nvPr/>
        </p:nvCxnSpPr>
        <p:spPr>
          <a:xfrm>
            <a:off x="6372104" y="3517444"/>
            <a:ext cx="0" cy="11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0" idx="2"/>
          </p:cNvCxnSpPr>
          <p:nvPr/>
        </p:nvCxnSpPr>
        <p:spPr>
          <a:xfrm>
            <a:off x="6372104" y="4294800"/>
            <a:ext cx="0" cy="147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08104" y="3636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smtClean="0">
                <a:latin typeface="+mn-lt"/>
                <a:ea typeface="PT Mono" charset="0"/>
                <a:cs typeface="PT Mono" charset="0"/>
              </a:rPr>
              <a:t>Jump</a:t>
            </a:r>
            <a:endParaRPr lang="en-US" sz="1800" dirty="0" smtClean="0"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6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 animBg="1"/>
      <p:bldP spid="45" grpId="0" animBg="1"/>
      <p:bldP spid="41" grpId="0" animBg="1"/>
      <p:bldP spid="42" grpId="0" animBg="1"/>
      <p:bldP spid="43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SCD Design (2):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3200"/>
            <a:ext cx="5050904" cy="5320800"/>
          </a:xfrm>
        </p:spPr>
        <p:txBody>
          <a:bodyPr/>
          <a:lstStyle/>
          <a:p>
            <a:r>
              <a:rPr lang="en-US" b="1" dirty="0" smtClean="0"/>
              <a:t>Extend BTB to support two entry types</a:t>
            </a:r>
          </a:p>
          <a:p>
            <a:pPr lvl="1"/>
            <a:r>
              <a:rPr lang="en-US" dirty="0" err="1"/>
              <a:t>Bytecode</a:t>
            </a:r>
            <a:r>
              <a:rPr lang="en-US" dirty="0"/>
              <a:t> jump table entries (JTEs)</a:t>
            </a:r>
          </a:p>
          <a:p>
            <a:pPr lvl="1"/>
            <a:r>
              <a:rPr lang="en-US" dirty="0" smtClean="0"/>
              <a:t>Conventional BTB entries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SCD-augmented dispatch loop</a:t>
            </a:r>
          </a:p>
          <a:p>
            <a:pPr lvl="1"/>
            <a:r>
              <a:rPr lang="en-US" dirty="0" smtClean="0"/>
              <a:t>Fetch</a:t>
            </a:r>
            <a:r>
              <a:rPr lang="en-US" dirty="0"/>
              <a:t> </a:t>
            </a:r>
            <a:r>
              <a:rPr lang="en-US" dirty="0" smtClean="0"/>
              <a:t>bytecode and extract opcode</a:t>
            </a:r>
          </a:p>
          <a:p>
            <a:pPr lvl="1"/>
            <a:r>
              <a:rPr lang="en-US" dirty="0" smtClean="0"/>
              <a:t>Look up BTB using the opcode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hits: go to &lt;</a:t>
            </a:r>
            <a:r>
              <a:rPr lang="en-US" dirty="0" err="1" smtClean="0"/>
              <a:t>fastpath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    else: go to &lt;</a:t>
            </a:r>
            <a:r>
              <a:rPr lang="en-US" dirty="0" err="1" smtClean="0"/>
              <a:t>slowpath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cxnSp>
        <p:nvCxnSpPr>
          <p:cNvPr id="522" name="Elbow Connector 521"/>
          <p:cNvCxnSpPr>
            <a:stCxn id="628" idx="2"/>
            <a:endCxn id="529" idx="0"/>
          </p:cNvCxnSpPr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2239"/>
              <a:gd name="adj2" fmla="val 8603150"/>
              <a:gd name="adj3" fmla="val 102547"/>
            </a:avLst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ounded Rectangle 528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ea typeface="PT Mono" charset="0"/>
                <a:cs typeface="PT Mono" charset="0"/>
              </a:rPr>
              <a:t>Fetch a bytecode</a:t>
            </a:r>
          </a:p>
        </p:txBody>
      </p:sp>
      <p:sp>
        <p:nvSpPr>
          <p:cNvPr id="628" name="Rounded Rectangle 627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624" name="Rounded Rectangle 623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625" name="Rounded Rectangle 624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626" name="Rounded Rectangle 625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627" name="Rounded Rectangle 626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Jump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696" name="Straight Arrow Connector 695"/>
          <p:cNvCxnSpPr>
            <a:stCxn id="624" idx="2"/>
            <a:endCxn id="625" idx="0"/>
          </p:cNvCxnSpPr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>
            <a:stCxn id="625" idx="2"/>
            <a:endCxn id="626" idx="0"/>
          </p:cNvCxnSpPr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702"/>
          <p:cNvCxnSpPr>
            <a:stCxn id="626" idx="2"/>
            <a:endCxn id="627" idx="0"/>
          </p:cNvCxnSpPr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>
            <a:stCxn id="627" idx="2"/>
            <a:endCxn id="628" idx="0"/>
          </p:cNvCxnSpPr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9" idx="2"/>
            <a:endCxn id="628" idx="3"/>
          </p:cNvCxnSpPr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29" idx="2"/>
            <a:endCxn id="27" idx="0"/>
          </p:cNvCxnSpPr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52120" y="4682970"/>
            <a:ext cx="144016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</a:effectLst>
        </p:spPr>
        <p:txBody>
          <a:bodyPr wrap="square" lIns="90000" tIns="0" rIns="90000" bIns="0">
            <a:spAutoFit/>
          </a:bodyPr>
          <a:lstStyle/>
          <a:p>
            <a:pPr algn="ctr"/>
            <a:endParaRPr lang="en-US" sz="1800" smtClean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5674" y="4696393"/>
            <a:ext cx="144016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</a:effectLst>
        </p:spPr>
        <p:txBody>
          <a:bodyPr wrap="square" lIns="90000" tIns="0" rIns="90000" bIns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21" name="Elbow Connector 20"/>
            <p:cNvCxnSpPr>
              <a:stCxn id="29" idx="1"/>
              <a:endCxn id="624" idx="0"/>
            </p:cNvCxnSpPr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/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FF0000"/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FF0000"/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FF0000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L</a:t>
            </a:r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ook up BTB</a:t>
            </a:r>
            <a:endParaRPr lang="en-US" sz="1800" dirty="0">
              <a:solidFill>
                <a:srgbClr val="FF0000"/>
              </a:solidFill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28" name="Straight Arrow Connector 27"/>
          <p:cNvCxnSpPr>
            <a:stCxn id="27" idx="2"/>
            <a:endCxn id="29" idx="0"/>
          </p:cNvCxnSpPr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FF0000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86558" y="940768"/>
            <a:ext cx="157773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Fetch &amp;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extract opcode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656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28" grpId="0" animBg="1"/>
      <p:bldP spid="628" grpId="1" animBg="1"/>
      <p:bldP spid="624" grpId="0" animBg="1"/>
      <p:bldP spid="624" grpId="1" animBg="1"/>
      <p:bldP spid="624" grpId="2" animBg="1"/>
      <p:bldP spid="625" grpId="0" animBg="1"/>
      <p:bldP spid="625" grpId="1" animBg="1"/>
      <p:bldP spid="625" grpId="2" animBg="1"/>
      <p:bldP spid="626" grpId="0" animBg="1"/>
      <p:bldP spid="626" grpId="1" animBg="1"/>
      <p:bldP spid="626" grpId="2" animBg="1"/>
      <p:bldP spid="627" grpId="0" animBg="1"/>
      <p:bldP spid="627" grpId="1" animBg="1"/>
      <p:bldP spid="627" grpId="2" animBg="1"/>
      <p:bldP spid="13" grpId="0" animBg="1"/>
      <p:bldP spid="13" grpId="1" animBg="1"/>
      <p:bldP spid="13" grpId="2" animBg="1"/>
      <p:bldP spid="36" grpId="0"/>
      <p:bldP spid="36" grpId="1"/>
      <p:bldP spid="36" grpId="2"/>
      <p:bldP spid="27" grpId="0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16600</TotalTime>
  <Words>4684</Words>
  <Application>Microsoft Macintosh PowerPoint</Application>
  <PresentationFormat>On-screen Show (4:3)</PresentationFormat>
  <Paragraphs>841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PT Mono</vt:lpstr>
      <vt:lpstr>Consolas</vt:lpstr>
      <vt:lpstr>맑은 고딕</vt:lpstr>
      <vt:lpstr>1_Custom Design</vt:lpstr>
      <vt:lpstr>Short-Circuit Dispatch Accelerating Virtual Machine Interpreters on  Embedded Processors</vt:lpstr>
      <vt:lpstr>Motivation (1): Today’s Scripting Languages</vt:lpstr>
      <vt:lpstr>Motivation (2): Emerging Single-Board Computers</vt:lpstr>
      <vt:lpstr>Motivation (3): Scripting Languages + Single-Board Computers</vt:lpstr>
      <vt:lpstr>Motivation (4): Sources of Inefficiency in Bytecode Dispatch Loop </vt:lpstr>
      <vt:lpstr>Our Proposal: Short-Circuit Dispatch (SCD)</vt:lpstr>
      <vt:lpstr>Outline</vt:lpstr>
      <vt:lpstr>SCD Design (1): Canonical Dispatch Loop</vt:lpstr>
      <vt:lpstr>SCD Design (2): Overview</vt:lpstr>
      <vt:lpstr>SCD Design (3): Overview</vt:lpstr>
      <vt:lpstr>ISA Extension (1): &lt;inst&gt;.op</vt:lpstr>
      <vt:lpstr>ISA Extension (2): bop</vt:lpstr>
      <vt:lpstr>ISA Extension (3): jru</vt:lpstr>
      <vt:lpstr>Example Walk-through</vt:lpstr>
      <vt:lpstr>Topics Not Covered in this Presentation</vt:lpstr>
      <vt:lpstr>Outline</vt:lpstr>
      <vt:lpstr>Evaluation Methodology (1): Two Evaluation Platforms</vt:lpstr>
      <vt:lpstr>Evaluation Methodology (2): Workloads</vt:lpstr>
      <vt:lpstr>Overall Speedups on Simulator</vt:lpstr>
      <vt:lpstr>Branch MPKI on Simulator</vt:lpstr>
      <vt:lpstr>Instruction Counts on Simulator</vt:lpstr>
      <vt:lpstr>Overall Speedups on FPGA</vt:lpstr>
      <vt:lpstr>Area and Energy Consumption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Short-Circuit Dispatch: Accelerating Virtual Machine Interpreters on Embedded Processors</dc:title>
  <dc:creator>Channoh Kim</dc:creator>
  <cp:lastModifiedBy>Jae W. Lee</cp:lastModifiedBy>
  <cp:revision>1111</cp:revision>
  <cp:lastPrinted>2016-06-17T06:16:13Z</cp:lastPrinted>
  <dcterms:created xsi:type="dcterms:W3CDTF">2016-05-26T12:15:23Z</dcterms:created>
  <dcterms:modified xsi:type="dcterms:W3CDTF">2016-06-24T00:56:14Z</dcterms:modified>
</cp:coreProperties>
</file>