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5" r:id="rId1"/>
  </p:sldMasterIdLst>
  <p:notesMasterIdLst>
    <p:notesMasterId r:id="rId18"/>
  </p:notesMasterIdLst>
  <p:sldIdLst>
    <p:sldId id="256" r:id="rId2"/>
    <p:sldId id="262" r:id="rId3"/>
    <p:sldId id="259" r:id="rId4"/>
    <p:sldId id="263" r:id="rId5"/>
    <p:sldId id="260" r:id="rId6"/>
    <p:sldId id="266" r:id="rId7"/>
    <p:sldId id="265" r:id="rId8"/>
    <p:sldId id="267" r:id="rId9"/>
    <p:sldId id="268" r:id="rId10"/>
    <p:sldId id="264" r:id="rId11"/>
    <p:sldId id="270" r:id="rId12"/>
    <p:sldId id="269" r:id="rId13"/>
    <p:sldId id="261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3EEB-641D-024A-98E1-FAB9409F7B8D}" type="datetimeFigureOut">
              <a:rPr lang="it-IT" smtClean="0"/>
              <a:t>15/07/19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DB166-14C1-B848-BFA0-908FC79DE1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1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EED814-3E35-B94C-9989-FDE271EEE7DD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4AC2-4CD1-E848-81D1-0D036C9EC8B2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8625-671E-8542-B0BC-B1511879A97B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92C6-8EB5-1D4F-98AD-EA3E6053E66C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6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621BAE-1783-CC4B-985F-4DC4FA2E9616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9459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57FB-F62F-7C48-B260-77170CE88F9F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06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0228-A0AF-0E4F-9669-8A2F7CE83789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9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F-CAE5-E74A-99A3-16C042AC15C9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2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112-CB22-C94C-B268-6BBFFD804967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646D956-9EFC-E648-AB0C-0E8504CF8617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611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6402FA6-6345-D244-8558-E612411E52C3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0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869149-1CE8-7D47-BF46-27357E3B2A88}" type="datetime1">
              <a:rPr lang="it-IT" smtClean="0"/>
              <a:t>15/07/19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17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DProjec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DF9-26E7-D041-9C12-77A239844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err="1"/>
              <a:t>MusicFinder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9382A6-5B9B-B341-B72D-244318552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Piattaforma per trovare nuova musica basandosi sui tuoi gusti e per ottenere interessanti statistiche sul mondo musicale</a:t>
            </a:r>
          </a:p>
          <a:p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24B98783-EEB1-174E-B1BF-4E23E45B0A30}"/>
              </a:ext>
            </a:extLst>
          </p:cNvPr>
          <p:cNvSpPr txBox="1">
            <a:spLocks/>
          </p:cNvSpPr>
          <p:nvPr/>
        </p:nvSpPr>
        <p:spPr>
          <a:xfrm>
            <a:off x="395769" y="136525"/>
            <a:ext cx="3233255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Prof.ssa </a:t>
            </a:r>
            <a:r>
              <a:rPr lang="it-IT" dirty="0" err="1"/>
              <a:t>g.tortora</a:t>
            </a:r>
            <a:endParaRPr lang="it-IT" dirty="0"/>
          </a:p>
          <a:p>
            <a:pPr algn="l"/>
            <a:r>
              <a:rPr lang="it-IT" dirty="0"/>
              <a:t>Prof </a:t>
            </a:r>
            <a:r>
              <a:rPr lang="it-IT" dirty="0" err="1"/>
              <a:t>M.Risi</a:t>
            </a:r>
            <a:endParaRPr lang="it-IT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2DADB39F-1858-6F43-ABF9-B95E2599DE8C}"/>
              </a:ext>
            </a:extLst>
          </p:cNvPr>
          <p:cNvSpPr txBox="1">
            <a:spLocks/>
          </p:cNvSpPr>
          <p:nvPr/>
        </p:nvSpPr>
        <p:spPr>
          <a:xfrm>
            <a:off x="5072303" y="4089400"/>
            <a:ext cx="204739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Basi Dati2</a:t>
            </a:r>
          </a:p>
          <a:p>
            <a:r>
              <a:rPr lang="it-IT" dirty="0"/>
              <a:t>2018/2019</a:t>
            </a:r>
          </a:p>
        </p:txBody>
      </p:sp>
      <p:pic>
        <p:nvPicPr>
          <p:cNvPr id="8" name="Elemento grafico 7" descr="Note musicali">
            <a:extLst>
              <a:ext uri="{FF2B5EF4-FFF2-40B4-BE49-F238E27FC236}">
                <a16:creationId xmlns:a16="http://schemas.microsoft.com/office/drawing/2014/main" id="{34CC27AB-AD63-C34A-B5AC-9CA41A53B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645" y="2695807"/>
            <a:ext cx="914400" cy="914400"/>
          </a:xfrm>
          <a:prstGeom prst="rect">
            <a:avLst/>
          </a:prstGeom>
        </p:spPr>
      </p:pic>
      <p:pic>
        <p:nvPicPr>
          <p:cNvPr id="10" name="Elemento grafico 9" descr="Chiave di basso">
            <a:extLst>
              <a:ext uri="{FF2B5EF4-FFF2-40B4-BE49-F238E27FC236}">
                <a16:creationId xmlns:a16="http://schemas.microsoft.com/office/drawing/2014/main" id="{26150A6B-0079-4D4E-BDC5-562B89B4E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0418" y="2695807"/>
            <a:ext cx="914400" cy="914400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61607BD1-9B0C-CC46-9087-79789F639048}"/>
              </a:ext>
            </a:extLst>
          </p:cNvPr>
          <p:cNvSpPr txBox="1">
            <a:spLocks/>
          </p:cNvSpPr>
          <p:nvPr/>
        </p:nvSpPr>
        <p:spPr>
          <a:xfrm>
            <a:off x="7943850" y="136524"/>
            <a:ext cx="4067175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400" dirty="0"/>
              <a:t>Emanuele Gargiulo</a:t>
            </a:r>
          </a:p>
          <a:p>
            <a:pPr algn="r"/>
            <a:r>
              <a:rPr lang="it-IT" sz="1400" dirty="0"/>
              <a:t>Andrea sessa</a:t>
            </a:r>
          </a:p>
        </p:txBody>
      </p:sp>
    </p:spTree>
    <p:extLst>
      <p:ext uri="{BB962C8B-B14F-4D97-AF65-F5344CB8AC3E}">
        <p14:creationId xmlns:p14="http://schemas.microsoft.com/office/powerpoint/2010/main" val="187638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Infine, è stato necessario importare tutti i dati relativi alle canzoni, contenuti nel file </a:t>
            </a:r>
            <a:r>
              <a:rPr lang="it-IT" dirty="0" err="1"/>
              <a:t>FULL_DATA_CSV.csv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4E4405-8CE7-A54F-9357-198B07DD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E56ED5D9-3A1C-514B-BB7D-3AAE757178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DATASET - Importazione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B4A2480-E812-5342-91C5-DCDCD45D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5929516-C2E4-7248-8E95-EC5FC424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286" y="2813449"/>
            <a:ext cx="4253106" cy="39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3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passaggio finale, siccome tutte le proprietà sono importate come stringa, per evitare di utilizzare funzioni come ‘</a:t>
            </a:r>
            <a:r>
              <a:rPr lang="it-IT" dirty="0" err="1"/>
              <a:t>toInt</a:t>
            </a:r>
            <a:r>
              <a:rPr lang="it-IT" dirty="0"/>
              <a:t>’ o ‘</a:t>
            </a:r>
            <a:r>
              <a:rPr lang="it-IT" dirty="0" err="1"/>
              <a:t>toFloat</a:t>
            </a:r>
            <a:r>
              <a:rPr lang="it-IT" dirty="0"/>
              <a:t>’ in molte </a:t>
            </a:r>
            <a:r>
              <a:rPr lang="it-IT" dirty="0" err="1"/>
              <a:t>query</a:t>
            </a:r>
            <a:r>
              <a:rPr lang="it-IT" dirty="0"/>
              <a:t> è possibile convertire preventivamente tali campi nel formato che ci interessa.</a:t>
            </a:r>
          </a:p>
          <a:p>
            <a:r>
              <a:rPr lang="it-IT" dirty="0"/>
              <a:t>Ad esempio, per quanto riguarda l’anno: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4E4405-8CE7-A54F-9357-198B07DD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E56ED5D9-3A1C-514B-BB7D-3AAE757178EA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DATASET - Importazione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B4A2480-E812-5342-91C5-DCDCD45D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B32C953-1F53-374D-8568-0553234B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180" y="4082796"/>
            <a:ext cx="5375639" cy="10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8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Grafo del DB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569655E-0C87-2C44-9E04-74D8B02BF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39" y="1367075"/>
            <a:ext cx="9385200" cy="462732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4E4405-8CE7-A54F-9357-198B07DD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23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D1CC8-E6C2-634F-AE17-9D91815C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94B25-C414-CB4E-ADBE-5FE8F0B4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ogni schermata,  è prevista una tabella in cui verranno visualizzati i suggerimenti forniti dal sistema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E52743-D3FB-D34B-B4ED-6C723EC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878312-8512-9A4B-B158-FF257BED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89" y="3149564"/>
            <a:ext cx="7778022" cy="29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D1CC8-E6C2-634F-AE17-9D91815C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94B25-C414-CB4E-ADBE-5FE8F0B4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Inoltre, verrà visualizzato un elenco delle </a:t>
            </a:r>
            <a:r>
              <a:rPr lang="it-IT" dirty="0" err="1"/>
              <a:t>query</a:t>
            </a:r>
            <a:r>
              <a:rPr lang="it-IT" dirty="0"/>
              <a:t> che sono state fatte al database per ottenere tali risultati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E52743-D3FB-D34B-B4ED-6C723EC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866563-FCAD-6845-985F-80F6F9B7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95" y="3146135"/>
            <a:ext cx="9488487" cy="33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D1CC8-E6C2-634F-AE17-9D91815C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it-IT"/>
              <a:t>Il sistema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94B25-C414-CB4E-ADBE-5FE8F0B4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it-IT" dirty="0"/>
              <a:t>Una schermata sarà dedicata alla visualizzazione d’insieme di dati statistici su parametri temporali specificati dall’utente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E52743-D3FB-D34B-B4ED-6C723EC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533354-2E39-AD40-84B0-4244A0B8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236" y="3127883"/>
            <a:ext cx="5759205" cy="3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6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CD1CC8-E6C2-634F-AE17-9D91815C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564" y="2768659"/>
            <a:ext cx="3148871" cy="132068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9600" dirty="0">
                <a:hlinkClick r:id="rId2"/>
              </a:rPr>
              <a:t>DEMO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E52743-D3FB-D34B-B4ED-6C723ECF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8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E0E77-10B1-1B46-95AA-B23CF914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18CE0A7-2D64-B245-850B-0AD7ECB63E91}"/>
              </a:ext>
            </a:extLst>
          </p:cNvPr>
          <p:cNvSpPr txBox="1">
            <a:spLocks/>
          </p:cNvSpPr>
          <p:nvPr/>
        </p:nvSpPr>
        <p:spPr>
          <a:xfrm>
            <a:off x="1014761" y="1394427"/>
            <a:ext cx="10649415" cy="48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605EBE-ED61-9448-8EE1-71934D0B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F8FF9C9-C59E-274E-928C-26F80488ADC5}"/>
              </a:ext>
            </a:extLst>
          </p:cNvPr>
          <p:cNvSpPr txBox="1">
            <a:spLocks/>
          </p:cNvSpPr>
          <p:nvPr/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it-IT" sz="2400" dirty="0"/>
              <a:t>Il progetto è stato implementato come </a:t>
            </a:r>
            <a:r>
              <a:rPr lang="it-IT" sz="2400" dirty="0" err="1"/>
              <a:t>webapp</a:t>
            </a:r>
            <a:r>
              <a:rPr lang="it-IT" sz="2400" dirty="0"/>
              <a:t>. </a:t>
            </a:r>
            <a:br>
              <a:rPr lang="it-IT" sz="2400" dirty="0"/>
            </a:br>
            <a:r>
              <a:rPr lang="it-IT" sz="2400" dirty="0"/>
              <a:t>Sono state utilizzate le seguenti tecnologie</a:t>
            </a:r>
          </a:p>
          <a:p>
            <a:pPr marL="457200" lvl="1" indent="0">
              <a:buNone/>
            </a:pPr>
            <a:endParaRPr lang="it-IT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Neo4j</a:t>
            </a:r>
          </a:p>
          <a:p>
            <a:pPr lvl="2"/>
            <a:r>
              <a:rPr lang="it-IT" sz="2000" dirty="0"/>
              <a:t>Con driver </a:t>
            </a:r>
            <a:r>
              <a:rPr lang="it-IT" sz="2000" dirty="0" err="1"/>
              <a:t>Javascript</a:t>
            </a:r>
            <a:endParaRPr lang="it-IT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 err="1"/>
              <a:t>Javascript</a:t>
            </a:r>
            <a:endParaRPr lang="it-IT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200" dirty="0"/>
              <a:t>Apache </a:t>
            </a:r>
            <a:r>
              <a:rPr lang="it-IT" sz="2200" dirty="0" err="1"/>
              <a:t>Tomcat</a:t>
            </a:r>
            <a:r>
              <a:rPr lang="it-IT" sz="2200" dirty="0"/>
              <a:t> </a:t>
            </a:r>
          </a:p>
          <a:p>
            <a:pPr marL="457200" lvl="1" indent="0">
              <a:buNone/>
            </a:pPr>
            <a:endParaRPr lang="it-IT" sz="2400" dirty="0"/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79804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2F3EC-48BB-2F41-ACD4-D84417AA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Un database a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082C5-8516-8B47-9418-262E14E3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Buone performance in presenza di molti dati</a:t>
            </a:r>
          </a:p>
          <a:p>
            <a:r>
              <a:rPr lang="it-IT" sz="2400" dirty="0"/>
              <a:t>Modello logico semplice ed intuitivo</a:t>
            </a:r>
          </a:p>
          <a:p>
            <a:r>
              <a:rPr lang="it-IT" sz="2400" dirty="0"/>
              <a:t>Facile ricostruire percorsi attraverso il grafo per estrapolare grandi quantità di informazione</a:t>
            </a:r>
          </a:p>
          <a:p>
            <a:r>
              <a:rPr lang="it-IT" sz="2400" dirty="0"/>
              <a:t>A differenza dei database relazionali, conserva le relazioni tra i dati, che talvolta sono più importanti dei dati stessi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3CEA56-4AE2-9540-ABA9-793011E5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9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2F3EC-48BB-2F41-ACD4-D84417AA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neo4j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082C5-8516-8B47-9418-262E14E3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Non c’è necessità di seguire uno schema fisso</a:t>
            </a:r>
          </a:p>
          <a:p>
            <a:r>
              <a:rPr lang="it-IT" sz="2400" dirty="0"/>
              <a:t>Fornisce un linguaggio di interrogazione (</a:t>
            </a:r>
            <a:r>
              <a:rPr lang="it-IT" sz="2400" dirty="0" err="1"/>
              <a:t>Cypher</a:t>
            </a:r>
            <a:r>
              <a:rPr lang="it-IT" sz="2400" dirty="0"/>
              <a:t>) intuitivo, che usa ASCII-art per rappresentare grafi</a:t>
            </a:r>
          </a:p>
          <a:p>
            <a:r>
              <a:rPr lang="it-IT" sz="2400" dirty="0"/>
              <a:t>Fornisce un browser neo4j sotto forma di Web Application</a:t>
            </a:r>
          </a:p>
          <a:p>
            <a:r>
              <a:rPr lang="it-IT" sz="2400" dirty="0"/>
              <a:t>Fornisce diversi tipi di driver per molti linguaggi di programmazione, tra i quali quello </a:t>
            </a:r>
            <a:r>
              <a:rPr lang="it-IT" sz="2400" dirty="0" err="1"/>
              <a:t>Javascript</a:t>
            </a:r>
            <a:r>
              <a:rPr lang="it-IT" sz="2400" dirty="0"/>
              <a:t> utilizzato in questo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C3F3DD-C2A7-E64D-B999-214E7E4A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4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realtà rappresentata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L’idea è quella di creare un sistema che permetta di ricercare nuova musica a partire da altri brani o artisti indicati dall’utente, basandosi su criteri come</a:t>
            </a:r>
          </a:p>
          <a:p>
            <a:pPr lvl="1"/>
            <a:r>
              <a:rPr lang="it-IT" sz="2200" dirty="0"/>
              <a:t>Genere musicale del brano o dell’artista</a:t>
            </a:r>
          </a:p>
          <a:p>
            <a:pPr lvl="1"/>
            <a:r>
              <a:rPr lang="it-IT" sz="2200" dirty="0"/>
              <a:t>Periodo di pubblicazione</a:t>
            </a:r>
          </a:p>
          <a:p>
            <a:pPr lvl="1"/>
            <a:r>
              <a:rPr lang="it-IT" sz="2200" dirty="0"/>
              <a:t>Durata media dei brani dell’artista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53131D-BC3F-C04B-9F25-669C5245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5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realtà rappresentata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200" dirty="0"/>
              <a:t>Inoltre, si è pensato di utilizzare il </a:t>
            </a:r>
            <a:r>
              <a:rPr lang="it-IT" sz="2200" dirty="0" err="1"/>
              <a:t>dataset</a:t>
            </a:r>
            <a:r>
              <a:rPr lang="it-IT" sz="2200" dirty="0"/>
              <a:t> per fornire all’utente informazioni statistiche tra le quali</a:t>
            </a:r>
          </a:p>
          <a:p>
            <a:pPr lvl="1"/>
            <a:r>
              <a:rPr lang="it-IT" sz="2000" dirty="0"/>
              <a:t>Generi con più brani</a:t>
            </a:r>
          </a:p>
          <a:p>
            <a:pPr lvl="1"/>
            <a:r>
              <a:rPr lang="it-IT" sz="2000" dirty="0"/>
              <a:t>Artisti più prolifici</a:t>
            </a:r>
          </a:p>
          <a:p>
            <a:pPr lvl="1"/>
            <a:r>
              <a:rPr lang="it-IT" sz="2000" dirty="0"/>
              <a:t>Anni di maggiore produzione</a:t>
            </a:r>
            <a:endParaRPr lang="it-IT" sz="2200" dirty="0"/>
          </a:p>
          <a:p>
            <a:r>
              <a:rPr lang="it-IT" sz="2200" dirty="0"/>
              <a:t>Viene fornita la possibilità all’utente di selezionare determinati periodi e </a:t>
            </a:r>
            <a:r>
              <a:rPr lang="it-IT" sz="2200" dirty="0" err="1"/>
              <a:t>range</a:t>
            </a:r>
            <a:r>
              <a:rPr lang="it-IT" sz="2200" dirty="0"/>
              <a:t> di tempo di interesse (Es: </a:t>
            </a:r>
            <a:r>
              <a:rPr lang="it-IT" sz="2200" dirty="0" err="1"/>
              <a:t>Range</a:t>
            </a:r>
            <a:r>
              <a:rPr lang="it-IT" sz="2200" dirty="0"/>
              <a:t> di 2 anni a partire dal 1980) per avere una visione grafica d’insieme su generi e artisti che hanno pubblicato più musica in quei periodi di tempo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53131D-BC3F-C04B-9F25-669C5245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E’ stato individuato online il ‘</a:t>
            </a:r>
            <a:r>
              <a:rPr lang="it-IT" sz="2400" dirty="0" err="1"/>
              <a:t>Million</a:t>
            </a:r>
            <a:r>
              <a:rPr lang="it-IT" sz="2400" dirty="0"/>
              <a:t> Song </a:t>
            </a:r>
            <a:r>
              <a:rPr lang="it-IT" sz="2400" dirty="0" err="1"/>
              <a:t>Dataset</a:t>
            </a:r>
            <a:r>
              <a:rPr lang="it-IT" sz="2400" dirty="0"/>
              <a:t>’, collezione di un milione di canzoni, con relative informazioni sugli artisti che le hanno create e metadati di vario tipo</a:t>
            </a:r>
          </a:p>
          <a:p>
            <a:pPr lvl="1"/>
            <a:r>
              <a:rPr lang="it-IT" sz="2400" dirty="0"/>
              <a:t>Poiché il </a:t>
            </a:r>
            <a:r>
              <a:rPr lang="it-IT" sz="2400" dirty="0" err="1"/>
              <a:t>dataset</a:t>
            </a:r>
            <a:r>
              <a:rPr lang="it-IT" sz="2400" dirty="0"/>
              <a:t> originale è di oltre 280GB, è stato utilizzato un subset di 10000 canzoni, di dimensioni più gestibili con le nostre macchine. </a:t>
            </a:r>
            <a:br>
              <a:rPr lang="it-IT" sz="2400" dirty="0"/>
            </a:br>
            <a:r>
              <a:rPr lang="it-IT" sz="2400" dirty="0"/>
              <a:t>Il funzionamento del sistema sarebbe analogo utilizzando il </a:t>
            </a:r>
            <a:r>
              <a:rPr lang="it-IT" sz="2400" dirty="0" err="1"/>
              <a:t>dataset</a:t>
            </a:r>
            <a:r>
              <a:rPr lang="it-IT" sz="2400" dirty="0"/>
              <a:t> completo.</a:t>
            </a:r>
          </a:p>
          <a:p>
            <a:pPr lvl="1"/>
            <a:r>
              <a:rPr lang="it-IT" sz="2400" dirty="0"/>
              <a:t>E’ stata individuata una versione CSV del </a:t>
            </a:r>
            <a:r>
              <a:rPr lang="it-IT" sz="2400" dirty="0" err="1"/>
              <a:t>dataset</a:t>
            </a:r>
            <a:r>
              <a:rPr lang="it-IT" sz="2400" dirty="0"/>
              <a:t> che è poi stata importata in neo4j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A17EA8-888E-9446-90B7-009EF22A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CE97F9-4753-A445-B40A-70CAD8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- Importazione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Il </a:t>
            </a:r>
            <a:r>
              <a:rPr lang="it-IT" sz="2400" dirty="0" err="1"/>
              <a:t>dataset</a:t>
            </a:r>
            <a:r>
              <a:rPr lang="it-IT" sz="2400" dirty="0"/>
              <a:t> è diviso in quattro </a:t>
            </a:r>
            <a:r>
              <a:rPr lang="it-IT" sz="2400" dirty="0" err="1"/>
              <a:t>files</a:t>
            </a:r>
            <a:r>
              <a:rPr lang="it-IT" sz="2400" dirty="0"/>
              <a:t> CSV: </a:t>
            </a:r>
            <a:r>
              <a:rPr lang="it-IT" sz="2400" dirty="0" err="1"/>
              <a:t>artist_id.csv</a:t>
            </a:r>
            <a:r>
              <a:rPr lang="it-IT" sz="2400" dirty="0"/>
              <a:t>, </a:t>
            </a:r>
            <a:r>
              <a:rPr lang="it-IT" sz="2400" dirty="0" err="1"/>
              <a:t>genres.csv</a:t>
            </a:r>
            <a:r>
              <a:rPr lang="it-IT" sz="2400" dirty="0"/>
              <a:t>, </a:t>
            </a:r>
            <a:r>
              <a:rPr lang="it-IT" sz="2400" dirty="0" err="1"/>
              <a:t>artist_genre.csv</a:t>
            </a:r>
            <a:r>
              <a:rPr lang="it-IT" sz="2400" dirty="0"/>
              <a:t>, </a:t>
            </a:r>
            <a:r>
              <a:rPr lang="it-IT" sz="2400" dirty="0" err="1"/>
              <a:t>FULL_DATA_CSV.csv</a:t>
            </a:r>
            <a:endParaRPr lang="it-IT" sz="2400" dirty="0"/>
          </a:p>
          <a:p>
            <a:r>
              <a:rPr lang="it-IT" sz="2400" dirty="0"/>
              <a:t>Per importare i file relativi agli artisti e ai generi (</a:t>
            </a:r>
            <a:r>
              <a:rPr lang="it-IT" sz="2400" dirty="0" err="1"/>
              <a:t>artist_id.csv</a:t>
            </a:r>
            <a:r>
              <a:rPr lang="it-IT" sz="2400" dirty="0"/>
              <a:t>, </a:t>
            </a:r>
            <a:r>
              <a:rPr lang="it-IT" sz="2400" dirty="0" err="1"/>
              <a:t>genres.csv</a:t>
            </a:r>
            <a:r>
              <a:rPr lang="it-IT" sz="2400" dirty="0"/>
              <a:t>) sono stati utilizzati i seguenti comandi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A17EA8-888E-9446-90B7-009EF22A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CE97F9-4753-A445-B40A-70CAD8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0094B0B-67AA-C340-87B7-0486120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87" y="4185813"/>
            <a:ext cx="7997824" cy="8080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A70745-AC1C-DD40-8862-6E72A6EA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087" y="5193791"/>
            <a:ext cx="7997824" cy="9111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A880B-1BD4-424F-AEEA-93DD2C54B835}"/>
              </a:ext>
            </a:extLst>
          </p:cNvPr>
          <p:cNvSpPr txBox="1"/>
          <p:nvPr/>
        </p:nvSpPr>
        <p:spPr>
          <a:xfrm>
            <a:off x="10236820" y="4348976"/>
            <a:ext cx="147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Artisti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27E590-8F53-C149-8563-E4DB11267146}"/>
              </a:ext>
            </a:extLst>
          </p:cNvPr>
          <p:cNvSpPr txBox="1"/>
          <p:nvPr/>
        </p:nvSpPr>
        <p:spPr>
          <a:xfrm>
            <a:off x="10236820" y="5362327"/>
            <a:ext cx="147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Generi</a:t>
            </a:r>
          </a:p>
        </p:txBody>
      </p:sp>
    </p:spTree>
    <p:extLst>
      <p:ext uri="{BB962C8B-B14F-4D97-AF65-F5344CB8AC3E}">
        <p14:creationId xmlns:p14="http://schemas.microsoft.com/office/powerpoint/2010/main" val="225367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BD4C4-E807-324F-A0D1-CDC4E92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- Importazione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982333-5CD2-BE44-B78C-97C8A24F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E’ stato poi necessario collegare gli artisti ai relativi generi, importando il file </a:t>
            </a:r>
            <a:r>
              <a:rPr lang="it-IT" sz="2400" dirty="0" err="1"/>
              <a:t>artist_genre.csv</a:t>
            </a:r>
            <a:r>
              <a:rPr lang="it-IT" sz="2400" dirty="0"/>
              <a:t> con il seguente comando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A17EA8-888E-9446-90B7-009EF22A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0" y="315651"/>
            <a:ext cx="812800" cy="8128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CE97F9-4753-A445-B40A-70CAD8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E6ACB11-2795-0141-8DDD-9B2558A2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59" y="3856038"/>
            <a:ext cx="9462359" cy="12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3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{0AD956F2-839A-FC41-B97E-ED40B5D798AE}tf10001071</Template>
  <TotalTime>372</TotalTime>
  <Words>576</Words>
  <Application>Microsoft Macintosh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Badge</vt:lpstr>
      <vt:lpstr>MusicFinder</vt:lpstr>
      <vt:lpstr>Tecnologie Utilizzate</vt:lpstr>
      <vt:lpstr>Perché Un database a grafo</vt:lpstr>
      <vt:lpstr>Perché neo4j</vt:lpstr>
      <vt:lpstr>La realtà rappresentata</vt:lpstr>
      <vt:lpstr>La realtà rappresentata</vt:lpstr>
      <vt:lpstr>DATASET</vt:lpstr>
      <vt:lpstr>DATASET - Importazione</vt:lpstr>
      <vt:lpstr>DATASET - Importazione</vt:lpstr>
      <vt:lpstr>Presentazione standard di PowerPoint</vt:lpstr>
      <vt:lpstr>Presentazione standard di PowerPoint</vt:lpstr>
      <vt:lpstr>Grafo del DB</vt:lpstr>
      <vt:lpstr>Il sistema</vt:lpstr>
      <vt:lpstr>Il sistema</vt:lpstr>
      <vt:lpstr>Il sistema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MusicFinder</dc:title>
  <dc:creator>Emanuele Gargiulo</dc:creator>
  <cp:lastModifiedBy>Emanuele Gargiulo</cp:lastModifiedBy>
  <cp:revision>32</cp:revision>
  <dcterms:created xsi:type="dcterms:W3CDTF">2019-07-08T20:40:48Z</dcterms:created>
  <dcterms:modified xsi:type="dcterms:W3CDTF">2019-07-15T20:32:41Z</dcterms:modified>
</cp:coreProperties>
</file>