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3"/>
    <p:restoredTop sz="94650"/>
  </p:normalViewPr>
  <p:slideViewPr>
    <p:cSldViewPr snapToGrid="0" snapToObjects="1">
      <p:cViewPr varScale="1">
        <p:scale>
          <a:sx n="109" d="100"/>
          <a:sy n="109"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89BA8-EE5F-A848-B587-7E43E9FF5C43}" type="datetimeFigureOut">
              <a:rPr lang="it-IT" smtClean="0"/>
              <a:t>15/05/19</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6988E-6D4A-1349-85EA-6B34906E3431}" type="slidenum">
              <a:rPr lang="it-IT" smtClean="0"/>
              <a:t>‹N›</a:t>
            </a:fld>
            <a:endParaRPr lang="it-IT"/>
          </a:p>
        </p:txBody>
      </p:sp>
    </p:spTree>
    <p:extLst>
      <p:ext uri="{BB962C8B-B14F-4D97-AF65-F5344CB8AC3E}">
        <p14:creationId xmlns:p14="http://schemas.microsoft.com/office/powerpoint/2010/main" val="361219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575075B-2A51-8543-9F57-FA2BF41A79EE}"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41426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8A0E634-A8C0-3A4E-97C6-79B07753868F}"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213364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11A3FB6-9F11-604F-B0C3-A15A61E7B6F3}"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62299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238D56E-A294-9C44-851E-0E0E9E952954}"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4741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26B2E83-8DFC-F042-B41F-A348667E321E}" type="datetime1">
              <a:rPr lang="it-IT" smtClean="0"/>
              <a:t>15/05/19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79843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608AD82-6B35-AA42-B8FB-AF8E712A6A4F}" type="datetime1">
              <a:rPr lang="it-IT" smtClean="0"/>
              <a:t>15/05/19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30745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F97DA20-417A-1B44-8B45-D8E86BCA91AD}" type="datetime1">
              <a:rPr lang="it-IT" smtClean="0"/>
              <a:t>15/05/19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31594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4FD93A2-7946-764D-83E9-B819694CC680}" type="datetime1">
              <a:rPr lang="it-IT" smtClean="0"/>
              <a:t>15/05/19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7516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D7DAB0-24F9-2A4E-A9B8-DF591F22490E}" type="datetime1">
              <a:rPr lang="it-IT" smtClean="0"/>
              <a:t>15/05/19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14447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4A51C5E-3FFF-9E46-A1F7-26D12C306935}" type="datetime1">
              <a:rPr lang="it-IT" smtClean="0"/>
              <a:t>15/05/19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317673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DC29506-2208-F640-8EFF-0175ADB97F0B}" type="datetime1">
              <a:rPr lang="it-IT" smtClean="0"/>
              <a:t>15/05/19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553653F-07AB-8E4B-ADE8-03EE29A5F5C2}" type="slidenum">
              <a:rPr lang="it-IT" smtClean="0"/>
              <a:t>‹N›</a:t>
            </a:fld>
            <a:endParaRPr lang="it-IT"/>
          </a:p>
        </p:txBody>
      </p:sp>
    </p:spTree>
    <p:extLst>
      <p:ext uri="{BB962C8B-B14F-4D97-AF65-F5344CB8AC3E}">
        <p14:creationId xmlns:p14="http://schemas.microsoft.com/office/powerpoint/2010/main" val="402400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899E1-E8EC-A449-8DBE-D007DB6E47F8}" type="datetime1">
              <a:rPr lang="it-IT" smtClean="0"/>
              <a:t>15/05/19</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3653F-07AB-8E4B-ADE8-03EE29A5F5C2}" type="slidenum">
              <a:rPr lang="it-IT" smtClean="0"/>
              <a:t>‹N›</a:t>
            </a:fld>
            <a:endParaRPr lang="it-IT"/>
          </a:p>
        </p:txBody>
      </p:sp>
    </p:spTree>
    <p:extLst>
      <p:ext uri="{BB962C8B-B14F-4D97-AF65-F5344CB8AC3E}">
        <p14:creationId xmlns:p14="http://schemas.microsoft.com/office/powerpoint/2010/main" val="1895905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653A0C-664C-C64F-BC1F-5B7B850FD6C1}"/>
              </a:ext>
            </a:extLst>
          </p:cNvPr>
          <p:cNvSpPr>
            <a:spLocks noGrp="1"/>
          </p:cNvSpPr>
          <p:nvPr>
            <p:ph type="ctrTitle"/>
          </p:nvPr>
        </p:nvSpPr>
        <p:spPr>
          <a:xfrm>
            <a:off x="1143000" y="2245810"/>
            <a:ext cx="4810125" cy="1355750"/>
          </a:xfrm>
        </p:spPr>
        <p:txBody>
          <a:bodyPr>
            <a:normAutofit/>
          </a:bodyPr>
          <a:lstStyle/>
          <a:p>
            <a:pPr algn="l"/>
            <a:r>
              <a:rPr lang="it-IT" sz="4700" dirty="0" err="1"/>
              <a:t>ShareMyHouse</a:t>
            </a:r>
            <a:endParaRPr lang="it-IT" sz="4700"/>
          </a:p>
        </p:txBody>
      </p:sp>
      <p:sp>
        <p:nvSpPr>
          <p:cNvPr id="3" name="Sottotitolo 2">
            <a:extLst>
              <a:ext uri="{FF2B5EF4-FFF2-40B4-BE49-F238E27FC236}">
                <a16:creationId xmlns:a16="http://schemas.microsoft.com/office/drawing/2014/main" id="{379CBCFC-9D50-8D47-BC8E-80BFD7CDEF68}"/>
              </a:ext>
            </a:extLst>
          </p:cNvPr>
          <p:cNvSpPr>
            <a:spLocks noGrp="1"/>
          </p:cNvSpPr>
          <p:nvPr>
            <p:ph type="subTitle" idx="1"/>
          </p:nvPr>
        </p:nvSpPr>
        <p:spPr>
          <a:xfrm>
            <a:off x="1143000" y="3608516"/>
            <a:ext cx="4448175" cy="911117"/>
          </a:xfrm>
        </p:spPr>
        <p:txBody>
          <a:bodyPr>
            <a:normAutofit/>
          </a:bodyPr>
          <a:lstStyle/>
          <a:p>
            <a:pPr algn="l"/>
            <a:r>
              <a:rPr lang="it-IT" sz="1700"/>
              <a:t>Interazione Uomo Macchina e Usabilità del Software - AA 2018/2019</a:t>
            </a:r>
          </a:p>
        </p:txBody>
      </p:sp>
      <p:sp>
        <p:nvSpPr>
          <p:cNvPr id="21"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97332"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524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3319"/>
            <a:ext cx="488765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Immagine 15">
            <a:extLst>
              <a:ext uri="{FF2B5EF4-FFF2-40B4-BE49-F238E27FC236}">
                <a16:creationId xmlns:a16="http://schemas.microsoft.com/office/drawing/2014/main" id="{64BDDD02-BD49-9D4C-B0D3-75A1294796D2}"/>
              </a:ext>
            </a:extLst>
          </p:cNvPr>
          <p:cNvPicPr>
            <a:picLocks noChangeAspect="1"/>
          </p:cNvPicPr>
          <p:nvPr/>
        </p:nvPicPr>
        <p:blipFill>
          <a:blip r:embed="rId2"/>
          <a:stretch>
            <a:fillRect/>
          </a:stretch>
        </p:blipFill>
        <p:spPr>
          <a:xfrm>
            <a:off x="6400801" y="2211297"/>
            <a:ext cx="2084098" cy="2308336"/>
          </a:xfrm>
          <a:prstGeom prst="rect">
            <a:avLst/>
          </a:prstGeom>
        </p:spPr>
      </p:pic>
      <p:pic>
        <p:nvPicPr>
          <p:cNvPr id="5" name="Immagine 4">
            <a:extLst>
              <a:ext uri="{FF2B5EF4-FFF2-40B4-BE49-F238E27FC236}">
                <a16:creationId xmlns:a16="http://schemas.microsoft.com/office/drawing/2014/main" id="{206E9092-D2C7-A841-9EEF-FA82BC51B554}"/>
              </a:ext>
            </a:extLst>
          </p:cNvPr>
          <p:cNvPicPr>
            <a:picLocks noChangeAspect="1"/>
          </p:cNvPicPr>
          <p:nvPr/>
        </p:nvPicPr>
        <p:blipFill>
          <a:blip r:embed="rId3"/>
          <a:stretch>
            <a:fillRect/>
          </a:stretch>
        </p:blipFill>
        <p:spPr>
          <a:xfrm>
            <a:off x="1143000" y="2187459"/>
            <a:ext cx="3030538" cy="568224"/>
          </a:xfrm>
          <a:prstGeom prst="rect">
            <a:avLst/>
          </a:prstGeom>
        </p:spPr>
      </p:pic>
      <p:sp>
        <p:nvSpPr>
          <p:cNvPr id="11" name="CasellaDiTesto 10">
            <a:extLst>
              <a:ext uri="{FF2B5EF4-FFF2-40B4-BE49-F238E27FC236}">
                <a16:creationId xmlns:a16="http://schemas.microsoft.com/office/drawing/2014/main" id="{7D3BC0E4-36EE-9B42-A003-8BBD0DAC2741}"/>
              </a:ext>
            </a:extLst>
          </p:cNvPr>
          <p:cNvSpPr txBox="1"/>
          <p:nvPr/>
        </p:nvSpPr>
        <p:spPr>
          <a:xfrm>
            <a:off x="6635262" y="3270738"/>
            <a:ext cx="184731" cy="369332"/>
          </a:xfrm>
          <a:prstGeom prst="rect">
            <a:avLst/>
          </a:prstGeom>
          <a:noFill/>
        </p:spPr>
        <p:txBody>
          <a:bodyPr wrap="none" rtlCol="0">
            <a:spAutoFit/>
          </a:bodyPr>
          <a:lstStyle/>
          <a:p>
            <a:endParaRPr lang="it-IT"/>
          </a:p>
        </p:txBody>
      </p:sp>
      <p:sp>
        <p:nvSpPr>
          <p:cNvPr id="17" name="CasellaDiTesto 16">
            <a:extLst>
              <a:ext uri="{FF2B5EF4-FFF2-40B4-BE49-F238E27FC236}">
                <a16:creationId xmlns:a16="http://schemas.microsoft.com/office/drawing/2014/main" id="{C6A187AB-2E38-EF48-9C7D-9A9359444D0F}"/>
              </a:ext>
            </a:extLst>
          </p:cNvPr>
          <p:cNvSpPr txBox="1"/>
          <p:nvPr/>
        </p:nvSpPr>
        <p:spPr>
          <a:xfrm>
            <a:off x="304800" y="5447493"/>
            <a:ext cx="2520461" cy="646331"/>
          </a:xfrm>
          <a:prstGeom prst="rect">
            <a:avLst/>
          </a:prstGeom>
          <a:noFill/>
        </p:spPr>
        <p:txBody>
          <a:bodyPr wrap="square" rtlCol="0">
            <a:spAutoFit/>
          </a:bodyPr>
          <a:lstStyle/>
          <a:p>
            <a:r>
              <a:rPr lang="it-IT">
                <a:solidFill>
                  <a:schemeClr val="bg1"/>
                </a:solidFill>
              </a:rPr>
              <a:t>Francesca Festa</a:t>
            </a:r>
          </a:p>
          <a:p>
            <a:r>
              <a:rPr lang="it-IT">
                <a:solidFill>
                  <a:schemeClr val="bg1"/>
                </a:solidFill>
              </a:rPr>
              <a:t>Emanuele Gargiulo</a:t>
            </a:r>
          </a:p>
        </p:txBody>
      </p:sp>
      <p:sp>
        <p:nvSpPr>
          <p:cNvPr id="20" name="CasellaDiTesto 19">
            <a:extLst>
              <a:ext uri="{FF2B5EF4-FFF2-40B4-BE49-F238E27FC236}">
                <a16:creationId xmlns:a16="http://schemas.microsoft.com/office/drawing/2014/main" id="{985ED882-97DA-6E42-88D3-E60ABF404082}"/>
              </a:ext>
            </a:extLst>
          </p:cNvPr>
          <p:cNvSpPr txBox="1"/>
          <p:nvPr/>
        </p:nvSpPr>
        <p:spPr>
          <a:xfrm>
            <a:off x="304799" y="6318866"/>
            <a:ext cx="2520461" cy="369332"/>
          </a:xfrm>
          <a:prstGeom prst="rect">
            <a:avLst/>
          </a:prstGeom>
          <a:noFill/>
        </p:spPr>
        <p:txBody>
          <a:bodyPr wrap="square" rtlCol="0">
            <a:spAutoFit/>
          </a:bodyPr>
          <a:lstStyle/>
          <a:p>
            <a:r>
              <a:rPr lang="it-IT">
                <a:solidFill>
                  <a:schemeClr val="bg1"/>
                </a:solidFill>
              </a:rPr>
              <a:t>Prof. G. Vitiello</a:t>
            </a:r>
          </a:p>
        </p:txBody>
      </p:sp>
    </p:spTree>
    <p:extLst>
      <p:ext uri="{BB962C8B-B14F-4D97-AF65-F5344CB8AC3E}">
        <p14:creationId xmlns:p14="http://schemas.microsoft.com/office/powerpoint/2010/main" val="327676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Indagine Contestuale - Risultati</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fontScale="92500"/>
          </a:bodyPr>
          <a:lstStyle/>
          <a:p>
            <a:pPr marL="0" indent="0">
              <a:buNone/>
            </a:pPr>
            <a:r>
              <a:rPr lang="it-IT"/>
              <a:t>Dalle interviste è risultato che:</a:t>
            </a:r>
          </a:p>
          <a:p>
            <a:pPr lvl="0"/>
            <a:r>
              <a:rPr lang="it-IT"/>
              <a:t>la tecnologia potrebbe giocare un ruolo rilevante per l’assegnazione di un alloggio</a:t>
            </a:r>
          </a:p>
          <a:p>
            <a:pPr lvl="0"/>
            <a:r>
              <a:rPr lang="it-IT"/>
              <a:t>si preferisce alloggiare in un immobile non troppo distante da quello precedente</a:t>
            </a:r>
          </a:p>
          <a:p>
            <a:pPr lvl="0"/>
            <a:r>
              <a:rPr lang="it-IT"/>
              <a:t>mettere i propri immobili a disposizione potrebbe aiutare sensibilmente le persone nella fase di gestione delle emergenze, e renderebbe addirittura plausibile saltare la fase di smistamento in tendopoli</a:t>
            </a:r>
          </a:p>
          <a:p>
            <a:pPr lvl="0"/>
            <a:r>
              <a:rPr lang="it-IT"/>
              <a:t>l’iter burocratico deve essere ridotto al minimo</a:t>
            </a:r>
          </a:p>
          <a:p>
            <a:pPr marL="0" indent="0">
              <a:buNone/>
            </a:pPr>
            <a:endParaRPr lang="it-IT"/>
          </a:p>
        </p:txBody>
      </p:sp>
    </p:spTree>
    <p:extLst>
      <p:ext uri="{BB962C8B-B14F-4D97-AF65-F5344CB8AC3E}">
        <p14:creationId xmlns:p14="http://schemas.microsoft.com/office/powerpoint/2010/main" val="256625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Indagine Contestuale - Risultati</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rmAutofit fontScale="55000" lnSpcReduction="20000"/>
          </a:bodyPr>
          <a:lstStyle/>
          <a:p>
            <a:pPr marL="0" indent="0">
              <a:buNone/>
            </a:pPr>
            <a:r>
              <a:rPr lang="it-IT" sz="4400"/>
              <a:t>Dal sondaggio online è risultato che:</a:t>
            </a:r>
          </a:p>
          <a:p>
            <a:pPr lvl="0"/>
            <a:r>
              <a:rPr lang="it-IT"/>
              <a:t>la maggioranza degli intervistati ha un ottimo rapporto con la tecnologia</a:t>
            </a:r>
          </a:p>
          <a:p>
            <a:pPr lvl="0"/>
            <a:r>
              <a:rPr lang="it-IT"/>
              <a:t>spesso si possiede un altro immobile oltre a quello in cui si vive</a:t>
            </a:r>
          </a:p>
          <a:p>
            <a:pPr lvl="0"/>
            <a:r>
              <a:rPr lang="it-IT"/>
              <a:t>si possiede in media un solo altro immobile oltre a quello in cui si vive</a:t>
            </a:r>
          </a:p>
          <a:p>
            <a:pPr lvl="0"/>
            <a:r>
              <a:rPr lang="it-IT"/>
              <a:t>si è propensi a mettere a disposizione l’immobile in caso di emergenza</a:t>
            </a:r>
          </a:p>
          <a:p>
            <a:pPr lvl="0"/>
            <a:r>
              <a:rPr lang="it-IT"/>
              <a:t>operazioni burocratiche con tempi lunghi farebbero desistere la maggior parte degli intervistati dal mettere a disposizione un proprio immobile</a:t>
            </a:r>
          </a:p>
          <a:p>
            <a:pPr lvl="0"/>
            <a:r>
              <a:rPr lang="it-IT"/>
              <a:t>la maggioranza degli intervistati non ha dovuto trovare un altro alloggio per cause di forse maggiori</a:t>
            </a:r>
          </a:p>
          <a:p>
            <a:pPr lvl="0"/>
            <a:r>
              <a:rPr lang="it-IT"/>
              <a:t>chi si è trovato in situazione di emergenza si è mosso autonomamente nel trovare una nuova sistemazione</a:t>
            </a:r>
          </a:p>
          <a:p>
            <a:pPr lvl="0"/>
            <a:r>
              <a:rPr lang="it-IT"/>
              <a:t>le persone mediamente vogliono restare nella stessa area di quella dell’abitazione lasciata</a:t>
            </a:r>
          </a:p>
          <a:p>
            <a:pPr lvl="0"/>
            <a:r>
              <a:rPr lang="it-IT"/>
              <a:t>i nuclei familiari sono composti per lo più da 4 persone e sono prevalentemente assenti persone portatrici di handicap</a:t>
            </a:r>
          </a:p>
          <a:p>
            <a:pPr lvl="0"/>
            <a:r>
              <a:rPr lang="it-IT"/>
              <a:t>è risultato molto importante dare la possibilità di mettere a disposizione e assegnare un immobile online.</a:t>
            </a:r>
          </a:p>
          <a:p>
            <a:pPr marL="0" indent="0">
              <a:buNone/>
            </a:pPr>
            <a:endParaRPr lang="it-IT"/>
          </a:p>
        </p:txBody>
      </p:sp>
    </p:spTree>
    <p:extLst>
      <p:ext uri="{BB962C8B-B14F-4D97-AF65-F5344CB8AC3E}">
        <p14:creationId xmlns:p14="http://schemas.microsoft.com/office/powerpoint/2010/main" val="49169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Profili Utente</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rmAutofit/>
          </a:bodyPr>
          <a:lstStyle/>
          <a:p>
            <a:pPr marL="0" indent="0">
              <a:buNone/>
            </a:pPr>
            <a:r>
              <a:rPr lang="it-IT" sz="2400"/>
              <a:t>A seguito delle interviste condotte con potenziali utenti ed esperti del settore e del sondaggio online, si è proceduto con la creazione di ‘</a:t>
            </a:r>
            <a:r>
              <a:rPr lang="it-IT" sz="2400" err="1"/>
              <a:t>Personas</a:t>
            </a:r>
            <a:r>
              <a:rPr lang="it-IT" sz="2400"/>
              <a:t>’ che abbiano una sintesi delle caratteristiche dei potenziali utenti del sistema. </a:t>
            </a:r>
            <a:br>
              <a:rPr lang="it-IT" sz="2400"/>
            </a:br>
            <a:r>
              <a:rPr lang="it-IT" sz="2400"/>
              <a:t>Ogni Persona rappresenta un particolare gruppo di utenti. Avremo quindi</a:t>
            </a:r>
          </a:p>
          <a:p>
            <a:r>
              <a:rPr lang="it-IT" sz="1800"/>
              <a:t>Davide, utente che desidera mettere a disposizione un proprio immobile e successivamente gestirne la disponibilità o visualizzarne lo stato, ma non ha molto tempo libero</a:t>
            </a:r>
          </a:p>
          <a:p>
            <a:r>
              <a:rPr lang="it-IT" sz="1800"/>
              <a:t>Luca, volontario della Protezione Civile, desideroso di svolgere al meglio i suoi compiti e di individuare sempre nel modo più rapido ed efficace possibile le migliori sistemazioni per i cittadini che hanno perso la casa in seguito ad una catastrofe</a:t>
            </a:r>
          </a:p>
          <a:p>
            <a:endParaRPr lang="it-IT"/>
          </a:p>
          <a:p>
            <a:endParaRPr lang="it-IT"/>
          </a:p>
          <a:p>
            <a:endParaRPr lang="it-IT"/>
          </a:p>
          <a:p>
            <a:endParaRPr lang="it-IT"/>
          </a:p>
        </p:txBody>
      </p:sp>
    </p:spTree>
    <p:extLst>
      <p:ext uri="{BB962C8B-B14F-4D97-AF65-F5344CB8AC3E}">
        <p14:creationId xmlns:p14="http://schemas.microsoft.com/office/powerpoint/2010/main" val="266213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3724072" y="629268"/>
            <a:ext cx="4939868" cy="1286160"/>
          </a:xfrm>
        </p:spPr>
        <p:style>
          <a:lnRef idx="2">
            <a:schemeClr val="accent2">
              <a:shade val="50000"/>
            </a:schemeClr>
          </a:lnRef>
          <a:fillRef idx="1">
            <a:schemeClr val="accent2"/>
          </a:fillRef>
          <a:effectRef idx="0">
            <a:schemeClr val="accent2"/>
          </a:effectRef>
          <a:fontRef idx="minor">
            <a:schemeClr val="lt1"/>
          </a:fontRef>
        </p:style>
        <p:txBody>
          <a:bodyPr anchor="b">
            <a:normAutofit/>
          </a:bodyPr>
          <a:lstStyle/>
          <a:p>
            <a:r>
              <a:rPr lang="it-IT" sz="4100"/>
              <a:t>Profili Utente - Davide</a:t>
            </a:r>
          </a:p>
        </p:txBody>
      </p:sp>
      <p:pic>
        <p:nvPicPr>
          <p:cNvPr id="3" name="Immagine 2">
            <a:extLst>
              <a:ext uri="{FF2B5EF4-FFF2-40B4-BE49-F238E27FC236}">
                <a16:creationId xmlns:a16="http://schemas.microsoft.com/office/drawing/2014/main" id="{0CFB2ADA-FB65-0E45-8DF9-407FA37F4FDE}"/>
              </a:ext>
            </a:extLst>
          </p:cNvPr>
          <p:cNvPicPr>
            <a:picLocks noChangeAspect="1"/>
          </p:cNvPicPr>
          <p:nvPr/>
        </p:nvPicPr>
        <p:blipFill rotWithShape="1">
          <a:blip r:embed="rId2"/>
          <a:srcRect l="22912" r="19805"/>
          <a:stretch/>
        </p:blipFill>
        <p:spPr>
          <a:xfrm>
            <a:off x="20" y="10"/>
            <a:ext cx="3476673" cy="6857990"/>
          </a:xfrm>
          <a:prstGeom prst="rect">
            <a:avLst/>
          </a:prstGeom>
          <a:effectLst/>
        </p:spPr>
      </p:pic>
      <p:cxnSp>
        <p:nvCxnSpPr>
          <p:cNvPr id="30" name="Straight Connector 2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DB8973"/>
            </a:solidFill>
          </a:ln>
        </p:spPr>
        <p:style>
          <a:lnRef idx="1">
            <a:schemeClr val="accent1"/>
          </a:lnRef>
          <a:fillRef idx="0">
            <a:schemeClr val="accent1"/>
          </a:fillRef>
          <a:effectRef idx="0">
            <a:schemeClr val="accent1"/>
          </a:effectRef>
          <a:fontRef idx="minor">
            <a:schemeClr val="tx1"/>
          </a:fontRef>
        </p:style>
      </p:cxn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3724073" y="2438400"/>
            <a:ext cx="4939867" cy="3785419"/>
          </a:xfrm>
        </p:spPr>
        <p:txBody>
          <a:bodyPr>
            <a:normAutofit lnSpcReduction="10000"/>
          </a:bodyPr>
          <a:lstStyle/>
          <a:p>
            <a:pPr marL="0" indent="0">
              <a:buNone/>
            </a:pPr>
            <a:r>
              <a:rPr lang="it-IT" sz="1600"/>
              <a:t>Davide è un uomo di 29 anni e lavora come avvocato in uno studio legale a tempo pieno. Le sue giornate sono pienamente occupate dal lavoro e molto spesso è costretto a spostarsi per incontrare nuovi clienti. Con l’avanzare della sua carriera, Davide ha notato che ha sempre meno tempo per sé e che quindi il suo tempo libero è prezioso.</a:t>
            </a:r>
            <a:br>
              <a:rPr lang="it-IT" sz="1600"/>
            </a:br>
            <a:r>
              <a:rPr lang="it-IT" sz="1600"/>
              <a:t>Essendo proprietario di 2 immobili che non usa (uno in Calabria e uno in Molise) oltre a quello in cui vive, pensa che sarebbe una buona idea quella di metterli a disposizione di chi ha perso la propria abitazione a causa di un’emergenza di qualche tipo, ottenendo magari delle agevolazioni fiscali da parte del comune.</a:t>
            </a:r>
            <a:br>
              <a:rPr lang="it-IT" sz="1600"/>
            </a:br>
            <a:r>
              <a:rPr lang="it-IT" sz="1600"/>
              <a:t>L’ideale per Davide sarebbe però un prodotto software che permetta di svolgere questa operazione comodamente da casa, senza imbattersi in lunghe pratiche da compilare che occuperebbero molto del suo già scarso tempo libero.</a:t>
            </a:r>
          </a:p>
          <a:p>
            <a:endParaRPr lang="it-IT" sz="1400"/>
          </a:p>
          <a:p>
            <a:endParaRPr lang="it-IT" sz="1400"/>
          </a:p>
        </p:txBody>
      </p:sp>
    </p:spTree>
    <p:extLst>
      <p:ext uri="{BB962C8B-B14F-4D97-AF65-F5344CB8AC3E}">
        <p14:creationId xmlns:p14="http://schemas.microsoft.com/office/powerpoint/2010/main" val="2644421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3724072" y="629268"/>
            <a:ext cx="4939868" cy="1286160"/>
          </a:xfrm>
        </p:spPr>
        <p:style>
          <a:lnRef idx="2">
            <a:schemeClr val="accent2">
              <a:shade val="50000"/>
            </a:schemeClr>
          </a:lnRef>
          <a:fillRef idx="1">
            <a:schemeClr val="accent2"/>
          </a:fillRef>
          <a:effectRef idx="0">
            <a:schemeClr val="accent2"/>
          </a:effectRef>
          <a:fontRef idx="minor">
            <a:schemeClr val="lt1"/>
          </a:fontRef>
        </p:style>
        <p:txBody>
          <a:bodyPr anchor="b">
            <a:normAutofit/>
          </a:bodyPr>
          <a:lstStyle/>
          <a:p>
            <a:r>
              <a:rPr lang="it-IT"/>
              <a:t>Profili Utente - Luca</a:t>
            </a:r>
          </a:p>
        </p:txBody>
      </p:sp>
      <p:pic>
        <p:nvPicPr>
          <p:cNvPr id="5" name="Immagine 4">
            <a:extLst>
              <a:ext uri="{FF2B5EF4-FFF2-40B4-BE49-F238E27FC236}">
                <a16:creationId xmlns:a16="http://schemas.microsoft.com/office/drawing/2014/main" id="{9A3FF335-FB2F-B34F-B1E2-95AFE52B0884}"/>
              </a:ext>
            </a:extLst>
          </p:cNvPr>
          <p:cNvPicPr>
            <a:picLocks noChangeAspect="1"/>
          </p:cNvPicPr>
          <p:nvPr/>
        </p:nvPicPr>
        <p:blipFill rotWithShape="1">
          <a:blip r:embed="rId2"/>
          <a:srcRect l="1593" r="28723"/>
          <a:stretch/>
        </p:blipFill>
        <p:spPr>
          <a:xfrm>
            <a:off x="20" y="10"/>
            <a:ext cx="3476673" cy="6857990"/>
          </a:xfrm>
          <a:prstGeom prst="rect">
            <a:avLst/>
          </a:prstGeom>
          <a:effectLst/>
        </p:spPr>
      </p:pic>
      <p:cxnSp>
        <p:nvCxnSpPr>
          <p:cNvPr id="30" name="Straight Connector 2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2B34DE"/>
            </a:solidFill>
          </a:ln>
        </p:spPr>
        <p:style>
          <a:lnRef idx="1">
            <a:schemeClr val="accent1"/>
          </a:lnRef>
          <a:fillRef idx="0">
            <a:schemeClr val="accent1"/>
          </a:fillRef>
          <a:effectRef idx="0">
            <a:schemeClr val="accent1"/>
          </a:effectRef>
          <a:fontRef idx="minor">
            <a:schemeClr val="tx1"/>
          </a:fontRef>
        </p:style>
      </p:cxn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3724073" y="2203940"/>
            <a:ext cx="4939867" cy="4152410"/>
          </a:xfrm>
        </p:spPr>
        <p:txBody>
          <a:bodyPr>
            <a:normAutofit fontScale="70000" lnSpcReduction="20000"/>
          </a:bodyPr>
          <a:lstStyle/>
          <a:p>
            <a:pPr marL="0" indent="0">
              <a:buNone/>
            </a:pPr>
            <a:r>
              <a:rPr lang="it-IT" sz="2200"/>
              <a:t>Luca è un uomo di 32 anni, impiegato in un’azienda di Napoli in cui svolge il ruolo di programmatore. Nel suo tempo libero, egli fa volontariato nella protezione civile di Nola, paese in cui vive, da 10 anni. Nel 2009 si recò in Abruzzo, nella città di L’Aquila, a seguito del terremoto di magnitudo 5.9 della scala Richter che si verificò nel mese di aprile, per aiutare la protezione civile. </a:t>
            </a:r>
            <a:br>
              <a:rPr lang="it-IT" sz="2200"/>
            </a:br>
            <a:r>
              <a:rPr lang="it-IT" sz="2200"/>
              <a:t>In quell’occasione Luca ha appurato che le tendopoli allestite per le persone non erano sufficienti e che per molto tempo le persone si sono ritrovate a vivere in alloggi ristretti e scomodi; da questa esperienza ha maturato l’idea che potrebbe essere utile mettere a disposizione una propria abitazione che non si usa o che si usa poco per le persone che vivono una situazione di emergenza. Per Luca, oltre alla parte di messa a disposizione di un’immobile, è chiara anche l’importanza di dare la possibilità alla protezione civile di accedere a questa lista di immobili e ai loro dettagli, per procedere con l’assegnazione alle famiglie, e ipotizza che ciò permetterebbe in molti casi di evitare interamente la fase della tendopoli.</a:t>
            </a:r>
            <a:br>
              <a:rPr lang="it-IT" sz="2200"/>
            </a:br>
            <a:r>
              <a:rPr lang="it-IT" sz="2200"/>
              <a:t>Luca è quindi fiducioso che un sito web che gestisca questo tipo di problematica potrebbe aiutare sensibilmente chi si ritrova senza una casa per un’emergenza. </a:t>
            </a:r>
          </a:p>
          <a:p>
            <a:endParaRPr lang="it-IT" sz="1300"/>
          </a:p>
        </p:txBody>
      </p:sp>
    </p:spTree>
    <p:extLst>
      <p:ext uri="{BB962C8B-B14F-4D97-AF65-F5344CB8AC3E}">
        <p14:creationId xmlns:p14="http://schemas.microsoft.com/office/powerpoint/2010/main" val="189454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err="1"/>
              <a:t>Problem</a:t>
            </a:r>
            <a:r>
              <a:rPr lang="it-IT" dirty="0"/>
              <a:t> </a:t>
            </a:r>
            <a:r>
              <a:rPr lang="it-IT" dirty="0" err="1"/>
              <a:t>Scenarios</a:t>
            </a:r>
            <a:r>
              <a:rPr lang="it-IT" dirty="0"/>
              <a:t> e </a:t>
            </a:r>
            <a:r>
              <a:rPr lang="it-IT" dirty="0" err="1"/>
              <a:t>Claim</a:t>
            </a:r>
            <a:endParaRPr lang="it-IT" dirty="0"/>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rmAutofit lnSpcReduction="10000"/>
          </a:bodyPr>
          <a:lstStyle/>
          <a:p>
            <a:pPr marL="0" indent="0">
              <a:buNone/>
            </a:pPr>
            <a:r>
              <a:rPr lang="en" dirty="0"/>
              <a:t>Uno scenario </a:t>
            </a:r>
            <a:r>
              <a:rPr lang="en" dirty="0" err="1"/>
              <a:t>è</a:t>
            </a:r>
            <a:r>
              <a:rPr lang="en" dirty="0"/>
              <a:t> </a:t>
            </a:r>
            <a:r>
              <a:rPr lang="en" dirty="0" err="1"/>
              <a:t>una</a:t>
            </a:r>
            <a:r>
              <a:rPr lang="en" dirty="0"/>
              <a:t> </a:t>
            </a:r>
            <a:r>
              <a:rPr lang="en" dirty="0" err="1"/>
              <a:t>descrizione</a:t>
            </a:r>
            <a:r>
              <a:rPr lang="en" dirty="0"/>
              <a:t> </a:t>
            </a:r>
            <a:r>
              <a:rPr lang="en" dirty="0" err="1"/>
              <a:t>dell’interazione</a:t>
            </a:r>
            <a:r>
              <a:rPr lang="en" dirty="0"/>
              <a:t> di </a:t>
            </a:r>
            <a:r>
              <a:rPr lang="en" dirty="0" err="1"/>
              <a:t>uno</a:t>
            </a:r>
            <a:r>
              <a:rPr lang="en" dirty="0"/>
              <a:t> o </a:t>
            </a:r>
            <a:r>
              <a:rPr lang="en" dirty="0" err="1"/>
              <a:t>più</a:t>
            </a:r>
            <a:r>
              <a:rPr lang="en" dirty="0"/>
              <a:t> </a:t>
            </a:r>
            <a:r>
              <a:rPr lang="en" dirty="0" err="1"/>
              <a:t>utenti</a:t>
            </a:r>
            <a:r>
              <a:rPr lang="en" dirty="0"/>
              <a:t> con un </a:t>
            </a:r>
            <a:r>
              <a:rPr lang="it-IT" dirty="0" err="1"/>
              <a:t>S</a:t>
            </a:r>
            <a:r>
              <a:rPr lang="en" dirty="0" err="1"/>
              <a:t>istema</a:t>
            </a:r>
            <a:r>
              <a:rPr lang="en" dirty="0"/>
              <a:t>, </a:t>
            </a:r>
            <a:r>
              <a:rPr lang="en" dirty="0" err="1"/>
              <a:t>dispositivo</a:t>
            </a:r>
            <a:r>
              <a:rPr lang="en" dirty="0"/>
              <a:t> o </a:t>
            </a:r>
            <a:r>
              <a:rPr lang="en" dirty="0" err="1"/>
              <a:t>processo</a:t>
            </a:r>
            <a:r>
              <a:rPr lang="en" dirty="0"/>
              <a:t>, con lo </a:t>
            </a:r>
            <a:r>
              <a:rPr lang="en" dirty="0" err="1"/>
              <a:t>scopo</a:t>
            </a:r>
            <a:r>
              <a:rPr lang="en" dirty="0"/>
              <a:t> di </a:t>
            </a:r>
            <a:r>
              <a:rPr lang="en" dirty="0" err="1"/>
              <a:t>raggiungere</a:t>
            </a:r>
            <a:r>
              <a:rPr lang="en" dirty="0"/>
              <a:t> un </a:t>
            </a:r>
            <a:r>
              <a:rPr lang="en" dirty="0" err="1"/>
              <a:t>obbiettivo</a:t>
            </a:r>
            <a:r>
              <a:rPr lang="en" dirty="0"/>
              <a:t> sotto determinate </a:t>
            </a:r>
            <a:r>
              <a:rPr lang="en" dirty="0" err="1"/>
              <a:t>condizioni</a:t>
            </a:r>
            <a:r>
              <a:rPr lang="en" dirty="0"/>
              <a:t> e </a:t>
            </a:r>
            <a:r>
              <a:rPr lang="en" dirty="0" err="1"/>
              <a:t>vincoli</a:t>
            </a:r>
            <a:r>
              <a:rPr lang="en" dirty="0"/>
              <a:t>. </a:t>
            </a:r>
          </a:p>
          <a:p>
            <a:pPr marL="0" indent="0">
              <a:buNone/>
            </a:pPr>
            <a:r>
              <a:rPr lang="en" dirty="0" err="1"/>
              <a:t>Gli</a:t>
            </a:r>
            <a:r>
              <a:rPr lang="en" dirty="0"/>
              <a:t> </a:t>
            </a:r>
            <a:r>
              <a:rPr lang="en" dirty="0" err="1"/>
              <a:t>scenari</a:t>
            </a:r>
            <a:r>
              <a:rPr lang="en" dirty="0"/>
              <a:t> </a:t>
            </a:r>
            <a:r>
              <a:rPr lang="en" dirty="0" err="1"/>
              <a:t>forniscono</a:t>
            </a:r>
            <a:r>
              <a:rPr lang="en" dirty="0"/>
              <a:t> </a:t>
            </a:r>
            <a:r>
              <a:rPr lang="en" dirty="0" err="1"/>
              <a:t>informazioni</a:t>
            </a:r>
            <a:r>
              <a:rPr lang="en" dirty="0"/>
              <a:t> </a:t>
            </a:r>
            <a:r>
              <a:rPr lang="en" dirty="0" err="1"/>
              <a:t>rispetto</a:t>
            </a:r>
            <a:r>
              <a:rPr lang="en" dirty="0"/>
              <a:t> al contest </a:t>
            </a:r>
            <a:r>
              <a:rPr lang="en" dirty="0" err="1"/>
              <a:t>nel</a:t>
            </a:r>
            <a:r>
              <a:rPr lang="en" dirty="0"/>
              <a:t> quale </a:t>
            </a:r>
            <a:r>
              <a:rPr lang="en" dirty="0" err="1"/>
              <a:t>il</a:t>
            </a:r>
            <a:r>
              <a:rPr lang="en" dirty="0"/>
              <a:t> </a:t>
            </a:r>
            <a:r>
              <a:rPr lang="it-IT" dirty="0" err="1"/>
              <a:t>S</a:t>
            </a:r>
            <a:r>
              <a:rPr lang="en" dirty="0" err="1"/>
              <a:t>istema</a:t>
            </a:r>
            <a:r>
              <a:rPr lang="en" dirty="0"/>
              <a:t> </a:t>
            </a:r>
            <a:r>
              <a:rPr lang="en" dirty="0" err="1"/>
              <a:t>deve</a:t>
            </a:r>
            <a:r>
              <a:rPr lang="en" dirty="0"/>
              <a:t> </a:t>
            </a:r>
            <a:r>
              <a:rPr lang="en" dirty="0" err="1"/>
              <a:t>operare</a:t>
            </a:r>
            <a:r>
              <a:rPr lang="en" dirty="0"/>
              <a:t>, in </a:t>
            </a:r>
            <a:r>
              <a:rPr lang="en" dirty="0" err="1"/>
              <a:t>una</a:t>
            </a:r>
            <a:r>
              <a:rPr lang="en" dirty="0"/>
              <a:t> vision </a:t>
            </a:r>
            <a:r>
              <a:rPr lang="en" dirty="0" err="1"/>
              <a:t>orientat</a:t>
            </a:r>
            <a:r>
              <a:rPr lang="it-IT" dirty="0"/>
              <a:t>e</a:t>
            </a:r>
            <a:r>
              <a:rPr lang="en" dirty="0"/>
              <a:t> al task e </a:t>
            </a:r>
            <a:r>
              <a:rPr lang="en" dirty="0" err="1"/>
              <a:t>all’utente</a:t>
            </a:r>
            <a:r>
              <a:rPr lang="en" dirty="0"/>
              <a:t> </a:t>
            </a:r>
            <a:r>
              <a:rPr lang="en" dirty="0" err="1"/>
              <a:t>stesso</a:t>
            </a:r>
            <a:r>
              <a:rPr lang="en" dirty="0"/>
              <a:t>.</a:t>
            </a:r>
          </a:p>
          <a:p>
            <a:pPr marL="0" indent="0">
              <a:buNone/>
            </a:pPr>
            <a:r>
              <a:rPr lang="en" dirty="0" err="1"/>
              <a:t>Relativamente</a:t>
            </a:r>
            <a:r>
              <a:rPr lang="en" dirty="0"/>
              <a:t> ad </a:t>
            </a:r>
            <a:r>
              <a:rPr lang="en" dirty="0" err="1"/>
              <a:t>ogni</a:t>
            </a:r>
            <a:r>
              <a:rPr lang="en" dirty="0"/>
              <a:t> scenario, </a:t>
            </a:r>
            <a:r>
              <a:rPr lang="en" dirty="0" err="1"/>
              <a:t>vengono</a:t>
            </a:r>
            <a:r>
              <a:rPr lang="en" dirty="0"/>
              <a:t> poi </a:t>
            </a:r>
            <a:r>
              <a:rPr lang="en" dirty="0" err="1"/>
              <a:t>esaminati</a:t>
            </a:r>
            <a:r>
              <a:rPr lang="en" dirty="0"/>
              <a:t> </a:t>
            </a:r>
            <a:r>
              <a:rPr lang="it-IT" dirty="0"/>
              <a:t>i </a:t>
            </a:r>
            <a:r>
              <a:rPr lang="it-IT" dirty="0" err="1"/>
              <a:t>claim</a:t>
            </a:r>
            <a:r>
              <a:rPr lang="it-IT" dirty="0"/>
              <a:t>, ossia elementi della situazione in questione che si ritiene abbiano conseguenze importanti – negative o positive che siano – per gli attori dello scenario.</a:t>
            </a:r>
          </a:p>
          <a:p>
            <a:pPr marL="0" indent="0">
              <a:buNone/>
            </a:pPr>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220750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err="1"/>
              <a:t>Problem</a:t>
            </a:r>
            <a:r>
              <a:rPr lang="it-IT"/>
              <a:t> Scenario - Esempio</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1550"/>
              <a:t>Sono le ore 18:00 e Davide è appena uscito dall’ufficio e deve rincasare. Dal momento che si sposta con i mezzi pubblici, è costretto ad attendere mezz’ora il pullman. Una volta rientrato, Davide è fisicamente e mentalmente stanco e quindi decide di passare un po’ di tempo con sua moglie. A seguito di una chiacchierata con quest’ultima, si rende conto che gli altri due suoi immobili (uno in Calabria e uno in Molise) sono inutilizzati per gran parte dell’anno e che quindi potrebbero essere messi a disposizione di altre persone in situazioni di emergenza. Il giorno successivo è sabato e il Comune del suo paese è aperto solo dal lunedì al venerdì; è quindi costretto ad aspettare che una nuova settimana inizi e prendere una giornata di permesso dal lavoro per informarsi al Comune. Il lunedì, dopo diverse ore di attesa, riesce a parlare con un responsabile della protezione civile, ed apprende che attualmente non esiste un modo per mettere a disposizione un proprio immobile. Dopo mezza giornata stressante spesa al comune ad attendere, torna a casa e decide di prendere iniziativa da solo: crea un gruppo su </a:t>
            </a:r>
            <a:r>
              <a:rPr lang="it-IT" sz="1550" err="1"/>
              <a:t>Facebook</a:t>
            </a:r>
            <a:r>
              <a:rPr lang="it-IT" sz="1550"/>
              <a:t> e mette un annuncio relativo ai suoi immobili per tutte le persone che si trovano in stato di emergenza.</a:t>
            </a:r>
          </a:p>
          <a:p>
            <a:pPr marL="0" indent="0">
              <a:buNone/>
            </a:pPr>
            <a:r>
              <a:rPr lang="it-IT" sz="1550"/>
              <a:t>Purtroppo, diffondere la notizia della creazione del gruppo non è facile, e per forza di cose il numero di persone raggiunto non è elevato. </a:t>
            </a:r>
          </a:p>
          <a:p>
            <a:pPr marL="0" indent="0">
              <a:buNone/>
            </a:pPr>
            <a:r>
              <a:rPr lang="it-IT" sz="1550"/>
              <a:t>Decide dunque di rivolgersi anche ad alcune associazioni presenti sul territorio che si occupano proprio di trovare una sistemazione a chi ne ha bisogno, ma purtroppo tali associazioni non sono né presenti ovunque né egualmente affidabili, e non è riuscito a trovarne una in Calabria.	</a:t>
            </a:r>
          </a:p>
          <a:p>
            <a:pPr marL="0" indent="0">
              <a:buNone/>
            </a:pPr>
            <a:endParaRPr lang="it-IT" sz="1550"/>
          </a:p>
          <a:p>
            <a:pPr marL="0" indent="0">
              <a:buNone/>
            </a:pPr>
            <a:endParaRPr lang="it-IT" sz="1550"/>
          </a:p>
          <a:p>
            <a:pPr marL="0" indent="0">
              <a:buNone/>
            </a:pPr>
            <a:endParaRPr lang="it-IT" sz="1550"/>
          </a:p>
          <a:p>
            <a:pPr marL="0" indent="0">
              <a:buNone/>
            </a:pPr>
            <a:endParaRPr lang="it-IT" sz="1550"/>
          </a:p>
        </p:txBody>
      </p:sp>
    </p:spTree>
    <p:extLst>
      <p:ext uri="{BB962C8B-B14F-4D97-AF65-F5344CB8AC3E}">
        <p14:creationId xmlns:p14="http://schemas.microsoft.com/office/powerpoint/2010/main" val="291868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628650" y="365125"/>
            <a:ext cx="7886700" cy="1325563"/>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p>
            <a:r>
              <a:rPr lang="en-US" sz="4000" kern="1200">
                <a:solidFill>
                  <a:schemeClr val="bg1"/>
                </a:solidFill>
                <a:latin typeface="+mj-lt"/>
                <a:ea typeface="+mj-ea"/>
                <a:cs typeface="+mj-cs"/>
              </a:rPr>
              <a:t>Problem Scenario – Claim (</a:t>
            </a:r>
            <a:r>
              <a:rPr lang="en-US" sz="4000" kern="1200" err="1">
                <a:solidFill>
                  <a:schemeClr val="bg1"/>
                </a:solidFill>
                <a:latin typeface="+mj-lt"/>
                <a:ea typeface="+mj-ea"/>
                <a:cs typeface="+mj-cs"/>
              </a:rPr>
              <a:t>Esempio</a:t>
            </a:r>
            <a:r>
              <a:rPr lang="en-US" sz="4000" kern="1200">
                <a:solidFill>
                  <a:schemeClr val="bg1"/>
                </a:solidFill>
                <a:latin typeface="+mj-lt"/>
                <a:ea typeface="+mj-ea"/>
                <a:cs typeface="+mj-cs"/>
              </a:rPr>
              <a:t>)</a:t>
            </a:r>
          </a:p>
        </p:txBody>
      </p:sp>
      <p:graphicFrame>
        <p:nvGraphicFramePr>
          <p:cNvPr id="8" name="Tabella 7">
            <a:extLst>
              <a:ext uri="{FF2B5EF4-FFF2-40B4-BE49-F238E27FC236}">
                <a16:creationId xmlns:a16="http://schemas.microsoft.com/office/drawing/2014/main" id="{CDA74D4E-F245-3E47-A78F-96889A04B823}"/>
              </a:ext>
            </a:extLst>
          </p:cNvPr>
          <p:cNvGraphicFramePr>
            <a:graphicFrameLocks noGrp="1"/>
          </p:cNvGraphicFramePr>
          <p:nvPr>
            <p:extLst>
              <p:ext uri="{D42A27DB-BD31-4B8C-83A1-F6EECF244321}">
                <p14:modId xmlns:p14="http://schemas.microsoft.com/office/powerpoint/2010/main" val="454393161"/>
              </p:ext>
            </p:extLst>
          </p:nvPr>
        </p:nvGraphicFramePr>
        <p:xfrm>
          <a:off x="628650" y="1828799"/>
          <a:ext cx="7886700" cy="4472998"/>
        </p:xfrm>
        <a:graphic>
          <a:graphicData uri="http://schemas.openxmlformats.org/drawingml/2006/table">
            <a:tbl>
              <a:tblPr firstRow="1" firstCol="1" bandRow="1">
                <a:tableStyleId>{5C22544A-7EE6-4342-B048-85BDC9FD1C3A}</a:tableStyleId>
              </a:tblPr>
              <a:tblGrid>
                <a:gridCol w="2395904">
                  <a:extLst>
                    <a:ext uri="{9D8B030D-6E8A-4147-A177-3AD203B41FA5}">
                      <a16:colId xmlns:a16="http://schemas.microsoft.com/office/drawing/2014/main" val="1318648402"/>
                    </a:ext>
                  </a:extLst>
                </a:gridCol>
                <a:gridCol w="5490796">
                  <a:extLst>
                    <a:ext uri="{9D8B030D-6E8A-4147-A177-3AD203B41FA5}">
                      <a16:colId xmlns:a16="http://schemas.microsoft.com/office/drawing/2014/main" val="191658464"/>
                    </a:ext>
                  </a:extLst>
                </a:gridCol>
              </a:tblGrid>
              <a:tr h="172368">
                <a:tc>
                  <a:txBody>
                    <a:bodyPr/>
                    <a:lstStyle/>
                    <a:p>
                      <a:pPr>
                        <a:lnSpc>
                          <a:spcPct val="107000"/>
                        </a:lnSpc>
                        <a:spcAft>
                          <a:spcPts val="0"/>
                        </a:spcAft>
                      </a:pPr>
                      <a:r>
                        <a:rPr lang="it-IT" sz="900">
                          <a:effectLst/>
                        </a:rPr>
                        <a:t>Situation features (Problem scenario 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900">
                          <a:effectLst/>
                        </a:rPr>
                        <a:t>Pro (+) e Contro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768626132"/>
                  </a:ext>
                </a:extLst>
              </a:tr>
              <a:tr h="1053531">
                <a:tc>
                  <a:txBody>
                    <a:bodyPr/>
                    <a:lstStyle/>
                    <a:p>
                      <a:pPr>
                        <a:lnSpc>
                          <a:spcPct val="107000"/>
                        </a:lnSpc>
                        <a:spcAft>
                          <a:spcPts val="0"/>
                        </a:spcAft>
                      </a:pPr>
                      <a:r>
                        <a:rPr lang="it-IT" sz="1400">
                          <a:effectLst/>
                        </a:rPr>
                        <a:t>Mettere a disposizione un immobile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1200">
                          <a:effectLst/>
                        </a:rPr>
                        <a:t>(+) Davide può aiutare i cittadini che hanno bisogno di una casa per situazioni di emergenze</a:t>
                      </a:r>
                    </a:p>
                    <a:p>
                      <a:pPr>
                        <a:lnSpc>
                          <a:spcPct val="107000"/>
                        </a:lnSpc>
                        <a:spcAft>
                          <a:spcPts val="0"/>
                        </a:spcAft>
                      </a:pPr>
                      <a:r>
                        <a:rPr lang="it-IT" sz="1200">
                          <a:effectLst/>
                        </a:rPr>
                        <a:t>(+) Facilita il Comune nell’assegnazione di un alloggio ai nuclei familiari</a:t>
                      </a:r>
                    </a:p>
                    <a:p>
                      <a:pPr>
                        <a:lnSpc>
                          <a:spcPct val="107000"/>
                        </a:lnSpc>
                        <a:spcAft>
                          <a:spcPts val="0"/>
                        </a:spcAft>
                      </a:pPr>
                      <a:r>
                        <a:rPr lang="it-IT" sz="1200">
                          <a:effectLst/>
                        </a:rPr>
                        <a:t>(+) Maggiore confort e senso di sicurezza per le persone ospitate</a:t>
                      </a:r>
                    </a:p>
                    <a:p>
                      <a:pPr>
                        <a:lnSpc>
                          <a:spcPct val="107000"/>
                        </a:lnSpc>
                        <a:spcAft>
                          <a:spcPts val="0"/>
                        </a:spcAft>
                      </a:pPr>
                      <a:r>
                        <a:rPr lang="it-IT" sz="1200">
                          <a:effectLst/>
                        </a:rPr>
                        <a:t>(-) Davide potrebbe non sapere però fino a quando le persone devono restare nel suo alloggio</a:t>
                      </a:r>
                      <a:endParaRPr lang="it-IT" sz="12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2841897614"/>
                  </a:ext>
                </a:extLst>
              </a:tr>
              <a:tr h="1494113">
                <a:tc>
                  <a:txBody>
                    <a:bodyPr/>
                    <a:lstStyle/>
                    <a:p>
                      <a:pPr>
                        <a:lnSpc>
                          <a:spcPct val="107000"/>
                        </a:lnSpc>
                        <a:spcAft>
                          <a:spcPts val="0"/>
                        </a:spcAft>
                      </a:pPr>
                      <a:r>
                        <a:rPr lang="it-IT" sz="1400">
                          <a:effectLst/>
                        </a:rPr>
                        <a:t>Recarsi personalmente al Comune per avere informazioni sulla messa a disposizione un immobile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1200">
                          <a:effectLst/>
                        </a:rPr>
                        <a:t>(+) Si può ottenere una risposta alle proprie domande parlando con esperti del settore</a:t>
                      </a:r>
                    </a:p>
                    <a:p>
                      <a:pPr>
                        <a:lnSpc>
                          <a:spcPct val="107000"/>
                        </a:lnSpc>
                        <a:spcAft>
                          <a:spcPts val="0"/>
                        </a:spcAft>
                      </a:pPr>
                      <a:r>
                        <a:rPr lang="it-IT" sz="1200">
                          <a:effectLst/>
                        </a:rPr>
                        <a:t>(-) Davide avrebbe potuto utilizzare il suo tempo diversamente se fosse stato possibile informarsi online</a:t>
                      </a:r>
                    </a:p>
                    <a:p>
                      <a:pPr>
                        <a:lnSpc>
                          <a:spcPct val="107000"/>
                        </a:lnSpc>
                        <a:spcAft>
                          <a:spcPts val="0"/>
                        </a:spcAft>
                      </a:pPr>
                      <a:r>
                        <a:rPr lang="it-IT" sz="1200">
                          <a:effectLst/>
                        </a:rPr>
                        <a:t>(-) Il Comune non è sempre aperto e quindi Davide è costretto a saltare il lavoro</a:t>
                      </a:r>
                    </a:p>
                    <a:p>
                      <a:pPr>
                        <a:lnSpc>
                          <a:spcPct val="107000"/>
                        </a:lnSpc>
                        <a:spcAft>
                          <a:spcPts val="0"/>
                        </a:spcAft>
                      </a:pPr>
                      <a:r>
                        <a:rPr lang="it-IT" sz="1200">
                          <a:effectLst/>
                        </a:rPr>
                        <a:t>(-) Il comune non ha informazioni da dargli al riguardo: mettere a disposizione un immobile in modo ufficiale non è attualmente possibile!</a:t>
                      </a:r>
                    </a:p>
                    <a:p>
                      <a:pPr>
                        <a:lnSpc>
                          <a:spcPct val="107000"/>
                        </a:lnSpc>
                        <a:spcAft>
                          <a:spcPts val="0"/>
                        </a:spcAft>
                      </a:pPr>
                      <a:r>
                        <a:rPr lang="it-IT" sz="9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extLst>
                  <a:ext uri="{0D108BD9-81ED-4DB2-BD59-A6C34878D82A}">
                    <a16:rowId xmlns:a16="http://schemas.microsoft.com/office/drawing/2014/main" val="474426331"/>
                  </a:ext>
                </a:extLst>
              </a:tr>
              <a:tr h="1640974">
                <a:tc>
                  <a:txBody>
                    <a:bodyPr/>
                    <a:lstStyle/>
                    <a:p>
                      <a:pPr>
                        <a:lnSpc>
                          <a:spcPct val="107000"/>
                        </a:lnSpc>
                        <a:spcAft>
                          <a:spcPts val="0"/>
                        </a:spcAft>
                      </a:pPr>
                      <a:r>
                        <a:rPr lang="it-IT" sz="1400">
                          <a:effectLst/>
                        </a:rPr>
                        <a:t>Messa a disposizione di un’immobile tramite un gruppo </a:t>
                      </a:r>
                      <a:r>
                        <a:rPr lang="it-IT" sz="1400" err="1">
                          <a:effectLst/>
                        </a:rPr>
                        <a:t>Facebook</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41498" marR="41498" marT="0" marB="0"/>
                </a:tc>
                <a:tc>
                  <a:txBody>
                    <a:bodyPr/>
                    <a:lstStyle/>
                    <a:p>
                      <a:pPr>
                        <a:lnSpc>
                          <a:spcPct val="107000"/>
                        </a:lnSpc>
                        <a:spcAft>
                          <a:spcPts val="0"/>
                        </a:spcAft>
                      </a:pPr>
                      <a:r>
                        <a:rPr lang="it-IT" sz="1200" dirty="0">
                          <a:effectLst/>
                        </a:rPr>
                        <a:t>(+) Si utilizza una piattaforma che gran parte delle persone conosce</a:t>
                      </a:r>
                    </a:p>
                    <a:p>
                      <a:pPr>
                        <a:lnSpc>
                          <a:spcPct val="107000"/>
                        </a:lnSpc>
                        <a:spcAft>
                          <a:spcPts val="0"/>
                        </a:spcAft>
                      </a:pPr>
                      <a:r>
                        <a:rPr lang="it-IT" sz="1200" dirty="0">
                          <a:effectLst/>
                        </a:rPr>
                        <a:t>(-) Rischia di essere dispersivo</a:t>
                      </a:r>
                    </a:p>
                    <a:p>
                      <a:pPr>
                        <a:lnSpc>
                          <a:spcPct val="107000"/>
                        </a:lnSpc>
                        <a:spcAft>
                          <a:spcPts val="0"/>
                        </a:spcAft>
                      </a:pPr>
                      <a:r>
                        <a:rPr lang="it-IT" sz="1200" dirty="0">
                          <a:effectLst/>
                        </a:rPr>
                        <a:t>(-) Sarà difficile rendere il gruppo abbastanza noto da fargli avere una reale utilità</a:t>
                      </a:r>
                    </a:p>
                    <a:p>
                      <a:pPr>
                        <a:lnSpc>
                          <a:spcPct val="107000"/>
                        </a:lnSpc>
                        <a:spcAft>
                          <a:spcPts val="0"/>
                        </a:spcAft>
                      </a:pPr>
                      <a:r>
                        <a:rPr lang="it-IT" sz="1200" dirty="0">
                          <a:effectLst/>
                        </a:rPr>
                        <a:t>(-) La responsabilità di trovare una sistemazione spetta ai singoli cittadini, piuttosto che alla protezione civile</a:t>
                      </a:r>
                    </a:p>
                    <a:p>
                      <a:pPr>
                        <a:lnSpc>
                          <a:spcPct val="107000"/>
                        </a:lnSpc>
                        <a:spcAft>
                          <a:spcPts val="0"/>
                        </a:spcAft>
                      </a:pPr>
                      <a:r>
                        <a:rPr lang="it-IT" sz="1200" dirty="0">
                          <a:effectLst/>
                        </a:rPr>
                        <a:t>(-) Difficoltà organizzative nella cessione effettiva degli immobili</a:t>
                      </a:r>
                    </a:p>
                    <a:p>
                      <a:pPr>
                        <a:lnSpc>
                          <a:spcPct val="107000"/>
                        </a:lnSpc>
                        <a:spcAft>
                          <a:spcPts val="0"/>
                        </a:spcAft>
                      </a:pPr>
                      <a:r>
                        <a:rPr lang="it-IT" sz="1200" dirty="0">
                          <a:effectLst/>
                        </a:rPr>
                        <a:t>(-) Difficoltà nella consegna/ritiro delle chiavi ogni volta che c’è da concludere la consegna dell’immobile</a:t>
                      </a:r>
                    </a:p>
                  </a:txBody>
                  <a:tcPr marL="41498" marR="41498" marT="0" marB="0"/>
                </a:tc>
                <a:extLst>
                  <a:ext uri="{0D108BD9-81ED-4DB2-BD59-A6C34878D82A}">
                    <a16:rowId xmlns:a16="http://schemas.microsoft.com/office/drawing/2014/main" val="2932587765"/>
                  </a:ext>
                </a:extLst>
              </a:tr>
            </a:tbl>
          </a:graphicData>
        </a:graphic>
      </p:graphicFrame>
    </p:spTree>
    <p:extLst>
      <p:ext uri="{BB962C8B-B14F-4D97-AF65-F5344CB8AC3E}">
        <p14:creationId xmlns:p14="http://schemas.microsoft.com/office/powerpoint/2010/main" val="423624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Requisiti Funzionali</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r>
              <a:rPr lang="it-IT" sz="1400"/>
              <a:t>Il sito web </a:t>
            </a:r>
            <a:r>
              <a:rPr lang="it-IT" sz="1400" b="1"/>
              <a:t>deve</a:t>
            </a:r>
            <a:r>
              <a:rPr lang="it-IT" sz="1400"/>
              <a:t> permettere agli utenti che posseggono uno o più immobili, di metterli a disposizione delle persone che si ritrovano in una situazione di emergenza;</a:t>
            </a:r>
          </a:p>
          <a:p>
            <a:r>
              <a:rPr lang="it-IT" sz="1400"/>
              <a:t>Il sito web </a:t>
            </a:r>
            <a:r>
              <a:rPr lang="it-IT" sz="1400" b="1"/>
              <a:t>deve</a:t>
            </a:r>
            <a:r>
              <a:rPr lang="it-IT" sz="1400"/>
              <a:t> permettere agli utenti che posseggono uno o più immobili, di decidere il periodo in cui è possibile utilizzare l’abitazione, tenendo conto che la data può essere prorogata ma non anticipata;</a:t>
            </a:r>
          </a:p>
          <a:p>
            <a:r>
              <a:rPr lang="it-IT" sz="1400"/>
              <a:t>Il sito web </a:t>
            </a:r>
            <a:r>
              <a:rPr lang="it-IT" sz="1400" b="1"/>
              <a:t>deve</a:t>
            </a:r>
            <a:r>
              <a:rPr lang="it-IT" sz="1400"/>
              <a:t> permettere agli utenti di visualizzare tutte le informazioni relative agli immobili inseriti e al loro stato di assegnazione;</a:t>
            </a:r>
          </a:p>
          <a:p>
            <a:r>
              <a:rPr lang="it-IT" sz="1400"/>
              <a:t>Il sito web </a:t>
            </a:r>
            <a:r>
              <a:rPr lang="it-IT" sz="1400" b="1"/>
              <a:t>deve</a:t>
            </a:r>
            <a:r>
              <a:rPr lang="it-IT" sz="1400"/>
              <a:t> permettere agli operatori della protezione civile di assegnare un immobile alle persone che ne hanno bisogno;</a:t>
            </a:r>
          </a:p>
          <a:p>
            <a:r>
              <a:rPr lang="it-IT" sz="1400"/>
              <a:t>Il sito web </a:t>
            </a:r>
            <a:r>
              <a:rPr lang="it-IT" sz="1400" b="1"/>
              <a:t>deve</a:t>
            </a:r>
            <a:r>
              <a:rPr lang="it-IT" sz="1400"/>
              <a:t> permettere agli operatori della protezione civile di trovare la miglior sistemazione possibile vicina alla casa che un nucleo familiare ha lasciato; </a:t>
            </a:r>
          </a:p>
          <a:p>
            <a:r>
              <a:rPr lang="it-IT" sz="1400"/>
              <a:t>Il sito web </a:t>
            </a:r>
            <a:r>
              <a:rPr lang="it-IT" sz="1400" b="1"/>
              <a:t>deve</a:t>
            </a:r>
            <a:r>
              <a:rPr lang="it-IT" sz="1400"/>
              <a:t> permettere agli operatori della protezione civile di inserire una lista di persone che hanno bisogno di una sistemazione temporanea.</a:t>
            </a:r>
          </a:p>
          <a:p>
            <a:r>
              <a:rPr lang="it-IT" sz="1400"/>
              <a:t>Il sito web </a:t>
            </a:r>
            <a:r>
              <a:rPr lang="it-IT" sz="1400" b="1"/>
              <a:t>deve</a:t>
            </a:r>
            <a:r>
              <a:rPr lang="it-IT" sz="1400"/>
              <a:t> permettere agli operatori della protezione civile di visualizzare la sistemazione provvisoria attuale di ciascun cittadino coinvolto</a:t>
            </a:r>
          </a:p>
          <a:p>
            <a:r>
              <a:rPr lang="it-IT" sz="1400"/>
              <a:t>Il sito web </a:t>
            </a:r>
            <a:r>
              <a:rPr lang="it-IT" sz="1400" b="1"/>
              <a:t>deve</a:t>
            </a:r>
            <a:r>
              <a:rPr lang="it-IT" sz="1400"/>
              <a:t> permettere agli operatori della protezione civile di visualizzare in ogni momento tutti i dettagli relativi ad un immobile</a:t>
            </a:r>
          </a:p>
          <a:p>
            <a:r>
              <a:rPr lang="it-IT" sz="1400"/>
              <a:t>Il sito web </a:t>
            </a:r>
            <a:r>
              <a:rPr lang="it-IT" sz="1400" b="1"/>
              <a:t>deve</a:t>
            </a:r>
            <a:r>
              <a:rPr lang="it-IT" sz="1400"/>
              <a:t> permettere agli operatori della protezione civile di visualizzare e gestire gli occupanti di ogni immobile </a:t>
            </a:r>
          </a:p>
          <a:p>
            <a:pPr marL="0" indent="0">
              <a:buNone/>
            </a:pPr>
            <a:endParaRPr lang="it-IT" sz="1400"/>
          </a:p>
          <a:p>
            <a:pPr marL="0" indent="0">
              <a:buNone/>
            </a:pPr>
            <a:endParaRPr lang="it-IT" sz="1400"/>
          </a:p>
        </p:txBody>
      </p:sp>
    </p:spTree>
    <p:extLst>
      <p:ext uri="{BB962C8B-B14F-4D97-AF65-F5344CB8AC3E}">
        <p14:creationId xmlns:p14="http://schemas.microsoft.com/office/powerpoint/2010/main" val="181103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69C8F-6459-5142-B063-FCC94FBA774E}"/>
              </a:ext>
            </a:extLst>
          </p:cNvPr>
          <p:cNvSpPr>
            <a:spLocks noGrp="1"/>
          </p:cNvSpPr>
          <p:nvPr>
            <p:ph type="title"/>
          </p:nvPr>
        </p:nvSpPr>
        <p:spPr>
          <a:xfrm>
            <a:off x="628650" y="2766218"/>
            <a:ext cx="7886700" cy="1325563"/>
          </a:xfrm>
        </p:spPr>
        <p:style>
          <a:lnRef idx="0">
            <a:schemeClr val="accent2"/>
          </a:lnRef>
          <a:fillRef idx="3">
            <a:schemeClr val="accent2"/>
          </a:fillRef>
          <a:effectRef idx="3">
            <a:schemeClr val="accent2"/>
          </a:effectRef>
          <a:fontRef idx="minor">
            <a:schemeClr val="lt1"/>
          </a:fontRef>
        </p:style>
        <p:txBody>
          <a:bodyPr anchor="ctr">
            <a:normAutofit/>
          </a:bodyPr>
          <a:lstStyle/>
          <a:p>
            <a:pPr algn="ctr"/>
            <a:r>
              <a:rPr lang="it-IT" sz="5400"/>
              <a:t>Design</a:t>
            </a:r>
          </a:p>
        </p:txBody>
      </p:sp>
    </p:spTree>
    <p:extLst>
      <p:ext uri="{BB962C8B-B14F-4D97-AF65-F5344CB8AC3E}">
        <p14:creationId xmlns:p14="http://schemas.microsoft.com/office/powerpoint/2010/main" val="352318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69C8F-6459-5142-B063-FCC94FBA774E}"/>
              </a:ext>
            </a:extLst>
          </p:cNvPr>
          <p:cNvSpPr>
            <a:spLocks noGrp="1"/>
          </p:cNvSpPr>
          <p:nvPr>
            <p:ph type="title"/>
          </p:nvPr>
        </p:nvSpPr>
        <p:spPr>
          <a:xfrm>
            <a:off x="628650" y="2766218"/>
            <a:ext cx="7886700" cy="1325563"/>
          </a:xfrm>
        </p:spPr>
        <p:style>
          <a:lnRef idx="0">
            <a:schemeClr val="accent2"/>
          </a:lnRef>
          <a:fillRef idx="3">
            <a:schemeClr val="accent2"/>
          </a:fillRef>
          <a:effectRef idx="3">
            <a:schemeClr val="accent2"/>
          </a:effectRef>
          <a:fontRef idx="minor">
            <a:schemeClr val="lt1"/>
          </a:fontRef>
        </p:style>
        <p:txBody>
          <a:bodyPr anchor="ctr">
            <a:normAutofit/>
          </a:bodyPr>
          <a:lstStyle/>
          <a:p>
            <a:pPr algn="ctr"/>
            <a:r>
              <a:rPr lang="it-IT" sz="5400"/>
              <a:t>Analisi del Problema</a:t>
            </a:r>
          </a:p>
        </p:txBody>
      </p:sp>
    </p:spTree>
    <p:extLst>
      <p:ext uri="{BB962C8B-B14F-4D97-AF65-F5344CB8AC3E}">
        <p14:creationId xmlns:p14="http://schemas.microsoft.com/office/powerpoint/2010/main" val="161415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Activity Design</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2000" dirty="0"/>
              <a:t>La fase di Activity Design è la prima fase in cui si inizia a ragionare su come trasformare i problemi e le caratteristiche delle pratiche correnti in nuovi modi di comportamento. </a:t>
            </a:r>
          </a:p>
          <a:p>
            <a:pPr marL="0" indent="0">
              <a:buNone/>
            </a:pPr>
            <a:r>
              <a:rPr lang="it-IT" sz="2000" dirty="0"/>
              <a:t>Si pone l’accento sui concetti base e i servizi che il nuovo sistema dovrebbe offrire. </a:t>
            </a:r>
          </a:p>
          <a:p>
            <a:pPr marL="0" indent="0">
              <a:buNone/>
            </a:pPr>
            <a:r>
              <a:rPr lang="it-IT" sz="2000" dirty="0"/>
              <a:t>L’obiettivo dell’Activity Design è infatti quello di specificare le funzionalità del sistema. Ciò può essere visto come il «back end» dell’applicazione: quale informazioni contiene o utilizza, e il tipo di risultati restituiti dalle varie operazioni. </a:t>
            </a:r>
          </a:p>
          <a:p>
            <a:pPr marL="0" indent="0">
              <a:buNone/>
            </a:pPr>
            <a:r>
              <a:rPr lang="it-IT" sz="2000" dirty="0"/>
              <a:t>Considerando le funzionalità prima dell’interfaccia, è possibile fare progressi più veloci nella progettazione, concentrandoci su quello che il sistema dovrà fare e non ancora su come dovrà farlo. </a:t>
            </a:r>
          </a:p>
        </p:txBody>
      </p:sp>
    </p:spTree>
    <p:extLst>
      <p:ext uri="{BB962C8B-B14F-4D97-AF65-F5344CB8AC3E}">
        <p14:creationId xmlns:p14="http://schemas.microsoft.com/office/powerpoint/2010/main" val="335349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Activity Design </a:t>
            </a:r>
            <a:r>
              <a:rPr lang="it-IT" dirty="0" err="1"/>
              <a:t>Metaphors</a:t>
            </a:r>
            <a:endParaRPr lang="it-IT" dirty="0"/>
          </a:p>
        </p:txBody>
      </p:sp>
      <p:graphicFrame>
        <p:nvGraphicFramePr>
          <p:cNvPr id="3" name="Tabella 2">
            <a:extLst>
              <a:ext uri="{FF2B5EF4-FFF2-40B4-BE49-F238E27FC236}">
                <a16:creationId xmlns:a16="http://schemas.microsoft.com/office/drawing/2014/main" id="{3089B0A2-B639-5D43-93C7-8AF9D11A38AC}"/>
              </a:ext>
            </a:extLst>
          </p:cNvPr>
          <p:cNvGraphicFramePr>
            <a:graphicFrameLocks noGrp="1"/>
          </p:cNvGraphicFramePr>
          <p:nvPr>
            <p:extLst>
              <p:ext uri="{D42A27DB-BD31-4B8C-83A1-F6EECF244321}">
                <p14:modId xmlns:p14="http://schemas.microsoft.com/office/powerpoint/2010/main" val="345927076"/>
              </p:ext>
            </p:extLst>
          </p:nvPr>
        </p:nvGraphicFramePr>
        <p:xfrm>
          <a:off x="628650" y="1928191"/>
          <a:ext cx="7886700" cy="4380275"/>
        </p:xfrm>
        <a:graphic>
          <a:graphicData uri="http://schemas.openxmlformats.org/drawingml/2006/table">
            <a:tbl>
              <a:tblPr firstRow="1" firstCol="1" bandRow="1">
                <a:tableStyleId>{5C22544A-7EE6-4342-B048-85BDC9FD1C3A}</a:tableStyleId>
              </a:tblPr>
              <a:tblGrid>
                <a:gridCol w="2628627">
                  <a:extLst>
                    <a:ext uri="{9D8B030D-6E8A-4147-A177-3AD203B41FA5}">
                      <a16:colId xmlns:a16="http://schemas.microsoft.com/office/drawing/2014/main" val="805427898"/>
                    </a:ext>
                  </a:extLst>
                </a:gridCol>
                <a:gridCol w="2628627">
                  <a:extLst>
                    <a:ext uri="{9D8B030D-6E8A-4147-A177-3AD203B41FA5}">
                      <a16:colId xmlns:a16="http://schemas.microsoft.com/office/drawing/2014/main" val="3006270335"/>
                    </a:ext>
                  </a:extLst>
                </a:gridCol>
                <a:gridCol w="2629446">
                  <a:extLst>
                    <a:ext uri="{9D8B030D-6E8A-4147-A177-3AD203B41FA5}">
                      <a16:colId xmlns:a16="http://schemas.microsoft.com/office/drawing/2014/main" val="2265509431"/>
                    </a:ext>
                  </a:extLst>
                </a:gridCol>
              </a:tblGrid>
              <a:tr h="1212130">
                <a:tc>
                  <a:txBody>
                    <a:bodyPr/>
                    <a:lstStyle/>
                    <a:p>
                      <a:pPr>
                        <a:lnSpc>
                          <a:spcPct val="107000"/>
                        </a:lnSpc>
                        <a:spcAft>
                          <a:spcPts val="0"/>
                        </a:spcAft>
                      </a:pPr>
                      <a:r>
                        <a:rPr lang="it-IT" sz="1100">
                          <a:effectLst/>
                        </a:rPr>
                        <a:t>Activity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Real World Metaphor</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Implicazioni per le Activities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271376"/>
                  </a:ext>
                </a:extLst>
              </a:tr>
              <a:tr h="463469">
                <a:tc>
                  <a:txBody>
                    <a:bodyPr/>
                    <a:lstStyle/>
                    <a:p>
                      <a:pPr>
                        <a:lnSpc>
                          <a:spcPct val="107000"/>
                        </a:lnSpc>
                        <a:spcAft>
                          <a:spcPts val="0"/>
                        </a:spcAft>
                      </a:pPr>
                      <a:r>
                        <a:rPr lang="it-IT" sz="1100">
                          <a:effectLst/>
                        </a:rPr>
                        <a:t>Mettere a disposizione un immobile è come…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Aggiungere un avviso in una bacheca pubblica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Possibilità di aggiungere l’immobile in un sistema centralizzato, fornendone tutti i dettagli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754157"/>
                  </a:ext>
                </a:extLst>
              </a:tr>
              <a:tr h="777112">
                <a:tc>
                  <a:txBody>
                    <a:bodyPr/>
                    <a:lstStyle/>
                    <a:p>
                      <a:pPr>
                        <a:lnSpc>
                          <a:spcPct val="107000"/>
                        </a:lnSpc>
                        <a:spcAft>
                          <a:spcPts val="0"/>
                        </a:spcAft>
                      </a:pPr>
                      <a:r>
                        <a:rPr lang="it-IT" sz="1100">
                          <a:effectLst/>
                        </a:rPr>
                        <a:t>Delegare ad un’associazione la gestione di un immobile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dirty="0">
                          <a:effectLst/>
                        </a:rPr>
                        <a:t>Chiedere a un amico di occuparsi di qualcosa che ci riguarda, fornendogli tutte le indicazioni necessarie per farlo</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Sistema user-friendly che permetta alla Protezione Civile di scegliere il nostro immobile quando è adatto a una persona che ha determinate necessità</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314888"/>
                  </a:ext>
                </a:extLst>
              </a:tr>
              <a:tr h="463469">
                <a:tc>
                  <a:txBody>
                    <a:bodyPr/>
                    <a:lstStyle/>
                    <a:p>
                      <a:pPr>
                        <a:lnSpc>
                          <a:spcPct val="107000"/>
                        </a:lnSpc>
                        <a:spcAft>
                          <a:spcPts val="0"/>
                        </a:spcAft>
                      </a:pPr>
                      <a:r>
                        <a:rPr lang="it-IT" sz="1100">
                          <a:effectLst/>
                        </a:rPr>
                        <a:t>Stesura dell’elenco di sfollati usando carta e penna è come…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Lista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Visualizzazione di un elenco dei cittadini che hanno necessità di un immobile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109707"/>
                  </a:ext>
                </a:extLst>
              </a:tr>
              <a:tr h="620290">
                <a:tc>
                  <a:txBody>
                    <a:bodyPr/>
                    <a:lstStyle/>
                    <a:p>
                      <a:pPr>
                        <a:lnSpc>
                          <a:spcPct val="107000"/>
                        </a:lnSpc>
                        <a:spcAft>
                          <a:spcPts val="0"/>
                        </a:spcAft>
                      </a:pPr>
                      <a:r>
                        <a:rPr lang="it-IT" sz="1100">
                          <a:effectLst/>
                        </a:rPr>
                        <a:t>Gestire un immobile messo a disposizione è come…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Modificare o rimuovere informazioni in un documento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Possibilità di avere una sezione di modifica delle informazioni/disponibilità dell’immobile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1579154"/>
                  </a:ext>
                </a:extLst>
              </a:tr>
              <a:tr h="777112">
                <a:tc>
                  <a:txBody>
                    <a:bodyPr/>
                    <a:lstStyle/>
                    <a:p>
                      <a:pPr>
                        <a:lnSpc>
                          <a:spcPct val="107000"/>
                        </a:lnSpc>
                        <a:spcAft>
                          <a:spcPts val="0"/>
                        </a:spcAft>
                      </a:pPr>
                      <a:r>
                        <a:rPr lang="it-IT" sz="1100" dirty="0">
                          <a:effectLst/>
                        </a:rPr>
                        <a:t>Cercare una sistemazione per un cittadino è come…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Utilizzare un motore di ricerca con dei filtri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dirty="0">
                          <a:effectLst/>
                        </a:rPr>
                        <a:t>Inseriremo nel sistema una barra di ricerca e una serie di filtri che permettano di trovare solo gli immobili che rispettano i criteri che ci interessano</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739254"/>
                  </a:ext>
                </a:extLst>
              </a:tr>
            </a:tbl>
          </a:graphicData>
        </a:graphic>
      </p:graphicFrame>
    </p:spTree>
    <p:extLst>
      <p:ext uri="{BB962C8B-B14F-4D97-AF65-F5344CB8AC3E}">
        <p14:creationId xmlns:p14="http://schemas.microsoft.com/office/powerpoint/2010/main" val="4128542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Activity Scenario (Esempio)</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r>
              <a:rPr lang="it-IT" sz="2000" dirty="0"/>
              <a:t>Quando finalmente - dopo essere uscito dall’ufficio ed aver preso i mezzi pubblici - Davide arriva a casa, è ormai quasi ora di cena. Dopo aver aiutato la moglie a preparare la cena, senza dover attendere il giorno successivo e senza dover conciliare gli orari di associazioni o altro con i suoi orari di lavoro, avvia un’applicazione che gli consente, riempendo un semplice modulo online, di aggiungere i suoi appartamenti a un database di immobili a disposizione della protezione civile per le situazioni di emergenza.  </a:t>
            </a:r>
          </a:p>
          <a:p>
            <a:r>
              <a:rPr lang="it-IT" sz="2000" dirty="0"/>
              <a:t>A operazione conclusa, l’unica cosa che Davide dovrà fare sarà inviare una copia delle chiavi alla Protezione Civile, o andarle a consegnare di persona</a:t>
            </a:r>
            <a:r>
              <a:rPr lang="it-IT" dirty="0"/>
              <a:t>.</a:t>
            </a:r>
          </a:p>
          <a:p>
            <a:pPr marL="0" indent="0">
              <a:buNone/>
            </a:pPr>
            <a:endParaRPr lang="it-IT" sz="2000" dirty="0"/>
          </a:p>
        </p:txBody>
      </p:sp>
    </p:spTree>
    <p:extLst>
      <p:ext uri="{BB962C8B-B14F-4D97-AF65-F5344CB8AC3E}">
        <p14:creationId xmlns:p14="http://schemas.microsoft.com/office/powerpoint/2010/main" val="28026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Activity Scenario – </a:t>
            </a:r>
            <a:r>
              <a:rPr lang="it-IT" dirty="0" err="1"/>
              <a:t>Claims</a:t>
            </a:r>
            <a:r>
              <a:rPr lang="it-IT" dirty="0"/>
              <a:t> – (Esempio)</a:t>
            </a:r>
          </a:p>
        </p:txBody>
      </p:sp>
      <p:graphicFrame>
        <p:nvGraphicFramePr>
          <p:cNvPr id="5" name="Segnaposto contenuto 4">
            <a:extLst>
              <a:ext uri="{FF2B5EF4-FFF2-40B4-BE49-F238E27FC236}">
                <a16:creationId xmlns:a16="http://schemas.microsoft.com/office/drawing/2014/main" id="{CD49F6B4-1641-DA40-9AE1-D8C637C98517}"/>
              </a:ext>
            </a:extLst>
          </p:cNvPr>
          <p:cNvGraphicFramePr>
            <a:graphicFrameLocks noGrp="1"/>
          </p:cNvGraphicFramePr>
          <p:nvPr>
            <p:ph idx="1"/>
            <p:extLst>
              <p:ext uri="{D42A27DB-BD31-4B8C-83A1-F6EECF244321}">
                <p14:modId xmlns:p14="http://schemas.microsoft.com/office/powerpoint/2010/main" val="3364350435"/>
              </p:ext>
            </p:extLst>
          </p:nvPr>
        </p:nvGraphicFramePr>
        <p:xfrm>
          <a:off x="628650" y="1799275"/>
          <a:ext cx="7886700" cy="4351338"/>
        </p:xfrm>
        <a:graphic>
          <a:graphicData uri="http://schemas.openxmlformats.org/drawingml/2006/table">
            <a:tbl>
              <a:tblPr firstRow="1" firstCol="1" bandRow="1">
                <a:tableStyleId>{5C22544A-7EE6-4342-B048-85BDC9FD1C3A}</a:tableStyleId>
              </a:tblPr>
              <a:tblGrid>
                <a:gridCol w="2533650">
                  <a:extLst>
                    <a:ext uri="{9D8B030D-6E8A-4147-A177-3AD203B41FA5}">
                      <a16:colId xmlns:a16="http://schemas.microsoft.com/office/drawing/2014/main" val="3466763929"/>
                    </a:ext>
                  </a:extLst>
                </a:gridCol>
                <a:gridCol w="5353050">
                  <a:extLst>
                    <a:ext uri="{9D8B030D-6E8A-4147-A177-3AD203B41FA5}">
                      <a16:colId xmlns:a16="http://schemas.microsoft.com/office/drawing/2014/main" val="1013799823"/>
                    </a:ext>
                  </a:extLst>
                </a:gridCol>
              </a:tblGrid>
              <a:tr h="247644">
                <a:tc>
                  <a:txBody>
                    <a:bodyPr/>
                    <a:lstStyle/>
                    <a:p>
                      <a:pPr>
                        <a:lnSpc>
                          <a:spcPct val="107000"/>
                        </a:lnSpc>
                        <a:spcAft>
                          <a:spcPts val="0"/>
                        </a:spcAft>
                      </a:pPr>
                      <a:r>
                        <a:rPr lang="it-IT" sz="800">
                          <a:effectLst/>
                        </a:rPr>
                        <a:t>Situation features (Activity scenario 1)</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tc>
                  <a:txBody>
                    <a:bodyPr/>
                    <a:lstStyle/>
                    <a:p>
                      <a:pPr>
                        <a:lnSpc>
                          <a:spcPct val="107000"/>
                        </a:lnSpc>
                        <a:spcAft>
                          <a:spcPts val="0"/>
                        </a:spcAft>
                      </a:pPr>
                      <a:r>
                        <a:rPr lang="it-IT" sz="800">
                          <a:effectLst/>
                        </a:rPr>
                        <a:t>Pro (+) e Contro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extLst>
                  <a:ext uri="{0D108BD9-81ED-4DB2-BD59-A6C34878D82A}">
                    <a16:rowId xmlns:a16="http://schemas.microsoft.com/office/drawing/2014/main" val="1878635394"/>
                  </a:ext>
                </a:extLst>
              </a:tr>
              <a:tr h="1273262">
                <a:tc>
                  <a:txBody>
                    <a:bodyPr/>
                    <a:lstStyle/>
                    <a:p>
                      <a:pPr>
                        <a:lnSpc>
                          <a:spcPct val="107000"/>
                        </a:lnSpc>
                        <a:spcAft>
                          <a:spcPts val="0"/>
                        </a:spcAft>
                      </a:pPr>
                      <a:r>
                        <a:rPr lang="it-IT" sz="800">
                          <a:effectLst/>
                        </a:rPr>
                        <a:t>Mettere a disposizione un immobile tramite applicazione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tc>
                  <a:txBody>
                    <a:bodyPr/>
                    <a:lstStyle/>
                    <a:p>
                      <a:pPr>
                        <a:lnSpc>
                          <a:spcPct val="107000"/>
                        </a:lnSpc>
                        <a:spcAft>
                          <a:spcPts val="0"/>
                        </a:spcAft>
                      </a:pPr>
                      <a:r>
                        <a:rPr lang="it-IT" sz="800">
                          <a:effectLst/>
                        </a:rPr>
                        <a:t>(+) Non c’è il bisogno di rivolgersi a terzi</a:t>
                      </a:r>
                    </a:p>
                    <a:p>
                      <a:pPr>
                        <a:lnSpc>
                          <a:spcPct val="107000"/>
                        </a:lnSpc>
                        <a:spcAft>
                          <a:spcPts val="0"/>
                        </a:spcAft>
                      </a:pPr>
                      <a:r>
                        <a:rPr lang="it-IT" sz="800">
                          <a:effectLst/>
                        </a:rPr>
                        <a:t>(+) È possibile farlo in un qualunque momento della giornata e in qualunque giorno della settimana</a:t>
                      </a:r>
                    </a:p>
                    <a:p>
                      <a:pPr>
                        <a:lnSpc>
                          <a:spcPct val="107000"/>
                        </a:lnSpc>
                        <a:spcAft>
                          <a:spcPts val="0"/>
                        </a:spcAft>
                      </a:pPr>
                      <a:r>
                        <a:rPr lang="it-IT" sz="800">
                          <a:effectLst/>
                        </a:rPr>
                        <a:t>(+) Non c’è necessità di consegnare le chiavi della casa di persona</a:t>
                      </a:r>
                    </a:p>
                    <a:p>
                      <a:pPr>
                        <a:lnSpc>
                          <a:spcPct val="107000"/>
                        </a:lnSpc>
                        <a:spcAft>
                          <a:spcPts val="0"/>
                        </a:spcAft>
                      </a:pPr>
                      <a:r>
                        <a:rPr lang="it-IT" sz="800">
                          <a:effectLst/>
                        </a:rPr>
                        <a:t>(+) Il metodo di messa a disposizione non varia nel tempo</a:t>
                      </a:r>
                    </a:p>
                    <a:p>
                      <a:pPr>
                        <a:lnSpc>
                          <a:spcPct val="107000"/>
                        </a:lnSpc>
                        <a:spcAft>
                          <a:spcPts val="0"/>
                        </a:spcAft>
                      </a:pPr>
                      <a:r>
                        <a:rPr lang="it-IT" sz="800">
                          <a:effectLst/>
                        </a:rPr>
                        <a:t> (-) Minor controllo su chi prende effettivamente in gestione l’immobile e su chi viene ospitato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extLst>
                  <a:ext uri="{0D108BD9-81ED-4DB2-BD59-A6C34878D82A}">
                    <a16:rowId xmlns:a16="http://schemas.microsoft.com/office/drawing/2014/main" val="3284057830"/>
                  </a:ext>
                </a:extLst>
              </a:tr>
              <a:tr h="889572">
                <a:tc>
                  <a:txBody>
                    <a:bodyPr/>
                    <a:lstStyle/>
                    <a:p>
                      <a:pPr>
                        <a:lnSpc>
                          <a:spcPct val="107000"/>
                        </a:lnSpc>
                        <a:spcAft>
                          <a:spcPts val="0"/>
                        </a:spcAft>
                      </a:pPr>
                      <a:r>
                        <a:rPr lang="it-IT" sz="800" dirty="0">
                          <a:effectLst/>
                        </a:rPr>
                        <a:t>Compilare un form con le info dell’immobile tramite applicazione</a:t>
                      </a:r>
                    </a:p>
                    <a:p>
                      <a:pPr>
                        <a:lnSpc>
                          <a:spcPct val="107000"/>
                        </a:lnSpc>
                        <a:spcAft>
                          <a:spcPts val="0"/>
                        </a:spcAft>
                      </a:pPr>
                      <a:r>
                        <a:rPr lang="it-IT" sz="800" dirty="0">
                          <a:effectLst/>
                        </a:rPr>
                        <a:t>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tc>
                  <a:txBody>
                    <a:bodyPr/>
                    <a:lstStyle/>
                    <a:p>
                      <a:pPr>
                        <a:lnSpc>
                          <a:spcPct val="107000"/>
                        </a:lnSpc>
                        <a:spcAft>
                          <a:spcPts val="0"/>
                        </a:spcAft>
                      </a:pPr>
                      <a:r>
                        <a:rPr lang="it-IT" sz="800" dirty="0">
                          <a:effectLst/>
                        </a:rPr>
                        <a:t>(+) Il form non varia nel tempo, una volta appreso quali sono i campi richiesti lo si riempie rapidamente per ogni immobile</a:t>
                      </a:r>
                    </a:p>
                    <a:p>
                      <a:pPr>
                        <a:lnSpc>
                          <a:spcPct val="107000"/>
                        </a:lnSpc>
                        <a:spcAft>
                          <a:spcPts val="0"/>
                        </a:spcAft>
                      </a:pPr>
                      <a:r>
                        <a:rPr lang="it-IT" sz="800" dirty="0">
                          <a:effectLst/>
                        </a:rPr>
                        <a:t>(+) Maggiore facilità di correzione degli errori rispetto a un form cartaceo </a:t>
                      </a:r>
                    </a:p>
                    <a:p>
                      <a:pPr>
                        <a:lnSpc>
                          <a:spcPct val="107000"/>
                        </a:lnSpc>
                        <a:spcAft>
                          <a:spcPts val="0"/>
                        </a:spcAft>
                      </a:pPr>
                      <a:r>
                        <a:rPr lang="it-IT" sz="800" dirty="0">
                          <a:effectLst/>
                        </a:rPr>
                        <a:t>(-) Minor possibilità di chiedere aiuto a qualcuno se si incontrano problemi</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extLst>
                  <a:ext uri="{0D108BD9-81ED-4DB2-BD59-A6C34878D82A}">
                    <a16:rowId xmlns:a16="http://schemas.microsoft.com/office/drawing/2014/main" val="1192492644"/>
                  </a:ext>
                </a:extLst>
              </a:tr>
              <a:tr h="1940860">
                <a:tc>
                  <a:txBody>
                    <a:bodyPr/>
                    <a:lstStyle/>
                    <a:p>
                      <a:pPr>
                        <a:lnSpc>
                          <a:spcPct val="107000"/>
                        </a:lnSpc>
                        <a:spcAft>
                          <a:spcPts val="0"/>
                        </a:spcAft>
                      </a:pPr>
                      <a:r>
                        <a:rPr lang="it-IT" sz="800">
                          <a:effectLst/>
                        </a:rPr>
                        <a:t>Invio delle chiavi alla protezione civile</a:t>
                      </a:r>
                    </a:p>
                    <a:p>
                      <a:pPr>
                        <a:lnSpc>
                          <a:spcPct val="107000"/>
                        </a:lnSpc>
                        <a:spcAft>
                          <a:spcPts val="0"/>
                        </a:spcAft>
                      </a:pPr>
                      <a:r>
                        <a:rPr lang="it-IT"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tc>
                  <a:txBody>
                    <a:bodyPr/>
                    <a:lstStyle/>
                    <a:p>
                      <a:pPr>
                        <a:lnSpc>
                          <a:spcPct val="107000"/>
                        </a:lnSpc>
                        <a:spcAft>
                          <a:spcPts val="0"/>
                        </a:spcAft>
                      </a:pPr>
                      <a:r>
                        <a:rPr lang="it-IT" sz="800" dirty="0">
                          <a:effectLst/>
                        </a:rPr>
                        <a:t>(+) Si devono inviare soltanto una sola volta, alla messa a disposizione dell’immobile </a:t>
                      </a:r>
                    </a:p>
                    <a:p>
                      <a:pPr>
                        <a:lnSpc>
                          <a:spcPct val="107000"/>
                        </a:lnSpc>
                        <a:spcAft>
                          <a:spcPts val="0"/>
                        </a:spcAft>
                      </a:pPr>
                      <a:r>
                        <a:rPr lang="it-IT" sz="800" dirty="0">
                          <a:effectLst/>
                        </a:rPr>
                        <a:t>(+) È possibile inviarle via posta, via corriere, e in tanti altri modi</a:t>
                      </a:r>
                    </a:p>
                    <a:p>
                      <a:pPr>
                        <a:lnSpc>
                          <a:spcPct val="107000"/>
                        </a:lnSpc>
                        <a:spcAft>
                          <a:spcPts val="0"/>
                        </a:spcAft>
                      </a:pPr>
                      <a:r>
                        <a:rPr lang="it-IT" sz="800" dirty="0">
                          <a:effectLst/>
                        </a:rPr>
                        <a:t>(+) È possibile, se lo si preferisce, consegnarle personalmente</a:t>
                      </a:r>
                    </a:p>
                    <a:p>
                      <a:pPr>
                        <a:lnSpc>
                          <a:spcPct val="107000"/>
                        </a:lnSpc>
                        <a:spcAft>
                          <a:spcPts val="0"/>
                        </a:spcAft>
                      </a:pPr>
                      <a:r>
                        <a:rPr lang="it-IT" sz="800" dirty="0">
                          <a:effectLst/>
                        </a:rPr>
                        <a:t>(-) In caso di invio via posta o corriere, c’è sempre un minimo di rischio che vadano perdute o siano rubate</a:t>
                      </a:r>
                    </a:p>
                    <a:p>
                      <a:pPr>
                        <a:lnSpc>
                          <a:spcPct val="107000"/>
                        </a:lnSpc>
                        <a:spcAft>
                          <a:spcPts val="0"/>
                        </a:spcAft>
                      </a:pPr>
                      <a:r>
                        <a:rPr lang="it-IT" sz="800" dirty="0">
                          <a:effectLst/>
                        </a:rPr>
                        <a:t>(-) In caso di consegna di persona, è comunque da mettere in conto il tempo necessario per recarsi presso una sede della Protezione Civile e consegnare le chiavi.</a:t>
                      </a:r>
                    </a:p>
                    <a:p>
                      <a:pPr>
                        <a:lnSpc>
                          <a:spcPct val="107000"/>
                        </a:lnSpc>
                        <a:spcAft>
                          <a:spcPts val="0"/>
                        </a:spcAft>
                      </a:pPr>
                      <a:r>
                        <a:rPr lang="it-IT" sz="800" dirty="0">
                          <a:effectLst/>
                        </a:rPr>
                        <a:t> </a:t>
                      </a:r>
                    </a:p>
                    <a:p>
                      <a:pPr>
                        <a:lnSpc>
                          <a:spcPct val="107000"/>
                        </a:lnSpc>
                        <a:spcAft>
                          <a:spcPts val="0"/>
                        </a:spcAft>
                      </a:pPr>
                      <a:r>
                        <a:rPr lang="it-IT" sz="800" dirty="0">
                          <a:effectLst/>
                        </a:rPr>
                        <a:t>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895" marR="48895" marT="0" marB="0"/>
                </a:tc>
                <a:extLst>
                  <a:ext uri="{0D108BD9-81ED-4DB2-BD59-A6C34878D82A}">
                    <a16:rowId xmlns:a16="http://schemas.microsoft.com/office/drawing/2014/main" val="4260921159"/>
                  </a:ext>
                </a:extLst>
              </a:tr>
            </a:tbl>
          </a:graphicData>
        </a:graphic>
      </p:graphicFrame>
    </p:spTree>
    <p:extLst>
      <p:ext uri="{BB962C8B-B14F-4D97-AF65-F5344CB8AC3E}">
        <p14:creationId xmlns:p14="http://schemas.microsoft.com/office/powerpoint/2010/main" val="1332930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Information Design</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2400" dirty="0"/>
              <a:t>La fase di Information Design include la progettazione delle schermate dell’applicativo.</a:t>
            </a:r>
          </a:p>
          <a:p>
            <a:pPr marL="0" indent="0">
              <a:buNone/>
            </a:pPr>
            <a:r>
              <a:rPr lang="it-IT" sz="2400" dirty="0"/>
              <a:t>Si ritiene che la fase abbia avuto successo se rende le attività degli utenti più semplici o più piacevoli. </a:t>
            </a:r>
          </a:p>
        </p:txBody>
      </p:sp>
    </p:spTree>
    <p:extLst>
      <p:ext uri="{BB962C8B-B14F-4D97-AF65-F5344CB8AC3E}">
        <p14:creationId xmlns:p14="http://schemas.microsoft.com/office/powerpoint/2010/main" val="177625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Information Design </a:t>
            </a:r>
            <a:r>
              <a:rPr lang="it-IT" dirty="0" err="1"/>
              <a:t>Metaphors</a:t>
            </a:r>
            <a:endParaRPr lang="it-IT" dirty="0"/>
          </a:p>
        </p:txBody>
      </p:sp>
      <p:graphicFrame>
        <p:nvGraphicFramePr>
          <p:cNvPr id="7" name="Tabella 6">
            <a:extLst>
              <a:ext uri="{FF2B5EF4-FFF2-40B4-BE49-F238E27FC236}">
                <a16:creationId xmlns:a16="http://schemas.microsoft.com/office/drawing/2014/main" id="{697F7672-2720-5F46-84AF-034152E2AC7E}"/>
              </a:ext>
            </a:extLst>
          </p:cNvPr>
          <p:cNvGraphicFramePr>
            <a:graphicFrameLocks noGrp="1"/>
          </p:cNvGraphicFramePr>
          <p:nvPr>
            <p:extLst>
              <p:ext uri="{D42A27DB-BD31-4B8C-83A1-F6EECF244321}">
                <p14:modId xmlns:p14="http://schemas.microsoft.com/office/powerpoint/2010/main" val="576028306"/>
              </p:ext>
            </p:extLst>
          </p:nvPr>
        </p:nvGraphicFramePr>
        <p:xfrm>
          <a:off x="628650" y="1924049"/>
          <a:ext cx="7886699" cy="4176650"/>
        </p:xfrm>
        <a:graphic>
          <a:graphicData uri="http://schemas.openxmlformats.org/drawingml/2006/table">
            <a:tbl>
              <a:tblPr firstRow="1" firstCol="1" bandRow="1">
                <a:tableStyleId>{5C22544A-7EE6-4342-B048-85BDC9FD1C3A}</a:tableStyleId>
              </a:tblPr>
              <a:tblGrid>
                <a:gridCol w="2038350">
                  <a:extLst>
                    <a:ext uri="{9D8B030D-6E8A-4147-A177-3AD203B41FA5}">
                      <a16:colId xmlns:a16="http://schemas.microsoft.com/office/drawing/2014/main" val="474828992"/>
                    </a:ext>
                  </a:extLst>
                </a:gridCol>
                <a:gridCol w="2724150">
                  <a:extLst>
                    <a:ext uri="{9D8B030D-6E8A-4147-A177-3AD203B41FA5}">
                      <a16:colId xmlns:a16="http://schemas.microsoft.com/office/drawing/2014/main" val="1808978547"/>
                    </a:ext>
                  </a:extLst>
                </a:gridCol>
                <a:gridCol w="3124199">
                  <a:extLst>
                    <a:ext uri="{9D8B030D-6E8A-4147-A177-3AD203B41FA5}">
                      <a16:colId xmlns:a16="http://schemas.microsoft.com/office/drawing/2014/main" val="3666089855"/>
                    </a:ext>
                  </a:extLst>
                </a:gridCol>
              </a:tblGrid>
              <a:tr h="266132">
                <a:tc>
                  <a:txBody>
                    <a:bodyPr/>
                    <a:lstStyle/>
                    <a:p>
                      <a:pPr>
                        <a:lnSpc>
                          <a:spcPct val="107000"/>
                        </a:lnSpc>
                        <a:spcAft>
                          <a:spcPts val="0"/>
                        </a:spcAft>
                      </a:pPr>
                      <a:r>
                        <a:rPr lang="it-IT" sz="900">
                          <a:effectLst/>
                        </a:rPr>
                        <a:t>Information</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Real World Metaphor</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Implicazioni per le Information Design</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1947927853"/>
                  </a:ext>
                </a:extLst>
              </a:tr>
              <a:tr h="674437">
                <a:tc>
                  <a:txBody>
                    <a:bodyPr/>
                    <a:lstStyle/>
                    <a:p>
                      <a:pPr>
                        <a:lnSpc>
                          <a:spcPct val="107000"/>
                        </a:lnSpc>
                        <a:spcAft>
                          <a:spcPts val="0"/>
                        </a:spcAft>
                      </a:pPr>
                      <a:r>
                        <a:rPr lang="it-IT" sz="900">
                          <a:effectLst/>
                        </a:rPr>
                        <a:t>Compilare un form per mettere a disposizione un immobile è come…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dirty="0">
                          <a:effectLst/>
                        </a:rPr>
                        <a:t>Aggiungere un avviso in una bacheca pubblica</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Possibilità di aggiungere i dati relativi ad un proprio immobile attraverso un form, che comparirà mediante il pulsante “Aggiungi immobile”.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137784714"/>
                  </a:ext>
                </a:extLst>
              </a:tr>
              <a:tr h="538335">
                <a:tc>
                  <a:txBody>
                    <a:bodyPr/>
                    <a:lstStyle/>
                    <a:p>
                      <a:pPr>
                        <a:lnSpc>
                          <a:spcPct val="107000"/>
                        </a:lnSpc>
                        <a:spcAft>
                          <a:spcPts val="0"/>
                        </a:spcAft>
                      </a:pPr>
                      <a:r>
                        <a:rPr lang="it-IT" sz="900">
                          <a:effectLst/>
                        </a:rPr>
                        <a:t>Stesura dell’elenco di sfollati usando un sistema centralizzato è come…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Lista</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Visualizzazione tramite una View di tutti i cittadini che hanno bisogno di essere collocati in un immobile.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3021938749"/>
                  </a:ext>
                </a:extLst>
              </a:tr>
              <a:tr h="674437">
                <a:tc>
                  <a:txBody>
                    <a:bodyPr/>
                    <a:lstStyle/>
                    <a:p>
                      <a:pPr>
                        <a:lnSpc>
                          <a:spcPct val="107000"/>
                        </a:lnSpc>
                        <a:spcAft>
                          <a:spcPts val="0"/>
                        </a:spcAft>
                      </a:pPr>
                      <a:r>
                        <a:rPr lang="it-IT" sz="900">
                          <a:effectLst/>
                        </a:rPr>
                        <a:t>Gestire un immobile messo a disposizione è come…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Modificare o rimuovere informazioni in un documento</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Visualizzazione di un elenco di immobili precedentemente inseriti e scelta dell’operazione da effettuare tra “Modifica” ed “Elimina”.</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1442745087"/>
                  </a:ext>
                </a:extLst>
              </a:tr>
              <a:tr h="538335">
                <a:tc>
                  <a:txBody>
                    <a:bodyPr/>
                    <a:lstStyle/>
                    <a:p>
                      <a:pPr>
                        <a:lnSpc>
                          <a:spcPct val="107000"/>
                        </a:lnSpc>
                        <a:spcAft>
                          <a:spcPts val="0"/>
                        </a:spcAft>
                      </a:pPr>
                      <a:r>
                        <a:rPr lang="it-IT" sz="900">
                          <a:effectLst/>
                        </a:rPr>
                        <a:t>Ottenere tutte le informazioni circa gli immobili inseriti lato operatore è come…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Tabella</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Tutte le informazioni circa le abitazioni inserite vengono visualizzate in un’apposita tabella.</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3224042130"/>
                  </a:ext>
                </a:extLst>
              </a:tr>
              <a:tr h="674437">
                <a:tc>
                  <a:txBody>
                    <a:bodyPr/>
                    <a:lstStyle/>
                    <a:p>
                      <a:pPr>
                        <a:lnSpc>
                          <a:spcPct val="107000"/>
                        </a:lnSpc>
                        <a:spcAft>
                          <a:spcPts val="0"/>
                        </a:spcAft>
                      </a:pPr>
                      <a:r>
                        <a:rPr lang="it-IT" sz="900">
                          <a:effectLst/>
                        </a:rPr>
                        <a:t>Ricercare le abitazioni per regione, provincia e accesso disabili è come…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Ricerca con filtri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Verranno mostrati in una View tutte le informazioni circa gli immobili, che varieranno a seconda dei filtri “Regione”, “Provincia” e “Accesso disabili”.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1369362734"/>
                  </a:ext>
                </a:extLst>
              </a:tr>
              <a:tr h="810537">
                <a:tc>
                  <a:txBody>
                    <a:bodyPr/>
                    <a:lstStyle/>
                    <a:p>
                      <a:pPr>
                        <a:lnSpc>
                          <a:spcPct val="107000"/>
                        </a:lnSpc>
                        <a:spcAft>
                          <a:spcPts val="0"/>
                        </a:spcAft>
                      </a:pPr>
                      <a:r>
                        <a:rPr lang="it-IT" sz="900">
                          <a:effectLst/>
                        </a:rPr>
                        <a:t>Selezionare un immobile è come…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a:effectLst/>
                        </a:rPr>
                        <a:t>Cliccare su un prodotto per vederne i dettagli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tc>
                  <a:txBody>
                    <a:bodyPr/>
                    <a:lstStyle/>
                    <a:p>
                      <a:pPr>
                        <a:lnSpc>
                          <a:spcPct val="107000"/>
                        </a:lnSpc>
                        <a:spcAft>
                          <a:spcPts val="0"/>
                        </a:spcAft>
                      </a:pPr>
                      <a:r>
                        <a:rPr lang="it-IT" sz="900" dirty="0">
                          <a:effectLst/>
                        </a:rPr>
                        <a:t>Cliccando su un certo immobile, saranno visualizzate tutte le relative informazioni quali la locazione, il proprietario, la gestione degli occupanti e la concessione dell’idoneità.</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208" marR="54208" marT="0" marB="0"/>
                </a:tc>
                <a:extLst>
                  <a:ext uri="{0D108BD9-81ED-4DB2-BD59-A6C34878D82A}">
                    <a16:rowId xmlns:a16="http://schemas.microsoft.com/office/drawing/2014/main" val="464107143"/>
                  </a:ext>
                </a:extLst>
              </a:tr>
            </a:tbl>
          </a:graphicData>
        </a:graphic>
      </p:graphicFrame>
    </p:spTree>
    <p:extLst>
      <p:ext uri="{BB962C8B-B14F-4D97-AF65-F5344CB8AC3E}">
        <p14:creationId xmlns:p14="http://schemas.microsoft.com/office/powerpoint/2010/main" val="330444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a:t>Information Scenario (Esempio)</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2400" dirty="0"/>
              <a:t>Una volta tornato a casa e aperta l’applicazione, Davide vede la schermata relativi ai suoi immobili, se ne ha già inseriti in precedenza ce ne sono. Premendo il tasto “Aggiungi Immobile” in fondo alla pagina, viene reindirizzato ad un form di inserimento, in cui compila tutti i campi. Una volta terminata la compilazione, Davide preme il tasto “Aggiungi e torna alla lista” e in questo modo viene rimandato alla pagina “I miei immobili”, in cui potrà visualizzare tutte le informazioni rilevanti sui suoi immobili e saprà che l’operazione è andata a buon fine. In questo modo, Davide aggiunge al sistema il suo appartamento in Molise e quello in Calabria in meno di cinque minuti.  </a:t>
            </a:r>
          </a:p>
        </p:txBody>
      </p:sp>
    </p:spTree>
    <p:extLst>
      <p:ext uri="{BB962C8B-B14F-4D97-AF65-F5344CB8AC3E}">
        <p14:creationId xmlns:p14="http://schemas.microsoft.com/office/powerpoint/2010/main" val="3209719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628650" y="365125"/>
            <a:ext cx="7886700" cy="132556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dirty="0"/>
              <a:t>Information Scenario – </a:t>
            </a:r>
            <a:r>
              <a:rPr lang="it-IT" dirty="0" err="1"/>
              <a:t>Claims</a:t>
            </a:r>
            <a:r>
              <a:rPr lang="it-IT" dirty="0"/>
              <a:t> – (Esempio)</a:t>
            </a:r>
          </a:p>
        </p:txBody>
      </p:sp>
      <p:graphicFrame>
        <p:nvGraphicFramePr>
          <p:cNvPr id="6" name="Segnaposto contenuto 5">
            <a:extLst>
              <a:ext uri="{FF2B5EF4-FFF2-40B4-BE49-F238E27FC236}">
                <a16:creationId xmlns:a16="http://schemas.microsoft.com/office/drawing/2014/main" id="{C01A7DBB-53B4-C041-ABE0-7DD477C50302}"/>
              </a:ext>
            </a:extLst>
          </p:cNvPr>
          <p:cNvGraphicFramePr>
            <a:graphicFrameLocks noGrp="1"/>
          </p:cNvGraphicFramePr>
          <p:nvPr>
            <p:ph idx="1"/>
            <p:extLst>
              <p:ext uri="{D42A27DB-BD31-4B8C-83A1-F6EECF244321}">
                <p14:modId xmlns:p14="http://schemas.microsoft.com/office/powerpoint/2010/main" val="377578989"/>
              </p:ext>
            </p:extLst>
          </p:nvPr>
        </p:nvGraphicFramePr>
        <p:xfrm>
          <a:off x="628650" y="2002284"/>
          <a:ext cx="7886701" cy="3998021"/>
        </p:xfrm>
        <a:graphic>
          <a:graphicData uri="http://schemas.openxmlformats.org/drawingml/2006/table">
            <a:tbl>
              <a:tblPr firstRow="1" firstCol="1" bandRow="1">
                <a:tableStyleId>{5C22544A-7EE6-4342-B048-85BDC9FD1C3A}</a:tableStyleId>
              </a:tblPr>
              <a:tblGrid>
                <a:gridCol w="3409950">
                  <a:extLst>
                    <a:ext uri="{9D8B030D-6E8A-4147-A177-3AD203B41FA5}">
                      <a16:colId xmlns:a16="http://schemas.microsoft.com/office/drawing/2014/main" val="2821849325"/>
                    </a:ext>
                  </a:extLst>
                </a:gridCol>
                <a:gridCol w="4476751">
                  <a:extLst>
                    <a:ext uri="{9D8B030D-6E8A-4147-A177-3AD203B41FA5}">
                      <a16:colId xmlns:a16="http://schemas.microsoft.com/office/drawing/2014/main" val="3017386437"/>
                    </a:ext>
                  </a:extLst>
                </a:gridCol>
              </a:tblGrid>
              <a:tr h="264147">
                <a:tc>
                  <a:txBody>
                    <a:bodyPr/>
                    <a:lstStyle/>
                    <a:p>
                      <a:pPr>
                        <a:lnSpc>
                          <a:spcPct val="107000"/>
                        </a:lnSpc>
                        <a:spcAft>
                          <a:spcPts val="0"/>
                        </a:spcAft>
                      </a:pPr>
                      <a:r>
                        <a:rPr lang="it-IT" sz="1400">
                          <a:effectLst/>
                        </a:rPr>
                        <a:t>Situation features (Information scenario 1)</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87535" marR="87535" marT="0" marB="0"/>
                </a:tc>
                <a:tc>
                  <a:txBody>
                    <a:bodyPr/>
                    <a:lstStyle/>
                    <a:p>
                      <a:pPr>
                        <a:lnSpc>
                          <a:spcPct val="107000"/>
                        </a:lnSpc>
                        <a:spcAft>
                          <a:spcPts val="0"/>
                        </a:spcAft>
                      </a:pPr>
                      <a:r>
                        <a:rPr lang="it-IT" sz="1400">
                          <a:effectLst/>
                        </a:rPr>
                        <a:t>Pro (+) e Contro (-)</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87535" marR="87535" marT="0" marB="0"/>
                </a:tc>
                <a:extLst>
                  <a:ext uri="{0D108BD9-81ED-4DB2-BD59-A6C34878D82A}">
                    <a16:rowId xmlns:a16="http://schemas.microsoft.com/office/drawing/2014/main" val="445412901"/>
                  </a:ext>
                </a:extLst>
              </a:tr>
              <a:tr h="1866937">
                <a:tc>
                  <a:txBody>
                    <a:bodyPr/>
                    <a:lstStyle/>
                    <a:p>
                      <a:pPr>
                        <a:lnSpc>
                          <a:spcPct val="107000"/>
                        </a:lnSpc>
                        <a:spcAft>
                          <a:spcPts val="0"/>
                        </a:spcAft>
                      </a:pPr>
                      <a:r>
                        <a:rPr lang="it-IT" sz="1400">
                          <a:effectLst/>
                        </a:rPr>
                        <a:t>Aggiungi un immobile</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87535" marR="87535" marT="0" marB="0"/>
                </a:tc>
                <a:tc>
                  <a:txBody>
                    <a:bodyPr/>
                    <a:lstStyle/>
                    <a:p>
                      <a:pPr>
                        <a:lnSpc>
                          <a:spcPct val="107000"/>
                        </a:lnSpc>
                        <a:spcAft>
                          <a:spcPts val="0"/>
                        </a:spcAft>
                      </a:pPr>
                      <a:r>
                        <a:rPr lang="it-IT" sz="1400" dirty="0">
                          <a:effectLst/>
                        </a:rPr>
                        <a:t>(+) Il form di inserimento dell’immobile è semplice e intuitivo</a:t>
                      </a:r>
                    </a:p>
                    <a:p>
                      <a:pPr>
                        <a:lnSpc>
                          <a:spcPct val="107000"/>
                        </a:lnSpc>
                        <a:spcAft>
                          <a:spcPts val="0"/>
                        </a:spcAft>
                      </a:pPr>
                      <a:r>
                        <a:rPr lang="it-IT" sz="1400" dirty="0">
                          <a:effectLst/>
                        </a:rPr>
                        <a:t>(+) Il form di messa a disposizione non varia nel tempo</a:t>
                      </a:r>
                    </a:p>
                    <a:p>
                      <a:pPr>
                        <a:lnSpc>
                          <a:spcPct val="107000"/>
                        </a:lnSpc>
                        <a:spcAft>
                          <a:spcPts val="0"/>
                        </a:spcAft>
                      </a:pPr>
                      <a:r>
                        <a:rPr lang="it-IT" sz="1400" dirty="0">
                          <a:effectLst/>
                        </a:rPr>
                        <a:t>(-) Non è possibile visualizzare i dati relativi agli occupanti</a:t>
                      </a:r>
                    </a:p>
                    <a:p>
                      <a:pPr>
                        <a:lnSpc>
                          <a:spcPct val="107000"/>
                        </a:lnSpc>
                        <a:spcAft>
                          <a:spcPts val="0"/>
                        </a:spcAft>
                      </a:pPr>
                      <a:r>
                        <a:rPr lang="it-IT" sz="1400" dirty="0">
                          <a:effectLst/>
                        </a:rPr>
                        <a:t>(-) Non è possibile inserire informazioni aggiuntive come ad esempio una descrizione</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535" marR="87535" marT="0" marB="0"/>
                </a:tc>
                <a:extLst>
                  <a:ext uri="{0D108BD9-81ED-4DB2-BD59-A6C34878D82A}">
                    <a16:rowId xmlns:a16="http://schemas.microsoft.com/office/drawing/2014/main" val="1385584598"/>
                  </a:ext>
                </a:extLst>
              </a:tr>
              <a:tr h="1866937">
                <a:tc>
                  <a:txBody>
                    <a:bodyPr/>
                    <a:lstStyle/>
                    <a:p>
                      <a:pPr>
                        <a:lnSpc>
                          <a:spcPct val="107000"/>
                        </a:lnSpc>
                        <a:spcAft>
                          <a:spcPts val="0"/>
                        </a:spcAft>
                      </a:pPr>
                      <a:r>
                        <a:rPr lang="it-IT" sz="1400">
                          <a:effectLst/>
                        </a:rPr>
                        <a:t>Visualizzazione dati immobile</a:t>
                      </a:r>
                    </a:p>
                    <a:p>
                      <a:pPr>
                        <a:lnSpc>
                          <a:spcPct val="107000"/>
                        </a:lnSpc>
                        <a:spcAft>
                          <a:spcPts val="0"/>
                        </a:spcAft>
                      </a:pPr>
                      <a:r>
                        <a:rPr lang="it-IT" sz="1400">
                          <a:effectLst/>
                        </a:rPr>
                        <a:t> </a:t>
                      </a:r>
                      <a:endParaRPr lang="it-IT" sz="1400">
                        <a:effectLst/>
                        <a:latin typeface="Calibri" panose="020F0502020204030204" pitchFamily="34" charset="0"/>
                        <a:ea typeface="Calibri" panose="020F0502020204030204" pitchFamily="34" charset="0"/>
                        <a:cs typeface="Times New Roman" panose="02020603050405020304" pitchFamily="18" charset="0"/>
                      </a:endParaRPr>
                    </a:p>
                  </a:txBody>
                  <a:tcPr marL="87535" marR="87535" marT="0" marB="0"/>
                </a:tc>
                <a:tc>
                  <a:txBody>
                    <a:bodyPr/>
                    <a:lstStyle/>
                    <a:p>
                      <a:pPr>
                        <a:lnSpc>
                          <a:spcPct val="107000"/>
                        </a:lnSpc>
                        <a:spcAft>
                          <a:spcPts val="0"/>
                        </a:spcAft>
                      </a:pPr>
                      <a:r>
                        <a:rPr lang="it-IT" sz="1400" dirty="0">
                          <a:effectLst/>
                        </a:rPr>
                        <a:t>(+) Possibilità di visualizzare tutte le informazioni circa i propri immobili e lo stato di occupazione della casa</a:t>
                      </a:r>
                    </a:p>
                    <a:p>
                      <a:pPr>
                        <a:lnSpc>
                          <a:spcPct val="107000"/>
                        </a:lnSpc>
                        <a:spcAft>
                          <a:spcPts val="0"/>
                        </a:spcAft>
                      </a:pPr>
                      <a:r>
                        <a:rPr lang="it-IT" sz="1400" dirty="0">
                          <a:effectLst/>
                        </a:rPr>
                        <a:t>(+) Raccoglie in un’unica pagina tutte le abitazioni inserite</a:t>
                      </a:r>
                    </a:p>
                    <a:p>
                      <a:pPr>
                        <a:lnSpc>
                          <a:spcPct val="107000"/>
                        </a:lnSpc>
                        <a:spcAft>
                          <a:spcPts val="0"/>
                        </a:spcAft>
                      </a:pPr>
                      <a:r>
                        <a:rPr lang="it-IT" sz="1400" dirty="0">
                          <a:effectLst/>
                        </a:rPr>
                        <a:t>(+) Tutte le informazioni sono raccolte in una tabella, per facilitare la lettura di queste ultime</a:t>
                      </a:r>
                    </a:p>
                    <a:p>
                      <a:pPr>
                        <a:lnSpc>
                          <a:spcPct val="107000"/>
                        </a:lnSpc>
                        <a:spcAft>
                          <a:spcPts val="0"/>
                        </a:spcAft>
                      </a:pPr>
                      <a:r>
                        <a:rPr lang="it-IT" sz="1400" dirty="0">
                          <a:effectLst/>
                        </a:rPr>
                        <a:t> </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535" marR="87535" marT="0" marB="0"/>
                </a:tc>
                <a:extLst>
                  <a:ext uri="{0D108BD9-81ED-4DB2-BD59-A6C34878D82A}">
                    <a16:rowId xmlns:a16="http://schemas.microsoft.com/office/drawing/2014/main" val="1291568325"/>
                  </a:ext>
                </a:extLst>
              </a:tr>
            </a:tbl>
          </a:graphicData>
        </a:graphic>
      </p:graphicFrame>
    </p:spTree>
    <p:extLst>
      <p:ext uri="{BB962C8B-B14F-4D97-AF65-F5344CB8AC3E}">
        <p14:creationId xmlns:p14="http://schemas.microsoft.com/office/powerpoint/2010/main" val="3221856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err="1"/>
              <a:t>Interaction</a:t>
            </a:r>
            <a:r>
              <a:rPr lang="it-IT" dirty="0"/>
              <a:t> Design</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2400" dirty="0"/>
              <a:t>L’obiettivo dell’</a:t>
            </a:r>
            <a:r>
              <a:rPr lang="it-IT" sz="2400" dirty="0" err="1"/>
              <a:t>interaction</a:t>
            </a:r>
            <a:r>
              <a:rPr lang="it-IT" sz="2400" dirty="0"/>
              <a:t> design è specificare i meccanismi tramite i quali si potrà accedere e manipolare l’informazione. </a:t>
            </a:r>
          </a:p>
          <a:p>
            <a:pPr marL="0" indent="0">
              <a:buNone/>
            </a:pPr>
            <a:r>
              <a:rPr lang="it-IT" sz="2400" dirty="0"/>
              <a:t>Mentre nell’information design ci si concentra sul determinare quali oggetti e azioni mostrare e come rappresentarle, nell’</a:t>
            </a:r>
            <a:r>
              <a:rPr lang="it-IT" sz="2400" dirty="0" err="1"/>
              <a:t>interaction</a:t>
            </a:r>
            <a:r>
              <a:rPr lang="it-IT" sz="2400" dirty="0"/>
              <a:t> design si cerca di assicurarcisi che l’utente possa fare le cose giuste al momento giusto. </a:t>
            </a:r>
          </a:p>
          <a:p>
            <a:pPr marL="0" indent="0">
              <a:buNone/>
            </a:pPr>
            <a:r>
              <a:rPr lang="it-IT" sz="2400" dirty="0"/>
              <a:t>Le necessità dell’utente vengono tradotte in azioni da eseguire sul sistema, seguendo un piano di azione che consiste di tutti i passaggi necessari per portare a termine il task che ci si era posti di svolgere. </a:t>
            </a:r>
          </a:p>
        </p:txBody>
      </p:sp>
    </p:spTree>
    <p:extLst>
      <p:ext uri="{BB962C8B-B14F-4D97-AF65-F5344CB8AC3E}">
        <p14:creationId xmlns:p14="http://schemas.microsoft.com/office/powerpoint/2010/main" val="724881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628650" y="365126"/>
            <a:ext cx="7886700" cy="1325563"/>
          </a:xfrm>
        </p:spPr>
        <p:style>
          <a:lnRef idx="2">
            <a:schemeClr val="accent2">
              <a:shade val="50000"/>
            </a:schemeClr>
          </a:lnRef>
          <a:fillRef idx="1">
            <a:schemeClr val="accent2"/>
          </a:fillRef>
          <a:effectRef idx="0">
            <a:schemeClr val="accent2"/>
          </a:effectRef>
          <a:fontRef idx="minor">
            <a:schemeClr val="lt1"/>
          </a:fontRef>
        </p:style>
        <p:txBody>
          <a:bodyPr/>
          <a:lstStyle/>
          <a:p>
            <a:r>
              <a:rPr lang="it-IT"/>
              <a:t>Interaction Design Metaphors</a:t>
            </a:r>
            <a:endParaRPr lang="it-IT" dirty="0"/>
          </a:p>
        </p:txBody>
      </p:sp>
      <p:graphicFrame>
        <p:nvGraphicFramePr>
          <p:cNvPr id="3" name="Tabella 2">
            <a:extLst>
              <a:ext uri="{FF2B5EF4-FFF2-40B4-BE49-F238E27FC236}">
                <a16:creationId xmlns:a16="http://schemas.microsoft.com/office/drawing/2014/main" id="{1BD73C65-39AE-A947-BDA1-B2196E7BE023}"/>
              </a:ext>
            </a:extLst>
          </p:cNvPr>
          <p:cNvGraphicFramePr>
            <a:graphicFrameLocks noGrp="1"/>
          </p:cNvGraphicFramePr>
          <p:nvPr>
            <p:extLst>
              <p:ext uri="{D42A27DB-BD31-4B8C-83A1-F6EECF244321}">
                <p14:modId xmlns:p14="http://schemas.microsoft.com/office/powerpoint/2010/main" val="1862951343"/>
              </p:ext>
            </p:extLst>
          </p:nvPr>
        </p:nvGraphicFramePr>
        <p:xfrm>
          <a:off x="628650" y="1914525"/>
          <a:ext cx="7886701" cy="4262125"/>
        </p:xfrm>
        <a:graphic>
          <a:graphicData uri="http://schemas.openxmlformats.org/drawingml/2006/table">
            <a:tbl>
              <a:tblPr firstRow="1" firstCol="1" bandRow="1">
                <a:tableStyleId>{5C22544A-7EE6-4342-B048-85BDC9FD1C3A}</a:tableStyleId>
              </a:tblPr>
              <a:tblGrid>
                <a:gridCol w="2628627">
                  <a:extLst>
                    <a:ext uri="{9D8B030D-6E8A-4147-A177-3AD203B41FA5}">
                      <a16:colId xmlns:a16="http://schemas.microsoft.com/office/drawing/2014/main" val="1742873371"/>
                    </a:ext>
                  </a:extLst>
                </a:gridCol>
                <a:gridCol w="2628627">
                  <a:extLst>
                    <a:ext uri="{9D8B030D-6E8A-4147-A177-3AD203B41FA5}">
                      <a16:colId xmlns:a16="http://schemas.microsoft.com/office/drawing/2014/main" val="3245306859"/>
                    </a:ext>
                  </a:extLst>
                </a:gridCol>
                <a:gridCol w="2629447">
                  <a:extLst>
                    <a:ext uri="{9D8B030D-6E8A-4147-A177-3AD203B41FA5}">
                      <a16:colId xmlns:a16="http://schemas.microsoft.com/office/drawing/2014/main" val="1137991755"/>
                    </a:ext>
                  </a:extLst>
                </a:gridCol>
              </a:tblGrid>
              <a:tr h="312276">
                <a:tc>
                  <a:txBody>
                    <a:bodyPr/>
                    <a:lstStyle/>
                    <a:p>
                      <a:pPr>
                        <a:lnSpc>
                          <a:spcPct val="107000"/>
                        </a:lnSpc>
                        <a:spcAft>
                          <a:spcPts val="0"/>
                        </a:spcAft>
                      </a:pPr>
                      <a:r>
                        <a:rPr lang="it-IT" sz="1000">
                          <a:effectLst/>
                        </a:rPr>
                        <a:t>Interaction</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Real World Metaphor</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Implicazioni per l’Interaction Design</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4086709231"/>
                  </a:ext>
                </a:extLst>
              </a:tr>
              <a:tr h="791375">
                <a:tc>
                  <a:txBody>
                    <a:bodyPr/>
                    <a:lstStyle/>
                    <a:p>
                      <a:pPr>
                        <a:lnSpc>
                          <a:spcPct val="107000"/>
                        </a:lnSpc>
                        <a:spcAft>
                          <a:spcPts val="0"/>
                        </a:spcAft>
                      </a:pPr>
                      <a:r>
                        <a:rPr lang="it-IT" sz="1000">
                          <a:effectLst/>
                        </a:rPr>
                        <a:t>Mettere a disposizione un immobile è come…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Aggiungere un avviso in una bacheca pubblica</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Possibilità di aggiungere i dati relativi ad un proprio immobile attraverso un form, che comparirà mediante il pulsante “Aggiungi immobile”.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3728812466"/>
                  </a:ext>
                </a:extLst>
              </a:tr>
              <a:tr h="471976">
                <a:tc>
                  <a:txBody>
                    <a:bodyPr/>
                    <a:lstStyle/>
                    <a:p>
                      <a:pPr>
                        <a:lnSpc>
                          <a:spcPct val="107000"/>
                        </a:lnSpc>
                        <a:spcAft>
                          <a:spcPts val="0"/>
                        </a:spcAft>
                      </a:pPr>
                      <a:r>
                        <a:rPr lang="it-IT" sz="1000">
                          <a:effectLst/>
                        </a:rPr>
                        <a:t>Stesura dell’elenco di sfollati usando un sistema centralizzato è come…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Lista</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Aggiungere i cittadini mediante il pulsante “Aggiungi cittadino”.</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194350407"/>
                  </a:ext>
                </a:extLst>
              </a:tr>
              <a:tr h="631675">
                <a:tc>
                  <a:txBody>
                    <a:bodyPr/>
                    <a:lstStyle/>
                    <a:p>
                      <a:pPr>
                        <a:lnSpc>
                          <a:spcPct val="107000"/>
                        </a:lnSpc>
                        <a:spcAft>
                          <a:spcPts val="0"/>
                        </a:spcAft>
                      </a:pPr>
                      <a:r>
                        <a:rPr lang="it-IT" sz="1000">
                          <a:effectLst/>
                        </a:rPr>
                        <a:t>Gestire un immobile messo a disposizione è come…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Modificare o rimuovere informazioni in un documento</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Modificare i propri immobili mediante il pulsante “Modifica dati” ed eliminarli con il pulsante “Elimina”</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1251146203"/>
                  </a:ext>
                </a:extLst>
              </a:tr>
              <a:tr h="472073">
                <a:tc>
                  <a:txBody>
                    <a:bodyPr/>
                    <a:lstStyle/>
                    <a:p>
                      <a:pPr>
                        <a:lnSpc>
                          <a:spcPct val="107000"/>
                        </a:lnSpc>
                        <a:spcAft>
                          <a:spcPts val="0"/>
                        </a:spcAft>
                      </a:pPr>
                      <a:r>
                        <a:rPr lang="it-IT" sz="1000">
                          <a:effectLst/>
                        </a:rPr>
                        <a:t>Ottenere tutte le informazioni circa gli immobili inseriti lato operatore è come…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Tabella</a:t>
                      </a:r>
                    </a:p>
                    <a:p>
                      <a:pPr>
                        <a:lnSpc>
                          <a:spcPct val="107000"/>
                        </a:lnSpc>
                        <a:spcAft>
                          <a:spcPts val="0"/>
                        </a:spcAft>
                      </a:pPr>
                      <a:r>
                        <a:rPr lang="it-IT" sz="10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Cliccare sulla sezione “Immobili” e visualizzare la tabella che li contiene.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3825514627"/>
                  </a:ext>
                </a:extLst>
              </a:tr>
              <a:tr h="1110774">
                <a:tc>
                  <a:txBody>
                    <a:bodyPr/>
                    <a:lstStyle/>
                    <a:p>
                      <a:pPr>
                        <a:lnSpc>
                          <a:spcPct val="107000"/>
                        </a:lnSpc>
                        <a:spcAft>
                          <a:spcPts val="0"/>
                        </a:spcAft>
                      </a:pPr>
                      <a:r>
                        <a:rPr lang="it-IT" sz="1000">
                          <a:effectLst/>
                        </a:rPr>
                        <a:t>Ricercare le abitazioni per regione, provincia e accesso disabili è come…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Ricerca con filtri</a:t>
                      </a:r>
                    </a:p>
                    <a:p>
                      <a:pPr>
                        <a:lnSpc>
                          <a:spcPct val="107000"/>
                        </a:lnSpc>
                        <a:spcAft>
                          <a:spcPts val="0"/>
                        </a:spcAft>
                      </a:pPr>
                      <a:r>
                        <a:rPr lang="it-IT" sz="10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Selezionare i filtri “Regione”, “Provincia” e “Accesso disabili” per applicarli alla tabella con gli immobili. Applicare i filtri per regione e provincia anche alla tabella cittadini, per trovarne in una determinata area.</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2536148475"/>
                  </a:ext>
                </a:extLst>
              </a:tr>
              <a:tr h="471976">
                <a:tc>
                  <a:txBody>
                    <a:bodyPr/>
                    <a:lstStyle/>
                    <a:p>
                      <a:pPr>
                        <a:lnSpc>
                          <a:spcPct val="107000"/>
                        </a:lnSpc>
                        <a:spcAft>
                          <a:spcPts val="0"/>
                        </a:spcAft>
                      </a:pPr>
                      <a:r>
                        <a:rPr lang="it-IT" sz="1000">
                          <a:effectLst/>
                        </a:rPr>
                        <a:t>Selezionare un immobile è come…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a:effectLst/>
                        </a:rPr>
                        <a:t>Cliccare su un prodotto per vederne i dettagli</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tc>
                  <a:txBody>
                    <a:bodyPr/>
                    <a:lstStyle/>
                    <a:p>
                      <a:pPr>
                        <a:lnSpc>
                          <a:spcPct val="107000"/>
                        </a:lnSpc>
                        <a:spcAft>
                          <a:spcPts val="0"/>
                        </a:spcAft>
                      </a:pPr>
                      <a:r>
                        <a:rPr lang="it-IT" sz="1000" dirty="0">
                          <a:effectLst/>
                        </a:rPr>
                        <a:t>Cliccare su un certo immobile per visualizzarne le relative informazioni</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33" marR="62333" marT="0" marB="0"/>
                </a:tc>
                <a:extLst>
                  <a:ext uri="{0D108BD9-81ED-4DB2-BD59-A6C34878D82A}">
                    <a16:rowId xmlns:a16="http://schemas.microsoft.com/office/drawing/2014/main" val="3280440806"/>
                  </a:ext>
                </a:extLst>
              </a:tr>
            </a:tbl>
          </a:graphicData>
        </a:graphic>
      </p:graphicFrame>
    </p:spTree>
    <p:extLst>
      <p:ext uri="{BB962C8B-B14F-4D97-AF65-F5344CB8AC3E}">
        <p14:creationId xmlns:p14="http://schemas.microsoft.com/office/powerpoint/2010/main" val="136776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Il Problema</a:t>
            </a:r>
          </a:p>
        </p:txBody>
      </p:sp>
      <p:sp>
        <p:nvSpPr>
          <p:cNvPr id="3" name="Segnaposto contenuto 2">
            <a:extLst>
              <a:ext uri="{FF2B5EF4-FFF2-40B4-BE49-F238E27FC236}">
                <a16:creationId xmlns:a16="http://schemas.microsoft.com/office/drawing/2014/main" id="{1DBA8A83-B8D2-8842-A6B1-A1BD5E52014F}"/>
              </a:ext>
            </a:extLst>
          </p:cNvPr>
          <p:cNvSpPr>
            <a:spLocks noGrp="1"/>
          </p:cNvSpPr>
          <p:nvPr>
            <p:ph idx="1"/>
          </p:nvPr>
        </p:nvSpPr>
        <p:spPr/>
        <p:txBody>
          <a:bodyPr/>
          <a:lstStyle/>
          <a:p>
            <a:r>
              <a:rPr lang="it-IT"/>
              <a:t>Il territorio italiano è in buona parte soggetto a rischio sismico ed idrogeologico</a:t>
            </a:r>
          </a:p>
          <a:p>
            <a:r>
              <a:rPr lang="it-IT"/>
              <a:t>A questi rischi si aggiungono quelli derivanti dai disastri causati dall’incuria dell’uomo, come il collasso di ponti mal progettati </a:t>
            </a:r>
          </a:p>
          <a:p>
            <a:r>
              <a:rPr lang="it-IT"/>
              <a:t>In molte di queste situazioni, le popolazioni delle aree interessate sono costrette a lasciare, momentaneamente o definitivamente, le proprie abitazioni</a:t>
            </a:r>
          </a:p>
        </p:txBody>
      </p:sp>
    </p:spTree>
    <p:extLst>
      <p:ext uri="{BB962C8B-B14F-4D97-AF65-F5344CB8AC3E}">
        <p14:creationId xmlns:p14="http://schemas.microsoft.com/office/powerpoint/2010/main" val="70599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dirty="0" err="1"/>
              <a:t>Interaction</a:t>
            </a:r>
            <a:r>
              <a:rPr lang="it-IT" dirty="0"/>
              <a:t> Scenario (Esempio)</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a:xfrm>
            <a:off x="628650" y="1825625"/>
            <a:ext cx="7886700" cy="4530726"/>
          </a:xfrm>
        </p:spPr>
        <p:txBody>
          <a:bodyPr>
            <a:noAutofit/>
          </a:bodyPr>
          <a:lstStyle/>
          <a:p>
            <a:pPr marL="0" indent="0">
              <a:buNone/>
            </a:pPr>
            <a:r>
              <a:rPr lang="it-IT" sz="2400" dirty="0"/>
              <a:t>«Davide vuole mettere a disposizione un suo immobile»</a:t>
            </a:r>
          </a:p>
          <a:p>
            <a:pPr lvl="0"/>
            <a:r>
              <a:rPr lang="it-IT" sz="1400" dirty="0"/>
              <a:t>Si logga sul sito di </a:t>
            </a:r>
            <a:r>
              <a:rPr lang="it-IT" sz="1400" dirty="0" err="1"/>
              <a:t>ShareMyHouse</a:t>
            </a:r>
            <a:r>
              <a:rPr lang="it-IT" sz="1400" dirty="0"/>
              <a:t>, da computer, tablet o cellulare. In ogni caso, essendo l’interfaccia responsive, il layout della pagina sarà sempre adeguato e gli elementi avranno le giuste dimensioni</a:t>
            </a:r>
          </a:p>
          <a:p>
            <a:pPr lvl="0"/>
            <a:r>
              <a:rPr lang="it-IT" sz="1400" dirty="0"/>
              <a:t>Si trova automaticamente sulla pagina “I Miei Immobili” </a:t>
            </a:r>
          </a:p>
          <a:p>
            <a:pPr lvl="0"/>
            <a:r>
              <a:rPr lang="it-IT" sz="1400" dirty="0"/>
              <a:t>Clicca il bottone “Aggiungi Immobile” in fondo alla pagina</a:t>
            </a:r>
          </a:p>
          <a:p>
            <a:pPr lvl="0"/>
            <a:r>
              <a:rPr lang="it-IT" sz="1400" dirty="0"/>
              <a:t>Viene visualizzato un form da compilare con tutte le informazioni sull’immobile. In particolare, viene chiesto di inserire:</a:t>
            </a:r>
          </a:p>
          <a:p>
            <a:pPr lvl="1"/>
            <a:r>
              <a:rPr lang="it-IT" sz="1400" dirty="0"/>
              <a:t>Un alias (nome) per l’immobile, in modo da poterlo identificare facilmente in un secondo momento</a:t>
            </a:r>
          </a:p>
          <a:p>
            <a:pPr lvl="1"/>
            <a:r>
              <a:rPr lang="it-IT" sz="1400" dirty="0"/>
              <a:t>Regione, Provincia, Città ed Indirizzo (incluso numero civico)</a:t>
            </a:r>
          </a:p>
          <a:p>
            <a:pPr lvl="1"/>
            <a:r>
              <a:rPr lang="it-IT" sz="1400" dirty="0"/>
              <a:t>La data fino alla quale si intende renderlo disponibile</a:t>
            </a:r>
          </a:p>
          <a:p>
            <a:pPr lvl="1"/>
            <a:r>
              <a:rPr lang="it-IT" sz="1400" dirty="0"/>
              <a:t>Il numero di persone che esso può ospitare</a:t>
            </a:r>
          </a:p>
          <a:p>
            <a:pPr lvl="1"/>
            <a:r>
              <a:rPr lang="it-IT" sz="1400" dirty="0"/>
              <a:t>L’eventuale presenza di attrezzature/accesso semplificato per disabili</a:t>
            </a:r>
          </a:p>
          <a:p>
            <a:pPr lvl="0"/>
            <a:r>
              <a:rPr lang="it-IT" sz="1400" dirty="0"/>
              <a:t>Una volta compilato il form, Davide clicca “Aggiungi e torna alla lista”</a:t>
            </a:r>
          </a:p>
          <a:p>
            <a:pPr lvl="0"/>
            <a:r>
              <a:rPr lang="it-IT" sz="1400" dirty="0"/>
              <a:t>Viene visualizzata nuovamente la pagina “I miei immobili”, nella quale Davide vedrà anche quello appena aggiunto, e in tal modo saprà che l’azione è andata a buon fine. </a:t>
            </a:r>
          </a:p>
          <a:p>
            <a:pPr marL="0" indent="0">
              <a:buNone/>
            </a:pPr>
            <a:endParaRPr lang="it-IT" sz="2400" dirty="0"/>
          </a:p>
        </p:txBody>
      </p:sp>
    </p:spTree>
    <p:extLst>
      <p:ext uri="{BB962C8B-B14F-4D97-AF65-F5344CB8AC3E}">
        <p14:creationId xmlns:p14="http://schemas.microsoft.com/office/powerpoint/2010/main" val="1352405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a:xfrm>
            <a:off x="628650" y="365125"/>
            <a:ext cx="7886700" cy="132556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dirty="0" err="1"/>
              <a:t>Interaction</a:t>
            </a:r>
            <a:r>
              <a:rPr lang="it-IT" dirty="0"/>
              <a:t> Scenario – </a:t>
            </a:r>
            <a:r>
              <a:rPr lang="it-IT" dirty="0" err="1"/>
              <a:t>Claims</a:t>
            </a:r>
            <a:r>
              <a:rPr lang="it-IT" dirty="0"/>
              <a:t> – (Esempio)</a:t>
            </a:r>
          </a:p>
        </p:txBody>
      </p:sp>
      <p:graphicFrame>
        <p:nvGraphicFramePr>
          <p:cNvPr id="5" name="Segnaposto contenuto 4">
            <a:extLst>
              <a:ext uri="{FF2B5EF4-FFF2-40B4-BE49-F238E27FC236}">
                <a16:creationId xmlns:a16="http://schemas.microsoft.com/office/drawing/2014/main" id="{B9423319-5773-E645-83C4-6AB213A593A5}"/>
              </a:ext>
            </a:extLst>
          </p:cNvPr>
          <p:cNvGraphicFramePr>
            <a:graphicFrameLocks noGrp="1"/>
          </p:cNvGraphicFramePr>
          <p:nvPr>
            <p:ph idx="1"/>
            <p:extLst>
              <p:ext uri="{D42A27DB-BD31-4B8C-83A1-F6EECF244321}">
                <p14:modId xmlns:p14="http://schemas.microsoft.com/office/powerpoint/2010/main" val="926989494"/>
              </p:ext>
            </p:extLst>
          </p:nvPr>
        </p:nvGraphicFramePr>
        <p:xfrm>
          <a:off x="628649" y="1825625"/>
          <a:ext cx="7886700" cy="4351337"/>
        </p:xfrm>
        <a:graphic>
          <a:graphicData uri="http://schemas.openxmlformats.org/drawingml/2006/table">
            <a:tbl>
              <a:tblPr firstRow="1" firstCol="1" bandRow="1">
                <a:tableStyleId>{5C22544A-7EE6-4342-B048-85BDC9FD1C3A}</a:tableStyleId>
              </a:tblPr>
              <a:tblGrid>
                <a:gridCol w="2615996">
                  <a:extLst>
                    <a:ext uri="{9D8B030D-6E8A-4147-A177-3AD203B41FA5}">
                      <a16:colId xmlns:a16="http://schemas.microsoft.com/office/drawing/2014/main" val="2166564203"/>
                    </a:ext>
                  </a:extLst>
                </a:gridCol>
                <a:gridCol w="5270704">
                  <a:extLst>
                    <a:ext uri="{9D8B030D-6E8A-4147-A177-3AD203B41FA5}">
                      <a16:colId xmlns:a16="http://schemas.microsoft.com/office/drawing/2014/main" val="1504890128"/>
                    </a:ext>
                  </a:extLst>
                </a:gridCol>
              </a:tblGrid>
              <a:tr h="291678">
                <a:tc>
                  <a:txBody>
                    <a:bodyPr/>
                    <a:lstStyle/>
                    <a:p>
                      <a:pPr algn="l">
                        <a:lnSpc>
                          <a:spcPct val="107000"/>
                        </a:lnSpc>
                        <a:spcAft>
                          <a:spcPts val="0"/>
                        </a:spcAft>
                      </a:pPr>
                      <a:r>
                        <a:rPr lang="it-IT" sz="900">
                          <a:effectLst/>
                        </a:rPr>
                        <a:t>Situation features (Interaction scenario 1)</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tc>
                  <a:txBody>
                    <a:bodyPr/>
                    <a:lstStyle/>
                    <a:p>
                      <a:pPr algn="l">
                        <a:lnSpc>
                          <a:spcPct val="107000"/>
                        </a:lnSpc>
                        <a:spcAft>
                          <a:spcPts val="0"/>
                        </a:spcAft>
                      </a:pPr>
                      <a:r>
                        <a:rPr lang="it-IT" sz="900">
                          <a:effectLst/>
                        </a:rPr>
                        <a:t>Pro (+) e Contro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extLst>
                  <a:ext uri="{0D108BD9-81ED-4DB2-BD59-A6C34878D82A}">
                    <a16:rowId xmlns:a16="http://schemas.microsoft.com/office/drawing/2014/main" val="1647476034"/>
                  </a:ext>
                </a:extLst>
              </a:tr>
              <a:tr h="746473">
                <a:tc>
                  <a:txBody>
                    <a:bodyPr/>
                    <a:lstStyle/>
                    <a:p>
                      <a:pPr algn="l">
                        <a:lnSpc>
                          <a:spcPct val="107000"/>
                        </a:lnSpc>
                        <a:spcAft>
                          <a:spcPts val="0"/>
                        </a:spcAft>
                      </a:pPr>
                      <a:r>
                        <a:rPr lang="it-IT" sz="900">
                          <a:effectLst/>
                        </a:rPr>
                        <a:t>Per aggiungere un nuovo appartamento, è necessario cliccare il bottone “Aggiungi Immobile” in fondo alla pagina con il riepilogo degli immobili</a:t>
                      </a:r>
                    </a:p>
                    <a:p>
                      <a:pPr algn="l">
                        <a:lnSpc>
                          <a:spcPct val="107000"/>
                        </a:lnSpc>
                        <a:spcAft>
                          <a:spcPts val="0"/>
                        </a:spcAft>
                      </a:pPr>
                      <a:r>
                        <a:rPr lang="it-IT" sz="9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tc>
                  <a:txBody>
                    <a:bodyPr/>
                    <a:lstStyle/>
                    <a:p>
                      <a:pPr algn="l">
                        <a:lnSpc>
                          <a:spcPct val="107000"/>
                        </a:lnSpc>
                        <a:spcAft>
                          <a:spcPts val="0"/>
                        </a:spcAft>
                      </a:pPr>
                      <a:r>
                        <a:rPr lang="it-IT" sz="900">
                          <a:effectLst/>
                        </a:rPr>
                        <a:t>(+) Viene gestito tutto dalla stessa pagina</a:t>
                      </a:r>
                    </a:p>
                    <a:p>
                      <a:pPr algn="l">
                        <a:lnSpc>
                          <a:spcPct val="107000"/>
                        </a:lnSpc>
                        <a:spcAft>
                          <a:spcPts val="0"/>
                        </a:spcAft>
                      </a:pPr>
                      <a:r>
                        <a:rPr lang="it-IT" sz="900">
                          <a:effectLst/>
                        </a:rPr>
                        <a:t>(+) Ha senso dal punto di vista logico collocare insieme le due cose</a:t>
                      </a:r>
                      <a:br>
                        <a:rPr lang="it-IT" sz="900">
                          <a:effectLst/>
                        </a:rPr>
                      </a:br>
                      <a:r>
                        <a:rPr lang="it-IT" sz="900">
                          <a:effectLst/>
                        </a:rPr>
                        <a:t>(-) Se sono presenti molti immobili, sarà necessario scrollare la pagina per arrivare al bottone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extLst>
                  <a:ext uri="{0D108BD9-81ED-4DB2-BD59-A6C34878D82A}">
                    <a16:rowId xmlns:a16="http://schemas.microsoft.com/office/drawing/2014/main" val="2866429860"/>
                  </a:ext>
                </a:extLst>
              </a:tr>
              <a:tr h="1800939">
                <a:tc>
                  <a:txBody>
                    <a:bodyPr/>
                    <a:lstStyle/>
                    <a:p>
                      <a:pPr algn="l">
                        <a:lnSpc>
                          <a:spcPct val="107000"/>
                        </a:lnSpc>
                        <a:spcAft>
                          <a:spcPts val="0"/>
                        </a:spcAft>
                      </a:pPr>
                      <a:r>
                        <a:rPr lang="it-IT" sz="900">
                          <a:effectLst/>
                        </a:rPr>
                        <a:t>Compilare un form con le info dell’immobile </a:t>
                      </a:r>
                    </a:p>
                    <a:p>
                      <a:pPr algn="l">
                        <a:lnSpc>
                          <a:spcPct val="107000"/>
                        </a:lnSpc>
                        <a:spcAft>
                          <a:spcPts val="0"/>
                        </a:spcAft>
                      </a:pPr>
                      <a:r>
                        <a:rPr lang="it-IT" sz="9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tc>
                  <a:txBody>
                    <a:bodyPr/>
                    <a:lstStyle/>
                    <a:p>
                      <a:pPr algn="l">
                        <a:lnSpc>
                          <a:spcPct val="107000"/>
                        </a:lnSpc>
                        <a:spcAft>
                          <a:spcPts val="0"/>
                        </a:spcAft>
                      </a:pPr>
                      <a:r>
                        <a:rPr lang="it-IT" sz="900">
                          <a:effectLst/>
                        </a:rPr>
                        <a:t>(+) Procedura nota a tutti, compilare un form online è analogo a compilare un modulo cartaceo</a:t>
                      </a:r>
                    </a:p>
                    <a:p>
                      <a:pPr algn="l">
                        <a:lnSpc>
                          <a:spcPct val="107000"/>
                        </a:lnSpc>
                        <a:spcAft>
                          <a:spcPts val="0"/>
                        </a:spcAft>
                      </a:pPr>
                      <a:r>
                        <a:rPr lang="it-IT" sz="900">
                          <a:effectLst/>
                        </a:rPr>
                        <a:t>(+) Attraverso un’unica operazione, che avviene in un’unica pagina, è possibile fornire tutti i dati necessari alla messa a disposizione di un immobile</a:t>
                      </a:r>
                    </a:p>
                    <a:p>
                      <a:pPr algn="l">
                        <a:lnSpc>
                          <a:spcPct val="107000"/>
                        </a:lnSpc>
                        <a:spcAft>
                          <a:spcPts val="0"/>
                        </a:spcAft>
                      </a:pPr>
                      <a:r>
                        <a:rPr lang="it-IT" sz="900">
                          <a:effectLst/>
                        </a:rPr>
                        <a:t>(+) Verrà visualizzato un placeholder/etichetta per ogni campo, quindi l’utente saprà immediatamente quale informazione inserirvi</a:t>
                      </a:r>
                      <a:br>
                        <a:rPr lang="it-IT" sz="900">
                          <a:effectLst/>
                        </a:rPr>
                      </a:br>
                      <a:r>
                        <a:rPr lang="it-IT" sz="900">
                          <a:effectLst/>
                        </a:rPr>
                        <a:t>(-) L’utente potrebbe essere scoraggiato nel vedere i campi relativi alle informazioni da inserire tutti insieme, e potrebbe non sapere in che ordine procedere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extLst>
                  <a:ext uri="{0D108BD9-81ED-4DB2-BD59-A6C34878D82A}">
                    <a16:rowId xmlns:a16="http://schemas.microsoft.com/office/drawing/2014/main" val="3120280062"/>
                  </a:ext>
                </a:extLst>
              </a:tr>
              <a:tr h="1512247">
                <a:tc>
                  <a:txBody>
                    <a:bodyPr/>
                    <a:lstStyle/>
                    <a:p>
                      <a:pPr algn="l">
                        <a:lnSpc>
                          <a:spcPct val="107000"/>
                        </a:lnSpc>
                        <a:spcAft>
                          <a:spcPts val="0"/>
                        </a:spcAft>
                      </a:pPr>
                      <a:r>
                        <a:rPr lang="it-IT" sz="900">
                          <a:effectLst/>
                        </a:rPr>
                        <a:t>Ritornare alla pagina “I Miei Immobili”, che conterrà anche quello appena aggiunto, come conferma che l’operazione si è conclusa correttamente</a:t>
                      </a:r>
                    </a:p>
                    <a:p>
                      <a:pPr algn="l">
                        <a:lnSpc>
                          <a:spcPct val="107000"/>
                        </a:lnSpc>
                        <a:spcAft>
                          <a:spcPts val="0"/>
                        </a:spcAft>
                      </a:pPr>
                      <a:r>
                        <a:rPr lang="it-IT" sz="900">
                          <a:effectLst/>
                        </a:rPr>
                        <a:t> </a:t>
                      </a:r>
                    </a:p>
                    <a:p>
                      <a:pPr algn="l">
                        <a:lnSpc>
                          <a:spcPct val="107000"/>
                        </a:lnSpc>
                        <a:spcAft>
                          <a:spcPts val="0"/>
                        </a:spcAft>
                      </a:pPr>
                      <a:r>
                        <a:rPr lang="it-IT" sz="900">
                          <a:effectLst/>
                        </a:rPr>
                        <a:t> </a:t>
                      </a:r>
                    </a:p>
                    <a:p>
                      <a:pPr algn="l">
                        <a:lnSpc>
                          <a:spcPct val="107000"/>
                        </a:lnSpc>
                        <a:spcAft>
                          <a:spcPts val="0"/>
                        </a:spcAft>
                      </a:pPr>
                      <a:r>
                        <a:rPr lang="it-IT" sz="9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tc>
                  <a:txBody>
                    <a:bodyPr/>
                    <a:lstStyle/>
                    <a:p>
                      <a:pPr algn="l">
                        <a:lnSpc>
                          <a:spcPct val="107000"/>
                        </a:lnSpc>
                        <a:spcAft>
                          <a:spcPts val="0"/>
                        </a:spcAft>
                      </a:pPr>
                      <a:r>
                        <a:rPr lang="it-IT" sz="900" dirty="0">
                          <a:effectLst/>
                        </a:rPr>
                        <a:t>(+) Non è necessario visualizzare un messaggio di </a:t>
                      </a:r>
                      <a:r>
                        <a:rPr lang="it-IT" sz="900" dirty="0" err="1">
                          <a:effectLst/>
                        </a:rPr>
                        <a:t>alert</a:t>
                      </a:r>
                      <a:r>
                        <a:rPr lang="it-IT" sz="900" dirty="0">
                          <a:effectLst/>
                        </a:rPr>
                        <a:t> che informi del risultato dell’operazione. Visualizzare tale messaggio è immediato ma richiederebbe step ulteriori (chiudere il messaggio / tornare alla pagina “I Miei Immobili” manualmente)</a:t>
                      </a:r>
                    </a:p>
                    <a:p>
                      <a:pPr algn="l">
                        <a:lnSpc>
                          <a:spcPct val="107000"/>
                        </a:lnSpc>
                        <a:spcAft>
                          <a:spcPts val="0"/>
                        </a:spcAft>
                      </a:pPr>
                      <a:r>
                        <a:rPr lang="it-IT" sz="900" dirty="0">
                          <a:effectLst/>
                        </a:rPr>
                        <a:t>(-) Se sono presenti molti immobili potrebbe non essere immediatamente evidente quale è appena stato aggiunto</a:t>
                      </a:r>
                    </a:p>
                    <a:p>
                      <a:pPr algn="l">
                        <a:lnSpc>
                          <a:spcPct val="107000"/>
                        </a:lnSpc>
                        <a:spcAft>
                          <a:spcPts val="0"/>
                        </a:spcAft>
                      </a:pPr>
                      <a:r>
                        <a:rPr lang="it-IT" sz="900" dirty="0">
                          <a:effectLst/>
                        </a:rPr>
                        <a:t> </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589" marR="57589" marT="0" marB="0"/>
                </a:tc>
                <a:extLst>
                  <a:ext uri="{0D108BD9-81ED-4DB2-BD59-A6C34878D82A}">
                    <a16:rowId xmlns:a16="http://schemas.microsoft.com/office/drawing/2014/main" val="415575650"/>
                  </a:ext>
                </a:extLst>
              </a:tr>
            </a:tbl>
          </a:graphicData>
        </a:graphic>
      </p:graphicFrame>
    </p:spTree>
    <p:extLst>
      <p:ext uri="{BB962C8B-B14F-4D97-AF65-F5344CB8AC3E}">
        <p14:creationId xmlns:p14="http://schemas.microsoft.com/office/powerpoint/2010/main" val="3984613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669C8F-6459-5142-B063-FCC94FBA774E}"/>
              </a:ext>
            </a:extLst>
          </p:cNvPr>
          <p:cNvSpPr>
            <a:spLocks noGrp="1"/>
          </p:cNvSpPr>
          <p:nvPr>
            <p:ph type="title"/>
          </p:nvPr>
        </p:nvSpPr>
        <p:spPr>
          <a:xfrm>
            <a:off x="628650" y="2766218"/>
            <a:ext cx="7886700" cy="1325563"/>
          </a:xfrm>
        </p:spPr>
        <p:style>
          <a:lnRef idx="0">
            <a:schemeClr val="accent2"/>
          </a:lnRef>
          <a:fillRef idx="3">
            <a:schemeClr val="accent2"/>
          </a:fillRef>
          <a:effectRef idx="3">
            <a:schemeClr val="accent2"/>
          </a:effectRef>
          <a:fontRef idx="minor">
            <a:schemeClr val="lt1"/>
          </a:fontRef>
        </p:style>
        <p:txBody>
          <a:bodyPr anchor="ctr">
            <a:normAutofit/>
          </a:bodyPr>
          <a:lstStyle/>
          <a:p>
            <a:pPr algn="ctr"/>
            <a:r>
              <a:rPr lang="it-IT" sz="5400" dirty="0"/>
              <a:t>Prototipazione</a:t>
            </a:r>
          </a:p>
        </p:txBody>
      </p:sp>
    </p:spTree>
    <p:extLst>
      <p:ext uri="{BB962C8B-B14F-4D97-AF65-F5344CB8AC3E}">
        <p14:creationId xmlns:p14="http://schemas.microsoft.com/office/powerpoint/2010/main" val="284917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Il Problema</a:t>
            </a:r>
          </a:p>
        </p:txBody>
      </p:sp>
      <p:sp>
        <p:nvSpPr>
          <p:cNvPr id="3" name="Segnaposto contenuto 2">
            <a:extLst>
              <a:ext uri="{FF2B5EF4-FFF2-40B4-BE49-F238E27FC236}">
                <a16:creationId xmlns:a16="http://schemas.microsoft.com/office/drawing/2014/main" id="{1DBA8A83-B8D2-8842-A6B1-A1BD5E52014F}"/>
              </a:ext>
            </a:extLst>
          </p:cNvPr>
          <p:cNvSpPr>
            <a:spLocks noGrp="1"/>
          </p:cNvSpPr>
          <p:nvPr>
            <p:ph idx="1"/>
          </p:nvPr>
        </p:nvSpPr>
        <p:spPr/>
        <p:txBody>
          <a:bodyPr>
            <a:normAutofit fontScale="92500"/>
          </a:bodyPr>
          <a:lstStyle/>
          <a:p>
            <a:r>
              <a:rPr lang="it-IT"/>
              <a:t>Nella gestione di tali situazioni, sopraggiungono diversi problemi</a:t>
            </a:r>
          </a:p>
          <a:p>
            <a:pPr lvl="1"/>
            <a:r>
              <a:rPr lang="it-IT"/>
              <a:t>Bisogna effettuare il censimento della popolazione colpita </a:t>
            </a:r>
          </a:p>
          <a:p>
            <a:pPr lvl="1"/>
            <a:r>
              <a:rPr lang="it-IT"/>
              <a:t>Sebbene la Protezione Civile abbia una lista di hotel disponibili ad ospitare le persone, spesso è comunque necessaria una prima fase in cui i cittadini vengono smistati in tendopoli, che vanno allestite in maniera rapidissima</a:t>
            </a:r>
          </a:p>
          <a:p>
            <a:pPr lvl="1"/>
            <a:r>
              <a:rPr lang="it-IT"/>
              <a:t>Il sindaco del Comune, che in situazione di emergenza diventa capo della Protezione Civile, può risalire ad una lista di immobili liberi in possesso di altri cittadini, che eventualmente possono essere contattati per chiedere loro se sono disponibili a metterli a disposizione della popolazione colpita</a:t>
            </a:r>
          </a:p>
          <a:p>
            <a:pPr lvl="1"/>
            <a:endParaRPr lang="it-IT"/>
          </a:p>
          <a:p>
            <a:pPr lvl="1"/>
            <a:endParaRPr lang="it-IT"/>
          </a:p>
          <a:p>
            <a:pPr lvl="1"/>
            <a:endParaRPr lang="it-IT"/>
          </a:p>
        </p:txBody>
      </p:sp>
    </p:spTree>
    <p:extLst>
      <p:ext uri="{BB962C8B-B14F-4D97-AF65-F5344CB8AC3E}">
        <p14:creationId xmlns:p14="http://schemas.microsoft.com/office/powerpoint/2010/main" val="672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Il Problema</a:t>
            </a:r>
          </a:p>
        </p:txBody>
      </p:sp>
      <p:sp>
        <p:nvSpPr>
          <p:cNvPr id="3" name="Segnaposto contenuto 2">
            <a:extLst>
              <a:ext uri="{FF2B5EF4-FFF2-40B4-BE49-F238E27FC236}">
                <a16:creationId xmlns:a16="http://schemas.microsoft.com/office/drawing/2014/main" id="{1DBA8A83-B8D2-8842-A6B1-A1BD5E52014F}"/>
              </a:ext>
            </a:extLst>
          </p:cNvPr>
          <p:cNvSpPr>
            <a:spLocks noGrp="1"/>
          </p:cNvSpPr>
          <p:nvPr>
            <p:ph idx="1"/>
          </p:nvPr>
        </p:nvSpPr>
        <p:spPr/>
        <p:txBody>
          <a:bodyPr>
            <a:normAutofit/>
          </a:bodyPr>
          <a:lstStyle/>
          <a:p>
            <a:r>
              <a:rPr lang="it-IT"/>
              <a:t>Attualmente, un cittadino che volesse preventivamente mettere a disposizione di altre persone un proprio immobile per situazioni di emergenza, non può farlo, in quanto non esiste una piattaforma o un iter burocratico che lo consenta</a:t>
            </a:r>
          </a:p>
          <a:p>
            <a:pPr lvl="1"/>
            <a:r>
              <a:rPr lang="it-IT"/>
              <a:t>Ciò è in contraddizione con gli obbiettivi di gestione efficace delle emergenze, in quanto avere già una lista di immobili utilizzabili immediatamente potrebbe portare a saltare interamente la fase di smistamento in tendopoli e a ridurre il numero di persone costrette a risiedere in hotel per tempi prolungati</a:t>
            </a:r>
          </a:p>
          <a:p>
            <a:pPr lvl="1"/>
            <a:endParaRPr lang="it-IT"/>
          </a:p>
          <a:p>
            <a:pPr lvl="1"/>
            <a:endParaRPr lang="it-IT"/>
          </a:p>
          <a:p>
            <a:pPr lvl="1"/>
            <a:endParaRPr lang="it-IT"/>
          </a:p>
        </p:txBody>
      </p:sp>
    </p:spTree>
    <p:extLst>
      <p:ext uri="{BB962C8B-B14F-4D97-AF65-F5344CB8AC3E}">
        <p14:creationId xmlns:p14="http://schemas.microsoft.com/office/powerpoint/2010/main" val="136912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Soluzione Proposta</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fontScale="92500" lnSpcReduction="10000"/>
          </a:bodyPr>
          <a:lstStyle/>
          <a:p>
            <a:r>
              <a:rPr lang="it-IT" err="1"/>
              <a:t>ShareMyHouse</a:t>
            </a:r>
            <a:r>
              <a:rPr lang="it-IT"/>
              <a:t> si propone di creare un sistema integrato che consenta ai cittadini che hanno seconde case di metterle a disposizione della Protezione Civile, al fine di consentire una redistribuzione rapida ed efficiente della popolazione colpita da catastrofi naturali o di altro tipo. </a:t>
            </a:r>
          </a:p>
          <a:p>
            <a:r>
              <a:rPr lang="it-IT"/>
              <a:t>Allo stesso tempo, ci si propone di fornire alla Protezione Civile un mezzo rapido per individuare ed assegnare facilmente gli immobili più adatti ai cittadini che ne hanno bisogno in quel momento, in base a criteri tra cui quello geografico e bisogno di case con caratteristiche particolari (Es: Accesso facilitato per carrozzine) </a:t>
            </a:r>
          </a:p>
          <a:p>
            <a:pPr marL="0" indent="0">
              <a:buNone/>
            </a:pPr>
            <a:endParaRPr lang="it-IT"/>
          </a:p>
          <a:p>
            <a:endParaRPr lang="it-IT"/>
          </a:p>
        </p:txBody>
      </p:sp>
    </p:spTree>
    <p:extLst>
      <p:ext uri="{BB962C8B-B14F-4D97-AF65-F5344CB8AC3E}">
        <p14:creationId xmlns:p14="http://schemas.microsoft.com/office/powerpoint/2010/main" val="137573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Utenti Target</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lnSpcReduction="10000"/>
          </a:bodyPr>
          <a:lstStyle/>
          <a:p>
            <a:pPr marL="0" indent="0">
              <a:buNone/>
            </a:pPr>
            <a:r>
              <a:rPr lang="it-IT"/>
              <a:t>Gli utenti target saranno persone appartenenti alle seguenti categorie</a:t>
            </a:r>
          </a:p>
          <a:p>
            <a:r>
              <a:rPr lang="it-IT"/>
              <a:t>Cittadini che vogliono mettere a disposizione dei propri immobili che non usano frequentemente</a:t>
            </a:r>
          </a:p>
          <a:p>
            <a:r>
              <a:rPr lang="it-IT"/>
              <a:t>Operatori della Protezione Civile che hanno la necessità di assegnare, in modo rapido, la migliore soluzione temporanea possibile a chi ne ha bisogno</a:t>
            </a:r>
          </a:p>
          <a:p>
            <a:r>
              <a:rPr lang="it-IT"/>
              <a:t>Cittadini che a causa di un evento catastrofico (terremoti, alluvioni crollo di edifici) sono costretti a lasciare, temporaneamente o definitivamente, la propria abitazione</a:t>
            </a:r>
          </a:p>
          <a:p>
            <a:endParaRPr lang="it-IT"/>
          </a:p>
        </p:txBody>
      </p:sp>
    </p:spTree>
    <p:extLst>
      <p:ext uri="{BB962C8B-B14F-4D97-AF65-F5344CB8AC3E}">
        <p14:creationId xmlns:p14="http://schemas.microsoft.com/office/powerpoint/2010/main" val="410125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Indagine Contestuale</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fontScale="85000" lnSpcReduction="10000"/>
          </a:bodyPr>
          <a:lstStyle/>
          <a:p>
            <a:pPr marL="0" indent="0">
              <a:buNone/>
            </a:pPr>
            <a:r>
              <a:rPr lang="it-IT"/>
              <a:t>La prima operazione svolta è stata lo svolgimento di un’analisi contestuale. </a:t>
            </a:r>
          </a:p>
          <a:p>
            <a:r>
              <a:rPr lang="it-IT"/>
              <a:t>Come mezzo primario di raccolta di informazioni, sono state utilizzate le interviste, portate avanti con persone facenti parte dei target precedentemente individuati. </a:t>
            </a:r>
          </a:p>
          <a:p>
            <a:pPr lvl="1"/>
            <a:r>
              <a:rPr lang="it-IT"/>
              <a:t>Di particolare importanza è stata l’intervista con l’ing. Michele Grimaldi, che ci ha potuto spiegare nel dettaglio come vengono gestite attualmente le fasi iniziali di censimento e redistribuzione in tendopoli/immobili temporanei</a:t>
            </a:r>
          </a:p>
          <a:p>
            <a:pPr marL="457200" lvl="1" indent="0">
              <a:buNone/>
            </a:pPr>
            <a:endParaRPr lang="it-IT"/>
          </a:p>
          <a:p>
            <a:r>
              <a:rPr lang="it-IT"/>
              <a:t>Successivamente, per ottenere dati da una popolazione più ampia, è stato creato un sondaggio con Google Moduli ed è stato distribuito online, rendendolo compilabile liberamente da chiunque desiderasse contribuire</a:t>
            </a:r>
          </a:p>
        </p:txBody>
      </p:sp>
    </p:spTree>
    <p:extLst>
      <p:ext uri="{BB962C8B-B14F-4D97-AF65-F5344CB8AC3E}">
        <p14:creationId xmlns:p14="http://schemas.microsoft.com/office/powerpoint/2010/main" val="144327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1D8-D0CD-F34D-A8E4-4DBAF1645F4F}"/>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it-IT"/>
              <a:t>Indagine Contestuale</a:t>
            </a:r>
          </a:p>
        </p:txBody>
      </p:sp>
      <p:sp>
        <p:nvSpPr>
          <p:cNvPr id="6" name="Segnaposto contenuto 5">
            <a:extLst>
              <a:ext uri="{FF2B5EF4-FFF2-40B4-BE49-F238E27FC236}">
                <a16:creationId xmlns:a16="http://schemas.microsoft.com/office/drawing/2014/main" id="{050B5B15-5721-8D42-B792-B940345657C9}"/>
              </a:ext>
            </a:extLst>
          </p:cNvPr>
          <p:cNvSpPr>
            <a:spLocks noGrp="1"/>
          </p:cNvSpPr>
          <p:nvPr>
            <p:ph idx="1"/>
          </p:nvPr>
        </p:nvSpPr>
        <p:spPr/>
        <p:txBody>
          <a:bodyPr>
            <a:normAutofit lnSpcReduction="10000"/>
          </a:bodyPr>
          <a:lstStyle/>
          <a:p>
            <a:r>
              <a:rPr lang="it-IT"/>
              <a:t>Con l’indagine contestuale abbiamo voluto raccogliere dati relativi alle aspettative che gli utenti potrebbero riporre nel sistema proposto e alla sua utilità realmente percepita.</a:t>
            </a:r>
          </a:p>
          <a:p>
            <a:r>
              <a:rPr lang="it-IT"/>
              <a:t>Un altro punto relativamente al quale abbiamo cercato di ottenere informazioni era il numero di persone che sarebbero state desiderose di mettere a disposizione un proprio immobile, ma che non l’avevano mai fatto perché era stato detto loro che non era possibile o perché temevano un iter burocratico lungo e complesso. </a:t>
            </a:r>
          </a:p>
          <a:p>
            <a:pPr marL="0" indent="0">
              <a:buNone/>
            </a:pPr>
            <a:endParaRPr lang="it-IT"/>
          </a:p>
        </p:txBody>
      </p:sp>
    </p:spTree>
    <p:extLst>
      <p:ext uri="{BB962C8B-B14F-4D97-AF65-F5344CB8AC3E}">
        <p14:creationId xmlns:p14="http://schemas.microsoft.com/office/powerpoint/2010/main" val="39787510"/>
      </p:ext>
    </p:extLst>
  </p:cSld>
  <p:clrMapOvr>
    <a:masterClrMapping/>
  </p:clrMapOvr>
</p:sld>
</file>

<file path=ppt/theme/theme1.xml><?xml version="1.0" encoding="utf-8"?>
<a:theme xmlns:a="http://schemas.openxmlformats.org/drawingml/2006/main" name="Tema di Office">
  <a:themeElements>
    <a:clrScheme name="Personalizzati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3837</Words>
  <Application>Microsoft Macintosh PowerPoint</Application>
  <PresentationFormat>Presentazione su schermo (4:3)</PresentationFormat>
  <Paragraphs>262</Paragraphs>
  <Slides>32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32</vt:i4>
      </vt:variant>
    </vt:vector>
  </HeadingPairs>
  <TitlesOfParts>
    <vt:vector size="36" baseType="lpstr">
      <vt:lpstr>Arial</vt:lpstr>
      <vt:lpstr>Calibri</vt:lpstr>
      <vt:lpstr>Calibri Light</vt:lpstr>
      <vt:lpstr>Tema di Office</vt:lpstr>
      <vt:lpstr>ShareMyHouse</vt:lpstr>
      <vt:lpstr>Analisi del Problema</vt:lpstr>
      <vt:lpstr>Il Problema</vt:lpstr>
      <vt:lpstr>Il Problema</vt:lpstr>
      <vt:lpstr>Il Problema</vt:lpstr>
      <vt:lpstr>Soluzione Proposta</vt:lpstr>
      <vt:lpstr>Utenti Target</vt:lpstr>
      <vt:lpstr>Indagine Contestuale</vt:lpstr>
      <vt:lpstr>Indagine Contestuale</vt:lpstr>
      <vt:lpstr>Indagine Contestuale - Risultati</vt:lpstr>
      <vt:lpstr>Indagine Contestuale - Risultati</vt:lpstr>
      <vt:lpstr>Profili Utente</vt:lpstr>
      <vt:lpstr>Profili Utente - Davide</vt:lpstr>
      <vt:lpstr>Profili Utente - Luca</vt:lpstr>
      <vt:lpstr>Problem Scenarios e Claim</vt:lpstr>
      <vt:lpstr>Problem Scenario - Esempio</vt:lpstr>
      <vt:lpstr>Problem Scenario – Claim (Esempio)</vt:lpstr>
      <vt:lpstr>Requisiti Funzionali</vt:lpstr>
      <vt:lpstr>Design</vt:lpstr>
      <vt:lpstr>Activity Design</vt:lpstr>
      <vt:lpstr>Activity Design Metaphors</vt:lpstr>
      <vt:lpstr>Activity Scenario (Esempio)</vt:lpstr>
      <vt:lpstr>Activity Scenario – Claims – (Esempio)</vt:lpstr>
      <vt:lpstr>Information Design</vt:lpstr>
      <vt:lpstr>Information Design Metaphors</vt:lpstr>
      <vt:lpstr>Information Scenario (Esempio)</vt:lpstr>
      <vt:lpstr>Information Scenario – Claims – (Esempio)</vt:lpstr>
      <vt:lpstr>Interaction Design</vt:lpstr>
      <vt:lpstr>Interaction Design Metaphors</vt:lpstr>
      <vt:lpstr>Interaction Scenario (Esempio)</vt:lpstr>
      <vt:lpstr>Interaction Scenario – Claims – (Esempio)</vt:lpstr>
      <vt:lpstr>Prototipazione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ShareMyHouse</dc:title>
  <dc:creator>Emanuele Gargiulo</dc:creator>
  <cp:lastModifiedBy>Emanuele Gargiulo</cp:lastModifiedBy>
  <cp:revision>4</cp:revision>
  <dcterms:created xsi:type="dcterms:W3CDTF">2019-05-15T14:10:37Z</dcterms:created>
  <dcterms:modified xsi:type="dcterms:W3CDTF">2019-05-15T14:23:38Z</dcterms:modified>
</cp:coreProperties>
</file>