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4"/>
  </p:notesMasterIdLst>
  <p:sldIdLst>
    <p:sldId id="298" r:id="rId5"/>
    <p:sldId id="307" r:id="rId6"/>
    <p:sldId id="309" r:id="rId7"/>
    <p:sldId id="311" r:id="rId8"/>
    <p:sldId id="310" r:id="rId9"/>
    <p:sldId id="312" r:id="rId10"/>
    <p:sldId id="314" r:id="rId11"/>
    <p:sldId id="31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E2C60-0BAD-4A04-81E0-24A497FFEE86}"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40B58-2C6A-40AC-9D45-D772DC09AEB9}" type="slidenum">
              <a:rPr lang="en-US" smtClean="0"/>
              <a:t>‹#›</a:t>
            </a:fld>
            <a:endParaRPr lang="en-US"/>
          </a:p>
        </p:txBody>
      </p:sp>
    </p:spTree>
    <p:extLst>
      <p:ext uri="{BB962C8B-B14F-4D97-AF65-F5344CB8AC3E}">
        <p14:creationId xmlns:p14="http://schemas.microsoft.com/office/powerpoint/2010/main" val="2605952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A40B58-2C6A-40AC-9D45-D772DC09AEB9}" type="slidenum">
              <a:rPr lang="en-US" smtClean="0"/>
              <a:t>1</a:t>
            </a:fld>
            <a:endParaRPr lang="en-US"/>
          </a:p>
        </p:txBody>
      </p:sp>
    </p:spTree>
    <p:extLst>
      <p:ext uri="{BB962C8B-B14F-4D97-AF65-F5344CB8AC3E}">
        <p14:creationId xmlns:p14="http://schemas.microsoft.com/office/powerpoint/2010/main" val="286698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BFEE-8E6D-D078-AF62-61A30A947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B10EF-725D-75A7-CA0F-26BC31480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00A002-36EC-60C2-4E6B-1AD427258B2F}"/>
              </a:ext>
            </a:extLst>
          </p:cNvPr>
          <p:cNvSpPr>
            <a:spLocks noGrp="1"/>
          </p:cNvSpPr>
          <p:nvPr>
            <p:ph type="dt" sz="half" idx="10"/>
          </p:nvPr>
        </p:nvSpPr>
        <p:spPr/>
        <p:txBody>
          <a:bodyPr/>
          <a:lstStyle/>
          <a:p>
            <a:fld id="{9184DA70-C731-4C70-880D-CCD4705E623C}" type="datetime1">
              <a:rPr lang="en-US" smtClean="0"/>
              <a:t>11/30/2023</a:t>
            </a:fld>
            <a:endParaRPr lang="en-US" dirty="0"/>
          </a:p>
        </p:txBody>
      </p:sp>
      <p:sp>
        <p:nvSpPr>
          <p:cNvPr id="5" name="Footer Placeholder 4">
            <a:extLst>
              <a:ext uri="{FF2B5EF4-FFF2-40B4-BE49-F238E27FC236}">
                <a16:creationId xmlns:a16="http://schemas.microsoft.com/office/drawing/2014/main" id="{8436477F-84D2-86CF-3372-B6518D0C20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A2357F-5329-FEC9-52A2-27CE97EDD41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75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A393-2017-3392-74A7-99DA0FEC8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5B561-67AA-A38E-8D2A-5A5FFF97F2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31F2B-92CF-1E98-6149-C29E825C0AC7}"/>
              </a:ext>
            </a:extLst>
          </p:cNvPr>
          <p:cNvSpPr>
            <a:spLocks noGrp="1"/>
          </p:cNvSpPr>
          <p:nvPr>
            <p:ph type="dt" sz="half" idx="10"/>
          </p:nvPr>
        </p:nvSpPr>
        <p:spPr/>
        <p:txBody>
          <a:bodyPr/>
          <a:lstStyle/>
          <a:p>
            <a:fld id="{62D6E202-B606-4609-B914-27C9371A1F6D}" type="datetime1">
              <a:rPr lang="en-US" smtClean="0"/>
              <a:t>11/30/2023</a:t>
            </a:fld>
            <a:endParaRPr lang="en-US" dirty="0"/>
          </a:p>
        </p:txBody>
      </p:sp>
      <p:sp>
        <p:nvSpPr>
          <p:cNvPr id="5" name="Footer Placeholder 4">
            <a:extLst>
              <a:ext uri="{FF2B5EF4-FFF2-40B4-BE49-F238E27FC236}">
                <a16:creationId xmlns:a16="http://schemas.microsoft.com/office/drawing/2014/main" id="{D2752E77-AEF1-48CB-6DAD-80EFFCFCFE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3FF862-B54E-027C-A4A3-0BF5429F4F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9348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15BB2-A5BD-DA2A-23A3-8BB8C2F00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4C191-FA92-5975-7011-B01E17EAA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E25B4-E9DA-198F-3B9C-D7DB9379524F}"/>
              </a:ext>
            </a:extLst>
          </p:cNvPr>
          <p:cNvSpPr>
            <a:spLocks noGrp="1"/>
          </p:cNvSpPr>
          <p:nvPr>
            <p:ph type="dt" sz="half" idx="10"/>
          </p:nvPr>
        </p:nvSpPr>
        <p:spPr/>
        <p:txBody>
          <a:bodyPr/>
          <a:lstStyle/>
          <a:p>
            <a:fld id="{62D6E202-B606-4609-B914-27C9371A1F6D}" type="datetime1">
              <a:rPr lang="en-US" smtClean="0"/>
              <a:t>11/30/2023</a:t>
            </a:fld>
            <a:endParaRPr lang="en-US" dirty="0"/>
          </a:p>
        </p:txBody>
      </p:sp>
      <p:sp>
        <p:nvSpPr>
          <p:cNvPr id="5" name="Footer Placeholder 4">
            <a:extLst>
              <a:ext uri="{FF2B5EF4-FFF2-40B4-BE49-F238E27FC236}">
                <a16:creationId xmlns:a16="http://schemas.microsoft.com/office/drawing/2014/main" id="{F52E86F3-C717-64CA-032C-8C903BC7F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4C762A-34CD-78A6-1EA4-A2330F37DA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12774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9239-AD29-2B86-4658-7E1017C0D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EE092-6626-CA1F-8079-0C11E8678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AD826-087E-A114-3FE7-66055A4003E0}"/>
              </a:ext>
            </a:extLst>
          </p:cNvPr>
          <p:cNvSpPr>
            <a:spLocks noGrp="1"/>
          </p:cNvSpPr>
          <p:nvPr>
            <p:ph type="dt" sz="half" idx="10"/>
          </p:nvPr>
        </p:nvSpPr>
        <p:spPr/>
        <p:txBody>
          <a:bodyPr/>
          <a:lstStyle/>
          <a:p>
            <a:fld id="{4BE1D723-8F53-4F53-90B0-1982A396982E}" type="datetime1">
              <a:rPr lang="en-US" smtClean="0"/>
              <a:t>11/30/2023</a:t>
            </a:fld>
            <a:endParaRPr lang="en-US" dirty="0"/>
          </a:p>
        </p:txBody>
      </p:sp>
      <p:sp>
        <p:nvSpPr>
          <p:cNvPr id="5" name="Footer Placeholder 4">
            <a:extLst>
              <a:ext uri="{FF2B5EF4-FFF2-40B4-BE49-F238E27FC236}">
                <a16:creationId xmlns:a16="http://schemas.microsoft.com/office/drawing/2014/main" id="{2D4D435D-32B3-D267-C4EA-A5F754BD6A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34A6BC-C3E2-7B6F-0B6C-14B62581079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90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0706-3905-F7A6-55D4-9907FCF215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A8836-B2DF-9AA1-6D2F-CFEADF176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360B6-DE39-1EE7-FEEC-DDEB04824814}"/>
              </a:ext>
            </a:extLst>
          </p:cNvPr>
          <p:cNvSpPr>
            <a:spLocks noGrp="1"/>
          </p:cNvSpPr>
          <p:nvPr>
            <p:ph type="dt" sz="half" idx="10"/>
          </p:nvPr>
        </p:nvSpPr>
        <p:spPr/>
        <p:txBody>
          <a:bodyPr/>
          <a:lstStyle/>
          <a:p>
            <a:fld id="{97669AF7-7BEB-44E4-9852-375E34362B5B}" type="datetime1">
              <a:rPr lang="en-US" smtClean="0"/>
              <a:t>11/30/2023</a:t>
            </a:fld>
            <a:endParaRPr lang="en-US" dirty="0"/>
          </a:p>
        </p:txBody>
      </p:sp>
      <p:sp>
        <p:nvSpPr>
          <p:cNvPr id="5" name="Footer Placeholder 4">
            <a:extLst>
              <a:ext uri="{FF2B5EF4-FFF2-40B4-BE49-F238E27FC236}">
                <a16:creationId xmlns:a16="http://schemas.microsoft.com/office/drawing/2014/main" id="{64419AAF-A5B3-BF6C-F3FE-ECDA940F50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68085D-B5F3-4EA6-58B6-B3D581B8004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9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F53A-9474-4235-C036-A073B19EC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18DB9-BE8E-1EE6-6A2B-D7EF0F30DC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427AA-8F76-306C-5764-1F7CCD42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080ABA-4DA9-9E97-C9E3-7FE3E8003F04}"/>
              </a:ext>
            </a:extLst>
          </p:cNvPr>
          <p:cNvSpPr>
            <a:spLocks noGrp="1"/>
          </p:cNvSpPr>
          <p:nvPr>
            <p:ph type="dt" sz="half" idx="10"/>
          </p:nvPr>
        </p:nvSpPr>
        <p:spPr/>
        <p:txBody>
          <a:bodyPr/>
          <a:lstStyle/>
          <a:p>
            <a:fld id="{BAAAC38D-0552-4C82-B593-E6124DFADBE2}" type="datetime1">
              <a:rPr lang="en-US" smtClean="0"/>
              <a:t>11/30/2023</a:t>
            </a:fld>
            <a:endParaRPr lang="en-US" dirty="0"/>
          </a:p>
        </p:txBody>
      </p:sp>
      <p:sp>
        <p:nvSpPr>
          <p:cNvPr id="6" name="Footer Placeholder 5">
            <a:extLst>
              <a:ext uri="{FF2B5EF4-FFF2-40B4-BE49-F238E27FC236}">
                <a16:creationId xmlns:a16="http://schemas.microsoft.com/office/drawing/2014/main" id="{B7647850-9B3B-842E-34BD-9AE5670C40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4A133A-BC4F-A9D2-06BA-37922319288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08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F459-2642-23D7-1DD8-76B9FFA77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093B96-B7AE-65C7-4628-6EA4C058A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C0EF9-29D3-52AE-8306-6A0ADF02E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18C8-7B69-61E1-6126-19102680D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C485DE-5E24-0BF2-1B5A-AA88CFCFF7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EEAE67-78B3-0C07-19BB-956D588A300D}"/>
              </a:ext>
            </a:extLst>
          </p:cNvPr>
          <p:cNvSpPr>
            <a:spLocks noGrp="1"/>
          </p:cNvSpPr>
          <p:nvPr>
            <p:ph type="dt" sz="half" idx="10"/>
          </p:nvPr>
        </p:nvSpPr>
        <p:spPr/>
        <p:txBody>
          <a:bodyPr/>
          <a:lstStyle/>
          <a:p>
            <a:fld id="{D9DF0F1C-5577-4ACB-BB62-DF8F3C494C7E}" type="datetime1">
              <a:rPr lang="en-US" smtClean="0"/>
              <a:t>11/30/2023</a:t>
            </a:fld>
            <a:endParaRPr lang="en-US" dirty="0"/>
          </a:p>
        </p:txBody>
      </p:sp>
      <p:sp>
        <p:nvSpPr>
          <p:cNvPr id="8" name="Footer Placeholder 7">
            <a:extLst>
              <a:ext uri="{FF2B5EF4-FFF2-40B4-BE49-F238E27FC236}">
                <a16:creationId xmlns:a16="http://schemas.microsoft.com/office/drawing/2014/main" id="{2A4E0EC4-FF22-E4FD-9970-8CC76C4CA2D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043350-95DA-54BE-7E04-E7358D76D9F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936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4DEC-73BD-7114-409F-1FC4549F99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781F7-1E42-2A29-59B0-4C1333D8A660}"/>
              </a:ext>
            </a:extLst>
          </p:cNvPr>
          <p:cNvSpPr>
            <a:spLocks noGrp="1"/>
          </p:cNvSpPr>
          <p:nvPr>
            <p:ph type="dt" sz="half" idx="10"/>
          </p:nvPr>
        </p:nvSpPr>
        <p:spPr/>
        <p:txBody>
          <a:bodyPr/>
          <a:lstStyle/>
          <a:p>
            <a:fld id="{1775B394-D9F9-4F0C-B15D-605F45CB9E9F}" type="datetime1">
              <a:rPr lang="en-US" smtClean="0"/>
              <a:t>11/30/2023</a:t>
            </a:fld>
            <a:endParaRPr lang="en-US" dirty="0"/>
          </a:p>
        </p:txBody>
      </p:sp>
      <p:sp>
        <p:nvSpPr>
          <p:cNvPr id="4" name="Footer Placeholder 3">
            <a:extLst>
              <a:ext uri="{FF2B5EF4-FFF2-40B4-BE49-F238E27FC236}">
                <a16:creationId xmlns:a16="http://schemas.microsoft.com/office/drawing/2014/main" id="{253E810E-D907-F575-BE42-5EFA1B2FC9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7C72424-3343-BFBD-14F3-5E79DBDD55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247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AD029-D29C-8919-0591-E92C771C6187}"/>
              </a:ext>
            </a:extLst>
          </p:cNvPr>
          <p:cNvSpPr>
            <a:spLocks noGrp="1"/>
          </p:cNvSpPr>
          <p:nvPr>
            <p:ph type="dt" sz="half" idx="10"/>
          </p:nvPr>
        </p:nvSpPr>
        <p:spPr/>
        <p:txBody>
          <a:bodyPr/>
          <a:lstStyle/>
          <a:p>
            <a:fld id="{39667345-2558-425A-8533-9BFDBCE15005}" type="datetime1">
              <a:rPr lang="en-US" smtClean="0"/>
              <a:t>11/30/2023</a:t>
            </a:fld>
            <a:endParaRPr lang="en-US" dirty="0"/>
          </a:p>
        </p:txBody>
      </p:sp>
      <p:sp>
        <p:nvSpPr>
          <p:cNvPr id="3" name="Footer Placeholder 2">
            <a:extLst>
              <a:ext uri="{FF2B5EF4-FFF2-40B4-BE49-F238E27FC236}">
                <a16:creationId xmlns:a16="http://schemas.microsoft.com/office/drawing/2014/main" id="{BFBC48DD-6D1B-22EA-3583-934D9E124B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51C298A-2BBA-C8DF-A21B-82926B96EA3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558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33B6-F820-F635-59F1-A03319CDA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6DB8D-ADB7-5D20-AD06-76DE44671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1799F7-C7EC-64BA-2811-303C47724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F6203-DE54-F22D-574A-3BF8D337C2AD}"/>
              </a:ext>
            </a:extLst>
          </p:cNvPr>
          <p:cNvSpPr>
            <a:spLocks noGrp="1"/>
          </p:cNvSpPr>
          <p:nvPr>
            <p:ph type="dt" sz="half" idx="10"/>
          </p:nvPr>
        </p:nvSpPr>
        <p:spPr/>
        <p:txBody>
          <a:bodyPr/>
          <a:lstStyle/>
          <a:p>
            <a:fld id="{92BEA474-078D-4E9B-9B14-09A87B19DC46}" type="datetime1">
              <a:rPr lang="en-US" smtClean="0"/>
              <a:t>11/30/2023</a:t>
            </a:fld>
            <a:endParaRPr lang="en-US" dirty="0"/>
          </a:p>
        </p:txBody>
      </p:sp>
      <p:sp>
        <p:nvSpPr>
          <p:cNvPr id="6" name="Footer Placeholder 5">
            <a:extLst>
              <a:ext uri="{FF2B5EF4-FFF2-40B4-BE49-F238E27FC236}">
                <a16:creationId xmlns:a16="http://schemas.microsoft.com/office/drawing/2014/main" id="{EEA2684B-B6F2-03F5-3213-EDE75F6FCC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5E76E0-5C46-C413-CF8A-38F711B79D8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8737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AB7C-0BF9-117A-5D6C-79EB6D31E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9D4CD-F147-73E3-106C-F048A1550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132EB-45FA-E55A-275E-6D7987A3B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816C0-5555-CD8A-60D3-E41F436CDE24}"/>
              </a:ext>
            </a:extLst>
          </p:cNvPr>
          <p:cNvSpPr>
            <a:spLocks noGrp="1"/>
          </p:cNvSpPr>
          <p:nvPr>
            <p:ph type="dt" sz="half" idx="10"/>
          </p:nvPr>
        </p:nvSpPr>
        <p:spPr/>
        <p:txBody>
          <a:bodyPr/>
          <a:lstStyle/>
          <a:p>
            <a:fld id="{4907D986-8816-4272-A432-0437A28A9828}" type="datetime1">
              <a:rPr lang="en-US" smtClean="0"/>
              <a:t>11/30/2023</a:t>
            </a:fld>
            <a:endParaRPr lang="en-US" dirty="0"/>
          </a:p>
        </p:txBody>
      </p:sp>
      <p:sp>
        <p:nvSpPr>
          <p:cNvPr id="6" name="Footer Placeholder 5">
            <a:extLst>
              <a:ext uri="{FF2B5EF4-FFF2-40B4-BE49-F238E27FC236}">
                <a16:creationId xmlns:a16="http://schemas.microsoft.com/office/drawing/2014/main" id="{106178E6-5847-B857-025A-0AC3ECAB815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00A0CDAA-BAC3-60A5-964C-593C15FF1C4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153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5F0FE-46D5-FB68-D432-C3EEB1AF8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AD32A7-B906-6572-7B9D-774092B9C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E00BA-0500-857D-3ABB-88A08FE28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11/30/2023</a:t>
            </a:fld>
            <a:endParaRPr lang="en-US" dirty="0"/>
          </a:p>
        </p:txBody>
      </p:sp>
      <p:sp>
        <p:nvSpPr>
          <p:cNvPr id="5" name="Footer Placeholder 4">
            <a:extLst>
              <a:ext uri="{FF2B5EF4-FFF2-40B4-BE49-F238E27FC236}">
                <a16:creationId xmlns:a16="http://schemas.microsoft.com/office/drawing/2014/main" id="{0D15207B-E52B-C7EF-6CFE-843ABE5C6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51050A-6BDE-BE68-1328-F305C40FF0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6489227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robot with human face">
            <a:extLst>
              <a:ext uri="{FF2B5EF4-FFF2-40B4-BE49-F238E27FC236}">
                <a16:creationId xmlns:a16="http://schemas.microsoft.com/office/drawing/2014/main" id="{8B6C612A-3746-F866-8313-2F1689B001F1}"/>
              </a:ext>
            </a:extLst>
          </p:cNvPr>
          <p:cNvPicPr>
            <a:picLocks noChangeAspect="1"/>
          </p:cNvPicPr>
          <p:nvPr/>
        </p:nvPicPr>
        <p:blipFill rotWithShape="1">
          <a:blip r:embed="rId3"/>
          <a:srcRect t="3152" r="23298" b="5940"/>
          <a:stretch/>
        </p:blipFill>
        <p:spPr>
          <a:xfrm>
            <a:off x="3523488" y="10"/>
            <a:ext cx="8668512" cy="6857990"/>
          </a:xfrm>
          <a:prstGeom prst="rect">
            <a:avLst/>
          </a:prstGeom>
        </p:spPr>
      </p:pic>
      <p:sp>
        <p:nvSpPr>
          <p:cNvPr id="71" name="Rectangle 7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77980" y="816201"/>
            <a:ext cx="9756601" cy="2685282"/>
          </a:xfrm>
        </p:spPr>
        <p:txBody>
          <a:bodyPr anchor="b">
            <a:noAutofit/>
          </a:bodyPr>
          <a:lstStyle/>
          <a:p>
            <a:pPr algn="l"/>
            <a:r>
              <a:rPr lang="en-US" b="1" dirty="0"/>
              <a:t>Human Image </a:t>
            </a:r>
            <a:br>
              <a:rPr lang="en-US" b="1" dirty="0"/>
            </a:br>
            <a:r>
              <a:rPr lang="en-US" b="1" dirty="0"/>
              <a:t>Segmentation</a:t>
            </a:r>
          </a:p>
        </p:txBody>
      </p:sp>
      <p:sp>
        <p:nvSpPr>
          <p:cNvPr id="6" name="Subtitle 5">
            <a:extLst>
              <a:ext uri="{FF2B5EF4-FFF2-40B4-BE49-F238E27FC236}">
                <a16:creationId xmlns:a16="http://schemas.microsoft.com/office/drawing/2014/main" id="{E0A4E0FA-3651-FBBC-706F-D793D62331F0}"/>
              </a:ext>
            </a:extLst>
          </p:cNvPr>
          <p:cNvSpPr>
            <a:spLocks noGrp="1"/>
          </p:cNvSpPr>
          <p:nvPr>
            <p:ph type="subTitle" idx="1"/>
          </p:nvPr>
        </p:nvSpPr>
        <p:spPr>
          <a:xfrm>
            <a:off x="477980" y="4872922"/>
            <a:ext cx="4023359" cy="1573598"/>
          </a:xfrm>
        </p:spPr>
        <p:txBody>
          <a:bodyPr>
            <a:normAutofit/>
          </a:bodyPr>
          <a:lstStyle/>
          <a:p>
            <a:pPr algn="l">
              <a:lnSpc>
                <a:spcPct val="100000"/>
              </a:lnSpc>
            </a:pPr>
            <a:r>
              <a:rPr lang="en-US" sz="1800" b="1" dirty="0"/>
              <a:t>Team Members:</a:t>
            </a:r>
          </a:p>
          <a:p>
            <a:pPr marL="342900" indent="-342900" algn="l">
              <a:lnSpc>
                <a:spcPct val="100000"/>
              </a:lnSpc>
              <a:buFont typeface="Arial" panose="020B0604020202020204" pitchFamily="34" charset="0"/>
              <a:buChar char="•"/>
            </a:pPr>
            <a:r>
              <a:rPr lang="en-US" sz="1800" b="1" dirty="0"/>
              <a:t>Vishnu Vardhan Koganti</a:t>
            </a:r>
          </a:p>
          <a:p>
            <a:pPr marL="342900" indent="-342900" algn="l">
              <a:lnSpc>
                <a:spcPct val="100000"/>
              </a:lnSpc>
              <a:buFont typeface="Arial" panose="020B0604020202020204" pitchFamily="34" charset="0"/>
              <a:buChar char="•"/>
            </a:pPr>
            <a:r>
              <a:rPr lang="en-US" sz="1800" b="1" dirty="0"/>
              <a:t>Shiva Kumar </a:t>
            </a:r>
            <a:r>
              <a:rPr lang="en-US" sz="1800" b="1" dirty="0" err="1"/>
              <a:t>Lakkampally</a:t>
            </a:r>
            <a:endParaRPr lang="en-US" sz="1800" b="1" dirty="0"/>
          </a:p>
          <a:p>
            <a:pPr marL="342900" indent="-342900" algn="l">
              <a:lnSpc>
                <a:spcPct val="100000"/>
              </a:lnSpc>
              <a:buFont typeface="Arial" panose="020B0604020202020204" pitchFamily="34" charset="0"/>
              <a:buChar char="•"/>
            </a:pPr>
            <a:r>
              <a:rPr lang="en-US" sz="1800" b="1" dirty="0"/>
              <a:t>Sreeja Garlapati</a:t>
            </a:r>
          </a:p>
          <a:p>
            <a:pPr algn="l"/>
            <a:endParaRPr lang="en-US" sz="2000" b="1" dirty="0"/>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14396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0376D-F839-720A-5A3D-FD4F540650CB}"/>
              </a:ext>
            </a:extLst>
          </p:cNvPr>
          <p:cNvSpPr>
            <a:spLocks noGrp="1"/>
          </p:cNvSpPr>
          <p:nvPr>
            <p:ph type="title"/>
          </p:nvPr>
        </p:nvSpPr>
        <p:spPr>
          <a:xfrm>
            <a:off x="1115568" y="548640"/>
            <a:ext cx="10168128" cy="1179576"/>
          </a:xfrm>
        </p:spPr>
        <p:txBody>
          <a:bodyPr>
            <a:normAutofit/>
          </a:bodyPr>
          <a:lstStyle/>
          <a:p>
            <a:r>
              <a:rPr lang="en-US" sz="4000" b="1"/>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A8D07A-D500-83CD-BBFF-6DFE8A859877}"/>
              </a:ext>
            </a:extLst>
          </p:cNvPr>
          <p:cNvSpPr>
            <a:spLocks noGrp="1"/>
          </p:cNvSpPr>
          <p:nvPr>
            <p:ph idx="1"/>
          </p:nvPr>
        </p:nvSpPr>
        <p:spPr>
          <a:xfrm>
            <a:off x="1115568" y="2481943"/>
            <a:ext cx="10168128" cy="3695020"/>
          </a:xfrm>
        </p:spPr>
        <p:txBody>
          <a:bodyPr>
            <a:normAutofit/>
          </a:bodyPr>
          <a:lstStyle/>
          <a:p>
            <a:pPr algn="just"/>
            <a:r>
              <a:rPr lang="en-US" sz="2200" dirty="0"/>
              <a:t>In the realm of computer vision, one of the paramount tasks is image segmentation, a process that involves partitioning an image into distinct regions based on semantic content. </a:t>
            </a:r>
          </a:p>
          <a:p>
            <a:pPr algn="just"/>
            <a:r>
              <a:rPr lang="en-US" sz="2200" dirty="0"/>
              <a:t>This project delves into the intricate domain of Human Image Segmentation, a task pivotal for applications ranging from object recognition to augmented reality. </a:t>
            </a:r>
          </a:p>
          <a:p>
            <a:pPr algn="just"/>
            <a:r>
              <a:rPr lang="en-US" sz="2200" dirty="0"/>
              <a:t>The primary objective is to deploy advanced deep learning techniques to precisely delineate and isolate human subjects within images, contributing to the ever-evolving landscape of image analysis and understanding.</a:t>
            </a:r>
          </a:p>
          <a:p>
            <a:pPr marL="0" indent="0" algn="just">
              <a:buNone/>
            </a:pPr>
            <a:endParaRPr lang="en-US" sz="2200" dirty="0"/>
          </a:p>
        </p:txBody>
      </p:sp>
    </p:spTree>
    <p:extLst>
      <p:ext uri="{BB962C8B-B14F-4D97-AF65-F5344CB8AC3E}">
        <p14:creationId xmlns:p14="http://schemas.microsoft.com/office/powerpoint/2010/main" val="92620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0376D-F839-720A-5A3D-FD4F540650CB}"/>
              </a:ext>
            </a:extLst>
          </p:cNvPr>
          <p:cNvSpPr>
            <a:spLocks noGrp="1"/>
          </p:cNvSpPr>
          <p:nvPr>
            <p:ph type="title"/>
          </p:nvPr>
        </p:nvSpPr>
        <p:spPr>
          <a:xfrm>
            <a:off x="1115568" y="548640"/>
            <a:ext cx="10168128" cy="1179576"/>
          </a:xfrm>
        </p:spPr>
        <p:txBody>
          <a:bodyPr>
            <a:normAutofit/>
          </a:bodyPr>
          <a:lstStyle/>
          <a:p>
            <a:r>
              <a:rPr lang="en-US" sz="4000" b="1" dirty="0"/>
              <a:t>Understanding Human Image Segmentation: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A8D07A-D500-83CD-BBFF-6DFE8A859877}"/>
              </a:ext>
            </a:extLst>
          </p:cNvPr>
          <p:cNvSpPr>
            <a:spLocks noGrp="1"/>
          </p:cNvSpPr>
          <p:nvPr>
            <p:ph idx="1"/>
          </p:nvPr>
        </p:nvSpPr>
        <p:spPr>
          <a:xfrm>
            <a:off x="1115568" y="2481943"/>
            <a:ext cx="10168128" cy="3695020"/>
          </a:xfrm>
        </p:spPr>
        <p:txBody>
          <a:bodyPr>
            <a:normAutofit/>
          </a:bodyPr>
          <a:lstStyle/>
          <a:p>
            <a:pPr algn="just"/>
            <a:r>
              <a:rPr lang="en-US" sz="2200" dirty="0"/>
              <a:t>Human image segmentation is a sophisticated process that transcends conventional image recognition. </a:t>
            </a:r>
          </a:p>
          <a:p>
            <a:pPr algn="just"/>
            <a:r>
              <a:rPr lang="en-US" sz="2200" dirty="0"/>
              <a:t>Rather than merely classifying an entire image, segmentation aims to identify and delineate specific objects or regions within an image. </a:t>
            </a:r>
          </a:p>
          <a:p>
            <a:pPr algn="just"/>
            <a:r>
              <a:rPr lang="en-US" sz="2200" dirty="0"/>
              <a:t>In the context of human subjects, this involves the intricate task of precisely outlining individuals, even amidst varying poses, backgrounds, and lighting conditions. </a:t>
            </a:r>
          </a:p>
          <a:p>
            <a:pPr algn="just"/>
            <a:r>
              <a:rPr lang="en-US" sz="2200" dirty="0"/>
              <a:t>Achieving this level of granularity requires cutting-edge techniques that can discern fine details and capture complex spatial relationships.</a:t>
            </a:r>
          </a:p>
        </p:txBody>
      </p:sp>
    </p:spTree>
    <p:extLst>
      <p:ext uri="{BB962C8B-B14F-4D97-AF65-F5344CB8AC3E}">
        <p14:creationId xmlns:p14="http://schemas.microsoft.com/office/powerpoint/2010/main" val="331954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0376D-F839-720A-5A3D-FD4F540650CB}"/>
              </a:ext>
            </a:extLst>
          </p:cNvPr>
          <p:cNvSpPr>
            <a:spLocks noGrp="1"/>
          </p:cNvSpPr>
          <p:nvPr>
            <p:ph type="title"/>
          </p:nvPr>
        </p:nvSpPr>
        <p:spPr>
          <a:xfrm>
            <a:off x="1115568" y="548640"/>
            <a:ext cx="10168128" cy="1179576"/>
          </a:xfrm>
        </p:spPr>
        <p:txBody>
          <a:bodyPr>
            <a:normAutofit/>
          </a:bodyPr>
          <a:lstStyle/>
          <a:p>
            <a:pPr algn="just"/>
            <a:r>
              <a:rPr lang="en-US" sz="4000" b="1" dirty="0"/>
              <a:t>Data Acquisition &amp; Preparation: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A8D07A-D500-83CD-BBFF-6DFE8A859877}"/>
              </a:ext>
            </a:extLst>
          </p:cNvPr>
          <p:cNvSpPr>
            <a:spLocks noGrp="1"/>
          </p:cNvSpPr>
          <p:nvPr>
            <p:ph idx="1"/>
          </p:nvPr>
        </p:nvSpPr>
        <p:spPr>
          <a:xfrm>
            <a:off x="594053" y="2221992"/>
            <a:ext cx="11095758" cy="4389542"/>
          </a:xfrm>
        </p:spPr>
        <p:txBody>
          <a:bodyPr>
            <a:noAutofit/>
          </a:bodyPr>
          <a:lstStyle/>
          <a:p>
            <a:pPr algn="just">
              <a:lnSpc>
                <a:spcPct val="120000"/>
              </a:lnSpc>
            </a:pPr>
            <a:r>
              <a:rPr lang="en-US" sz="2200" b="1" dirty="0"/>
              <a:t>Dataset Collection: </a:t>
            </a:r>
            <a:r>
              <a:rPr lang="en-US" sz="2200" dirty="0"/>
              <a:t>We collected images that were sourced from various scenarios within the college premises, capturing different poses, lighting conditions, and backgrounds offering a contextually relevant and diverse collection .</a:t>
            </a:r>
          </a:p>
          <a:p>
            <a:pPr algn="just">
              <a:lnSpc>
                <a:spcPct val="120000"/>
              </a:lnSpc>
            </a:pPr>
            <a:r>
              <a:rPr lang="en-US" sz="2200" b="1" dirty="0"/>
              <a:t>Annotation Process: </a:t>
            </a:r>
            <a:r>
              <a:rPr lang="en-US" sz="2200" dirty="0"/>
              <a:t>To annotate the images, we employed the Computer Vision Annotation Tool (CVAT) which facilitated manual annotation, allowing us to precisely outline humans within each image, contributing to the high-quality labels.</a:t>
            </a:r>
          </a:p>
          <a:p>
            <a:pPr algn="just">
              <a:lnSpc>
                <a:spcPct val="120000"/>
              </a:lnSpc>
            </a:pPr>
            <a:r>
              <a:rPr lang="en-US" sz="2200" b="1" dirty="0"/>
              <a:t>Custom Dataset Creation: </a:t>
            </a:r>
            <a:r>
              <a:rPr lang="en-US" sz="2200" dirty="0"/>
              <a:t>We created a custom dataset consisting of paired images and corresponding black and white masks. The masks were generated by isolating the cutout annotated human segment, enhancing the model's ability to discern and learn human features effectively.</a:t>
            </a:r>
          </a:p>
        </p:txBody>
      </p:sp>
    </p:spTree>
    <p:extLst>
      <p:ext uri="{BB962C8B-B14F-4D97-AF65-F5344CB8AC3E}">
        <p14:creationId xmlns:p14="http://schemas.microsoft.com/office/powerpoint/2010/main" val="80229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0376D-F839-720A-5A3D-FD4F540650CB}"/>
              </a:ext>
            </a:extLst>
          </p:cNvPr>
          <p:cNvSpPr>
            <a:spLocks noGrp="1"/>
          </p:cNvSpPr>
          <p:nvPr>
            <p:ph type="title"/>
          </p:nvPr>
        </p:nvSpPr>
        <p:spPr>
          <a:xfrm>
            <a:off x="1115568" y="548640"/>
            <a:ext cx="10168128" cy="1179576"/>
          </a:xfrm>
        </p:spPr>
        <p:txBody>
          <a:bodyPr>
            <a:normAutofit/>
          </a:bodyPr>
          <a:lstStyle/>
          <a:p>
            <a:r>
              <a:rPr lang="en-US" sz="4000" b="1" dirty="0"/>
              <a:t>Model Selection And Tuning: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A8D07A-D500-83CD-BBFF-6DFE8A859877}"/>
              </a:ext>
            </a:extLst>
          </p:cNvPr>
          <p:cNvSpPr>
            <a:spLocks noGrp="1"/>
          </p:cNvSpPr>
          <p:nvPr>
            <p:ph idx="1"/>
          </p:nvPr>
        </p:nvSpPr>
        <p:spPr>
          <a:xfrm>
            <a:off x="1115568" y="2481943"/>
            <a:ext cx="10168128" cy="3695020"/>
          </a:xfrm>
        </p:spPr>
        <p:txBody>
          <a:bodyPr>
            <a:normAutofit/>
          </a:bodyPr>
          <a:lstStyle/>
          <a:p>
            <a:pPr algn="just"/>
            <a:r>
              <a:rPr lang="en-US" sz="2200" dirty="0"/>
              <a:t>For the segmentation task, we chose the U-Net architecture with a resnet34 encoder. This architecture has proven effective for semantic segmentation tasks, particularly in capturing fine details and spatial relationships crucial for human image segmentation.</a:t>
            </a:r>
          </a:p>
          <a:p>
            <a:pPr marL="0" indent="0" algn="just">
              <a:buNone/>
            </a:pPr>
            <a:endParaRPr lang="en-US" sz="2200" b="1" dirty="0"/>
          </a:p>
          <a:p>
            <a:pPr marL="0" indent="0" algn="just">
              <a:buNone/>
            </a:pPr>
            <a:r>
              <a:rPr lang="en-US" sz="2200" b="1" dirty="0"/>
              <a:t>Hyperparameter Tuning:</a:t>
            </a:r>
          </a:p>
          <a:p>
            <a:pPr algn="just"/>
            <a:r>
              <a:rPr lang="en-US" sz="2200" dirty="0"/>
              <a:t>Achieving optimal results involved a rigorous process of manual hyperparameter tuning. We systematically experimented with different configurations to enhance the model's performance. This included adjusting learning rates, batch sizes, and other parameters to fine-tune the model for our specific dataset.</a:t>
            </a:r>
          </a:p>
        </p:txBody>
      </p:sp>
    </p:spTree>
    <p:extLst>
      <p:ext uri="{BB962C8B-B14F-4D97-AF65-F5344CB8AC3E}">
        <p14:creationId xmlns:p14="http://schemas.microsoft.com/office/powerpoint/2010/main" val="29276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0376D-F839-720A-5A3D-FD4F540650CB}"/>
              </a:ext>
            </a:extLst>
          </p:cNvPr>
          <p:cNvSpPr>
            <a:spLocks noGrp="1"/>
          </p:cNvSpPr>
          <p:nvPr>
            <p:ph type="title"/>
          </p:nvPr>
        </p:nvSpPr>
        <p:spPr>
          <a:xfrm>
            <a:off x="1115568" y="548640"/>
            <a:ext cx="10168128" cy="1179576"/>
          </a:xfrm>
        </p:spPr>
        <p:txBody>
          <a:bodyPr>
            <a:normAutofit/>
          </a:bodyPr>
          <a:lstStyle/>
          <a:p>
            <a:r>
              <a:rPr lang="en-US" sz="4000" b="1" dirty="0"/>
              <a:t>Model Training: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A8D07A-D500-83CD-BBFF-6DFE8A859877}"/>
              </a:ext>
            </a:extLst>
          </p:cNvPr>
          <p:cNvSpPr>
            <a:spLocks noGrp="1"/>
          </p:cNvSpPr>
          <p:nvPr>
            <p:ph idx="1"/>
          </p:nvPr>
        </p:nvSpPr>
        <p:spPr>
          <a:xfrm>
            <a:off x="841248" y="2018806"/>
            <a:ext cx="10168128" cy="3695020"/>
          </a:xfrm>
        </p:spPr>
        <p:txBody>
          <a:bodyPr>
            <a:noAutofit/>
          </a:bodyPr>
          <a:lstStyle/>
          <a:p>
            <a:pPr marL="0" indent="0" algn="just">
              <a:buNone/>
            </a:pPr>
            <a:endParaRPr lang="en-US" sz="2200" dirty="0"/>
          </a:p>
          <a:p>
            <a:pPr algn="just"/>
            <a:r>
              <a:rPr lang="en-US" sz="2200" dirty="0"/>
              <a:t>During the training phase, our model exhibited promising progress, evident through decreasing loss values with each epoch. This indicated that the model effectively learned the intricate details of human segmentation within our dataset. We saved the model weights at different checkpoints to experiment with various configurations and ensure robust learning.</a:t>
            </a:r>
          </a:p>
          <a:p>
            <a:pPr marL="0" indent="0" algn="just">
              <a:buNone/>
            </a:pPr>
            <a:endParaRPr lang="en-US" sz="2200" dirty="0"/>
          </a:p>
          <a:p>
            <a:pPr marL="0" indent="0" algn="just">
              <a:buNone/>
            </a:pPr>
            <a:r>
              <a:rPr lang="en-US" sz="2200" b="1" dirty="0"/>
              <a:t>Custom Crop Function:</a:t>
            </a:r>
            <a:endParaRPr lang="en-US" sz="2200" dirty="0"/>
          </a:p>
          <a:p>
            <a:pPr algn="just"/>
            <a:r>
              <a:rPr lang="en-US" sz="2200" dirty="0"/>
              <a:t>To enhance our understanding of the model's output, we implemented a custom crop function. This function allows us to visualize the model's segmentation output overlaid on the original frames. The results were visually compelling, demonstrating the model's proficiency in accurately segmenting human subjects.</a:t>
            </a:r>
          </a:p>
        </p:txBody>
      </p:sp>
    </p:spTree>
    <p:extLst>
      <p:ext uri="{BB962C8B-B14F-4D97-AF65-F5344CB8AC3E}">
        <p14:creationId xmlns:p14="http://schemas.microsoft.com/office/powerpoint/2010/main" val="3530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0376D-F839-720A-5A3D-FD4F540650CB}"/>
              </a:ext>
            </a:extLst>
          </p:cNvPr>
          <p:cNvSpPr>
            <a:spLocks noGrp="1"/>
          </p:cNvSpPr>
          <p:nvPr>
            <p:ph type="title"/>
          </p:nvPr>
        </p:nvSpPr>
        <p:spPr>
          <a:xfrm>
            <a:off x="841247" y="978619"/>
            <a:ext cx="3410712" cy="1106424"/>
          </a:xfrm>
        </p:spPr>
        <p:txBody>
          <a:bodyPr>
            <a:normAutofit/>
          </a:bodyPr>
          <a:lstStyle/>
          <a:p>
            <a:r>
              <a:rPr lang="en-US" sz="2800" b="1"/>
              <a:t>Testing and Predictions:</a:t>
            </a:r>
          </a:p>
        </p:txBody>
      </p:sp>
      <p:sp>
        <p:nvSpPr>
          <p:cNvPr id="2063" name="Rectangle 206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4" name="Rectangle 206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A8D07A-D500-83CD-BBFF-6DFE8A859877}"/>
              </a:ext>
            </a:extLst>
          </p:cNvPr>
          <p:cNvSpPr>
            <a:spLocks noGrp="1"/>
          </p:cNvSpPr>
          <p:nvPr>
            <p:ph idx="1"/>
          </p:nvPr>
        </p:nvSpPr>
        <p:spPr>
          <a:xfrm>
            <a:off x="655782" y="2252870"/>
            <a:ext cx="3740727" cy="3560251"/>
          </a:xfrm>
        </p:spPr>
        <p:txBody>
          <a:bodyPr>
            <a:normAutofit/>
          </a:bodyPr>
          <a:lstStyle/>
          <a:p>
            <a:pPr marL="0" indent="0" algn="just">
              <a:buNone/>
            </a:pPr>
            <a:r>
              <a:rPr lang="en-US" sz="2200" dirty="0"/>
              <a:t>Using the best model weights obtained through our experimentation, we conducted predictions on test images. The model's predictions closely aligned with the ground truth masks, showcasing its ability to generalize well to unseen data.</a:t>
            </a:r>
          </a:p>
          <a:p>
            <a:pPr marL="0" indent="0" algn="just">
              <a:buNone/>
            </a:pPr>
            <a:endParaRPr lang="en-US" sz="2200" dirty="0"/>
          </a:p>
        </p:txBody>
      </p:sp>
      <p:pic>
        <p:nvPicPr>
          <p:cNvPr id="2050" name="Picture 2" descr="A graph showing a number of losses&#10;&#10;Description automatically generated">
            <a:extLst>
              <a:ext uri="{FF2B5EF4-FFF2-40B4-BE49-F238E27FC236}">
                <a16:creationId xmlns:a16="http://schemas.microsoft.com/office/drawing/2014/main" id="{6A74B586-4BAE-8101-8F4A-E775EE65B2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073780"/>
            <a:ext cx="6656832" cy="460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56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0376D-F839-720A-5A3D-FD4F540650CB}"/>
              </a:ext>
            </a:extLst>
          </p:cNvPr>
          <p:cNvSpPr>
            <a:spLocks noGrp="1"/>
          </p:cNvSpPr>
          <p:nvPr>
            <p:ph type="title"/>
          </p:nvPr>
        </p:nvSpPr>
        <p:spPr>
          <a:xfrm>
            <a:off x="1115568" y="548640"/>
            <a:ext cx="10168128" cy="1179576"/>
          </a:xfrm>
        </p:spPr>
        <p:txBody>
          <a:bodyPr>
            <a:normAutofit/>
          </a:bodyPr>
          <a:lstStyle/>
          <a:p>
            <a:pPr algn="just"/>
            <a:r>
              <a:rPr lang="en-US" sz="4000" b="1"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A8D07A-D500-83CD-BBFF-6DFE8A859877}"/>
              </a:ext>
            </a:extLst>
          </p:cNvPr>
          <p:cNvSpPr>
            <a:spLocks noGrp="1"/>
          </p:cNvSpPr>
          <p:nvPr>
            <p:ph idx="1"/>
          </p:nvPr>
        </p:nvSpPr>
        <p:spPr>
          <a:xfrm>
            <a:off x="832104" y="2276856"/>
            <a:ext cx="10168128" cy="3695020"/>
          </a:xfrm>
        </p:spPr>
        <p:txBody>
          <a:bodyPr>
            <a:noAutofit/>
          </a:bodyPr>
          <a:lstStyle/>
          <a:p>
            <a:pPr marL="0" indent="0" algn="just">
              <a:buNone/>
            </a:pPr>
            <a:r>
              <a:rPr lang="en-US" sz="2400" dirty="0"/>
              <a:t>In summary, our data acquisition and preparation process involved the collection of images from our college, manual annotation using CVAT, and the creation of a custom dataset. The use of the U-Net model with a resnet34 encoder, coupled with meticulous hyperparameter tuning, resulted in a model that effectively learned human image segmentation. The custom crop function further aids in visualizing and interpreting the model's output, providing valuable insights into its performance.</a:t>
            </a:r>
          </a:p>
        </p:txBody>
      </p:sp>
    </p:spTree>
    <p:extLst>
      <p:ext uri="{BB962C8B-B14F-4D97-AF65-F5344CB8AC3E}">
        <p14:creationId xmlns:p14="http://schemas.microsoft.com/office/powerpoint/2010/main" val="316677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6FC9DC-AAC3-BFCB-0B7C-0DE8FE70C1A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18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2.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357</TotalTime>
  <Words>643</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Human Image  Segmentation</vt:lpstr>
      <vt:lpstr>Introduction:</vt:lpstr>
      <vt:lpstr>Understanding Human Image Segmentation:</vt:lpstr>
      <vt:lpstr>Data Acquisition &amp; Preparation:</vt:lpstr>
      <vt:lpstr>Model Selection And Tuning:</vt:lpstr>
      <vt:lpstr>Model Training:</vt:lpstr>
      <vt:lpstr>Testing and Predictions: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garlapati sreeja</dc:creator>
  <cp:lastModifiedBy>Garlapati, Sreeja</cp:lastModifiedBy>
  <cp:revision>154</cp:revision>
  <dcterms:created xsi:type="dcterms:W3CDTF">2023-11-28T13:51:02Z</dcterms:created>
  <dcterms:modified xsi:type="dcterms:W3CDTF">2023-11-30T23:38:45Z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