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4" r:id="rId3"/>
    <p:sldId id="257" r:id="rId4"/>
    <p:sldId id="258" r:id="rId5"/>
    <p:sldId id="259" r:id="rId6"/>
    <p:sldId id="265" r:id="rId7"/>
    <p:sldId id="260"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EB46A5-5434-45FD-BBCC-AAB92FC2932D}" v="2" dt="2023-11-03T02:56:36.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mar Lakkampally" userId="5a0a521e1483431c" providerId="LiveId" clId="{BBEB46A5-5434-45FD-BBCC-AAB92FC2932D}"/>
    <pc:docChg chg="custSel addSld modSld">
      <pc:chgData name="Shiva Kumar Lakkampally" userId="5a0a521e1483431c" providerId="LiveId" clId="{BBEB46A5-5434-45FD-BBCC-AAB92FC2932D}" dt="2023-11-03T03:07:08.422" v="147" actId="255"/>
      <pc:docMkLst>
        <pc:docMk/>
      </pc:docMkLst>
      <pc:sldChg chg="modSp new mod">
        <pc:chgData name="Shiva Kumar Lakkampally" userId="5a0a521e1483431c" providerId="LiveId" clId="{BBEB46A5-5434-45FD-BBCC-AAB92FC2932D}" dt="2023-11-03T02:48:21.706" v="5" actId="2711"/>
        <pc:sldMkLst>
          <pc:docMk/>
          <pc:sldMk cId="2730059589" sldId="257"/>
        </pc:sldMkLst>
        <pc:spChg chg="mod">
          <ac:chgData name="Shiva Kumar Lakkampally" userId="5a0a521e1483431c" providerId="LiveId" clId="{BBEB46A5-5434-45FD-BBCC-AAB92FC2932D}" dt="2023-11-03T02:48:01.647" v="4" actId="2711"/>
          <ac:spMkLst>
            <pc:docMk/>
            <pc:sldMk cId="2730059589" sldId="257"/>
            <ac:spMk id="2" creationId="{1ED3B82C-DCE5-2866-6CD2-1F3739B4B540}"/>
          </ac:spMkLst>
        </pc:spChg>
        <pc:spChg chg="mod">
          <ac:chgData name="Shiva Kumar Lakkampally" userId="5a0a521e1483431c" providerId="LiveId" clId="{BBEB46A5-5434-45FD-BBCC-AAB92FC2932D}" dt="2023-11-03T02:48:21.706" v="5" actId="2711"/>
          <ac:spMkLst>
            <pc:docMk/>
            <pc:sldMk cId="2730059589" sldId="257"/>
            <ac:spMk id="3" creationId="{C295EBA5-A429-572B-8CE5-BC6936D2627C}"/>
          </ac:spMkLst>
        </pc:spChg>
      </pc:sldChg>
      <pc:sldChg chg="modSp new mod">
        <pc:chgData name="Shiva Kumar Lakkampally" userId="5a0a521e1483431c" providerId="LiveId" clId="{BBEB46A5-5434-45FD-BBCC-AAB92FC2932D}" dt="2023-11-03T02:50:21.302" v="18" actId="20577"/>
        <pc:sldMkLst>
          <pc:docMk/>
          <pc:sldMk cId="2682378484" sldId="258"/>
        </pc:sldMkLst>
        <pc:spChg chg="mod">
          <ac:chgData name="Shiva Kumar Lakkampally" userId="5a0a521e1483431c" providerId="LiveId" clId="{BBEB46A5-5434-45FD-BBCC-AAB92FC2932D}" dt="2023-11-03T02:49:45.572" v="8"/>
          <ac:spMkLst>
            <pc:docMk/>
            <pc:sldMk cId="2682378484" sldId="258"/>
            <ac:spMk id="2" creationId="{9F1D0B35-3440-7361-E796-50F5441B809C}"/>
          </ac:spMkLst>
        </pc:spChg>
        <pc:spChg chg="mod">
          <ac:chgData name="Shiva Kumar Lakkampally" userId="5a0a521e1483431c" providerId="LiveId" clId="{BBEB46A5-5434-45FD-BBCC-AAB92FC2932D}" dt="2023-11-03T02:50:21.302" v="18" actId="20577"/>
          <ac:spMkLst>
            <pc:docMk/>
            <pc:sldMk cId="2682378484" sldId="258"/>
            <ac:spMk id="3" creationId="{5EEFE666-6993-BA1A-3B98-771D6086ABEF}"/>
          </ac:spMkLst>
        </pc:spChg>
      </pc:sldChg>
      <pc:sldChg chg="modSp new mod">
        <pc:chgData name="Shiva Kumar Lakkampally" userId="5a0a521e1483431c" providerId="LiveId" clId="{BBEB46A5-5434-45FD-BBCC-AAB92FC2932D}" dt="2023-11-03T03:00:54.553" v="118" actId="255"/>
        <pc:sldMkLst>
          <pc:docMk/>
          <pc:sldMk cId="2367921163" sldId="259"/>
        </pc:sldMkLst>
        <pc:spChg chg="mod">
          <ac:chgData name="Shiva Kumar Lakkampally" userId="5a0a521e1483431c" providerId="LiveId" clId="{BBEB46A5-5434-45FD-BBCC-AAB92FC2932D}" dt="2023-11-03T02:51:39.284" v="21" actId="122"/>
          <ac:spMkLst>
            <pc:docMk/>
            <pc:sldMk cId="2367921163" sldId="259"/>
            <ac:spMk id="2" creationId="{00A76905-3DEB-42D9-643A-BEE1634A6CF9}"/>
          </ac:spMkLst>
        </pc:spChg>
        <pc:spChg chg="mod">
          <ac:chgData name="Shiva Kumar Lakkampally" userId="5a0a521e1483431c" providerId="LiveId" clId="{BBEB46A5-5434-45FD-BBCC-AAB92FC2932D}" dt="2023-11-03T03:00:54.553" v="118" actId="255"/>
          <ac:spMkLst>
            <pc:docMk/>
            <pc:sldMk cId="2367921163" sldId="259"/>
            <ac:spMk id="3" creationId="{1A1C6636-DA7C-4BF4-C2C0-93E8D6BEDB94}"/>
          </ac:spMkLst>
        </pc:spChg>
      </pc:sldChg>
      <pc:sldChg chg="modSp new mod">
        <pc:chgData name="Shiva Kumar Lakkampally" userId="5a0a521e1483431c" providerId="LiveId" clId="{BBEB46A5-5434-45FD-BBCC-AAB92FC2932D}" dt="2023-11-03T03:02:12.365" v="125" actId="255"/>
        <pc:sldMkLst>
          <pc:docMk/>
          <pc:sldMk cId="2791720807" sldId="260"/>
        </pc:sldMkLst>
        <pc:spChg chg="mod">
          <ac:chgData name="Shiva Kumar Lakkampally" userId="5a0a521e1483431c" providerId="LiveId" clId="{BBEB46A5-5434-45FD-BBCC-AAB92FC2932D}" dt="2023-11-03T03:01:50.922" v="123" actId="2711"/>
          <ac:spMkLst>
            <pc:docMk/>
            <pc:sldMk cId="2791720807" sldId="260"/>
            <ac:spMk id="2" creationId="{E476FD0D-0CA0-2BD4-8258-0EF366A065D0}"/>
          </ac:spMkLst>
        </pc:spChg>
        <pc:spChg chg="mod">
          <ac:chgData name="Shiva Kumar Lakkampally" userId="5a0a521e1483431c" providerId="LiveId" clId="{BBEB46A5-5434-45FD-BBCC-AAB92FC2932D}" dt="2023-11-03T03:02:12.365" v="125" actId="255"/>
          <ac:spMkLst>
            <pc:docMk/>
            <pc:sldMk cId="2791720807" sldId="260"/>
            <ac:spMk id="3" creationId="{B733D1B6-B6B0-2DD5-D406-7657E487B311}"/>
          </ac:spMkLst>
        </pc:spChg>
      </pc:sldChg>
      <pc:sldChg chg="modSp new mod">
        <pc:chgData name="Shiva Kumar Lakkampally" userId="5a0a521e1483431c" providerId="LiveId" clId="{BBEB46A5-5434-45FD-BBCC-AAB92FC2932D}" dt="2023-11-03T03:03:25.024" v="132" actId="255"/>
        <pc:sldMkLst>
          <pc:docMk/>
          <pc:sldMk cId="3508065529" sldId="261"/>
        </pc:sldMkLst>
        <pc:spChg chg="mod">
          <ac:chgData name="Shiva Kumar Lakkampally" userId="5a0a521e1483431c" providerId="LiveId" clId="{BBEB46A5-5434-45FD-BBCC-AAB92FC2932D}" dt="2023-11-03T03:03:14.627" v="130" actId="2711"/>
          <ac:spMkLst>
            <pc:docMk/>
            <pc:sldMk cId="3508065529" sldId="261"/>
            <ac:spMk id="2" creationId="{60858B65-9429-8663-E64A-7FF07557E610}"/>
          </ac:spMkLst>
        </pc:spChg>
        <pc:spChg chg="mod">
          <ac:chgData name="Shiva Kumar Lakkampally" userId="5a0a521e1483431c" providerId="LiveId" clId="{BBEB46A5-5434-45FD-BBCC-AAB92FC2932D}" dt="2023-11-03T03:03:25.024" v="132" actId="255"/>
          <ac:spMkLst>
            <pc:docMk/>
            <pc:sldMk cId="3508065529" sldId="261"/>
            <ac:spMk id="3" creationId="{D0D59B31-250E-AC43-AD8A-A94F043CC43B}"/>
          </ac:spMkLst>
        </pc:spChg>
      </pc:sldChg>
      <pc:sldChg chg="modSp new mod">
        <pc:chgData name="Shiva Kumar Lakkampally" userId="5a0a521e1483431c" providerId="LiveId" clId="{BBEB46A5-5434-45FD-BBCC-AAB92FC2932D}" dt="2023-11-03T03:04:22.227" v="140" actId="255"/>
        <pc:sldMkLst>
          <pc:docMk/>
          <pc:sldMk cId="1553622801" sldId="262"/>
        </pc:sldMkLst>
        <pc:spChg chg="mod">
          <ac:chgData name="Shiva Kumar Lakkampally" userId="5a0a521e1483431c" providerId="LiveId" clId="{BBEB46A5-5434-45FD-BBCC-AAB92FC2932D}" dt="2023-11-03T03:04:01.327" v="137" actId="2711"/>
          <ac:spMkLst>
            <pc:docMk/>
            <pc:sldMk cId="1553622801" sldId="262"/>
            <ac:spMk id="2" creationId="{F55C3066-4BC5-3E36-94AD-DD15919CCA93}"/>
          </ac:spMkLst>
        </pc:spChg>
        <pc:spChg chg="mod">
          <ac:chgData name="Shiva Kumar Lakkampally" userId="5a0a521e1483431c" providerId="LiveId" clId="{BBEB46A5-5434-45FD-BBCC-AAB92FC2932D}" dt="2023-11-03T03:04:22.227" v="140" actId="255"/>
          <ac:spMkLst>
            <pc:docMk/>
            <pc:sldMk cId="1553622801" sldId="262"/>
            <ac:spMk id="3" creationId="{AC2C09F0-3A18-BD7B-C73B-D2E39E1D13EF}"/>
          </ac:spMkLst>
        </pc:spChg>
      </pc:sldChg>
      <pc:sldChg chg="modSp new mod">
        <pc:chgData name="Shiva Kumar Lakkampally" userId="5a0a521e1483431c" providerId="LiveId" clId="{BBEB46A5-5434-45FD-BBCC-AAB92FC2932D}" dt="2023-11-03T03:07:08.422" v="147" actId="255"/>
        <pc:sldMkLst>
          <pc:docMk/>
          <pc:sldMk cId="2393762682" sldId="263"/>
        </pc:sldMkLst>
        <pc:spChg chg="mod">
          <ac:chgData name="Shiva Kumar Lakkampally" userId="5a0a521e1483431c" providerId="LiveId" clId="{BBEB46A5-5434-45FD-BBCC-AAB92FC2932D}" dt="2023-11-03T03:07:00.176" v="145" actId="2711"/>
          <ac:spMkLst>
            <pc:docMk/>
            <pc:sldMk cId="2393762682" sldId="263"/>
            <ac:spMk id="2" creationId="{D3C0419F-F113-2D0A-DC6F-3ACB571DA00F}"/>
          </ac:spMkLst>
        </pc:spChg>
        <pc:spChg chg="mod">
          <ac:chgData name="Shiva Kumar Lakkampally" userId="5a0a521e1483431c" providerId="LiveId" clId="{BBEB46A5-5434-45FD-BBCC-AAB92FC2932D}" dt="2023-11-03T03:07:08.422" v="147" actId="255"/>
          <ac:spMkLst>
            <pc:docMk/>
            <pc:sldMk cId="2393762682" sldId="263"/>
            <ac:spMk id="3" creationId="{DE3FF1A6-3C3F-3612-98DD-7FA8B326A6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701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4577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465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3007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3617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7783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284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1436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1508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9739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11/2/2023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028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11/2/2023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52921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7913730" TargetMode="External"/><Relationship Id="rId2" Type="http://schemas.openxmlformats.org/officeDocument/2006/relationships/hyperlink" Target="https://www.sciencedirect.com/science/article/abs/pii/S104732031830097X?via%3Dihub" TargetMode="External"/><Relationship Id="rId1" Type="http://schemas.openxmlformats.org/officeDocument/2006/relationships/slideLayout" Target="../slideLayouts/slideLayout2.xml"/><Relationship Id="rId4" Type="http://schemas.openxmlformats.org/officeDocument/2006/relationships/hyperlink" Target="https://ieeexplore.ieee.org/document/857884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3D art of a person">
            <a:extLst>
              <a:ext uri="{FF2B5EF4-FFF2-40B4-BE49-F238E27FC236}">
                <a16:creationId xmlns:a16="http://schemas.microsoft.com/office/drawing/2014/main" id="{4E2F4E8B-DF00-4C5F-2ED4-B1D4B3B2EF7D}"/>
              </a:ext>
            </a:extLst>
          </p:cNvPr>
          <p:cNvPicPr>
            <a:picLocks noChangeAspect="1"/>
          </p:cNvPicPr>
          <p:nvPr/>
        </p:nvPicPr>
        <p:blipFill rotWithShape="1">
          <a:blip r:embed="rId2">
            <a:alphaModFix amt="50000"/>
          </a:blip>
          <a:srcRect t="18835" b="24915"/>
          <a:stretch/>
        </p:blipFill>
        <p:spPr>
          <a:xfrm>
            <a:off x="20" y="1"/>
            <a:ext cx="12191980" cy="6858000"/>
          </a:xfrm>
          <a:prstGeom prst="rect">
            <a:avLst/>
          </a:prstGeom>
        </p:spPr>
      </p:pic>
      <p:sp>
        <p:nvSpPr>
          <p:cNvPr id="2" name="Title 1">
            <a:extLst>
              <a:ext uri="{FF2B5EF4-FFF2-40B4-BE49-F238E27FC236}">
                <a16:creationId xmlns:a16="http://schemas.microsoft.com/office/drawing/2014/main" id="{D5F322F5-7829-6C91-C8CE-32C5F274F8F5}"/>
              </a:ext>
            </a:extLst>
          </p:cNvPr>
          <p:cNvSpPr>
            <a:spLocks noGrp="1"/>
          </p:cNvSpPr>
          <p:nvPr>
            <p:ph type="ctrTitle"/>
          </p:nvPr>
        </p:nvSpPr>
        <p:spPr>
          <a:xfrm>
            <a:off x="858520" y="1195481"/>
            <a:ext cx="10474960" cy="1028700"/>
          </a:xfrm>
        </p:spPr>
        <p:txBody>
          <a:bodyPr>
            <a:normAutofit/>
          </a:bodyPr>
          <a:lstStyle/>
          <a:p>
            <a:pPr algn="ctr"/>
            <a:r>
              <a:rPr lang="en-US" sz="6000" dirty="0">
                <a:solidFill>
                  <a:srgbClr val="FFFFFF"/>
                </a:solidFill>
              </a:rPr>
              <a:t>Human Image Segmentation</a:t>
            </a:r>
          </a:p>
        </p:txBody>
      </p:sp>
      <p:sp>
        <p:nvSpPr>
          <p:cNvPr id="3" name="Subtitle 2">
            <a:extLst>
              <a:ext uri="{FF2B5EF4-FFF2-40B4-BE49-F238E27FC236}">
                <a16:creationId xmlns:a16="http://schemas.microsoft.com/office/drawing/2014/main" id="{B286A64C-DF08-9D94-D601-937E0CED1711}"/>
              </a:ext>
            </a:extLst>
          </p:cNvPr>
          <p:cNvSpPr>
            <a:spLocks noGrp="1"/>
          </p:cNvSpPr>
          <p:nvPr>
            <p:ph type="subTitle" idx="1"/>
          </p:nvPr>
        </p:nvSpPr>
        <p:spPr>
          <a:xfrm>
            <a:off x="554776" y="3251201"/>
            <a:ext cx="5541224" cy="2797644"/>
          </a:xfrm>
        </p:spPr>
        <p:txBody>
          <a:bodyPr anchor="b">
            <a:normAutofit/>
          </a:bodyPr>
          <a:lstStyle/>
          <a:p>
            <a:pPr>
              <a:lnSpc>
                <a:spcPct val="100000"/>
              </a:lnSpc>
            </a:pPr>
            <a:r>
              <a:rPr lang="en-US" b="1" dirty="0">
                <a:solidFill>
                  <a:srgbClr val="FFFFFF"/>
                </a:solidFill>
                <a:latin typeface="Amasis MT Pro" panose="02040504050005020304" pitchFamily="18" charset="0"/>
              </a:rPr>
              <a:t>Team Members:</a:t>
            </a:r>
          </a:p>
          <a:p>
            <a:pPr marL="342900" indent="-342900">
              <a:lnSpc>
                <a:spcPct val="100000"/>
              </a:lnSpc>
              <a:buFont typeface="Arial" panose="020B0604020202020204" pitchFamily="34" charset="0"/>
              <a:buChar char="•"/>
            </a:pPr>
            <a:r>
              <a:rPr lang="en-US" dirty="0">
                <a:solidFill>
                  <a:srgbClr val="FFFFFF"/>
                </a:solidFill>
                <a:latin typeface="Amasis MT Pro" panose="02040504050005020304" pitchFamily="18" charset="0"/>
              </a:rPr>
              <a:t>Vishnu Vardhan Koganti</a:t>
            </a:r>
          </a:p>
          <a:p>
            <a:pPr marL="342900" indent="-342900">
              <a:lnSpc>
                <a:spcPct val="100000"/>
              </a:lnSpc>
              <a:buFont typeface="Arial" panose="020B0604020202020204" pitchFamily="34" charset="0"/>
              <a:buChar char="•"/>
            </a:pPr>
            <a:r>
              <a:rPr lang="en-US" dirty="0">
                <a:solidFill>
                  <a:srgbClr val="FFFFFF"/>
                </a:solidFill>
                <a:latin typeface="Amasis MT Pro" panose="02040504050005020304" pitchFamily="18" charset="0"/>
              </a:rPr>
              <a:t>Shiva Kumar Lakkampally</a:t>
            </a:r>
          </a:p>
          <a:p>
            <a:pPr marL="342900" indent="-342900">
              <a:lnSpc>
                <a:spcPct val="100000"/>
              </a:lnSpc>
              <a:buFont typeface="Arial" panose="020B0604020202020204" pitchFamily="34" charset="0"/>
              <a:buChar char="•"/>
            </a:pPr>
            <a:r>
              <a:rPr lang="en-US" dirty="0">
                <a:solidFill>
                  <a:srgbClr val="FFFFFF"/>
                </a:solidFill>
                <a:latin typeface="Amasis MT Pro" panose="02040504050005020304" pitchFamily="18" charset="0"/>
              </a:rPr>
              <a:t>Sreeja Garlapati</a:t>
            </a:r>
          </a:p>
        </p:txBody>
      </p:sp>
      <p:cxnSp>
        <p:nvCxnSpPr>
          <p:cNvPr id="74" name="Straight Connector 73">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9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6E69E0-D540-3758-39BB-2BD474F081C9}"/>
              </a:ext>
            </a:extLst>
          </p:cNvPr>
          <p:cNvSpPr>
            <a:spLocks noGrp="1"/>
          </p:cNvSpPr>
          <p:nvPr>
            <p:ph idx="1"/>
          </p:nvPr>
        </p:nvSpPr>
        <p:spPr>
          <a:xfrm>
            <a:off x="3416060" y="2520532"/>
            <a:ext cx="4796288" cy="981793"/>
          </a:xfrm>
        </p:spPr>
        <p:txBody>
          <a:bodyPr>
            <a:normAutofit/>
          </a:bodyPr>
          <a:lstStyle/>
          <a:p>
            <a:pPr marL="0" indent="0" algn="ctr">
              <a:buNone/>
            </a:pPr>
            <a:r>
              <a:rPr lang="en-US" sz="4400" b="1" dirty="0">
                <a:latin typeface="Amasis MT Pro Black" panose="02040A04050005020304" pitchFamily="18" charset="0"/>
              </a:rPr>
              <a:t>THANK YOU!!!</a:t>
            </a:r>
          </a:p>
        </p:txBody>
      </p:sp>
    </p:spTree>
    <p:extLst>
      <p:ext uri="{BB962C8B-B14F-4D97-AF65-F5344CB8AC3E}">
        <p14:creationId xmlns:p14="http://schemas.microsoft.com/office/powerpoint/2010/main" val="371657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9D20-86AD-F82A-59EA-31DDC3EBCA82}"/>
              </a:ext>
            </a:extLst>
          </p:cNvPr>
          <p:cNvSpPr>
            <a:spLocks noGrp="1"/>
          </p:cNvSpPr>
          <p:nvPr>
            <p:ph type="title"/>
          </p:nvPr>
        </p:nvSpPr>
        <p:spPr/>
        <p:txBody>
          <a:bodyPr>
            <a:noAutofit/>
          </a:bodyPr>
          <a:lstStyle/>
          <a:p>
            <a:pPr algn="ctr"/>
            <a:r>
              <a:rPr lang="en-US" sz="4400" dirty="0">
                <a:latin typeface="Amasis MT Pro Black" panose="02040A04050005020304" pitchFamily="18" charset="0"/>
              </a:rPr>
              <a:t>Project Topic:</a:t>
            </a:r>
            <a:endParaRPr lang="en-US" sz="4400" dirty="0"/>
          </a:p>
        </p:txBody>
      </p:sp>
      <p:sp>
        <p:nvSpPr>
          <p:cNvPr id="3" name="Content Placeholder 2">
            <a:extLst>
              <a:ext uri="{FF2B5EF4-FFF2-40B4-BE49-F238E27FC236}">
                <a16:creationId xmlns:a16="http://schemas.microsoft.com/office/drawing/2014/main" id="{74BBD631-59F5-1D2D-4614-DE7C4BE5271F}"/>
              </a:ext>
            </a:extLst>
          </p:cNvPr>
          <p:cNvSpPr>
            <a:spLocks noGrp="1"/>
          </p:cNvSpPr>
          <p:nvPr>
            <p:ph idx="1"/>
          </p:nvPr>
        </p:nvSpPr>
        <p:spPr/>
        <p:txBody>
          <a:bodyPr>
            <a:normAutofit/>
          </a:bodyPr>
          <a:lstStyle/>
          <a:p>
            <a:pPr marL="0" indent="0" algn="just">
              <a:buNone/>
            </a:pPr>
            <a:r>
              <a:rPr lang="en-US" sz="2400" b="0" i="0" dirty="0">
                <a:solidFill>
                  <a:srgbClr val="374151"/>
                </a:solidFill>
                <a:effectLst/>
                <a:latin typeface="Amasis MT Pro" panose="02040504050005020304" pitchFamily="18" charset="0"/>
              </a:rPr>
              <a:t>Develop a robust human picture segmentation algorithm using color-based segmentation, edge detection, and deep learning techniques. The project aims to enhance the accuracy and reliability of segmenting human images under diverse lighting conditions and backgrounds, with potential applications in human-computer interaction, video surveillance, and medical imaging.</a:t>
            </a:r>
            <a:endParaRPr lang="en-US" sz="2400" dirty="0">
              <a:latin typeface="Amasis MT Pro" panose="02040504050005020304" pitchFamily="18" charset="0"/>
            </a:endParaRPr>
          </a:p>
        </p:txBody>
      </p:sp>
    </p:spTree>
    <p:extLst>
      <p:ext uri="{BB962C8B-B14F-4D97-AF65-F5344CB8AC3E}">
        <p14:creationId xmlns:p14="http://schemas.microsoft.com/office/powerpoint/2010/main" val="44769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B82C-DCE5-2866-6CD2-1F3739B4B540}"/>
              </a:ext>
            </a:extLst>
          </p:cNvPr>
          <p:cNvSpPr>
            <a:spLocks noGrp="1"/>
          </p:cNvSpPr>
          <p:nvPr>
            <p:ph type="title"/>
          </p:nvPr>
        </p:nvSpPr>
        <p:spPr/>
        <p:txBody>
          <a:bodyPr>
            <a:normAutofit/>
          </a:bodyPr>
          <a:lstStyle/>
          <a:p>
            <a:pPr algn="ctr"/>
            <a:r>
              <a:rPr lang="en-US" sz="4400" b="1" i="0" dirty="0">
                <a:effectLst/>
                <a:latin typeface="Amasis MT Pro Black" panose="02040A04050005020304" pitchFamily="18" charset="0"/>
                <a:ea typeface="Calibri" panose="020F0502020204030204" pitchFamily="34" charset="0"/>
                <a:cs typeface="Calibri" panose="020F0502020204030204" pitchFamily="34" charset="0"/>
              </a:rPr>
              <a:t>Statement of Project Objectives</a:t>
            </a:r>
            <a:endParaRPr lang="en-US" sz="4400" dirty="0">
              <a:latin typeface="Amasis MT Pro Black" panose="02040A04050005020304" pitchFamily="18"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295EBA5-A429-572B-8CE5-BC6936D2627C}"/>
              </a:ext>
            </a:extLst>
          </p:cNvPr>
          <p:cNvSpPr>
            <a:spLocks noGrp="1"/>
          </p:cNvSpPr>
          <p:nvPr>
            <p:ph idx="1"/>
          </p:nvPr>
        </p:nvSpPr>
        <p:spPr>
          <a:xfrm>
            <a:off x="785004" y="2028826"/>
            <a:ext cx="10619118" cy="4029074"/>
          </a:xfrm>
        </p:spPr>
        <p:txBody>
          <a:bodyPr>
            <a:normAutofit/>
          </a:bodyPr>
          <a:lstStyle/>
          <a:p>
            <a:pPr algn="l">
              <a:buFont typeface="Arial" panose="020B0604020202020204" pitchFamily="34" charset="0"/>
              <a:buChar char="•"/>
            </a:pPr>
            <a:r>
              <a:rPr lang="en-US" sz="24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Develop a human image segmentation model based on the techniques outlined in the paper "Human Image Segmentation."</a:t>
            </a:r>
          </a:p>
          <a:p>
            <a:pPr algn="l">
              <a:buFont typeface="Arial" panose="020B0604020202020204" pitchFamily="34" charset="0"/>
              <a:buChar char="•"/>
            </a:pPr>
            <a:r>
              <a:rPr lang="en-US" sz="24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Create a diverse dataset of human photographs with various lighting conditions, backdrops, and positions for training and evaluation.</a:t>
            </a:r>
          </a:p>
          <a:p>
            <a:pPr algn="l">
              <a:buFont typeface="Arial" panose="020B0604020202020204" pitchFamily="34" charset="0"/>
              <a:buChar char="•"/>
            </a:pPr>
            <a:r>
              <a:rPr lang="en-US" sz="24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Implement and train convolutional neural networks (CNNs) using </a:t>
            </a:r>
            <a:r>
              <a:rPr lang="en-US" sz="2400" b="0" i="0" dirty="0" err="1">
                <a:solidFill>
                  <a:srgbClr val="374151"/>
                </a:solidFill>
                <a:effectLst/>
                <a:latin typeface="Amasis MT Pro" panose="02040504050005020304" pitchFamily="18" charset="0"/>
                <a:ea typeface="Calibri" panose="020F0502020204030204" pitchFamily="34" charset="0"/>
                <a:cs typeface="Calibri" panose="020F0502020204030204" pitchFamily="34" charset="0"/>
              </a:rPr>
              <a:t>PyTorch</a:t>
            </a:r>
            <a:r>
              <a:rPr lang="en-US" sz="24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 to achieve state-of-the-art results in human image segmentation.</a:t>
            </a:r>
          </a:p>
          <a:p>
            <a:pPr algn="l">
              <a:buFont typeface="Arial" panose="020B0604020202020204" pitchFamily="34" charset="0"/>
              <a:buChar char="•"/>
            </a:pPr>
            <a:r>
              <a:rPr lang="en-US" sz="24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Compare the performance of the proposed model with other segmentation strategies.</a:t>
            </a:r>
          </a:p>
          <a:p>
            <a:endParaRPr lang="en-US" sz="2400" dirty="0">
              <a:latin typeface="Amasis MT Pro" panose="02040504050005020304" pitchFamily="18" charset="0"/>
            </a:endParaRPr>
          </a:p>
        </p:txBody>
      </p:sp>
    </p:spTree>
    <p:extLst>
      <p:ext uri="{BB962C8B-B14F-4D97-AF65-F5344CB8AC3E}">
        <p14:creationId xmlns:p14="http://schemas.microsoft.com/office/powerpoint/2010/main" val="27300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0B35-3440-7361-E796-50F5441B809C}"/>
              </a:ext>
            </a:extLst>
          </p:cNvPr>
          <p:cNvSpPr>
            <a:spLocks noGrp="1"/>
          </p:cNvSpPr>
          <p:nvPr>
            <p:ph type="title"/>
          </p:nvPr>
        </p:nvSpPr>
        <p:spPr/>
        <p:txBody>
          <a:bodyPr>
            <a:normAutofit/>
          </a:bodyPr>
          <a:lstStyle/>
          <a:p>
            <a:pPr algn="ctr"/>
            <a:r>
              <a:rPr lang="en-US" sz="4400" b="1" i="0" dirty="0">
                <a:effectLst/>
                <a:latin typeface="Amasis MT Pro Black" panose="02040A04050005020304" pitchFamily="18" charset="0"/>
              </a:rPr>
              <a:t>Statement of Value</a:t>
            </a:r>
            <a:endParaRPr lang="en-US" sz="4400"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5EEFE666-6993-BA1A-3B98-771D6086ABEF}"/>
              </a:ext>
            </a:extLst>
          </p:cNvPr>
          <p:cNvSpPr>
            <a:spLocks noGrp="1"/>
          </p:cNvSpPr>
          <p:nvPr>
            <p:ph idx="1"/>
          </p:nvPr>
        </p:nvSpPr>
        <p:spPr>
          <a:xfrm>
            <a:off x="598170" y="1726901"/>
            <a:ext cx="10995660" cy="4029074"/>
          </a:xfrm>
        </p:spPr>
        <p:txBody>
          <a:bodyPr>
            <a:noAutofit/>
          </a:bodyPr>
          <a:lstStyle/>
          <a:p>
            <a:pPr algn="l">
              <a:buFont typeface="Arial" panose="020B0604020202020204" pitchFamily="34" charset="0"/>
              <a:buChar char="•"/>
            </a:pPr>
            <a:r>
              <a:rPr lang="en-US" sz="2400" b="0" i="0" dirty="0">
                <a:solidFill>
                  <a:srgbClr val="374151"/>
                </a:solidFill>
                <a:effectLst/>
                <a:latin typeface="Amasis MT Pro" panose="02040504050005020304" pitchFamily="18" charset="0"/>
              </a:rPr>
              <a:t>Human image segmentation has applications in various fields like computer vision, object recognition, activity recognition, medical imaging, and surveillance systems.</a:t>
            </a:r>
          </a:p>
          <a:p>
            <a:pPr algn="l">
              <a:buFont typeface="Arial" panose="020B0604020202020204" pitchFamily="34" charset="0"/>
              <a:buChar char="•"/>
            </a:pPr>
            <a:r>
              <a:rPr lang="en-US" sz="2400" b="0" i="0" dirty="0">
                <a:solidFill>
                  <a:srgbClr val="374151"/>
                </a:solidFill>
                <a:effectLst/>
                <a:latin typeface="Amasis MT Pro" panose="02040504050005020304" pitchFamily="18" charset="0"/>
              </a:rPr>
              <a:t>The project aims to improve the precision and robustness of human image segmentation, addressing a significant challenge in the field.</a:t>
            </a:r>
          </a:p>
          <a:p>
            <a:pPr algn="l">
              <a:buFont typeface="Arial" panose="020B0604020202020204" pitchFamily="34" charset="0"/>
              <a:buChar char="•"/>
            </a:pPr>
            <a:r>
              <a:rPr lang="en-US" sz="2400" b="0" i="0" dirty="0">
                <a:solidFill>
                  <a:srgbClr val="374151"/>
                </a:solidFill>
                <a:effectLst/>
                <a:latin typeface="Amasis MT Pro" panose="02040504050005020304" pitchFamily="18" charset="0"/>
              </a:rPr>
              <a:t>It will provide a valuable tool for researchers and practitioners working on image analysis and computer vision tasks.</a:t>
            </a:r>
          </a:p>
          <a:p>
            <a:pPr algn="l">
              <a:buFont typeface="Arial" panose="020B0604020202020204" pitchFamily="34" charset="0"/>
              <a:buChar char="•"/>
            </a:pPr>
            <a:r>
              <a:rPr lang="en-US" sz="2400" b="0" i="0" dirty="0">
                <a:solidFill>
                  <a:srgbClr val="374151"/>
                </a:solidFill>
                <a:effectLst/>
                <a:latin typeface="Amasis MT Pro" panose="02040504050005020304" pitchFamily="18" charset="0"/>
              </a:rPr>
              <a:t>Addressing the challenges of reliably segmenting human pictures under different conditions.</a:t>
            </a:r>
          </a:p>
          <a:p>
            <a:pPr marL="0" indent="0">
              <a:buNone/>
            </a:pPr>
            <a:endParaRPr lang="en-US" sz="2400" dirty="0">
              <a:latin typeface="Amasis MT Pro" panose="02040504050005020304" pitchFamily="18" charset="0"/>
            </a:endParaRPr>
          </a:p>
        </p:txBody>
      </p:sp>
    </p:spTree>
    <p:extLst>
      <p:ext uri="{BB962C8B-B14F-4D97-AF65-F5344CB8AC3E}">
        <p14:creationId xmlns:p14="http://schemas.microsoft.com/office/powerpoint/2010/main" val="268237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6905-3DEB-42D9-643A-BEE1634A6CF9}"/>
              </a:ext>
            </a:extLst>
          </p:cNvPr>
          <p:cNvSpPr>
            <a:spLocks noGrp="1"/>
          </p:cNvSpPr>
          <p:nvPr>
            <p:ph type="title"/>
          </p:nvPr>
        </p:nvSpPr>
        <p:spPr/>
        <p:txBody>
          <a:bodyPr>
            <a:noAutofit/>
          </a:bodyPr>
          <a:lstStyle/>
          <a:p>
            <a:pPr algn="ctr"/>
            <a:r>
              <a:rPr lang="en-US" sz="4400" b="1" i="0" dirty="0">
                <a:effectLst/>
                <a:latin typeface="Amasis MT Pro Black" panose="02040A04050005020304" pitchFamily="18" charset="0"/>
              </a:rPr>
              <a:t>Review of the State of the Art and Relevant Works</a:t>
            </a:r>
            <a:endParaRPr lang="en-US" sz="4400"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1A1C6636-DA7C-4BF4-C2C0-93E8D6BEDB94}"/>
              </a:ext>
            </a:extLst>
          </p:cNvPr>
          <p:cNvSpPr>
            <a:spLocks noGrp="1"/>
          </p:cNvSpPr>
          <p:nvPr>
            <p:ph idx="1"/>
          </p:nvPr>
        </p:nvSpPr>
        <p:spPr>
          <a:xfrm>
            <a:off x="548638" y="2184101"/>
            <a:ext cx="10995660" cy="4029074"/>
          </a:xfrm>
        </p:spPr>
        <p:txBody>
          <a:bodyPr>
            <a:noAutofit/>
          </a:bodyPr>
          <a:lstStyle/>
          <a:p>
            <a:pPr marL="0" indent="0" algn="l">
              <a:buNone/>
            </a:pPr>
            <a:r>
              <a:rPr lang="en-US" sz="18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The paper "Human Image Segmentation" by S. R. </a:t>
            </a:r>
            <a:r>
              <a:rPr lang="en-US" sz="1800" b="0" i="0" dirty="0" err="1">
                <a:solidFill>
                  <a:srgbClr val="374151"/>
                </a:solidFill>
                <a:effectLst/>
                <a:latin typeface="Amasis MT Pro" panose="02040504050005020304" pitchFamily="18" charset="0"/>
                <a:ea typeface="Calibri" panose="020F0502020204030204" pitchFamily="34" charset="0"/>
                <a:cs typeface="Calibri" panose="020F0502020204030204" pitchFamily="34" charset="0"/>
              </a:rPr>
              <a:t>Kharabe</a:t>
            </a:r>
            <a:r>
              <a:rPr lang="en-US" sz="18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 et al. serves as a foundation for the project.</a:t>
            </a:r>
          </a:p>
          <a:p>
            <a:pPr marL="0" indent="0" algn="l">
              <a:buNone/>
            </a:pPr>
            <a:r>
              <a:rPr lang="en-US" sz="1800" b="1" dirty="0">
                <a:solidFill>
                  <a:srgbClr val="374151"/>
                </a:solidFill>
                <a:latin typeface="Amasis MT Pro" panose="02040504050005020304" pitchFamily="18" charset="0"/>
                <a:ea typeface="Calibri" panose="020F0502020204030204" pitchFamily="34" charset="0"/>
                <a:cs typeface="Calibri" panose="020F0502020204030204" pitchFamily="34" charset="0"/>
              </a:rPr>
              <a:t>Citations:</a:t>
            </a:r>
            <a:endParaRPr lang="en-US" sz="1800" b="1"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dirty="0">
                <a:effectLst/>
                <a:latin typeface="Amasis MT Pro" panose="02040504050005020304" pitchFamily="18" charset="0"/>
                <a:ea typeface="Calibri" panose="020F0502020204030204" pitchFamily="34" charset="0"/>
                <a:cs typeface="Calibri" panose="020F0502020204030204" pitchFamily="34" charset="0"/>
              </a:rPr>
              <a:t>Qiu, T., Wang, X., &amp; Wang, H. (2018). Human segmentation from natural images via deep multitask representation learning. Journal of Visual Communication and Image Representation, </a:t>
            </a:r>
            <a:r>
              <a:rPr lang="en-IN" sz="1800" u="sng" dirty="0">
                <a:solidFill>
                  <a:srgbClr val="0563C1"/>
                </a:solidFill>
                <a:effectLst/>
                <a:latin typeface="Amasis MT Pro" panose="02040504050005020304" pitchFamily="18" charset="0"/>
                <a:ea typeface="Calibri" panose="020F0502020204030204" pitchFamily="34" charset="0"/>
                <a:cs typeface="Calibri" panose="020F0502020204030204" pitchFamily="34" charset="0"/>
                <a:hlinkClick r:id="rId2"/>
              </a:rPr>
              <a:t>https://www.sciencedirect.com/science/article/abs/pii/S104732031830097X?via%3Dihub</a:t>
            </a:r>
            <a:r>
              <a:rPr lang="en-IN" sz="1800" dirty="0">
                <a:effectLst/>
                <a:latin typeface="Amasis MT Pro" panose="02040504050005020304" pitchFamily="18" charset="0"/>
                <a:ea typeface="Calibri" panose="020F0502020204030204" pitchFamily="34" charset="0"/>
                <a:cs typeface="Calibri" panose="020F0502020204030204" pitchFamily="34" charset="0"/>
              </a:rPr>
              <a:t> </a:t>
            </a:r>
            <a:endParaRPr lang="en-US" sz="1800" dirty="0">
              <a:effectLst/>
              <a:latin typeface="Amasis MT Pro" panose="02040504050005020304" pitchFamily="18"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dirty="0">
                <a:effectLst/>
                <a:latin typeface="Amasis MT Pro" panose="02040504050005020304" pitchFamily="18" charset="0"/>
                <a:ea typeface="Calibri" panose="020F0502020204030204" pitchFamily="34" charset="0"/>
                <a:cs typeface="Calibri" panose="020F0502020204030204" pitchFamily="34" charset="0"/>
              </a:rPr>
              <a:t>Chen, L., Papandreou, G., Kokkinos, I., Murphy, K., &amp; Yuille, A. L. (2018). </a:t>
            </a:r>
            <a:r>
              <a:rPr lang="en-IN" sz="1800" dirty="0" err="1">
                <a:effectLst/>
                <a:latin typeface="Amasis MT Pro" panose="02040504050005020304" pitchFamily="18" charset="0"/>
                <a:ea typeface="Calibri" panose="020F0502020204030204" pitchFamily="34" charset="0"/>
                <a:cs typeface="Calibri" panose="020F0502020204030204" pitchFamily="34" charset="0"/>
              </a:rPr>
              <a:t>Deeplab</a:t>
            </a:r>
            <a:r>
              <a:rPr lang="en-IN" sz="1800" dirty="0">
                <a:effectLst/>
                <a:latin typeface="Amasis MT Pro" panose="02040504050005020304" pitchFamily="18" charset="0"/>
                <a:ea typeface="Calibri" panose="020F0502020204030204" pitchFamily="34" charset="0"/>
                <a:cs typeface="Calibri" panose="020F0502020204030204" pitchFamily="34" charset="0"/>
              </a:rPr>
              <a:t>: Semantic image segmentation with deep convolutional nets, </a:t>
            </a:r>
            <a:r>
              <a:rPr lang="en-IN" sz="1800" dirty="0" err="1">
                <a:effectLst/>
                <a:latin typeface="Amasis MT Pro" panose="02040504050005020304" pitchFamily="18" charset="0"/>
                <a:ea typeface="Calibri" panose="020F0502020204030204" pitchFamily="34" charset="0"/>
                <a:cs typeface="Calibri" panose="020F0502020204030204" pitchFamily="34" charset="0"/>
              </a:rPr>
              <a:t>atrous</a:t>
            </a:r>
            <a:r>
              <a:rPr lang="en-IN" sz="1800" dirty="0">
                <a:effectLst/>
                <a:latin typeface="Amasis MT Pro" panose="02040504050005020304" pitchFamily="18" charset="0"/>
                <a:ea typeface="Calibri" panose="020F0502020204030204" pitchFamily="34" charset="0"/>
                <a:cs typeface="Calibri" panose="020F0502020204030204" pitchFamily="34" charset="0"/>
              </a:rPr>
              <a:t> convolution, and fully connected CRFs. IEEE Transactions on Pattern Analysis and Machine Intelligence, 40(4), </a:t>
            </a:r>
            <a:r>
              <a:rPr lang="en-IN" sz="1800" u="sng" dirty="0">
                <a:solidFill>
                  <a:srgbClr val="0563C1"/>
                </a:solidFill>
                <a:effectLst/>
                <a:latin typeface="Amasis MT Pro" panose="02040504050005020304" pitchFamily="18" charset="0"/>
                <a:ea typeface="Calibri" panose="020F0502020204030204" pitchFamily="34" charset="0"/>
                <a:cs typeface="Calibri" panose="020F0502020204030204" pitchFamily="34" charset="0"/>
                <a:hlinkClick r:id="rId3"/>
              </a:rPr>
              <a:t>https://ieeexplore.ieee.org/document/7913730</a:t>
            </a:r>
            <a:endParaRPr lang="en-US" sz="1800" dirty="0">
              <a:effectLst/>
              <a:latin typeface="Amasis MT Pro" panose="02040504050005020304" pitchFamily="18"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dirty="0">
                <a:effectLst/>
                <a:latin typeface="Amasis MT Pro" panose="02040504050005020304" pitchFamily="18" charset="0"/>
                <a:ea typeface="Calibri" panose="020F0502020204030204" pitchFamily="34" charset="0"/>
                <a:cs typeface="Calibri" panose="020F0502020204030204" pitchFamily="34" charset="0"/>
              </a:rPr>
              <a:t>Hu, J., Shen, L., &amp; Sun, G. (2018). Squeeze-and-excitation networks. In Proceedings of the IEEE Conference on Computer Vision and Pattern Recognition </a:t>
            </a:r>
            <a:r>
              <a:rPr lang="en-IN" sz="1800" u="sng" dirty="0">
                <a:solidFill>
                  <a:srgbClr val="0563C1"/>
                </a:solidFill>
                <a:effectLst/>
                <a:latin typeface="Amasis MT Pro" panose="02040504050005020304" pitchFamily="18" charset="0"/>
                <a:ea typeface="Calibri" panose="020F0502020204030204" pitchFamily="34" charset="0"/>
                <a:cs typeface="Calibri" panose="020F0502020204030204" pitchFamily="34" charset="0"/>
                <a:hlinkClick r:id="rId4"/>
              </a:rPr>
              <a:t>https://ieeexplore.ieee.org/document/8578843</a:t>
            </a:r>
            <a:endParaRPr lang="en-US" sz="1800" b="1"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endParaRPr>
          </a:p>
          <a:p>
            <a:pPr marL="457200" lvl="1" indent="0" algn="l">
              <a:buNone/>
            </a:pPr>
            <a:endParaRPr lang="en-US" b="0" i="0" dirty="0">
              <a:solidFill>
                <a:srgbClr val="374151"/>
              </a:solidFill>
              <a:effectLst/>
              <a:latin typeface="Amasis MT Pro" panose="02040504050005020304" pitchFamily="18" charset="0"/>
            </a:endParaRPr>
          </a:p>
          <a:p>
            <a:endParaRPr lang="en-US" sz="1800" dirty="0">
              <a:latin typeface="Amasis MT Pro" panose="02040504050005020304" pitchFamily="18" charset="0"/>
            </a:endParaRPr>
          </a:p>
        </p:txBody>
      </p:sp>
    </p:spTree>
    <p:extLst>
      <p:ext uri="{BB962C8B-B14F-4D97-AF65-F5344CB8AC3E}">
        <p14:creationId xmlns:p14="http://schemas.microsoft.com/office/powerpoint/2010/main" val="236792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6905-3DEB-42D9-643A-BEE1634A6CF9}"/>
              </a:ext>
            </a:extLst>
          </p:cNvPr>
          <p:cNvSpPr>
            <a:spLocks noGrp="1"/>
          </p:cNvSpPr>
          <p:nvPr>
            <p:ph type="title"/>
          </p:nvPr>
        </p:nvSpPr>
        <p:spPr/>
        <p:txBody>
          <a:bodyPr>
            <a:noAutofit/>
          </a:bodyPr>
          <a:lstStyle/>
          <a:p>
            <a:pPr algn="ctr"/>
            <a:r>
              <a:rPr lang="en-US" sz="4400" b="1" i="0" dirty="0">
                <a:effectLst/>
                <a:latin typeface="Amasis MT Pro Black" panose="02040A04050005020304" pitchFamily="18" charset="0"/>
              </a:rPr>
              <a:t>Review of the State of the Art and Relevant Works – Cont..</a:t>
            </a:r>
            <a:endParaRPr lang="en-US" sz="4400"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1A1C6636-DA7C-4BF4-C2C0-93E8D6BEDB94}"/>
              </a:ext>
            </a:extLst>
          </p:cNvPr>
          <p:cNvSpPr>
            <a:spLocks noGrp="1"/>
          </p:cNvSpPr>
          <p:nvPr>
            <p:ph idx="1"/>
          </p:nvPr>
        </p:nvSpPr>
        <p:spPr>
          <a:xfrm>
            <a:off x="548638" y="2184101"/>
            <a:ext cx="10995660" cy="4029074"/>
          </a:xfrm>
        </p:spPr>
        <p:txBody>
          <a:bodyPr>
            <a:normAutofit/>
          </a:bodyPr>
          <a:lstStyle/>
          <a:p>
            <a:pPr marL="0" indent="0" algn="l">
              <a:buNone/>
            </a:pPr>
            <a:endParaRPr lang="en-US" sz="2400" b="1" i="0" dirty="0">
              <a:effectLst/>
              <a:latin typeface="Amasis MT Pro" panose="02040504050005020304" pitchFamily="18" charset="0"/>
              <a:ea typeface="Calibri" panose="020F0502020204030204" pitchFamily="34" charset="0"/>
              <a:cs typeface="Calibri" panose="020F0502020204030204" pitchFamily="34" charset="0"/>
            </a:endParaRPr>
          </a:p>
          <a:p>
            <a:pPr marL="0" indent="0" algn="l">
              <a:buNone/>
            </a:pPr>
            <a:r>
              <a:rPr lang="en-US" sz="2400" b="1" i="0" dirty="0">
                <a:effectLst/>
                <a:latin typeface="Amasis MT Pro" panose="02040504050005020304" pitchFamily="18" charset="0"/>
                <a:ea typeface="Calibri" panose="020F0502020204030204" pitchFamily="34" charset="0"/>
                <a:cs typeface="Calibri" panose="020F0502020204030204" pitchFamily="34" charset="0"/>
              </a:rPr>
              <a:t>Additional relevant works include:</a:t>
            </a:r>
          </a:p>
          <a:p>
            <a:pPr marL="800100" lvl="1" indent="-342900" algn="l">
              <a:buFont typeface="+mj-lt"/>
              <a:buAutoNum type="arabicPeriod"/>
            </a:pPr>
            <a:r>
              <a:rPr lang="en-US" sz="2400" b="0" i="0" dirty="0">
                <a:effectLst/>
                <a:latin typeface="Amasis MT Pro" panose="02040504050005020304" pitchFamily="18" charset="0"/>
                <a:ea typeface="Calibri" panose="020F0502020204030204" pitchFamily="34" charset="0"/>
                <a:cs typeface="Calibri" panose="020F0502020204030204" pitchFamily="34" charset="0"/>
              </a:rPr>
              <a:t>"Human segmentation from natural images via deep multitask representation learning" by T. Qiu et al.</a:t>
            </a:r>
          </a:p>
          <a:p>
            <a:pPr marL="800100" lvl="1" indent="-342900" algn="l">
              <a:buFont typeface="+mj-lt"/>
              <a:buAutoNum type="arabicPeriod"/>
            </a:pPr>
            <a:r>
              <a:rPr lang="en-US" sz="2400" b="0" i="0" dirty="0">
                <a:effectLst/>
                <a:latin typeface="Amasis MT Pro" panose="02040504050005020304" pitchFamily="18" charset="0"/>
                <a:ea typeface="Calibri" panose="020F0502020204030204" pitchFamily="34" charset="0"/>
                <a:cs typeface="Calibri" panose="020F0502020204030204" pitchFamily="34" charset="0"/>
              </a:rPr>
              <a:t>"</a:t>
            </a:r>
            <a:r>
              <a:rPr lang="en-US" sz="2400" b="0" i="0" dirty="0" err="1">
                <a:effectLst/>
                <a:latin typeface="Amasis MT Pro" panose="02040504050005020304" pitchFamily="18" charset="0"/>
                <a:ea typeface="Calibri" panose="020F0502020204030204" pitchFamily="34" charset="0"/>
                <a:cs typeface="Calibri" panose="020F0502020204030204" pitchFamily="34" charset="0"/>
              </a:rPr>
              <a:t>Deeplab</a:t>
            </a:r>
            <a:r>
              <a:rPr lang="en-US" sz="2400" b="0" i="0" dirty="0">
                <a:effectLst/>
                <a:latin typeface="Amasis MT Pro" panose="02040504050005020304" pitchFamily="18" charset="0"/>
                <a:ea typeface="Calibri" panose="020F0502020204030204" pitchFamily="34" charset="0"/>
                <a:cs typeface="Calibri" panose="020F0502020204030204" pitchFamily="34" charset="0"/>
              </a:rPr>
              <a:t>: Semantic image segmentation with deep convolutional nets, </a:t>
            </a:r>
            <a:r>
              <a:rPr lang="en-US" sz="2400" b="0" i="0" dirty="0" err="1">
                <a:effectLst/>
                <a:latin typeface="Amasis MT Pro" panose="02040504050005020304" pitchFamily="18" charset="0"/>
                <a:ea typeface="Calibri" panose="020F0502020204030204" pitchFamily="34" charset="0"/>
                <a:cs typeface="Calibri" panose="020F0502020204030204" pitchFamily="34" charset="0"/>
              </a:rPr>
              <a:t>atrous</a:t>
            </a:r>
            <a:r>
              <a:rPr lang="en-US" sz="2400" b="0" i="0" dirty="0">
                <a:effectLst/>
                <a:latin typeface="Amasis MT Pro" panose="02040504050005020304" pitchFamily="18" charset="0"/>
                <a:ea typeface="Calibri" panose="020F0502020204030204" pitchFamily="34" charset="0"/>
                <a:cs typeface="Calibri" panose="020F0502020204030204" pitchFamily="34" charset="0"/>
              </a:rPr>
              <a:t> convolution, and fully connected CRFs" by L. Chen et al.</a:t>
            </a:r>
          </a:p>
          <a:p>
            <a:pPr marL="800100" lvl="1" indent="-342900" algn="l">
              <a:buFont typeface="+mj-lt"/>
              <a:buAutoNum type="arabicPeriod"/>
            </a:pPr>
            <a:r>
              <a:rPr lang="en-US" sz="2400" b="0" i="0" dirty="0">
                <a:effectLst/>
                <a:latin typeface="Amasis MT Pro" panose="02040504050005020304" pitchFamily="18" charset="0"/>
                <a:ea typeface="Calibri" panose="020F0502020204030204" pitchFamily="34" charset="0"/>
                <a:cs typeface="Calibri" panose="020F0502020204030204" pitchFamily="34" charset="0"/>
              </a:rPr>
              <a:t>"Squeeze-and-excitation networks" by J. Hu et al.</a:t>
            </a:r>
          </a:p>
          <a:p>
            <a:pPr marL="457200" lvl="1" indent="0" algn="l">
              <a:buNone/>
            </a:pPr>
            <a:endParaRPr lang="en-US" sz="2400" b="0" i="0" dirty="0">
              <a:effectLst/>
              <a:latin typeface="Amasis MT Pro" panose="02040504050005020304" pitchFamily="18" charset="0"/>
            </a:endParaRPr>
          </a:p>
          <a:p>
            <a:endParaRPr lang="en-US" sz="2400" dirty="0">
              <a:latin typeface="Amasis MT Pro" panose="02040504050005020304" pitchFamily="18" charset="0"/>
            </a:endParaRPr>
          </a:p>
        </p:txBody>
      </p:sp>
    </p:spTree>
    <p:extLst>
      <p:ext uri="{BB962C8B-B14F-4D97-AF65-F5344CB8AC3E}">
        <p14:creationId xmlns:p14="http://schemas.microsoft.com/office/powerpoint/2010/main" val="176444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FD0D-0CA0-2BD4-8258-0EF366A065D0}"/>
              </a:ext>
            </a:extLst>
          </p:cNvPr>
          <p:cNvSpPr>
            <a:spLocks noGrp="1"/>
          </p:cNvSpPr>
          <p:nvPr>
            <p:ph type="title"/>
          </p:nvPr>
        </p:nvSpPr>
        <p:spPr/>
        <p:txBody>
          <a:bodyPr>
            <a:normAutofit/>
          </a:bodyPr>
          <a:lstStyle/>
          <a:p>
            <a:pPr algn="ctr"/>
            <a:r>
              <a:rPr lang="en-US" sz="4400" b="1" i="0" dirty="0">
                <a:effectLst/>
                <a:latin typeface="Amasis MT Pro Black" panose="02040A04050005020304" pitchFamily="18" charset="0"/>
                <a:ea typeface="Calibri" panose="020F0502020204030204" pitchFamily="34" charset="0"/>
                <a:cs typeface="Calibri" panose="020F0502020204030204" pitchFamily="34" charset="0"/>
              </a:rPr>
              <a:t>Approach</a:t>
            </a:r>
            <a:endParaRPr lang="en-US" sz="4400" dirty="0">
              <a:latin typeface="Amasis MT Pro Black" panose="02040A04050005020304" pitchFamily="18"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733D1B6-B6B0-2DD5-D406-7657E487B311}"/>
              </a:ext>
            </a:extLst>
          </p:cNvPr>
          <p:cNvSpPr>
            <a:spLocks noGrp="1"/>
          </p:cNvSpPr>
          <p:nvPr>
            <p:ph idx="1"/>
          </p:nvPr>
        </p:nvSpPr>
        <p:spPr>
          <a:xfrm>
            <a:off x="647701" y="1666516"/>
            <a:ext cx="10995660" cy="4492743"/>
          </a:xfrm>
        </p:spPr>
        <p:txBody>
          <a:bodyPr>
            <a:noAutofit/>
          </a:bodyPr>
          <a:lstStyle/>
          <a:p>
            <a:r>
              <a:rPr lang="en-US" b="1" i="0" dirty="0">
                <a:solidFill>
                  <a:srgbClr val="374151"/>
                </a:solidFill>
                <a:effectLst/>
                <a:latin typeface="Amasis MT Pro" panose="02040504050005020304" pitchFamily="18" charset="0"/>
              </a:rPr>
              <a:t>Data Collection: </a:t>
            </a:r>
            <a:r>
              <a:rPr lang="en-US" b="0" i="0" dirty="0">
                <a:solidFill>
                  <a:srgbClr val="374151"/>
                </a:solidFill>
                <a:effectLst/>
                <a:latin typeface="Amasis MT Pro" panose="02040504050005020304" pitchFamily="18" charset="0"/>
              </a:rPr>
              <a:t>Gather diverse human photos </a:t>
            </a:r>
            <a:r>
              <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with diverse lighting conditions, backdrops, and positions</a:t>
            </a:r>
            <a:r>
              <a:rPr lang="en-US" b="0" i="0" dirty="0">
                <a:solidFill>
                  <a:srgbClr val="374151"/>
                </a:solidFill>
                <a:effectLst/>
                <a:latin typeface="Amasis MT Pro" panose="02040504050005020304" pitchFamily="18" charset="0"/>
              </a:rPr>
              <a:t> from internet image archives,  people around the University, and personal images. Apply augmentations like scaling, rotation,  flipping </a:t>
            </a:r>
            <a:r>
              <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 inversion, and noise addition to enrich and diversify the dataset.</a:t>
            </a:r>
            <a:endParaRPr lang="en-US" b="0" i="0" dirty="0">
              <a:solidFill>
                <a:srgbClr val="374151"/>
              </a:solidFill>
              <a:effectLst/>
              <a:latin typeface="Amasis MT Pro" panose="02040504050005020304" pitchFamily="18" charset="0"/>
            </a:endParaRPr>
          </a:p>
          <a:p>
            <a:r>
              <a:rPr lang="en-US" b="1" i="0" dirty="0">
                <a:solidFill>
                  <a:srgbClr val="374151"/>
                </a:solidFill>
                <a:effectLst/>
                <a:latin typeface="Amasis MT Pro" panose="02040504050005020304" pitchFamily="18" charset="0"/>
              </a:rPr>
              <a:t>Preprocessing:</a:t>
            </a:r>
            <a:r>
              <a:rPr lang="en-US" b="0" i="0" dirty="0">
                <a:solidFill>
                  <a:srgbClr val="374151"/>
                </a:solidFill>
                <a:effectLst/>
                <a:latin typeface="Amasis MT Pro" panose="02040504050005020304" pitchFamily="18" charset="0"/>
              </a:rPr>
              <a:t> Convert RGB photos to </a:t>
            </a:r>
            <a:r>
              <a:rPr lang="en-US" b="0" i="0" dirty="0" err="1">
                <a:solidFill>
                  <a:srgbClr val="374151"/>
                </a:solidFill>
                <a:effectLst/>
                <a:latin typeface="Amasis MT Pro" panose="02040504050005020304" pitchFamily="18" charset="0"/>
              </a:rPr>
              <a:t>YCbCr</a:t>
            </a:r>
            <a:r>
              <a:rPr lang="en-US" b="0" i="0" dirty="0">
                <a:solidFill>
                  <a:srgbClr val="374151"/>
                </a:solidFill>
                <a:effectLst/>
                <a:latin typeface="Amasis MT Pro" panose="02040504050005020304" pitchFamily="18" charset="0"/>
              </a:rPr>
              <a:t> color space. Apply global thresholding using the Otsu method for luminance. Apply local thresholding using the </a:t>
            </a:r>
            <a:r>
              <a:rPr lang="en-US" b="0" i="0" dirty="0" err="1">
                <a:solidFill>
                  <a:srgbClr val="374151"/>
                </a:solidFill>
                <a:effectLst/>
                <a:latin typeface="Amasis MT Pro" panose="02040504050005020304" pitchFamily="18" charset="0"/>
              </a:rPr>
              <a:t>Sauvola</a:t>
            </a:r>
            <a:r>
              <a:rPr lang="en-US" b="0" i="0" dirty="0">
                <a:solidFill>
                  <a:srgbClr val="374151"/>
                </a:solidFill>
                <a:effectLst/>
                <a:latin typeface="Amasis MT Pro" panose="02040504050005020304" pitchFamily="18" charset="0"/>
              </a:rPr>
              <a:t> method for chrominance. </a:t>
            </a:r>
            <a:r>
              <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Combine the resulting binary masks to create the final segmentation mask.</a:t>
            </a:r>
            <a:endParaRPr lang="en-US" b="0" i="0" dirty="0">
              <a:solidFill>
                <a:srgbClr val="374151"/>
              </a:solidFill>
              <a:effectLst/>
              <a:latin typeface="Amasis MT Pro" panose="02040504050005020304" pitchFamily="18" charset="0"/>
            </a:endParaRPr>
          </a:p>
          <a:p>
            <a:pPr>
              <a:buFont typeface="Arial" panose="020B0604020202020204" pitchFamily="34" charset="0"/>
              <a:buChar char="•"/>
            </a:pPr>
            <a:r>
              <a:rPr lang="en-US" b="1" i="0" dirty="0">
                <a:solidFill>
                  <a:srgbClr val="374151"/>
                </a:solidFill>
                <a:effectLst/>
                <a:latin typeface="Amasis MT Pro" panose="02040504050005020304" pitchFamily="18" charset="0"/>
              </a:rPr>
              <a:t>Deep Learning Models: </a:t>
            </a:r>
            <a:r>
              <a:rPr lang="en-US" b="0" i="0" dirty="0">
                <a:solidFill>
                  <a:srgbClr val="374151"/>
                </a:solidFill>
                <a:effectLst/>
                <a:latin typeface="Amasis MT Pro" panose="02040504050005020304" pitchFamily="18" charset="0"/>
              </a:rPr>
              <a:t>Utilize </a:t>
            </a:r>
            <a:r>
              <a:rPr lang="en-US" b="0" i="0" dirty="0" err="1">
                <a:solidFill>
                  <a:srgbClr val="374151"/>
                </a:solidFill>
                <a:effectLst/>
                <a:latin typeface="Amasis MT Pro" panose="02040504050005020304" pitchFamily="18" charset="0"/>
              </a:rPr>
              <a:t>PyTorch</a:t>
            </a:r>
            <a:r>
              <a:rPr lang="en-US" b="0" i="0" dirty="0">
                <a:solidFill>
                  <a:srgbClr val="374151"/>
                </a:solidFill>
                <a:effectLst/>
                <a:latin typeface="Amasis MT Pro" panose="02040504050005020304" pitchFamily="18" charset="0"/>
              </a:rPr>
              <a:t> to build CNNs. Train models using stochastic gradient descent (SGD) and Adam optimization.</a:t>
            </a:r>
          </a:p>
          <a:p>
            <a:pPr>
              <a:buFont typeface="Arial" panose="020B0604020202020204" pitchFamily="34" charset="0"/>
              <a:buChar char="•"/>
            </a:pPr>
            <a:r>
              <a:rPr lang="en-US" b="1" i="0" dirty="0">
                <a:solidFill>
                  <a:srgbClr val="374151"/>
                </a:solidFill>
                <a:effectLst/>
                <a:latin typeface="Amasis MT Pro" panose="02040504050005020304" pitchFamily="18" charset="0"/>
              </a:rPr>
              <a:t>Evaluation:</a:t>
            </a:r>
            <a:r>
              <a:rPr lang="en-US" b="0" i="0" dirty="0">
                <a:solidFill>
                  <a:srgbClr val="374151"/>
                </a:solidFill>
                <a:effectLst/>
                <a:latin typeface="Amasis MT Pro" panose="02040504050005020304" pitchFamily="18" charset="0"/>
              </a:rPr>
              <a:t> Assess the performance using metrics like accuracy, recall, and F1-score. Compare results with the methodology presented in the paper.</a:t>
            </a:r>
            <a:br>
              <a:rPr lang="en-US" b="0" i="0" dirty="0">
                <a:solidFill>
                  <a:srgbClr val="374151"/>
                </a:solidFill>
                <a:effectLst/>
                <a:latin typeface="Amasis MT Pro" panose="02040504050005020304" pitchFamily="18" charset="0"/>
              </a:rPr>
            </a:br>
            <a:br>
              <a:rPr lang="en-US" b="0" i="0" dirty="0">
                <a:solidFill>
                  <a:srgbClr val="374151"/>
                </a:solidFill>
                <a:effectLst/>
                <a:latin typeface="Amasis MT Pro" panose="02040504050005020304" pitchFamily="18" charset="0"/>
              </a:rPr>
            </a:br>
            <a:endParaRPr lang="en-US" b="0" i="0" dirty="0">
              <a:solidFill>
                <a:srgbClr val="374151"/>
              </a:solidFill>
              <a:effectLst/>
              <a:latin typeface="Amasis MT Pro" panose="02040504050005020304" pitchFamily="18" charset="0"/>
            </a:endParaRPr>
          </a:p>
          <a:p>
            <a:pPr>
              <a:buFont typeface="Arial" panose="020B0604020202020204" pitchFamily="34" charset="0"/>
              <a:buChar char="•"/>
            </a:pPr>
            <a:endPar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endParaRPr>
          </a:p>
          <a:p>
            <a:endParaRPr lang="en-US" dirty="0">
              <a:latin typeface="Amasis MT Pro" panose="02040504050005020304" pitchFamily="18" charset="0"/>
            </a:endParaRPr>
          </a:p>
        </p:txBody>
      </p:sp>
    </p:spTree>
    <p:extLst>
      <p:ext uri="{BB962C8B-B14F-4D97-AF65-F5344CB8AC3E}">
        <p14:creationId xmlns:p14="http://schemas.microsoft.com/office/powerpoint/2010/main" val="27917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3066-4BC5-3E36-94AD-DD15919CCA93}"/>
              </a:ext>
            </a:extLst>
          </p:cNvPr>
          <p:cNvSpPr>
            <a:spLocks noGrp="1"/>
          </p:cNvSpPr>
          <p:nvPr>
            <p:ph type="title"/>
          </p:nvPr>
        </p:nvSpPr>
        <p:spPr/>
        <p:txBody>
          <a:bodyPr>
            <a:normAutofit/>
          </a:bodyPr>
          <a:lstStyle/>
          <a:p>
            <a:pPr algn="ctr"/>
            <a:r>
              <a:rPr lang="en-US" sz="4400" b="1" i="0" dirty="0">
                <a:effectLst/>
                <a:latin typeface="Amasis MT Pro Black" panose="02040A04050005020304" pitchFamily="18" charset="0"/>
                <a:ea typeface="Calibri" panose="020F0502020204030204" pitchFamily="34" charset="0"/>
                <a:cs typeface="Calibri" panose="020F0502020204030204" pitchFamily="34" charset="0"/>
              </a:rPr>
              <a:t>Deliverables</a:t>
            </a:r>
            <a:endParaRPr lang="en-US" sz="4400" dirty="0">
              <a:latin typeface="Amasis MT Pro Black" panose="02040A04050005020304" pitchFamily="18"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C2C09F0-3A18-BD7B-C73B-D2E39E1D13EF}"/>
              </a:ext>
            </a:extLst>
          </p:cNvPr>
          <p:cNvSpPr>
            <a:spLocks noGrp="1"/>
          </p:cNvSpPr>
          <p:nvPr>
            <p:ph idx="1"/>
          </p:nvPr>
        </p:nvSpPr>
        <p:spPr>
          <a:xfrm>
            <a:off x="764301" y="1877950"/>
            <a:ext cx="10995660" cy="4029074"/>
          </a:xfrm>
        </p:spPr>
        <p:txBody>
          <a:bodyPr>
            <a:noAutofit/>
          </a:bodyPr>
          <a:lstStyle/>
          <a:p>
            <a:pPr algn="just">
              <a:buFont typeface="Arial" panose="020B0604020202020204" pitchFamily="34" charset="0"/>
              <a:buChar char="•"/>
            </a:pPr>
            <a:r>
              <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The project will contribute to the field of computer vision and offer a reliable approach for various applications, including object recognition, activity recognition, and surveillance systems</a:t>
            </a:r>
          </a:p>
          <a:p>
            <a:pPr algn="just">
              <a:buFont typeface="Arial" panose="020B0604020202020204" pitchFamily="34" charset="0"/>
              <a:buChar char="•"/>
            </a:pPr>
            <a:r>
              <a:rPr lang="en-US" b="0" i="0" dirty="0">
                <a:solidFill>
                  <a:srgbClr val="374151"/>
                </a:solidFill>
                <a:effectLst/>
                <a:latin typeface="Amasis MT Pro" panose="02040504050005020304" pitchFamily="18" charset="0"/>
              </a:rPr>
              <a:t>Developed human picture segmentation algorithm incorporating color-based segmentation, edge detection, and deep learning techniques.</a:t>
            </a:r>
          </a:p>
          <a:p>
            <a:pPr algn="just">
              <a:buFont typeface="Arial" panose="020B0604020202020204" pitchFamily="34" charset="0"/>
              <a:buChar char="•"/>
            </a:pPr>
            <a:r>
              <a:rPr lang="en-US" b="0" i="0" dirty="0">
                <a:solidFill>
                  <a:srgbClr val="374151"/>
                </a:solidFill>
                <a:effectLst/>
                <a:latin typeface="Amasis MT Pro" panose="02040504050005020304" pitchFamily="18" charset="0"/>
              </a:rPr>
              <a:t>Diverse dataset of human photos with varying lighting situations, backdrops, and positions.</a:t>
            </a:r>
          </a:p>
          <a:p>
            <a:pPr algn="just">
              <a:buFont typeface="Arial" panose="020B0604020202020204" pitchFamily="34" charset="0"/>
              <a:buChar char="•"/>
            </a:pPr>
            <a:r>
              <a:rPr lang="en-US" b="0" i="0" dirty="0">
                <a:solidFill>
                  <a:srgbClr val="374151"/>
                </a:solidFill>
                <a:effectLst/>
                <a:latin typeface="Amasis MT Pro" panose="02040504050005020304" pitchFamily="18" charset="0"/>
              </a:rPr>
              <a:t>Trained </a:t>
            </a:r>
            <a:r>
              <a:rPr lang="en-US" b="0" i="0" dirty="0" err="1">
                <a:solidFill>
                  <a:srgbClr val="374151"/>
                </a:solidFill>
                <a:effectLst/>
                <a:latin typeface="Amasis MT Pro" panose="02040504050005020304" pitchFamily="18" charset="0"/>
              </a:rPr>
              <a:t>PyTorch</a:t>
            </a:r>
            <a:r>
              <a:rPr lang="en-US" b="0" i="0" dirty="0">
                <a:solidFill>
                  <a:srgbClr val="374151"/>
                </a:solidFill>
                <a:effectLst/>
                <a:latin typeface="Amasis MT Pro" panose="02040504050005020304" pitchFamily="18" charset="0"/>
              </a:rPr>
              <a:t> models for human picture segmentation.</a:t>
            </a:r>
          </a:p>
          <a:p>
            <a:pPr algn="just">
              <a:buFont typeface="Arial" panose="020B0604020202020204" pitchFamily="34" charset="0"/>
              <a:buChar char="•"/>
            </a:pPr>
            <a:r>
              <a:rPr lang="en-US" b="0" i="0" dirty="0">
                <a:solidFill>
                  <a:srgbClr val="374151"/>
                </a:solidFill>
                <a:effectLst/>
                <a:latin typeface="Amasis MT Pro" panose="02040504050005020304" pitchFamily="18" charset="0"/>
              </a:rPr>
              <a:t>Comparative analysis report detailing the performance of the developed algorithm against existing methods.</a:t>
            </a:r>
          </a:p>
          <a:p>
            <a:pPr algn="just"/>
            <a:r>
              <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rPr>
              <a:t>Code for data loading, model initialization, and model training.</a:t>
            </a:r>
          </a:p>
          <a:p>
            <a:pPr algn="just">
              <a:buFont typeface="Arial" panose="020B0604020202020204" pitchFamily="34" charset="0"/>
              <a:buChar char="•"/>
            </a:pPr>
            <a:endParaRPr lang="en-US" b="0" i="0" dirty="0">
              <a:solidFill>
                <a:srgbClr val="374151"/>
              </a:solidFill>
              <a:effectLst/>
              <a:latin typeface="Amasis MT Pro" panose="02040504050005020304" pitchFamily="18" charset="0"/>
            </a:endParaRPr>
          </a:p>
          <a:p>
            <a:pPr algn="just">
              <a:buFont typeface="Arial" panose="020B0604020202020204" pitchFamily="34" charset="0"/>
              <a:buChar char="•"/>
            </a:pPr>
            <a:endParaRPr lang="en-US"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endParaRPr>
          </a:p>
          <a:p>
            <a:pPr algn="just"/>
            <a:endParaRPr lang="en-US" dirty="0">
              <a:latin typeface="Amasis MT Pro" panose="02040504050005020304" pitchFamily="18" charset="0"/>
            </a:endParaRPr>
          </a:p>
        </p:txBody>
      </p:sp>
    </p:spTree>
    <p:extLst>
      <p:ext uri="{BB962C8B-B14F-4D97-AF65-F5344CB8AC3E}">
        <p14:creationId xmlns:p14="http://schemas.microsoft.com/office/powerpoint/2010/main" val="155362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419F-F113-2D0A-DC6F-3ACB571DA00F}"/>
              </a:ext>
            </a:extLst>
          </p:cNvPr>
          <p:cNvSpPr>
            <a:spLocks noGrp="1"/>
          </p:cNvSpPr>
          <p:nvPr>
            <p:ph type="title"/>
          </p:nvPr>
        </p:nvSpPr>
        <p:spPr/>
        <p:txBody>
          <a:bodyPr>
            <a:normAutofit/>
          </a:bodyPr>
          <a:lstStyle/>
          <a:p>
            <a:pPr algn="ctr"/>
            <a:r>
              <a:rPr lang="en-US" sz="4400" b="1" i="0" dirty="0">
                <a:effectLst/>
                <a:latin typeface="Amasis MT Pro Black" panose="02040A04050005020304" pitchFamily="18" charset="0"/>
                <a:ea typeface="Calibri" panose="020F0502020204030204" pitchFamily="34" charset="0"/>
                <a:cs typeface="Calibri" panose="020F0502020204030204" pitchFamily="34" charset="0"/>
              </a:rPr>
              <a:t>Evaluation Methodology</a:t>
            </a:r>
            <a:endParaRPr lang="en-US" sz="4400" dirty="0">
              <a:latin typeface="Amasis MT Pro Black" panose="02040A04050005020304" pitchFamily="18"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3FF1A6-3C3F-3612-98DD-7FA8B326A69D}"/>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374151"/>
                </a:solidFill>
                <a:effectLst/>
                <a:latin typeface="Amasis MT Pro" panose="02040504050005020304" pitchFamily="18" charset="0"/>
              </a:rPr>
              <a:t>Metrics:</a:t>
            </a:r>
            <a:r>
              <a:rPr lang="en-US" sz="2400" b="0" i="0" dirty="0">
                <a:solidFill>
                  <a:srgbClr val="374151"/>
                </a:solidFill>
                <a:effectLst/>
                <a:latin typeface="Amasis MT Pro" panose="02040504050005020304" pitchFamily="18" charset="0"/>
              </a:rPr>
              <a:t> Accuracy, Recall, F1-score.</a:t>
            </a:r>
          </a:p>
          <a:p>
            <a:pPr algn="l">
              <a:buFont typeface="Arial" panose="020B0604020202020204" pitchFamily="34" charset="0"/>
              <a:buChar char="•"/>
            </a:pPr>
            <a:r>
              <a:rPr lang="en-US" sz="2400" b="1" i="0" dirty="0">
                <a:solidFill>
                  <a:srgbClr val="374151"/>
                </a:solidFill>
                <a:effectLst/>
                <a:latin typeface="Amasis MT Pro" panose="02040504050005020304" pitchFamily="18" charset="0"/>
              </a:rPr>
              <a:t>Evaluation Process: </a:t>
            </a:r>
            <a:r>
              <a:rPr lang="en-US" sz="2400" b="0" i="0" dirty="0">
                <a:solidFill>
                  <a:srgbClr val="374151"/>
                </a:solidFill>
                <a:effectLst/>
                <a:latin typeface="Amasis MT Pro" panose="02040504050005020304" pitchFamily="18" charset="0"/>
              </a:rPr>
              <a:t>Compare the segmentation results of the developed algorithm with ground truth masks. Calculate metrics using a separate collection of human photos.</a:t>
            </a:r>
          </a:p>
          <a:p>
            <a:pPr algn="l">
              <a:buFont typeface="Arial" panose="020B0604020202020204" pitchFamily="34" charset="0"/>
              <a:buChar char="•"/>
            </a:pPr>
            <a:r>
              <a:rPr lang="en-US" sz="2400" b="1" i="0" dirty="0">
                <a:solidFill>
                  <a:srgbClr val="374151"/>
                </a:solidFill>
                <a:effectLst/>
                <a:latin typeface="Amasis MT Pro" panose="02040504050005020304" pitchFamily="18" charset="0"/>
              </a:rPr>
              <a:t>Criteria for Success: </a:t>
            </a:r>
            <a:r>
              <a:rPr lang="en-US" sz="2400" b="0" i="0" dirty="0">
                <a:solidFill>
                  <a:srgbClr val="374151"/>
                </a:solidFill>
                <a:effectLst/>
                <a:latin typeface="Amasis MT Pro" panose="02040504050005020304" pitchFamily="18" charset="0"/>
              </a:rPr>
              <a:t>Achieving higher Metrics compared to the baseline method. Handling diverse lighting conditions, backgrounds, and positions effectively.</a:t>
            </a:r>
          </a:p>
          <a:p>
            <a:pPr marL="0" indent="0" algn="l">
              <a:buNone/>
            </a:pPr>
            <a:endParaRPr lang="en-US" sz="2400" b="0" i="0" dirty="0">
              <a:solidFill>
                <a:srgbClr val="374151"/>
              </a:solidFill>
              <a:effectLst/>
              <a:latin typeface="Amasis MT Pro" panose="02040504050005020304" pitchFamily="18" charset="0"/>
              <a:ea typeface="Calibri" panose="020F0502020204030204" pitchFamily="34" charset="0"/>
              <a:cs typeface="Calibri" panose="020F0502020204030204" pitchFamily="34" charset="0"/>
            </a:endParaRPr>
          </a:p>
          <a:p>
            <a:endParaRPr lang="en-US" sz="2400" dirty="0">
              <a:latin typeface="Amasis MT Pro" panose="02040504050005020304" pitchFamily="18" charset="0"/>
            </a:endParaRPr>
          </a:p>
        </p:txBody>
      </p:sp>
    </p:spTree>
    <p:extLst>
      <p:ext uri="{BB962C8B-B14F-4D97-AF65-F5344CB8AC3E}">
        <p14:creationId xmlns:p14="http://schemas.microsoft.com/office/powerpoint/2010/main" val="2393762682"/>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213</TotalTime>
  <Words>804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vt:lpstr>
      <vt:lpstr>Amasis MT Pro Black</vt:lpstr>
      <vt:lpstr>Amasis MT Pro Medium</vt:lpstr>
      <vt:lpstr>Arial</vt:lpstr>
      <vt:lpstr>Symbol</vt:lpstr>
      <vt:lpstr>Univers Light</vt:lpstr>
      <vt:lpstr>TribuneVTI</vt:lpstr>
      <vt:lpstr>Human Image Segmentation</vt:lpstr>
      <vt:lpstr>Project Topic:</vt:lpstr>
      <vt:lpstr>Statement of Project Objectives</vt:lpstr>
      <vt:lpstr>Statement of Value</vt:lpstr>
      <vt:lpstr>Review of the State of the Art and Relevant Works</vt:lpstr>
      <vt:lpstr>Review of the State of the Art and Relevant Works – Cont..</vt:lpstr>
      <vt:lpstr>Approach</vt:lpstr>
      <vt:lpstr>Deliverables</vt:lpstr>
      <vt:lpstr>Evaluation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Image Segmentation</dc:title>
  <dc:creator>Garlapati, Sreeja</dc:creator>
  <cp:lastModifiedBy>Garlapati, Sreeja</cp:lastModifiedBy>
  <cp:revision>2</cp:revision>
  <dcterms:created xsi:type="dcterms:W3CDTF">2023-11-02T23:57:57Z</dcterms:created>
  <dcterms:modified xsi:type="dcterms:W3CDTF">2023-11-03T03:38:51Z</dcterms:modified>
</cp:coreProperties>
</file>