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0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5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16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49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1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21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2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35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2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6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9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1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6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4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3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E536-CA57-4895-86F7-DE91EE2A218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6BD5-B9E8-46E4-A81A-97E6AB19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58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2.06933" TargetMode="External"/><Relationship Id="rId2" Type="http://schemas.openxmlformats.org/officeDocument/2006/relationships/hyperlink" Target="https://aclanthology.org/2021.emnlp-main.414.pd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-up of a network&#10;&#10;Description automatically generated">
            <a:extLst>
              <a:ext uri="{FF2B5EF4-FFF2-40B4-BE49-F238E27FC236}">
                <a16:creationId xmlns:a16="http://schemas.microsoft.com/office/drawing/2014/main" id="{35F4960C-BF40-80E3-8760-7DD009A16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0" b="1585"/>
          <a:stretch/>
        </p:blipFill>
        <p:spPr>
          <a:xfrm>
            <a:off x="20" y="-11175"/>
            <a:ext cx="12191980" cy="6855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3195-ABFC-F109-7ED3-52ECCC4A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948627"/>
            <a:ext cx="11109960" cy="1822005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masis MT Pro Black" panose="02040A04050005020304" pitchFamily="18" charset="0"/>
              </a:rPr>
              <a:t>Paraphrase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0BE2-FAF3-032B-9FBA-E41BC43E3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7509" y="4506976"/>
            <a:ext cx="3927707" cy="2012378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b="1" dirty="0">
                <a:latin typeface="Amasis MT Pro" panose="020F0502020204030204" pitchFamily="18" charset="0"/>
              </a:rPr>
              <a:t>Team Members:</a:t>
            </a:r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F0502020204030204" pitchFamily="18" charset="0"/>
              </a:rPr>
              <a:t>Sreeja Garlapati</a:t>
            </a:r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F0502020204030204" pitchFamily="18" charset="0"/>
              </a:rPr>
              <a:t>Bharath </a:t>
            </a:r>
            <a:r>
              <a:rPr lang="en-US" sz="2400" dirty="0" err="1">
                <a:latin typeface="Amasis MT Pro" panose="020F0502020204030204" pitchFamily="18" charset="0"/>
              </a:rPr>
              <a:t>Kondreddy</a:t>
            </a:r>
            <a:endParaRPr lang="en-US" sz="2400" dirty="0">
              <a:latin typeface="Amasis MT Pro" panose="020F0502020204030204" pitchFamily="18" charset="0"/>
            </a:endParaRPr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F0502020204030204" pitchFamily="18" charset="0"/>
              </a:rPr>
              <a:t>Mahesh </a:t>
            </a:r>
            <a:r>
              <a:rPr lang="en-US" sz="2400" dirty="0" err="1">
                <a:latin typeface="Amasis MT Pro" panose="020F0502020204030204" pitchFamily="18" charset="0"/>
              </a:rPr>
              <a:t>Gundagoni</a:t>
            </a:r>
            <a:endParaRPr lang="en-US" sz="2400" dirty="0">
              <a:latin typeface="Amasis MT Pro" panose="020F0502020204030204" pitchFamily="18" charset="0"/>
            </a:endParaRPr>
          </a:p>
          <a:p>
            <a:pPr algn="l">
              <a:lnSpc>
                <a:spcPct val="110000"/>
              </a:lnSpc>
            </a:pPr>
            <a:endParaRPr lang="en-US" dirty="0">
              <a:latin typeface="Amasis MT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4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3195-ABFC-F109-7ED3-52ECCC4A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3" y="1289888"/>
            <a:ext cx="5854698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dirty="0"/>
              <a:t>Thank you!!!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3195-ABFC-F109-7ED3-52ECCC4A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80" y="1122001"/>
            <a:ext cx="3452891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0BE2-FAF3-032B-9FBA-E41BC43E3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8264" y="475488"/>
            <a:ext cx="7509255" cy="58978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masis MT Pro" panose="02040504050005020304" pitchFamily="18" charset="0"/>
              </a:rPr>
              <a:t>Understanding Paraphrase Detection: </a:t>
            </a:r>
            <a:r>
              <a:rPr lang="en-US" sz="2000" dirty="0">
                <a:effectLst/>
                <a:latin typeface="Amasis MT Pro" panose="02040504050005020304" pitchFamily="18" charset="0"/>
              </a:rPr>
              <a:t>Exploring how NLP identifies varying expressions of the same idea in different sentence constructions.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masis MT Pro" panose="02040504050005020304" pitchFamily="18" charset="0"/>
              </a:rPr>
              <a:t>Significance in Language Processing: </a:t>
            </a:r>
            <a:r>
              <a:rPr lang="en-US" sz="2000" dirty="0">
                <a:effectLst/>
                <a:latin typeface="Amasis MT Pro" panose="02040504050005020304" pitchFamily="18" charset="0"/>
              </a:rPr>
              <a:t>Highlighting the role of paraphrase detection in improving the accuracy and reliability of NLP systems.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masis MT Pro" panose="02040504050005020304" pitchFamily="18" charset="0"/>
              </a:rPr>
              <a:t>Deep Learning Approaches: </a:t>
            </a:r>
            <a:r>
              <a:rPr lang="en-US" sz="2000" dirty="0">
                <a:effectLst/>
                <a:latin typeface="Amasis MT Pro" panose="02040504050005020304" pitchFamily="18" charset="0"/>
              </a:rPr>
              <a:t>Discussing the application of neural network models like BERT and LSTM in recognizing paraphrased text.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masis MT Pro" panose="02040504050005020304" pitchFamily="18" charset="0"/>
              </a:rPr>
              <a:t>Challenges and Solutions: </a:t>
            </a:r>
            <a:r>
              <a:rPr lang="en-US" sz="2000" dirty="0">
                <a:effectLst/>
                <a:latin typeface="Amasis MT Pro" panose="02040504050005020304" pitchFamily="18" charset="0"/>
              </a:rPr>
              <a:t>Addressing common obstacles in paraphrase detection, such as linguistic nuances and contextual variations, and proposing potential solutions.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masis MT Pro" panose="02040504050005020304" pitchFamily="18" charset="0"/>
              </a:rPr>
              <a:t>Real-world Applications: </a:t>
            </a:r>
            <a:r>
              <a:rPr lang="en-US" sz="2000" dirty="0">
                <a:effectLst/>
                <a:latin typeface="Amasis MT Pro" panose="02040504050005020304" pitchFamily="18" charset="0"/>
              </a:rPr>
              <a:t>Illustrating the use of paraphrase detection in fields like education (detecting plagiarism), customer service (understanding varied customer queries), and content management (identifying duplicate content).</a:t>
            </a:r>
          </a:p>
        </p:txBody>
      </p:sp>
    </p:spTree>
    <p:extLst>
      <p:ext uri="{BB962C8B-B14F-4D97-AF65-F5344CB8AC3E}">
        <p14:creationId xmlns:p14="http://schemas.microsoft.com/office/powerpoint/2010/main" val="3254654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3195-ABFC-F109-7ED3-52ECCC4A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122001"/>
            <a:ext cx="3040685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Statement of Project Objectives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0BE2-FAF3-032B-9FBA-E41BC43E3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040" y="538480"/>
            <a:ext cx="7254240" cy="580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masis MT Pro" panose="02040504050005020304" pitchFamily="18" charset="0"/>
              </a:rPr>
              <a:t>Develop a Robust Model: </a:t>
            </a:r>
            <a:r>
              <a:rPr lang="en-US" sz="2000" dirty="0">
                <a:effectLst/>
                <a:latin typeface="Amasis MT Pro" panose="02040504050005020304" pitchFamily="18" charset="0"/>
              </a:rPr>
              <a:t>Create an intelligent system that can accurately identify whether two given sentences are paraphrases of each other.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masis MT Pro" panose="02040504050005020304" pitchFamily="18" charset="0"/>
              </a:rPr>
              <a:t>Enhance NLP Applications: </a:t>
            </a:r>
            <a:r>
              <a:rPr lang="en-US" sz="2000" dirty="0">
                <a:effectLst/>
                <a:latin typeface="Amasis MT Pro" panose="02040504050005020304" pitchFamily="18" charset="0"/>
              </a:rPr>
              <a:t>Improve natural language processing applications by enhancing the understanding of sentence similarity. This will benefit tasks like information retrieval, question answering, and text summarization.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masis MT Pro" panose="02040504050005020304" pitchFamily="18" charset="0"/>
              </a:rPr>
              <a:t>Contribute to Research: </a:t>
            </a:r>
            <a:r>
              <a:rPr lang="en-US" sz="2000" dirty="0">
                <a:effectLst/>
                <a:latin typeface="Amasis MT Pro" panose="02040504050005020304" pitchFamily="18" charset="0"/>
              </a:rPr>
              <a:t>Contribute to the field of NLP by exploring novel approaches, evaluating existing methods, and addressing the challenges of paraphrase detection.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masis MT Pro" panose="02040504050005020304" pitchFamily="18" charset="0"/>
              </a:rPr>
              <a:t>User Experience Improvement: </a:t>
            </a:r>
            <a:r>
              <a:rPr lang="en-US" sz="2000" dirty="0">
                <a:effectLst/>
                <a:latin typeface="Amasis MT Pro" panose="02040504050005020304" pitchFamily="18" charset="0"/>
              </a:rPr>
              <a:t>Provide a reliable system that enhances user experience when dealing with text data. Users will benefit from better search results, more accurate chatbots, and improved content recommendation systems.</a:t>
            </a:r>
          </a:p>
        </p:txBody>
      </p:sp>
    </p:spTree>
    <p:extLst>
      <p:ext uri="{BB962C8B-B14F-4D97-AF65-F5344CB8AC3E}">
        <p14:creationId xmlns:p14="http://schemas.microsoft.com/office/powerpoint/2010/main" val="551530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3195-ABFC-F109-7ED3-52ECCC4A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122001"/>
            <a:ext cx="3040685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Statement of Value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0BE2-FAF3-032B-9FBA-E41BC43E3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4058" y="467360"/>
            <a:ext cx="7514102" cy="58927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masis MT Pro" panose="02040504050005020304" pitchFamily="18" charset="0"/>
              </a:rPr>
              <a:t>Enhanced Content Understanding: </a:t>
            </a:r>
            <a:r>
              <a:rPr lang="en-US" sz="1800" dirty="0">
                <a:effectLst/>
                <a:latin typeface="Amasis MT Pro" panose="02040504050005020304" pitchFamily="18" charset="0"/>
              </a:rPr>
              <a:t>A successful paraphrase detection system improves content understanding by identifying equivalent expressions. Users benefit from more accurate search results, chatbots, and recommendation systems.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masis MT Pro" panose="02040504050005020304" pitchFamily="18" charset="0"/>
              </a:rPr>
              <a:t>Efficient Information Retrieval: </a:t>
            </a:r>
            <a:r>
              <a:rPr lang="en-US" sz="1800" dirty="0">
                <a:effectLst/>
                <a:latin typeface="Amasis MT Pro" panose="02040504050005020304" pitchFamily="18" charset="0"/>
              </a:rPr>
              <a:t>Paraphrase detection enhances information retrieval. Users can find relevant documents even when the wording varies, leading to more efficient searches.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masis MT Pro" panose="02040504050005020304" pitchFamily="18" charset="0"/>
              </a:rPr>
              <a:t>Educational Resource: </a:t>
            </a:r>
            <a:r>
              <a:rPr lang="en-US" sz="1800" dirty="0">
                <a:effectLst/>
                <a:latin typeface="Amasis MT Pro" panose="02040504050005020304" pitchFamily="18" charset="0"/>
              </a:rPr>
              <a:t>Your project serves as an educational resource for researchers, teachers, and students. It contributes to the NLP community by sharing insights, methodologies, and lessons learned.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masis MT Pro" panose="02040504050005020304" pitchFamily="18" charset="0"/>
              </a:rPr>
              <a:t>Practical Applications: </a:t>
            </a:r>
            <a:r>
              <a:rPr lang="en-US" sz="1800" dirty="0">
                <a:effectLst/>
                <a:latin typeface="Amasis MT Pro" panose="02040504050005020304" pitchFamily="18" charset="0"/>
              </a:rPr>
              <a:t>Beyond academia, paraphrase detection has practical applications in plagiarism detection, content summarization, and automated essay grading.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masis MT Pro" panose="02040504050005020304" pitchFamily="18" charset="0"/>
              </a:rPr>
              <a:t>Advancing NLP Research: </a:t>
            </a:r>
            <a:r>
              <a:rPr lang="en-US" sz="1800" dirty="0">
                <a:effectLst/>
                <a:latin typeface="Amasis MT Pro" panose="02040504050005020304" pitchFamily="18" charset="0"/>
              </a:rPr>
              <a:t>By addressing the challenges of paraphrase detection, you contribute to the advancement of natural language processing research. Your work may inspire novel approaches and foster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629642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3195-ABFC-F109-7ED3-52ECCC4A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8" y="1122001"/>
            <a:ext cx="3860958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latin typeface="Amasis MT Pro" panose="02040504050005020304" pitchFamily="18" charset="0"/>
              </a:rPr>
              <a:t>Review of the state of the Art and Relevant Works:</a:t>
            </a:r>
            <a:br>
              <a:rPr lang="en-US" sz="2400" b="1" i="0" dirty="0">
                <a:solidFill>
                  <a:schemeClr val="bg1"/>
                </a:solidFill>
                <a:latin typeface="Amasis MT Pro" panose="02040504050005020304" pitchFamily="18" charset="0"/>
              </a:rPr>
            </a:br>
            <a:endParaRPr lang="en-US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0BE2-FAF3-032B-9FBA-E41BC43E3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1520" y="457200"/>
            <a:ext cx="7264400" cy="59842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masis MT Pro" panose="02040504050005020304" pitchFamily="18" charset="0"/>
              </a:rPr>
              <a:t>Neural Methods Dominating</a:t>
            </a:r>
            <a:r>
              <a:rPr lang="en-US" sz="2000" b="0" i="0" dirty="0">
                <a:effectLst/>
                <a:latin typeface="Amasis MT Pro" panose="02040504050005020304" pitchFamily="18" charset="0"/>
              </a:rPr>
              <a:t>: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Recent advances favor neural methods for paraphrase generation.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masis MT Pro" panose="020405040500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architectures provide contextualized representations and generate fluent, diverse, and human-like paraphrases</a:t>
            </a:r>
            <a:r>
              <a:rPr lang="en-US" i="0" dirty="0">
                <a:effectLst/>
                <a:latin typeface="Amasis MT Pro" panose="02040504050005020304" pitchFamily="18" charset="0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masis MT Pro" panose="02040504050005020304" pitchFamily="18" charset="0"/>
              </a:rPr>
              <a:t>Typology of Paraphrases</a:t>
            </a:r>
            <a:r>
              <a:rPr lang="en-US" sz="2000" b="0" i="0" dirty="0">
                <a:effectLst/>
                <a:latin typeface="Amasis MT Pro" panose="02040504050005020304" pitchFamily="18" charset="0"/>
              </a:rPr>
              <a:t>: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Propose a refined typology of paraphrases to better represent different types.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Investigate how this typology is reflected in popular datasets and its impact on detection capabilities</a:t>
            </a:r>
            <a:endParaRPr lang="en-US" i="0" dirty="0">
              <a:effectLst/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3195-ABFC-F109-7ED3-52ECCC4A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122001"/>
            <a:ext cx="3040685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Approach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0BE2-FAF3-032B-9FBA-E41BC43E3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4058" y="447040"/>
            <a:ext cx="7402342" cy="60248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masis MT Pro" panose="02040504050005020304" pitchFamily="18" charset="0"/>
              </a:rPr>
              <a:t>Siamese Networks: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Amasis MT Pro" panose="02040504050005020304" pitchFamily="18" charset="0"/>
              </a:rPr>
              <a:t>Implement Siamese neural networks to learn sentence embeddings. These networks compare two input sentences and produce a similarity score.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Amasis MT Pro" panose="02040504050005020304" pitchFamily="18" charset="0"/>
              </a:rPr>
              <a:t>Train the network using positive (paraphrase) and negative (non-paraphrase) sentence pairs.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Amasis MT Pro" panose="02040504050005020304" pitchFamily="18" charset="0"/>
              </a:rPr>
              <a:t>Use contrastive loss or triplet loss to optimize the embeddings.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masis MT Pro" panose="02040504050005020304" pitchFamily="18" charset="0"/>
              </a:rPr>
              <a:t>Pre-trained Language Models (e.g., BERT):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Amasis MT Pro" panose="02040504050005020304" pitchFamily="18" charset="0"/>
              </a:rPr>
              <a:t>Fine-tune pre-trained language models (such as BERT, </a:t>
            </a:r>
            <a:r>
              <a:rPr lang="en-US" sz="1600" i="0" dirty="0" err="1">
                <a:effectLst/>
                <a:latin typeface="Amasis MT Pro" panose="02040504050005020304" pitchFamily="18" charset="0"/>
              </a:rPr>
              <a:t>RoBERTa</a:t>
            </a:r>
            <a:r>
              <a:rPr lang="en-US" sz="1600" i="0" dirty="0">
                <a:effectLst/>
                <a:latin typeface="Amasis MT Pro" panose="02040504050005020304" pitchFamily="18" charset="0"/>
              </a:rPr>
              <a:t>, or </a:t>
            </a:r>
            <a:r>
              <a:rPr lang="en-US" sz="1600" i="0" dirty="0" err="1">
                <a:effectLst/>
                <a:latin typeface="Amasis MT Pro" panose="02040504050005020304" pitchFamily="18" charset="0"/>
              </a:rPr>
              <a:t>DistilBERT</a:t>
            </a:r>
            <a:r>
              <a:rPr lang="en-US" sz="1600" i="0" dirty="0">
                <a:effectLst/>
                <a:latin typeface="Amasis MT Pro" panose="02040504050005020304" pitchFamily="18" charset="0"/>
              </a:rPr>
              <a:t>) on paraphrase detection tasks.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Amasis MT Pro" panose="02040504050005020304" pitchFamily="18" charset="0"/>
              </a:rPr>
              <a:t>Leverage contextualized word representations to capture sentence semantics.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Amasis MT Pro" panose="02040504050005020304" pitchFamily="18" charset="0"/>
              </a:rPr>
              <a:t>Add a classification layer for binary paraphrase/non-paraphrase prediction.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masis MT Pro" panose="02040504050005020304" pitchFamily="18" charset="0"/>
              </a:rPr>
              <a:t>LSTM-based Models: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Amasis MT Pro" panose="02040504050005020304" pitchFamily="18" charset="0"/>
              </a:rPr>
              <a:t>Design Long Short-Term Memory (LSTM) networks to encode sentence sequences.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Amasis MT Pro" panose="02040504050005020304" pitchFamily="18" charset="0"/>
              </a:rPr>
              <a:t>Combine the LSTM outputs to create sentence embeddings.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Amasis MT Pro" panose="02040504050005020304" pitchFamily="18" charset="0"/>
              </a:rPr>
              <a:t>Train the model using labeled paraphrase pairs.</a:t>
            </a:r>
          </a:p>
        </p:txBody>
      </p:sp>
    </p:spTree>
    <p:extLst>
      <p:ext uri="{BB962C8B-B14F-4D97-AF65-F5344CB8AC3E}">
        <p14:creationId xmlns:p14="http://schemas.microsoft.com/office/powerpoint/2010/main" val="314454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3195-ABFC-F109-7ED3-52ECCC4A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122001"/>
            <a:ext cx="3040685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Deliverables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0BE2-FAF3-032B-9FBA-E41BC43E3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4058" y="356616"/>
            <a:ext cx="7407422" cy="59527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000" i="0" dirty="0">
                <a:effectLst/>
                <a:latin typeface="Amasis MT Pro" panose="02040504050005020304" pitchFamily="18" charset="0"/>
              </a:rPr>
              <a:t>Upon the completion of our project, we will deliver the following components, each integral to the project’s success and in alignment with our stated objectives: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masis MT Pro" panose="02040504050005020304" pitchFamily="18" charset="0"/>
              </a:rPr>
              <a:t>Algorithmic Codebase: </a:t>
            </a:r>
            <a:r>
              <a:rPr lang="en-US" i="0" dirty="0">
                <a:effectLst/>
                <a:latin typeface="Amasis MT Pro" panose="02040504050005020304" pitchFamily="18" charset="0"/>
              </a:rPr>
              <a:t>A fully documented code repository containing all developed algorithms and models.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masis MT Pro" panose="02040504050005020304" pitchFamily="18" charset="0"/>
              </a:rPr>
              <a:t>Trained Models: </a:t>
            </a:r>
            <a:r>
              <a:rPr lang="en-US" i="0" dirty="0">
                <a:effectLst/>
                <a:latin typeface="Amasis MT Pro" panose="02040504050005020304" pitchFamily="18" charset="0"/>
              </a:rPr>
              <a:t>The final trained models ready for deployment, along with their training and validation data.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masis MT Pro" panose="02040504050005020304" pitchFamily="18" charset="0"/>
              </a:rPr>
              <a:t>Project Report: </a:t>
            </a:r>
            <a:r>
              <a:rPr lang="en-US" i="0" dirty="0">
                <a:effectLst/>
                <a:latin typeface="Amasis MT Pro" panose="02040504050005020304" pitchFamily="18" charset="0"/>
              </a:rPr>
              <a:t>A comprehensive report detailing our methodologies, experiments, and results.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masis MT Pro" panose="02040504050005020304" pitchFamily="18" charset="0"/>
              </a:rPr>
              <a:t>Presentation:</a:t>
            </a:r>
            <a:r>
              <a:rPr lang="en-US" i="0" dirty="0">
                <a:effectLst/>
                <a:latin typeface="Amasis MT Pro" panose="02040504050005020304" pitchFamily="18" charset="0"/>
              </a:rPr>
              <a:t> A final presentation summarizing our project findings and its potential impact.</a:t>
            </a:r>
          </a:p>
        </p:txBody>
      </p:sp>
    </p:spTree>
    <p:extLst>
      <p:ext uri="{BB962C8B-B14F-4D97-AF65-F5344CB8AC3E}">
        <p14:creationId xmlns:p14="http://schemas.microsoft.com/office/powerpoint/2010/main" val="3906070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3195-ABFC-F109-7ED3-52ECCC4A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122001"/>
            <a:ext cx="3040685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Evaluation Methodology:</a:t>
            </a:r>
            <a:r>
              <a:rPr lang="en-US" sz="2400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0BE2-FAF3-032B-9FBA-E41BC43E3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4058" y="429768"/>
            <a:ext cx="7361702" cy="58704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masis MT Pro" panose="02040504050005020304" pitchFamily="18" charset="0"/>
              </a:rPr>
              <a:t>Test Set Split:</a:t>
            </a:r>
          </a:p>
          <a:p>
            <a:pPr marL="80010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Divide the dataset into training and test sets.</a:t>
            </a:r>
          </a:p>
          <a:p>
            <a:pPr marL="80010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Reserve a portion (e.g., 20%) for evaluation.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masis MT Pro" panose="02040504050005020304" pitchFamily="18" charset="0"/>
              </a:rPr>
              <a:t>Metrics Selection:</a:t>
            </a:r>
          </a:p>
          <a:p>
            <a:pPr marL="80010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Accuracy: Overall correctness of predictions.</a:t>
            </a:r>
          </a:p>
          <a:p>
            <a:pPr marL="80010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Precision, Recall, F1-score: Balance between true positives, false positives, and false negatives.</a:t>
            </a:r>
          </a:p>
          <a:p>
            <a:pPr marL="80010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AUC-ROC: Model’s ability to rank paraphrase pairs.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masis MT Pro" panose="02040504050005020304" pitchFamily="18" charset="0"/>
              </a:rPr>
              <a:t>Model Evaluation:</a:t>
            </a:r>
          </a:p>
          <a:p>
            <a:pPr marL="80010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Evaluate the trained model on the test set using selected metrics.</a:t>
            </a:r>
          </a:p>
          <a:p>
            <a:pPr marL="80010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Analyze performance across different classes (paraphrase vs. non-paraphrase).</a:t>
            </a:r>
          </a:p>
        </p:txBody>
      </p:sp>
    </p:spTree>
    <p:extLst>
      <p:ext uri="{BB962C8B-B14F-4D97-AF65-F5344CB8AC3E}">
        <p14:creationId xmlns:p14="http://schemas.microsoft.com/office/powerpoint/2010/main" val="26035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3195-ABFC-F109-7ED3-52ECCC4A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122001"/>
            <a:ext cx="3040685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Evaluation Methodology:</a:t>
            </a:r>
            <a:r>
              <a:rPr lang="en-US" sz="2400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0BE2-FAF3-032B-9FBA-E41BC43E3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3712" y="411480"/>
            <a:ext cx="7242048" cy="5980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masis MT Pro" panose="02040504050005020304" pitchFamily="18" charset="0"/>
              </a:rPr>
              <a:t>Cross-Validation: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Perform k-fold cross-validation (e.g., 5-fold) to assess generalization.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Report average metrics and standard deviations.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masis MT Pro" panose="02040504050005020304" pitchFamily="18" charset="0"/>
              </a:rPr>
              <a:t>Qualitative Analysis: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Manually inspect false positives and false negatives.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masis MT Pro" panose="02040504050005020304" pitchFamily="18" charset="0"/>
              </a:rPr>
              <a:t>Understand cases where the model struggles (e.g., ambiguous sentences).</a:t>
            </a:r>
          </a:p>
        </p:txBody>
      </p:sp>
    </p:spTree>
    <p:extLst>
      <p:ext uri="{BB962C8B-B14F-4D97-AF65-F5344CB8AC3E}">
        <p14:creationId xmlns:p14="http://schemas.microsoft.com/office/powerpoint/2010/main" val="1121097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43</TotalTime>
  <Words>846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Amasis MT Pro</vt:lpstr>
      <vt:lpstr>Amasis MT Pro Black</vt:lpstr>
      <vt:lpstr>Arial</vt:lpstr>
      <vt:lpstr>Bookman Old Style</vt:lpstr>
      <vt:lpstr>Calibri</vt:lpstr>
      <vt:lpstr>Rockwell</vt:lpstr>
      <vt:lpstr>Damask</vt:lpstr>
      <vt:lpstr>Paraphrase Detection System</vt:lpstr>
      <vt:lpstr>Introduction</vt:lpstr>
      <vt:lpstr>Statement of Project Objectives</vt:lpstr>
      <vt:lpstr>Statement of Value</vt:lpstr>
      <vt:lpstr>Review of the state of the Art and Relevant Works: </vt:lpstr>
      <vt:lpstr>Approach</vt:lpstr>
      <vt:lpstr>Deliverables</vt:lpstr>
      <vt:lpstr>Evaluation Methodology: </vt:lpstr>
      <vt:lpstr>Evaluation Methodology: 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Paraphrase Detection System</dc:title>
  <dc:creator>VENKAT REDDY</dc:creator>
  <cp:lastModifiedBy>Garlapati, Sreeja</cp:lastModifiedBy>
  <cp:revision>2</cp:revision>
  <dcterms:created xsi:type="dcterms:W3CDTF">2023-11-13T04:10:56Z</dcterms:created>
  <dcterms:modified xsi:type="dcterms:W3CDTF">2023-11-13T15:36:03Z</dcterms:modified>
</cp:coreProperties>
</file>