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9" r:id="rId4"/>
    <p:sldId id="314" r:id="rId5"/>
    <p:sldId id="313" r:id="rId6"/>
    <p:sldId id="261" r:id="rId7"/>
    <p:sldId id="317" r:id="rId8"/>
    <p:sldId id="315" r:id="rId9"/>
    <p:sldId id="330" r:id="rId10"/>
    <p:sldId id="334" r:id="rId11"/>
    <p:sldId id="262" r:id="rId12"/>
    <p:sldId id="335" r:id="rId13"/>
    <p:sldId id="331" r:id="rId14"/>
    <p:sldId id="332" r:id="rId15"/>
    <p:sldId id="333" r:id="rId16"/>
    <p:sldId id="336" r:id="rId17"/>
    <p:sldId id="337" r:id="rId18"/>
    <p:sldId id="338" r:id="rId19"/>
    <p:sldId id="339" r:id="rId20"/>
    <p:sldId id="341" r:id="rId21"/>
    <p:sldId id="342" r:id="rId22"/>
    <p:sldId id="346" r:id="rId23"/>
    <p:sldId id="343" r:id="rId24"/>
    <p:sldId id="345" r:id="rId25"/>
    <p:sldId id="347" r:id="rId26"/>
    <p:sldId id="316" r:id="rId27"/>
    <p:sldId id="265" r:id="rId28"/>
    <p:sldId id="318" r:id="rId29"/>
    <p:sldId id="303" r:id="rId30"/>
    <p:sldId id="272" r:id="rId31"/>
    <p:sldId id="297" r:id="rId32"/>
    <p:sldId id="302" r:id="rId33"/>
    <p:sldId id="299" r:id="rId34"/>
    <p:sldId id="301" r:id="rId35"/>
    <p:sldId id="319" r:id="rId36"/>
    <p:sldId id="306" r:id="rId37"/>
    <p:sldId id="307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gF+yE8deC9dzBrMmYFe/mKoBLu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0DF2FC-161B-4140-B8C0-8EB3AF97A3D3}">
  <a:tblStyle styleId="{570DF2FC-161B-4140-B8C0-8EB3AF97A3D3}" styleName="Table_0">
    <a:wholeTbl>
      <a:tcTxStyle b="off" i="off">
        <a:font>
          <a:latin typeface="나눔스퀘어 Light"/>
          <a:ea typeface="나눔스퀘어 Light"/>
          <a:cs typeface="나눔스퀘어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9"/>
          </a:solidFill>
        </a:fill>
      </a:tcStyle>
    </a:wholeTbl>
    <a:band1H>
      <a:tcTxStyle/>
      <a:tcStyle>
        <a:tcBdr/>
        <a:fill>
          <a:solidFill>
            <a:srgbClr val="CBCC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CC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나눔스퀘어 Light"/>
          <a:ea typeface="나눔스퀘어 Light"/>
          <a:cs typeface="나눔스퀘어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나눔스퀘어 Light"/>
          <a:ea typeface="나눔스퀘어 Light"/>
          <a:cs typeface="나눔스퀘어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나눔스퀘어 Light"/>
          <a:ea typeface="나눔스퀘어 Light"/>
          <a:cs typeface="나눔스퀘어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나눔스퀘어 Light"/>
          <a:ea typeface="나눔스퀘어 Light"/>
          <a:cs typeface="나눔스퀘어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201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4100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394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307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456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6867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6045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638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73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2102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448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20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735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782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237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3687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4767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588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8323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021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5905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46974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007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3253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4817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621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54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686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197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29049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927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3958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1697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16535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1777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95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71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18fa1c0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18fa1c0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1507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294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196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8"/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13" name="Google Shape;13;p38"/>
          <p:cNvSpPr txBox="1"/>
          <p:nvPr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4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474652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800" b="0" i="0" u="none" strike="noStrike" cap="none">
              <a:solidFill>
                <a:srgbClr val="4746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944412" y="2196009"/>
            <a:ext cx="101409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청년</a:t>
            </a:r>
            <a:r>
              <a:rPr lang="en-US" sz="4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패널</a:t>
            </a:r>
            <a:r>
              <a:rPr lang="en-US" sz="4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조사</a:t>
            </a:r>
            <a:endParaRPr sz="4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32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경시적</a:t>
            </a:r>
            <a:r>
              <a:rPr lang="ko-KR" alt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자료분석을 통해 </a:t>
            </a:r>
            <a:endParaRPr lang="en-US" altLang="ko-KR" sz="3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lt1"/>
                </a:solidFill>
              </a:rPr>
              <a:t>임금</a:t>
            </a:r>
            <a:r>
              <a:rPr lang="en-US" altLang="ko-KR" sz="3200" b="1" dirty="0">
                <a:solidFill>
                  <a:schemeClr val="lt1"/>
                </a:solidFill>
              </a:rPr>
              <a:t>, </a:t>
            </a:r>
            <a:r>
              <a:rPr lang="ko-KR" alt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취업에 </a:t>
            </a:r>
            <a:r>
              <a:rPr lang="ko-KR" altLang="en-US" sz="3200" b="1" dirty="0">
                <a:solidFill>
                  <a:schemeClr val="lt1"/>
                </a:solidFill>
              </a:rPr>
              <a:t>영향을 주는 요인 알아보기</a:t>
            </a:r>
            <a:endParaRPr dirty="0"/>
          </a:p>
        </p:txBody>
      </p:sp>
      <p:cxnSp>
        <p:nvCxnSpPr>
          <p:cNvPr id="92" name="Google Shape;92;p1"/>
          <p:cNvCxnSpPr/>
          <p:nvPr/>
        </p:nvCxnSpPr>
        <p:spPr>
          <a:xfrm>
            <a:off x="3862055" y="217289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"/>
          <p:cNvCxnSpPr/>
          <p:nvPr/>
        </p:nvCxnSpPr>
        <p:spPr>
          <a:xfrm>
            <a:off x="3862055" y="401185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"/>
          <p:cNvSpPr txBox="1"/>
          <p:nvPr/>
        </p:nvSpPr>
        <p:spPr>
          <a:xfrm>
            <a:off x="4447155" y="4346555"/>
            <a:ext cx="32976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2012491 최윤서 2111852 김채형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40213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Q1_</a:t>
            </a:r>
            <a:r>
              <a:rPr lang="en-US" altLang="ko-KR" sz="3600" b="1" dirty="0">
                <a:solidFill>
                  <a:schemeClr val="lt1"/>
                </a:solidFill>
              </a:rPr>
              <a:t> </a:t>
            </a:r>
            <a:r>
              <a:rPr lang="en-US" altLang="ko-KR" sz="3600" b="1" dirty="0" err="1">
                <a:solidFill>
                  <a:schemeClr val="lt1"/>
                </a:solidFill>
              </a:rPr>
              <a:t>전처</a:t>
            </a:r>
            <a:r>
              <a:rPr lang="ko-KR" altLang="en-US" sz="3600" b="1" dirty="0">
                <a:solidFill>
                  <a:schemeClr val="lt1"/>
                </a:solidFill>
              </a:rPr>
              <a:t>리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1708E39-AA88-FF9C-DDFE-401750C83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52440"/>
              </p:ext>
            </p:extLst>
          </p:nvPr>
        </p:nvGraphicFramePr>
        <p:xfrm>
          <a:off x="503592" y="2333911"/>
          <a:ext cx="3627300" cy="397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043">
                  <a:extLst>
                    <a:ext uri="{9D8B030D-6E8A-4147-A177-3AD203B41FA5}">
                      <a16:colId xmlns:a16="http://schemas.microsoft.com/office/drawing/2014/main" val="3892943563"/>
                    </a:ext>
                  </a:extLst>
                </a:gridCol>
                <a:gridCol w="2385257">
                  <a:extLst>
                    <a:ext uri="{9D8B030D-6E8A-4147-A177-3AD203B41FA5}">
                      <a16:colId xmlns:a16="http://schemas.microsoft.com/office/drawing/2014/main" val="1367771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/>
                        <a:t>변수명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변수값</a:t>
                      </a: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1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id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응답자 식별 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4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birthyear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출생 년도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/>
                        <a:t>1978~1993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50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gender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성별</a:t>
                      </a:r>
                      <a:endParaRPr lang="en-US" altLang="ko-KR" sz="1400" b="1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남자</a:t>
                      </a: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: M,</a:t>
                      </a: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 여자</a:t>
                      </a: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: F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9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/>
                        <a:t>educ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교육수준</a:t>
                      </a:r>
                      <a:endParaRPr lang="en-US" altLang="ko-KR" sz="1400" b="1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BS: </a:t>
                      </a: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학사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MSPHD: </a:t>
                      </a: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석사 이상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0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marital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결혼여부</a:t>
                      </a:r>
                      <a:endParaRPr lang="en-US" altLang="ko-KR" sz="1400" b="1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married: </a:t>
                      </a: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결혼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u="none" strike="noStrike" cap="none" dirty="0" err="1">
                          <a:solidFill>
                            <a:schemeClr val="dk1"/>
                          </a:solidFill>
                        </a:rPr>
                        <a:t>notmarried</a:t>
                      </a: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결혼 외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50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employ</a:t>
                      </a:r>
                      <a:endParaRPr lang="en-US" altLang="ko-KR" sz="1400" b="0" u="none" strike="noStrike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정규직여부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0" dirty="0"/>
                        <a:t>Fulltime: </a:t>
                      </a:r>
                      <a:r>
                        <a:rPr lang="ko-KR" altLang="en-US" b="0" dirty="0"/>
                        <a:t>정규직</a:t>
                      </a:r>
                      <a:endParaRPr lang="en-US" altLang="ko-KR" b="0" dirty="0"/>
                    </a:p>
                    <a:p>
                      <a:pPr latinLnBrk="1"/>
                      <a:r>
                        <a:rPr lang="en-US" altLang="ko-KR" b="0" dirty="0"/>
                        <a:t>Temporary: </a:t>
                      </a:r>
                      <a:r>
                        <a:rPr lang="ko-KR" altLang="en-US" b="0" dirty="0"/>
                        <a:t>비정규직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82962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425B87E9-8803-D77F-15C1-690ABE260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211311"/>
              </p:ext>
            </p:extLst>
          </p:nvPr>
        </p:nvGraphicFramePr>
        <p:xfrm>
          <a:off x="4516792" y="2366931"/>
          <a:ext cx="3989861" cy="390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392">
                  <a:extLst>
                    <a:ext uri="{9D8B030D-6E8A-4147-A177-3AD203B41FA5}">
                      <a16:colId xmlns:a16="http://schemas.microsoft.com/office/drawing/2014/main" val="3892943563"/>
                    </a:ext>
                  </a:extLst>
                </a:gridCol>
                <a:gridCol w="2379469">
                  <a:extLst>
                    <a:ext uri="{9D8B030D-6E8A-4147-A177-3AD203B41FA5}">
                      <a16:colId xmlns:a16="http://schemas.microsoft.com/office/drawing/2014/main" val="1367771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field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 err="1">
                          <a:solidFill>
                            <a:schemeClr val="dk1"/>
                          </a:solidFill>
                        </a:rPr>
                        <a:t>직업군</a:t>
                      </a:r>
                      <a:endParaRPr lang="en-US" altLang="ko-KR" sz="1400" b="1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 err="1">
                          <a:solidFill>
                            <a:schemeClr val="dk1"/>
                          </a:solidFill>
                        </a:rPr>
                        <a:t>ResearchTech</a:t>
                      </a: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연구직 및 공학 기술직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else: </a:t>
                      </a:r>
                      <a:r>
                        <a:rPr lang="ko-KR" alt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그외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4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wrkhr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근무시간 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단위</a:t>
                      </a:r>
                      <a:r>
                        <a:rPr lang="en-US" altLang="ko-KR" b="0" dirty="0"/>
                        <a:t>: </a:t>
                      </a:r>
                      <a:r>
                        <a:rPr lang="ko-KR" altLang="en-US" b="0" dirty="0"/>
                        <a:t>일주일</a:t>
                      </a:r>
                      <a:r>
                        <a:rPr lang="en-US" altLang="ko-KR" b="0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1~120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50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leastincome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/>
                        <a:t>유보임금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9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 err="1"/>
                        <a:t>selfconfident</a:t>
                      </a:r>
                      <a:endParaRPr lang="en-US" altLang="ko-KR" sz="1400" b="0" u="none" strike="noStrike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자존감</a:t>
                      </a:r>
                      <a:endParaRPr lang="en-US" altLang="ko-KR" sz="1400" b="1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1: </a:t>
                      </a: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매우 높다 </a:t>
                      </a: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~ 6: </a:t>
                      </a: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매우 낮다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0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자녀여부</a:t>
                      </a:r>
                      <a:endParaRPr lang="en-US" altLang="ko-KR" sz="1400" b="1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Y: </a:t>
                      </a: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자녀 있음</a:t>
                      </a: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, N: </a:t>
                      </a:r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</a:rPr>
                        <a:t>자녀 없음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50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year</a:t>
                      </a:r>
                      <a:endParaRPr lang="en-US" altLang="ko-KR" sz="1400" b="0" u="none" strike="noStrike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조사년도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0" dirty="0"/>
                        <a:t>2016~2020 (1~5)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연봉 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단위</a:t>
                      </a:r>
                      <a:r>
                        <a:rPr lang="en-US" altLang="ko-KR" b="0" dirty="0"/>
                        <a:t>: </a:t>
                      </a:r>
                      <a:r>
                        <a:rPr lang="ko-KR" altLang="en-US" b="0" dirty="0"/>
                        <a:t>만</a:t>
                      </a:r>
                      <a:r>
                        <a:rPr lang="en-US" altLang="ko-KR" b="0" dirty="0"/>
                        <a:t>)</a:t>
                      </a:r>
                    </a:p>
                    <a:p>
                      <a:pPr latinLnBrk="1"/>
                      <a:r>
                        <a:rPr lang="en-US" altLang="ko-KR" b="0" dirty="0"/>
                        <a:t>52~36400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248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1B1848-5723-1117-4DD4-98CB787E7183}"/>
              </a:ext>
            </a:extLst>
          </p:cNvPr>
          <p:cNvSpPr txBox="1"/>
          <p:nvPr/>
        </p:nvSpPr>
        <p:spPr>
          <a:xfrm>
            <a:off x="503630" y="1806252"/>
            <a:ext cx="6432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</a:t>
            </a:r>
            <a:r>
              <a:rPr lang="ko-KR" altLang="en-US" dirty="0"/>
              <a:t>가설에 맞는 변수들과</a:t>
            </a:r>
            <a:r>
              <a:rPr lang="en-US" altLang="ko-KR" dirty="0"/>
              <a:t>, </a:t>
            </a:r>
            <a:r>
              <a:rPr lang="ko-KR" altLang="en-US" dirty="0"/>
              <a:t>그 외 </a:t>
            </a:r>
            <a:r>
              <a:rPr lang="ko-KR" altLang="en-US" dirty="0" err="1"/>
              <a:t>유의미해보이는</a:t>
            </a:r>
            <a:r>
              <a:rPr lang="ko-KR" altLang="en-US" dirty="0"/>
              <a:t> 변수들을 선정</a:t>
            </a:r>
            <a:r>
              <a:rPr lang="en-US" altLang="ko-KR" dirty="0"/>
              <a:t>. </a:t>
            </a:r>
          </a:p>
        </p:txBody>
      </p:sp>
      <p:sp>
        <p:nvSpPr>
          <p:cNvPr id="8" name="Google Shape;195;p9">
            <a:extLst>
              <a:ext uri="{FF2B5EF4-FFF2-40B4-BE49-F238E27FC236}">
                <a16:creationId xmlns:a16="http://schemas.microsoft.com/office/drawing/2014/main" id="{71C1EB13-0436-4AD9-CAD8-6E0021D5242D}"/>
              </a:ext>
            </a:extLst>
          </p:cNvPr>
          <p:cNvSpPr txBox="1"/>
          <p:nvPr/>
        </p:nvSpPr>
        <p:spPr>
          <a:xfrm>
            <a:off x="503592" y="1241571"/>
            <a:ext cx="7710222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</a:rPr>
              <a:t>사용할 변수들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9" name="Google Shape;258;g2518fa1c072_0_37">
            <a:extLst>
              <a:ext uri="{FF2B5EF4-FFF2-40B4-BE49-F238E27FC236}">
                <a16:creationId xmlns:a16="http://schemas.microsoft.com/office/drawing/2014/main" id="{75BB0C13-C500-D635-F2A9-AE9DDF83157A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518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875097" y="215325"/>
            <a:ext cx="245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Q1_전처리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470250" y="2086612"/>
            <a:ext cx="11251500" cy="404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income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일급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주급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월급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연봉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연봉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field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범주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10개 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범주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2개: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연구직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공학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기술직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그 외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dk1"/>
                </a:solidFill>
              </a:rPr>
              <a:t>marital</a:t>
            </a:r>
            <a:endParaRPr lang="ko-KR" alt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결혼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 / 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미혼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이혼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사별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별거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en-US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notmarried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195;p9">
            <a:extLst>
              <a:ext uri="{FF2B5EF4-FFF2-40B4-BE49-F238E27FC236}">
                <a16:creationId xmlns:a16="http://schemas.microsoft.com/office/drawing/2014/main" id="{B1178E72-CDE1-D471-596B-649373539EBE}"/>
              </a:ext>
            </a:extLst>
          </p:cNvPr>
          <p:cNvSpPr txBox="1"/>
          <p:nvPr/>
        </p:nvSpPr>
        <p:spPr>
          <a:xfrm>
            <a:off x="240080" y="1363686"/>
            <a:ext cx="7710222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</a:rPr>
              <a:t>범주형 변수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3" name="Google Shape;258;g2518fa1c072_0_37">
            <a:extLst>
              <a:ext uri="{FF2B5EF4-FFF2-40B4-BE49-F238E27FC236}">
                <a16:creationId xmlns:a16="http://schemas.microsoft.com/office/drawing/2014/main" id="{DF89FEE0-A9E1-DDFE-8C6C-573AA795A429}"/>
              </a:ext>
            </a:extLst>
          </p:cNvPr>
          <p:cNvSpPr/>
          <p:nvPr/>
        </p:nvSpPr>
        <p:spPr>
          <a:xfrm>
            <a:off x="132080" y="140347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875097" y="215325"/>
            <a:ext cx="245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Q1_전처리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7268954" y="2323202"/>
            <a:ext cx="4756792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income &amp; </a:t>
            </a:r>
            <a:r>
              <a:rPr lang="en-US" sz="2400" b="1" dirty="0" err="1">
                <a:solidFill>
                  <a:schemeClr val="dk1"/>
                </a:solidFill>
              </a:rPr>
              <a:t>leastincome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: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단위가 다른 변수에 비해 큼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치우친 분포</a:t>
            </a:r>
            <a:endParaRPr lang="en-US" altLang="ko-KR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200" dirty="0">
                <a:solidFill>
                  <a:schemeClr val="dk1"/>
                </a:solidFill>
              </a:rPr>
              <a:t>→</a:t>
            </a:r>
            <a:r>
              <a:rPr lang="en-US" altLang="ko-KR" sz="2200" dirty="0">
                <a:solidFill>
                  <a:schemeClr val="dk1"/>
                </a:solidFill>
              </a:rPr>
              <a:t> </a:t>
            </a:r>
            <a:r>
              <a:rPr lang="ko-KR" altLang="en-US" sz="2200" b="1" dirty="0">
                <a:solidFill>
                  <a:schemeClr val="dk1"/>
                </a:solidFill>
              </a:rPr>
              <a:t>로그 변환</a:t>
            </a:r>
            <a:endParaRPr sz="2200" b="1" dirty="0"/>
          </a:p>
        </p:txBody>
      </p:sp>
      <p:sp>
        <p:nvSpPr>
          <p:cNvPr id="2" name="Google Shape;195;p9">
            <a:extLst>
              <a:ext uri="{FF2B5EF4-FFF2-40B4-BE49-F238E27FC236}">
                <a16:creationId xmlns:a16="http://schemas.microsoft.com/office/drawing/2014/main" id="{B1178E72-CDE1-D471-596B-649373539EBE}"/>
              </a:ext>
            </a:extLst>
          </p:cNvPr>
          <p:cNvSpPr txBox="1"/>
          <p:nvPr/>
        </p:nvSpPr>
        <p:spPr>
          <a:xfrm>
            <a:off x="240080" y="1363686"/>
            <a:ext cx="7710222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</a:rPr>
              <a:t>수치형 변수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3" name="Google Shape;258;g2518fa1c072_0_37">
            <a:extLst>
              <a:ext uri="{FF2B5EF4-FFF2-40B4-BE49-F238E27FC236}">
                <a16:creationId xmlns:a16="http://schemas.microsoft.com/office/drawing/2014/main" id="{DF89FEE0-A9E1-DDFE-8C6C-573AA795A429}"/>
              </a:ext>
            </a:extLst>
          </p:cNvPr>
          <p:cNvSpPr/>
          <p:nvPr/>
        </p:nvSpPr>
        <p:spPr>
          <a:xfrm>
            <a:off x="132080" y="140347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9EC451-C62B-080F-5DAB-3A17138A6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0" y="1871477"/>
            <a:ext cx="6511955" cy="4605807"/>
          </a:xfrm>
          <a:prstGeom prst="rect">
            <a:avLst/>
          </a:prstGeom>
        </p:spPr>
      </p:pic>
      <p:sp>
        <p:nvSpPr>
          <p:cNvPr id="8" name="Google Shape;169;p6">
            <a:extLst>
              <a:ext uri="{FF2B5EF4-FFF2-40B4-BE49-F238E27FC236}">
                <a16:creationId xmlns:a16="http://schemas.microsoft.com/office/drawing/2014/main" id="{B409EB99-FCDF-E184-8BA0-46F8A21F850B}"/>
              </a:ext>
            </a:extLst>
          </p:cNvPr>
          <p:cNvSpPr txBox="1"/>
          <p:nvPr/>
        </p:nvSpPr>
        <p:spPr>
          <a:xfrm>
            <a:off x="7268954" y="4174380"/>
            <a:ext cx="4756792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year (</a:t>
            </a:r>
            <a:r>
              <a:rPr lang="ko-KR" altLang="en-US" sz="2400" b="1" dirty="0">
                <a:solidFill>
                  <a:schemeClr val="dk1"/>
                </a:solidFill>
              </a:rPr>
              <a:t>시간변수</a:t>
            </a:r>
            <a:r>
              <a:rPr lang="en-US" sz="2400" b="1" dirty="0">
                <a:solidFill>
                  <a:schemeClr val="dk1"/>
                </a:solidFill>
              </a:rPr>
              <a:t>)</a:t>
            </a:r>
            <a:r>
              <a:rPr lang="en-US" sz="2400" dirty="0">
                <a:solidFill>
                  <a:schemeClr val="dk1"/>
                </a:solidFill>
              </a:rPr>
              <a:t>: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단위가 다른 변수에 비해 커서 스케일링 필요</a:t>
            </a:r>
            <a:endParaRPr lang="en-US" altLang="ko-KR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200" dirty="0">
                <a:solidFill>
                  <a:schemeClr val="dk1"/>
                </a:solidFill>
              </a:rPr>
              <a:t>→</a:t>
            </a:r>
            <a:r>
              <a:rPr lang="en-US" altLang="ko-KR" sz="2200" dirty="0">
                <a:solidFill>
                  <a:schemeClr val="dk1"/>
                </a:solidFill>
              </a:rPr>
              <a:t> </a:t>
            </a:r>
            <a:r>
              <a:rPr lang="en-US" altLang="ko-KR" sz="2200" b="1" dirty="0">
                <a:solidFill>
                  <a:schemeClr val="dk1"/>
                </a:solidFill>
              </a:rPr>
              <a:t>2016~2020</a:t>
            </a:r>
            <a:r>
              <a:rPr lang="ko-KR" altLang="en-US" sz="2200" b="1" dirty="0">
                <a:solidFill>
                  <a:schemeClr val="dk1"/>
                </a:solidFill>
              </a:rPr>
              <a:t> </a:t>
            </a:r>
            <a:r>
              <a:rPr lang="ko-KR" altLang="en-US" sz="2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2200" b="1" dirty="0">
                <a:solidFill>
                  <a:schemeClr val="dk1"/>
                </a:solidFill>
              </a:rPr>
              <a:t>1</a:t>
            </a:r>
            <a:r>
              <a:rPr lang="ko-KR" altLang="en-US" sz="2200" b="1" dirty="0">
                <a:solidFill>
                  <a:schemeClr val="dk1"/>
                </a:solidFill>
              </a:rPr>
              <a:t> </a:t>
            </a:r>
            <a:r>
              <a:rPr lang="en-US" altLang="ko-KR" sz="2200" b="1" dirty="0">
                <a:solidFill>
                  <a:schemeClr val="dk1"/>
                </a:solidFill>
              </a:rPr>
              <a:t>~</a:t>
            </a:r>
            <a:r>
              <a:rPr lang="ko-KR" altLang="en-US" sz="2200" b="1" dirty="0">
                <a:solidFill>
                  <a:schemeClr val="dk1"/>
                </a:solidFill>
              </a:rPr>
              <a:t> </a:t>
            </a:r>
            <a:r>
              <a:rPr lang="en-US" altLang="ko-KR" sz="2200" b="1" dirty="0">
                <a:solidFill>
                  <a:schemeClr val="dk1"/>
                </a:solidFill>
              </a:rPr>
              <a:t>5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308628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875096" y="215325"/>
            <a:ext cx="411253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lt1"/>
                </a:solidFill>
              </a:rPr>
              <a:t>Q1_EDA</a:t>
            </a:r>
            <a:endParaRPr lang="ko-KR" altLang="en-US"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D35898-182E-C6CF-7D52-A98D6A84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79" y="1874183"/>
            <a:ext cx="6760505" cy="4768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75351-A5E5-8621-9F11-F8609F6E3EE8}"/>
              </a:ext>
            </a:extLst>
          </p:cNvPr>
          <p:cNvSpPr txBox="1"/>
          <p:nvPr/>
        </p:nvSpPr>
        <p:spPr>
          <a:xfrm>
            <a:off x="7352145" y="3429000"/>
            <a:ext cx="4461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성별에 따른 연봉의 분포정도 </a:t>
            </a:r>
            <a:endParaRPr lang="en-US" altLang="ko-KR" sz="2400" dirty="0"/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400" dirty="0"/>
              <a:t>큰 차이 </a:t>
            </a:r>
            <a:r>
              <a:rPr lang="en-US" altLang="ko-KR" sz="2400" dirty="0"/>
              <a:t>X</a:t>
            </a:r>
            <a:endParaRPr lang="ko-KR" altLang="en-US" sz="2400" dirty="0"/>
          </a:p>
        </p:txBody>
      </p:sp>
      <p:sp>
        <p:nvSpPr>
          <p:cNvPr id="6" name="Google Shape;195;p9">
            <a:extLst>
              <a:ext uri="{FF2B5EF4-FFF2-40B4-BE49-F238E27FC236}">
                <a16:creationId xmlns:a16="http://schemas.microsoft.com/office/drawing/2014/main" id="{03A71F72-9BE1-11CE-E369-7B1E33F0062B}"/>
              </a:ext>
            </a:extLst>
          </p:cNvPr>
          <p:cNvSpPr txBox="1"/>
          <p:nvPr/>
        </p:nvSpPr>
        <p:spPr>
          <a:xfrm>
            <a:off x="503592" y="1241571"/>
            <a:ext cx="7710222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</a:rPr>
              <a:t>히스토그램으로 확인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7" name="Google Shape;258;g2518fa1c072_0_37">
            <a:extLst>
              <a:ext uri="{FF2B5EF4-FFF2-40B4-BE49-F238E27FC236}">
                <a16:creationId xmlns:a16="http://schemas.microsoft.com/office/drawing/2014/main" id="{365219D5-5DE2-E526-DDA9-7602981F0B1A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808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875096" y="215325"/>
            <a:ext cx="411253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lt1"/>
                </a:solidFill>
              </a:rPr>
              <a:t>Q1_EDA</a:t>
            </a:r>
            <a:endParaRPr lang="ko-KR" altLang="en-US"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503592" y="1241571"/>
            <a:ext cx="7710222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</a:rPr>
              <a:t>히스토그램으로 확인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5" name="Google Shape;258;g2518fa1c072_0_37">
            <a:extLst>
              <a:ext uri="{FF2B5EF4-FFF2-40B4-BE49-F238E27FC236}">
                <a16:creationId xmlns:a16="http://schemas.microsoft.com/office/drawing/2014/main" id="{79AC530B-B8A9-19B6-2CA4-D4FF44B8EE6C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9E3F6E-29A4-42C4-47F2-A62D4073C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0" y="1770598"/>
            <a:ext cx="7017245" cy="4872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62349B-FA34-1CE3-F2FC-85B11CF3CE0C}"/>
              </a:ext>
            </a:extLst>
          </p:cNvPr>
          <p:cNvSpPr txBox="1"/>
          <p:nvPr/>
        </p:nvSpPr>
        <p:spPr>
          <a:xfrm>
            <a:off x="8495314" y="3429000"/>
            <a:ext cx="245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결혼여부에 따른</a:t>
            </a:r>
            <a:endParaRPr lang="en-US" altLang="ko-KR" sz="2400" dirty="0"/>
          </a:p>
          <a:p>
            <a:r>
              <a:rPr lang="ko-KR" altLang="en-US" sz="2400" dirty="0"/>
              <a:t>연봉의 분포정도 </a:t>
            </a:r>
            <a:endParaRPr lang="en-US" altLang="ko-KR" sz="2400" dirty="0"/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400" dirty="0"/>
              <a:t>큰 차이 </a:t>
            </a:r>
            <a:r>
              <a:rPr lang="en-US" altLang="ko-KR" sz="2400" dirty="0"/>
              <a:t>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270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875096" y="215325"/>
            <a:ext cx="411253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lt1"/>
                </a:solidFill>
              </a:rPr>
              <a:t>Q1_EDA</a:t>
            </a:r>
            <a:endParaRPr lang="ko-KR" altLang="en-US"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350F9D-C305-9A53-A0CD-9FF8779B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0" y="1729467"/>
            <a:ext cx="7116408" cy="4936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946742-5673-1E40-4097-102F6E030DB5}"/>
              </a:ext>
            </a:extLst>
          </p:cNvPr>
          <p:cNvSpPr txBox="1"/>
          <p:nvPr/>
        </p:nvSpPr>
        <p:spPr>
          <a:xfrm>
            <a:off x="8384412" y="3429000"/>
            <a:ext cx="252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자녀유무에 따른</a:t>
            </a:r>
            <a:endParaRPr lang="en-US" altLang="ko-KR" sz="2400" dirty="0"/>
          </a:p>
          <a:p>
            <a:r>
              <a:rPr lang="ko-KR" altLang="en-US" sz="2400" dirty="0"/>
              <a:t>연봉의 분포정도 </a:t>
            </a:r>
            <a:endParaRPr lang="en-US" altLang="ko-KR" sz="2400" dirty="0"/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400" dirty="0"/>
              <a:t>큰 차이 </a:t>
            </a:r>
            <a:r>
              <a:rPr lang="en-US" altLang="ko-KR" sz="2400" dirty="0"/>
              <a:t>X</a:t>
            </a:r>
            <a:endParaRPr lang="ko-KR" altLang="en-US" sz="2400" dirty="0"/>
          </a:p>
        </p:txBody>
      </p:sp>
      <p:sp>
        <p:nvSpPr>
          <p:cNvPr id="7" name="Google Shape;195;p9">
            <a:extLst>
              <a:ext uri="{FF2B5EF4-FFF2-40B4-BE49-F238E27FC236}">
                <a16:creationId xmlns:a16="http://schemas.microsoft.com/office/drawing/2014/main" id="{8D3179C0-7F96-9327-9C93-637D5D2CBFDE}"/>
              </a:ext>
            </a:extLst>
          </p:cNvPr>
          <p:cNvSpPr txBox="1"/>
          <p:nvPr/>
        </p:nvSpPr>
        <p:spPr>
          <a:xfrm>
            <a:off x="503592" y="1241571"/>
            <a:ext cx="7710222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</a:rPr>
              <a:t>히스토그램으로 확인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8" name="Google Shape;258;g2518fa1c072_0_37">
            <a:extLst>
              <a:ext uri="{FF2B5EF4-FFF2-40B4-BE49-F238E27FC236}">
                <a16:creationId xmlns:a16="http://schemas.microsoft.com/office/drawing/2014/main" id="{A78CBD6D-4C64-06BF-D279-CC4335D73E1A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26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150670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Q1_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ko-KR" altLang="en-US" sz="1800" b="1" dirty="0">
                <a:solidFill>
                  <a:srgbClr val="1E3252"/>
                </a:solidFill>
              </a:rPr>
              <a:t>사용할 모델</a:t>
            </a: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90782-006D-5079-29EB-2840DCEBCA5B}"/>
              </a:ext>
            </a:extLst>
          </p:cNvPr>
          <p:cNvSpPr txBox="1"/>
          <p:nvPr/>
        </p:nvSpPr>
        <p:spPr>
          <a:xfrm>
            <a:off x="3740328" y="3806594"/>
            <a:ext cx="6100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AutoNum type="romanLcParenR"/>
            </a:pPr>
            <a:r>
              <a:rPr lang="en-US" altLang="ko-KR" dirty="0"/>
              <a:t>step</a:t>
            </a:r>
            <a:r>
              <a:rPr lang="ko-KR" altLang="en-US" dirty="0"/>
              <a:t>의 결과로 선정된 모형</a:t>
            </a:r>
            <a:endParaRPr lang="en-US" altLang="ko-KR" dirty="0"/>
          </a:p>
          <a:p>
            <a:pPr marL="400050" indent="-400050">
              <a:buAutoNum type="romanLcParenR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dirty="0"/>
              <a:t>교호작용</a:t>
            </a: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*</a:t>
            </a:r>
            <a:r>
              <a:rPr lang="ko-KR" altLang="en-US" dirty="0"/>
              <a:t>성별</a:t>
            </a:r>
            <a:r>
              <a:rPr lang="en-US" altLang="ko-KR" dirty="0"/>
              <a:t>) </a:t>
            </a:r>
          </a:p>
        </p:txBody>
      </p:sp>
      <p:sp>
        <p:nvSpPr>
          <p:cNvPr id="2" name="Google Shape;327;p19">
            <a:extLst>
              <a:ext uri="{FF2B5EF4-FFF2-40B4-BE49-F238E27FC236}">
                <a16:creationId xmlns:a16="http://schemas.microsoft.com/office/drawing/2014/main" id="{4732A589-7048-06D7-ACF3-52465354CF39}"/>
              </a:ext>
            </a:extLst>
          </p:cNvPr>
          <p:cNvSpPr/>
          <p:nvPr/>
        </p:nvSpPr>
        <p:spPr>
          <a:xfrm>
            <a:off x="414484" y="2346596"/>
            <a:ext cx="3104569" cy="8864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변수 선택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step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27;p19">
            <a:extLst>
              <a:ext uri="{FF2B5EF4-FFF2-40B4-BE49-F238E27FC236}">
                <a16:creationId xmlns:a16="http://schemas.microsoft.com/office/drawing/2014/main" id="{C37D8F90-233A-9C96-F7E2-71F7D1CE544C}"/>
              </a:ext>
            </a:extLst>
          </p:cNvPr>
          <p:cNvSpPr/>
          <p:nvPr/>
        </p:nvSpPr>
        <p:spPr>
          <a:xfrm>
            <a:off x="414483" y="3625003"/>
            <a:ext cx="3104569" cy="8864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800" dirty="0" err="1"/>
              <a:t>가우시안</a:t>
            </a:r>
            <a:r>
              <a:rPr lang="ko-KR" altLang="en-US" sz="1800" dirty="0"/>
              <a:t> 선형 혼합 모형</a:t>
            </a:r>
            <a:endParaRPr lang="en-US" altLang="ko-KR" sz="1800" dirty="0"/>
          </a:p>
          <a:p>
            <a:pPr algn="ctr"/>
            <a:r>
              <a:rPr lang="en-US" altLang="ko-KR" sz="1800" dirty="0"/>
              <a:t>: </a:t>
            </a:r>
            <a:r>
              <a:rPr lang="en-US" altLang="ko-KR" sz="1800" dirty="0" err="1"/>
              <a:t>lmer</a:t>
            </a:r>
            <a:endParaRPr lang="en-US" altLang="ko-KR" sz="1800" dirty="0"/>
          </a:p>
        </p:txBody>
      </p:sp>
      <p:sp>
        <p:nvSpPr>
          <p:cNvPr id="6" name="Google Shape;327;p19">
            <a:extLst>
              <a:ext uri="{FF2B5EF4-FFF2-40B4-BE49-F238E27FC236}">
                <a16:creationId xmlns:a16="http://schemas.microsoft.com/office/drawing/2014/main" id="{594D2EAC-2207-EF02-82A2-16345285034E}"/>
              </a:ext>
            </a:extLst>
          </p:cNvPr>
          <p:cNvSpPr/>
          <p:nvPr/>
        </p:nvSpPr>
        <p:spPr>
          <a:xfrm>
            <a:off x="414483" y="4881884"/>
            <a:ext cx="3104569" cy="8864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800" dirty="0"/>
              <a:t>GEE</a:t>
            </a:r>
            <a:r>
              <a:rPr lang="ko-KR" altLang="en-US" sz="1800" dirty="0"/>
              <a:t>모형</a:t>
            </a:r>
            <a:endParaRPr lang="en-US" altLang="ko-KR" sz="1800" dirty="0"/>
          </a:p>
          <a:p>
            <a:pPr algn="ctr"/>
            <a:r>
              <a:rPr lang="en-US" altLang="ko-KR" sz="1800" dirty="0"/>
              <a:t>: </a:t>
            </a:r>
            <a:r>
              <a:rPr lang="en-US" altLang="ko-KR" sz="1800" dirty="0" err="1"/>
              <a:t>glmgee</a:t>
            </a:r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E9D5D-F0A0-7EB5-38F8-E3609501657D}"/>
              </a:ext>
            </a:extLst>
          </p:cNvPr>
          <p:cNvSpPr txBox="1"/>
          <p:nvPr/>
        </p:nvSpPr>
        <p:spPr>
          <a:xfrm>
            <a:off x="3740328" y="5063475"/>
            <a:ext cx="6100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AutoNum type="romanLcParenR"/>
            </a:pPr>
            <a:r>
              <a:rPr lang="ko-KR" altLang="en-US" dirty="0"/>
              <a:t>기본 모형</a:t>
            </a:r>
            <a:r>
              <a:rPr lang="en-US" altLang="ko-KR" dirty="0"/>
              <a:t>: 4</a:t>
            </a:r>
            <a:r>
              <a:rPr lang="ko-KR" altLang="en-US" dirty="0"/>
              <a:t>가지 상관계수 행렬 분포</a:t>
            </a:r>
            <a:endParaRPr lang="en-US" altLang="ko-KR" dirty="0"/>
          </a:p>
          <a:p>
            <a:pPr marL="400050" indent="-400050">
              <a:buAutoNum type="romanLcParenR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선정된 모형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+ </a:t>
            </a:r>
            <a:r>
              <a:rPr lang="ko-KR" altLang="en-US" dirty="0"/>
              <a:t>교호작용</a:t>
            </a: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*</a:t>
            </a:r>
            <a:r>
              <a:rPr lang="ko-KR" altLang="en-US" dirty="0"/>
              <a:t>성별</a:t>
            </a:r>
            <a:r>
              <a:rPr lang="en-US" altLang="ko-KR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15948-6507-7B86-A8AC-772D3BB587B9}"/>
              </a:ext>
            </a:extLst>
          </p:cNvPr>
          <p:cNvSpPr txBox="1"/>
          <p:nvPr/>
        </p:nvSpPr>
        <p:spPr>
          <a:xfrm>
            <a:off x="3740328" y="2525342"/>
            <a:ext cx="6100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AutoNum type="romanLcParenR"/>
            </a:pPr>
            <a:r>
              <a:rPr lang="ko-KR" altLang="en-US" dirty="0" err="1"/>
              <a:t>랜덤절편</a:t>
            </a:r>
            <a:r>
              <a:rPr lang="en-US" altLang="ko-KR" dirty="0"/>
              <a:t> vs </a:t>
            </a:r>
            <a:r>
              <a:rPr lang="ko-KR" altLang="en-US" dirty="0" err="1"/>
              <a:t>랜덤절편</a:t>
            </a:r>
            <a:r>
              <a:rPr lang="en-US" altLang="ko-KR" dirty="0"/>
              <a:t>+</a:t>
            </a:r>
            <a:r>
              <a:rPr lang="ko-KR" altLang="en-US" dirty="0" err="1"/>
              <a:t>랜덤기울기</a:t>
            </a:r>
            <a:endParaRPr lang="en-US" altLang="ko-KR" dirty="0"/>
          </a:p>
          <a:p>
            <a:pPr marL="400050" indent="-400050">
              <a:buAutoNum type="romanLcParenR"/>
            </a:pPr>
            <a:r>
              <a:rPr lang="ko-KR" altLang="en-US" dirty="0"/>
              <a:t>유의한 변수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6319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Q1_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1) </a:t>
            </a:r>
            <a:r>
              <a:rPr lang="ko-KR" altLang="en-US" sz="1800" b="1" dirty="0">
                <a:solidFill>
                  <a:srgbClr val="1E3252"/>
                </a:solidFill>
              </a:rPr>
              <a:t>변수 선택</a:t>
            </a: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F341E8-6357-E102-4867-9E7FB5C3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9" y="1593153"/>
            <a:ext cx="1070007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lmerTest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step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full model : </a:t>
            </a:r>
          </a:p>
          <a:p>
            <a:r>
              <a:rPr lang="en-US" altLang="ko-KR" dirty="0"/>
              <a:t>log(income)~year+birthyr+gender+educ+marital+child+employ+field+wrkhr+selfconfident+(</a:t>
            </a:r>
            <a:r>
              <a:rPr lang="en-US" altLang="ko-KR" dirty="0" err="1"/>
              <a:t>year|id</a:t>
            </a:r>
            <a:r>
              <a:rPr lang="en-US" altLang="ko-KR" dirty="0"/>
              <a:t>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416B2D9-8147-27EB-E549-F457763E4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867" y="3528699"/>
            <a:ext cx="5024333" cy="156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/>
              <a:t>후진 </a:t>
            </a:r>
            <a:r>
              <a:rPr lang="ko-KR" altLang="en-US" sz="1800" dirty="0" err="1"/>
              <a:t>제거법</a:t>
            </a:r>
            <a:r>
              <a:rPr lang="ko-KR" altLang="en-US" sz="1800" dirty="0"/>
              <a:t> 적용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year, </a:t>
            </a:r>
            <a:r>
              <a:rPr lang="en-US" altLang="ko-KR" sz="1800" dirty="0"/>
              <a:t>employ, field, </a:t>
            </a:r>
            <a:r>
              <a:rPr lang="en-US" altLang="ko-KR" sz="1800" dirty="0" err="1"/>
              <a:t>wrkhr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selfconfident</a:t>
            </a:r>
            <a:r>
              <a:rPr lang="en-US" altLang="ko-KR" sz="1800" dirty="0"/>
              <a:t> </a:t>
            </a:r>
            <a:r>
              <a:rPr lang="ko-KR" altLang="en-US" sz="1800" dirty="0"/>
              <a:t>선택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800" dirty="0" err="1"/>
              <a:t>랜덤절편</a:t>
            </a:r>
            <a:r>
              <a:rPr lang="en-US" altLang="ko-KR" sz="1800" dirty="0"/>
              <a:t>+</a:t>
            </a:r>
            <a:r>
              <a:rPr lang="ko-KR" altLang="en-US" sz="1800" dirty="0" err="1"/>
              <a:t>랜덤기울기</a:t>
            </a:r>
            <a:r>
              <a:rPr lang="ko-KR" altLang="en-US" sz="1800" dirty="0"/>
              <a:t> 있는 모형 선택</a:t>
            </a:r>
            <a:r>
              <a:rPr lang="en-US" altLang="ko-KR" sz="1800" dirty="0"/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310296-60D0-4714-0B83-4CC9F452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18" y="2713651"/>
            <a:ext cx="6468895" cy="39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3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E0A4B85-4206-BFA2-F26C-FE500760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2349456"/>
            <a:ext cx="6047047" cy="4442383"/>
          </a:xfrm>
          <a:prstGeom prst="rect">
            <a:avLst/>
          </a:prstGeom>
        </p:spPr>
      </p:pic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Q1_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52650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2) </a:t>
            </a:r>
            <a:r>
              <a:rPr lang="en-US" altLang="ko-KR" sz="1800" b="1" dirty="0" err="1">
                <a:solidFill>
                  <a:srgbClr val="1E3252"/>
                </a:solidFill>
              </a:rPr>
              <a:t>lmer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F341E8-6357-E102-4867-9E7FB5C3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30" y="1590809"/>
            <a:ext cx="1070007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ⅰ) step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결과 선정된 모형</a:t>
            </a:r>
            <a:endParaRPr lang="en-US" altLang="ko-KR" dirty="0"/>
          </a:p>
          <a:p>
            <a:r>
              <a:rPr lang="en-US" altLang="ko-KR" dirty="0"/>
              <a:t>model: log(income)~</a:t>
            </a:r>
            <a:r>
              <a:rPr lang="en-US" altLang="ko-KR" dirty="0" err="1"/>
              <a:t>year+employ+field+wrkhr+selfconfident</a:t>
            </a:r>
            <a:r>
              <a:rPr lang="en-US" altLang="ko-KR" dirty="0"/>
              <a:t>+(</a:t>
            </a:r>
            <a:r>
              <a:rPr lang="en-US" altLang="ko-KR" dirty="0" err="1"/>
              <a:t>year|id</a:t>
            </a:r>
            <a:r>
              <a:rPr lang="en-US" altLang="ko-K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7C5531-B7EE-4EC7-AC99-3D15B2DC3687}"/>
                  </a:ext>
                </a:extLst>
              </p:cNvPr>
              <p:cNvSpPr txBox="1"/>
              <p:nvPr/>
            </p:nvSpPr>
            <p:spPr>
              <a:xfrm>
                <a:off x="5652656" y="3002557"/>
                <a:ext cx="5828145" cy="812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+mj-lt"/>
                  </a:rPr>
                  <a:t>log(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𝑖𝑛𝑐𝑜𝑚𝑒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)=7.62</m:t>
                    </m:r>
                  </m:oMath>
                </a14:m>
                <a:r>
                  <a:rPr lang="en-US" altLang="ko-KR" sz="1400" dirty="0">
                    <a:latin typeface="+mj-lt"/>
                  </a:rPr>
                  <a:t> + 0.03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+mj-lt"/>
                  </a:rPr>
                  <a:t> +(0.05</a:t>
                </a:r>
                <a:r>
                  <a:rPr lang="en-US" altLang="ko-KR" dirty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𝑒𝑚𝑝𝑙𝑜𝑦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𝑡𝑒𝑚𝑝𝑜𝑟𝑎𝑟𝑦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+mj-lt"/>
                  </a:rPr>
                  <a:t> </a:t>
                </a:r>
                <a:endParaRPr lang="en-US" altLang="ko-KR" dirty="0">
                  <a:latin typeface="+mj-lt"/>
                </a:endParaRPr>
              </a:p>
              <a:p>
                <a:r>
                  <a:rPr lang="en-US" altLang="ko-KR" dirty="0">
                    <a:latin typeface="+mj-lt"/>
                  </a:rPr>
                  <a:t>– 0.12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𝑓𝑖𝑒𝑙𝑑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𝑅𝑒𝑠𝑒𝑎𝑟𝑐h𝑇𝑒𝑐h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+0.03 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𝑤𝑟𝑘h𝑟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−0.02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𝑠𝑒𝑙𝑓𝑐𝑜𝑛𝑓𝑖𝑑𝑒𝑛𝑡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b="0" dirty="0">
                  <a:latin typeface="+mj-lt"/>
                </a:endParaRPr>
              </a:p>
              <a:p>
                <a:r>
                  <a:rPr lang="en-US" altLang="ko-KR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j-lt"/>
                  </a:rPr>
                  <a:t> </a:t>
                </a:r>
                <a:r>
                  <a:rPr lang="en-US" altLang="ko-KR" dirty="0">
                    <a:latin typeface="+mj-lt"/>
                  </a:rPr>
                  <a:t>+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ko-KR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7C5531-B7EE-4EC7-AC99-3D15B2DC3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56" y="3002557"/>
                <a:ext cx="5828145" cy="812145"/>
              </a:xfrm>
              <a:prstGeom prst="rect">
                <a:avLst/>
              </a:prstGeom>
              <a:blipFill>
                <a:blip r:embed="rId4"/>
                <a:stretch>
                  <a:fillRect l="-314" t="-1504" b="-4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AE561F-CAE2-02EF-EAAA-CC25B70D4B79}"/>
                  </a:ext>
                </a:extLst>
              </p:cNvPr>
              <p:cNvSpPr txBox="1"/>
              <p:nvPr/>
            </p:nvSpPr>
            <p:spPr>
              <a:xfrm>
                <a:off x="6746484" y="3962401"/>
                <a:ext cx="3980873" cy="2254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- </a:t>
                </a:r>
                <a:r>
                  <a:rPr lang="ko-KR" altLang="en-US" dirty="0"/>
                  <a:t>평균적으로 사람은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년 지날 때마다 연봉이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0.03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1.03</a:t>
                </a:r>
                <a:r>
                  <a:rPr lang="ko-KR" altLang="en-US" dirty="0"/>
                  <a:t>만큼 증가한다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- </a:t>
                </a:r>
                <a:r>
                  <a:rPr lang="ko-KR" altLang="en-US" dirty="0"/>
                  <a:t>비정규직인 사람은 정규직인 사람에 비해서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=1.05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큼 </a:t>
                </a:r>
                <a:r>
                  <a:rPr lang="en-US" altLang="ko-KR" dirty="0"/>
                  <a:t>income</a:t>
                </a:r>
                <a:r>
                  <a:rPr lang="ko-KR" altLang="en-US" dirty="0"/>
                  <a:t>이 높았다고 할 수 있다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- </a:t>
                </a:r>
                <a:r>
                  <a:rPr lang="ko-KR" altLang="en-US" dirty="0"/>
                  <a:t>연구직 및 공학기술직은 다른 분야에 비해 </a:t>
                </a:r>
                <a:endParaRPr lang="en-US" altLang="ko-KR" dirty="0"/>
              </a:p>
              <a:p>
                <a:r>
                  <a:rPr lang="en-US" altLang="ko-KR" dirty="0"/>
                  <a:t>income</a:t>
                </a:r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0.12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=1.13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감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소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한</m:t>
                    </m:r>
                  </m:oMath>
                </a14:m>
                <a:r>
                  <a:rPr lang="ko-KR" altLang="en-US" dirty="0"/>
                  <a:t>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- </a:t>
                </a:r>
                <a:r>
                  <a:rPr lang="ko-KR" altLang="en-US" dirty="0"/>
                  <a:t>주당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시간 더 일할수록 </a:t>
                </a:r>
                <a:r>
                  <a:rPr lang="en-US" altLang="ko-KR" dirty="0"/>
                  <a:t>income</a:t>
                </a:r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0.03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1.03</a:t>
                </a:r>
                <a:r>
                  <a:rPr lang="ko-KR" altLang="en-US" dirty="0"/>
                  <a:t>만큼 늘어난다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- </a:t>
                </a:r>
                <a:r>
                  <a:rPr lang="ko-KR" altLang="en-US" dirty="0"/>
                  <a:t>자존감이 한단계 하락할수록 </a:t>
                </a:r>
                <a:r>
                  <a:rPr lang="en-US" altLang="ko-KR" dirty="0"/>
                  <a:t>(1: </a:t>
                </a:r>
                <a:r>
                  <a:rPr lang="ko-KR" altLang="en-US" dirty="0"/>
                  <a:t>매우 높음</a:t>
                </a:r>
                <a:r>
                  <a:rPr lang="en-US" altLang="ko-KR" dirty="0"/>
                  <a:t>~) </a:t>
                </a:r>
                <a:r>
                  <a:rPr lang="en-US" altLang="ko-KR" dirty="0" err="1"/>
                  <a:t>incom</a:t>
                </a:r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0.02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1.02</a:t>
                </a:r>
                <a:r>
                  <a:rPr lang="ko-KR" altLang="en-US" dirty="0"/>
                  <a:t>만큼 감소한다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AE561F-CAE2-02EF-EAAA-CC25B70D4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484" y="3962401"/>
                <a:ext cx="3980873" cy="2254848"/>
              </a:xfrm>
              <a:prstGeom prst="rect">
                <a:avLst/>
              </a:prstGeom>
              <a:blipFill>
                <a:blip r:embed="rId5"/>
                <a:stretch>
                  <a:fillRect l="-459" t="-811" b="-1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551405-6FFC-3B2F-C5C7-C248B2D9E937}"/>
              </a:ext>
            </a:extLst>
          </p:cNvPr>
          <p:cNvSpPr/>
          <p:nvPr/>
        </p:nvSpPr>
        <p:spPr>
          <a:xfrm>
            <a:off x="2809238" y="3962401"/>
            <a:ext cx="525089" cy="193963"/>
          </a:xfrm>
          <a:prstGeom prst="rect">
            <a:avLst/>
          </a:prstGeom>
          <a:noFill/>
          <a:ln>
            <a:solidFill>
              <a:srgbClr val="1E32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5140E3-F8DE-67C7-094E-89E5684391DB}"/>
              </a:ext>
            </a:extLst>
          </p:cNvPr>
          <p:cNvSpPr txBox="1"/>
          <p:nvPr/>
        </p:nvSpPr>
        <p:spPr>
          <a:xfrm>
            <a:off x="3403600" y="3905493"/>
            <a:ext cx="279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개체의 </a:t>
            </a:r>
            <a:r>
              <a:rPr lang="ko-KR" altLang="en-US"/>
              <a:t>효과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평균으로 회귀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8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96D7446-039B-A1FF-4EB8-D456E5988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0" y="2235658"/>
            <a:ext cx="6371300" cy="4505037"/>
          </a:xfrm>
          <a:prstGeom prst="rect">
            <a:avLst/>
          </a:prstGeom>
        </p:spPr>
      </p:pic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Q1_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2) </a:t>
            </a:r>
            <a:r>
              <a:rPr lang="en-US" altLang="ko-KR" sz="1800" b="1" dirty="0" err="1">
                <a:solidFill>
                  <a:srgbClr val="1E3252"/>
                </a:solidFill>
              </a:rPr>
              <a:t>lmer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F341E8-6357-E102-4867-9E7FB5C3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30" y="1539197"/>
            <a:ext cx="1070007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ⅱ) 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dirty="0"/>
              <a:t>교호작용</a:t>
            </a:r>
            <a:r>
              <a:rPr lang="en-US" altLang="ko-KR" dirty="0"/>
              <a:t>(year*gender)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시간과 성별에 따른 교호작용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/>
          </a:p>
          <a:p>
            <a:r>
              <a:rPr lang="en-US" altLang="ko-KR" dirty="0"/>
              <a:t>model: log(income)~</a:t>
            </a:r>
            <a:r>
              <a:rPr lang="en-US" altLang="ko-KR" dirty="0" err="1"/>
              <a:t>year+employ+field+wrkhr+selfconfident+year</a:t>
            </a:r>
            <a:r>
              <a:rPr lang="en-US" altLang="ko-KR" dirty="0"/>
              <a:t>*gender+(</a:t>
            </a:r>
            <a:r>
              <a:rPr lang="en-US" altLang="ko-KR" dirty="0" err="1"/>
              <a:t>year|id</a:t>
            </a:r>
            <a:r>
              <a:rPr lang="en-US" altLang="ko-KR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E2622-E0D9-8CFD-F686-0EAE79606295}"/>
              </a:ext>
            </a:extLst>
          </p:cNvPr>
          <p:cNvSpPr txBox="1"/>
          <p:nvPr/>
        </p:nvSpPr>
        <p:spPr>
          <a:xfrm>
            <a:off x="6567055" y="4281405"/>
            <a:ext cx="49045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▪ </a:t>
            </a:r>
            <a:r>
              <a:rPr lang="ko-KR" altLang="en-US" dirty="0"/>
              <a:t>성별 변수</a:t>
            </a:r>
            <a:r>
              <a:rPr lang="en-US" altLang="ko-KR" dirty="0"/>
              <a:t>: X</a:t>
            </a:r>
            <a:r>
              <a:rPr lang="ko-KR" altLang="en-US" dirty="0"/>
              <a:t> 유의</a:t>
            </a:r>
            <a:endParaRPr lang="en-US" altLang="ko-KR" dirty="0"/>
          </a:p>
          <a:p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 초기 시점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(2016)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성별에 따라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임금에 유의한 차이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</a:p>
          <a:p>
            <a:endParaRPr lang="en-US" altLang="ko-KR" dirty="0"/>
          </a:p>
          <a:p>
            <a:r>
              <a:rPr lang="ko-KR" altLang="en-US" dirty="0"/>
              <a:t>▪ 성별과 시간의 교호작용 </a:t>
            </a:r>
            <a:r>
              <a:rPr lang="en-US" altLang="ko-KR" dirty="0"/>
              <a:t>:  </a:t>
            </a:r>
            <a:r>
              <a:rPr lang="ko-KR" altLang="en-US" dirty="0"/>
              <a:t>유의</a:t>
            </a:r>
            <a:endParaRPr lang="en-US" altLang="ko-KR" dirty="0"/>
          </a:p>
          <a:p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성별에 따라 시간이 지나면서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연봉이 증가하는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slope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차이가 유의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9CF9A2-4119-D5C7-766C-FABE63362742}"/>
                  </a:ext>
                </a:extLst>
              </p:cNvPr>
              <p:cNvSpPr txBox="1"/>
              <p:nvPr/>
            </p:nvSpPr>
            <p:spPr>
              <a:xfrm>
                <a:off x="5643420" y="2908001"/>
                <a:ext cx="5828145" cy="104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+mj-lt"/>
                  </a:rPr>
                  <a:t>log(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𝑖𝑛𝑐𝑜𝑚𝑒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)=7.64</m:t>
                    </m:r>
                  </m:oMath>
                </a14:m>
                <a:r>
                  <a:rPr lang="en-US" altLang="ko-KR" sz="1400" dirty="0">
                    <a:latin typeface="+mj-lt"/>
                  </a:rPr>
                  <a:t> + 0.02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+mj-lt"/>
                  </a:rPr>
                  <a:t> +(0.05</a:t>
                </a:r>
                <a:r>
                  <a:rPr lang="en-US" altLang="ko-KR" dirty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𝑒𝑚𝑝𝑙𝑜𝑦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𝑡𝑒𝑚𝑝𝑜𝑟𝑎𝑟𝑦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+mj-lt"/>
                  </a:rPr>
                  <a:t> </a:t>
                </a:r>
                <a:endParaRPr lang="en-US" altLang="ko-KR" dirty="0">
                  <a:latin typeface="+mj-lt"/>
                </a:endParaRPr>
              </a:p>
              <a:p>
                <a:r>
                  <a:rPr lang="en-US" altLang="ko-KR" dirty="0">
                    <a:latin typeface="+mj-lt"/>
                  </a:rPr>
                  <a:t>– 0.12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𝑓𝑖𝑒𝑙𝑑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𝑅𝑒𝑠𝑒𝑎𝑟𝑐h𝑇𝑒𝑐h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+0.03 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𝑤𝑟𝑘h𝑟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−0.01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𝑠𝑒𝑙𝑓𝑐𝑜𝑛𝑓𝑖𝑑𝑒𝑛𝑡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b="0" dirty="0">
                  <a:latin typeface="+mj-lt"/>
                </a:endParaRPr>
              </a:p>
              <a:p>
                <a:r>
                  <a:rPr lang="en-US" altLang="ko-KR" b="0" dirty="0">
                    <a:latin typeface="+mj-lt"/>
                  </a:rPr>
                  <a:t>+ 0.02 I(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𝑔𝑒𝑛𝑑𝑒𝑟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+mj-lt"/>
                  </a:rPr>
                  <a:t> = M)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en-US" altLang="ko-KR" b="0" dirty="0">
                  <a:latin typeface="+mj-lt"/>
                </a:endParaRPr>
              </a:p>
              <a:p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9CF9A2-4119-D5C7-766C-FABE63362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420" y="2908001"/>
                <a:ext cx="5828145" cy="1044901"/>
              </a:xfrm>
              <a:prstGeom prst="rect">
                <a:avLst/>
              </a:prstGeom>
              <a:blipFill>
                <a:blip r:embed="rId4"/>
                <a:stretch>
                  <a:fillRect l="-314" t="-1170" b="-4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78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/>
          <p:nvPr/>
        </p:nvSpPr>
        <p:spPr>
          <a:xfrm>
            <a:off x="0" y="-120072"/>
            <a:ext cx="12192000" cy="152088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355476" y="460950"/>
            <a:ext cx="393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</a:rPr>
              <a:t>목차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2"/>
          <p:cNvGrpSpPr/>
          <p:nvPr/>
        </p:nvGrpSpPr>
        <p:grpSpPr>
          <a:xfrm>
            <a:off x="619016" y="1688472"/>
            <a:ext cx="3522758" cy="707886"/>
            <a:chOff x="294640" y="3596640"/>
            <a:chExt cx="3522758" cy="707886"/>
          </a:xfrm>
        </p:grpSpPr>
        <p:sp>
          <p:nvSpPr>
            <p:cNvPr id="127" name="Google Shape;127;p2"/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943398" y="3688975"/>
              <a:ext cx="287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 err="1">
                  <a:solidFill>
                    <a:srgbClr val="393939"/>
                  </a:solidFill>
                </a:rPr>
                <a:t>주제</a:t>
              </a:r>
              <a:r>
                <a:rPr lang="en-US" sz="2800" dirty="0">
                  <a:solidFill>
                    <a:srgbClr val="393939"/>
                  </a:solidFill>
                </a:rPr>
                <a:t> </a:t>
              </a:r>
              <a:r>
                <a:rPr lang="en-US" sz="2800" dirty="0" err="1">
                  <a:solidFill>
                    <a:srgbClr val="393939"/>
                  </a:solidFill>
                </a:rPr>
                <a:t>선정</a:t>
              </a:r>
              <a:r>
                <a:rPr lang="en-US" sz="2800" dirty="0">
                  <a:solidFill>
                    <a:srgbClr val="393939"/>
                  </a:solidFill>
                </a:rPr>
                <a:t> </a:t>
              </a:r>
              <a:r>
                <a:rPr lang="en-US" sz="2800" dirty="0" err="1">
                  <a:solidFill>
                    <a:srgbClr val="393939"/>
                  </a:solidFill>
                </a:rPr>
                <a:t>동기</a:t>
              </a:r>
              <a:endParaRPr dirty="0"/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619016" y="2390048"/>
            <a:ext cx="3670058" cy="707886"/>
            <a:chOff x="294640" y="3596640"/>
            <a:chExt cx="3670058" cy="707886"/>
          </a:xfrm>
        </p:grpSpPr>
        <p:sp>
          <p:nvSpPr>
            <p:cNvPr id="130" name="Google Shape;130;p2"/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4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943398" y="3688983"/>
              <a:ext cx="3021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 err="1">
                  <a:solidFill>
                    <a:srgbClr val="393939"/>
                  </a:solidFill>
                </a:rPr>
                <a:t>데이터셋</a:t>
              </a:r>
              <a:r>
                <a:rPr lang="en-US" sz="2800" dirty="0">
                  <a:solidFill>
                    <a:srgbClr val="393939"/>
                  </a:solidFill>
                </a:rPr>
                <a:t> </a:t>
              </a:r>
              <a:r>
                <a:rPr lang="en-US" sz="2800" dirty="0" err="1">
                  <a:solidFill>
                    <a:srgbClr val="393939"/>
                  </a:solidFill>
                </a:rPr>
                <a:t>설명</a:t>
              </a:r>
              <a:endParaRPr sz="2800" dirty="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619016" y="3123767"/>
            <a:ext cx="2069558" cy="1569620"/>
            <a:chOff x="294640" y="3540523"/>
            <a:chExt cx="2069558" cy="1569620"/>
          </a:xfrm>
        </p:grpSpPr>
        <p:sp>
          <p:nvSpPr>
            <p:cNvPr id="133" name="Google Shape;133;p2"/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4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943398" y="3540523"/>
              <a:ext cx="1420800" cy="1569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393939"/>
                  </a:solidFill>
                  <a:latin typeface="Arial"/>
                  <a:ea typeface="Arial"/>
                  <a:cs typeface="Arial"/>
                  <a:sym typeface="Arial"/>
                </a:rPr>
                <a:t>Q1</a:t>
              </a: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dirty="0" err="1">
                  <a:solidFill>
                    <a:srgbClr val="393939"/>
                  </a:solidFill>
                  <a:latin typeface="Arial"/>
                  <a:ea typeface="Arial"/>
                  <a:cs typeface="Arial"/>
                  <a:sym typeface="Arial"/>
                </a:rPr>
                <a:t>전처리</a:t>
              </a:r>
              <a:endParaRPr lang="en-US" altLang="ko-KR" sz="1800" dirty="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393939"/>
                  </a:solidFill>
                </a:rPr>
                <a:t>EDA</a:t>
              </a: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solidFill>
                    <a:srgbClr val="393939"/>
                  </a:solidFill>
                </a:rPr>
                <a:t>모델링</a:t>
              </a:r>
              <a:endParaRPr sz="1800" dirty="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132;p2">
            <a:extLst>
              <a:ext uri="{FF2B5EF4-FFF2-40B4-BE49-F238E27FC236}">
                <a16:creationId xmlns:a16="http://schemas.microsoft.com/office/drawing/2014/main" id="{8740A05C-4A45-B598-7726-AEC353952B29}"/>
              </a:ext>
            </a:extLst>
          </p:cNvPr>
          <p:cNvGrpSpPr/>
          <p:nvPr/>
        </p:nvGrpSpPr>
        <p:grpSpPr>
          <a:xfrm>
            <a:off x="635216" y="4821948"/>
            <a:ext cx="2069558" cy="1569620"/>
            <a:chOff x="294640" y="3541587"/>
            <a:chExt cx="2069558" cy="1569620"/>
          </a:xfrm>
        </p:grpSpPr>
        <p:sp>
          <p:nvSpPr>
            <p:cNvPr id="25" name="Google Shape;133;p2">
              <a:extLst>
                <a:ext uri="{FF2B5EF4-FFF2-40B4-BE49-F238E27FC236}">
                  <a16:creationId xmlns:a16="http://schemas.microsoft.com/office/drawing/2014/main" id="{C59AEAD2-B7EB-DD44-AE0E-DE746BFF275F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chemeClr val="accent1"/>
                  </a:solidFill>
                </a:rPr>
                <a:t>4</a:t>
              </a:r>
              <a:endParaRPr sz="4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34;p2">
              <a:extLst>
                <a:ext uri="{FF2B5EF4-FFF2-40B4-BE49-F238E27FC236}">
                  <a16:creationId xmlns:a16="http://schemas.microsoft.com/office/drawing/2014/main" id="{1C9F7F59-EC93-951E-860E-E3DFE76691E8}"/>
                </a:ext>
              </a:extLst>
            </p:cNvPr>
            <p:cNvSpPr txBox="1"/>
            <p:nvPr/>
          </p:nvSpPr>
          <p:spPr>
            <a:xfrm>
              <a:off x="943398" y="3541587"/>
              <a:ext cx="1420800" cy="1569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393939"/>
                  </a:solidFill>
                  <a:latin typeface="Arial"/>
                  <a:ea typeface="Arial"/>
                  <a:cs typeface="Arial"/>
                  <a:sym typeface="Arial"/>
                </a:rPr>
                <a:t>Q2</a:t>
              </a: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dirty="0" err="1">
                  <a:solidFill>
                    <a:srgbClr val="393939"/>
                  </a:solidFill>
                  <a:latin typeface="Arial"/>
                  <a:ea typeface="Arial"/>
                  <a:cs typeface="Arial"/>
                  <a:sym typeface="Arial"/>
                </a:rPr>
                <a:t>전처리</a:t>
              </a:r>
              <a:endParaRPr lang="en-US" altLang="ko-KR" sz="1800" dirty="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393939"/>
                  </a:solidFill>
                </a:rPr>
                <a:t>EDA</a:t>
              </a: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solidFill>
                    <a:srgbClr val="393939"/>
                  </a:solidFill>
                </a:rPr>
                <a:t>모델링</a:t>
              </a:r>
              <a:endParaRPr sz="1800" dirty="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D80D241D-DA18-93DB-8CDF-8D57E917D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924" y="2345036"/>
            <a:ext cx="2529277" cy="814801"/>
          </a:xfrm>
          <a:prstGeom prst="rect">
            <a:avLst/>
          </a:prstGeom>
        </p:spPr>
      </p:pic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Q1_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2) </a:t>
            </a:r>
            <a:r>
              <a:rPr lang="en-US" altLang="ko-KR" sz="1800" b="1" dirty="0" err="1">
                <a:solidFill>
                  <a:srgbClr val="1E3252"/>
                </a:solidFill>
              </a:rPr>
              <a:t>lmer</a:t>
            </a:r>
            <a:r>
              <a:rPr lang="en-US" altLang="ko-KR" sz="1800" b="1" dirty="0">
                <a:solidFill>
                  <a:srgbClr val="1E3252"/>
                </a:solidFill>
              </a:rPr>
              <a:t> – </a:t>
            </a:r>
            <a:r>
              <a:rPr lang="ko-KR" altLang="en-US" sz="1800" b="1" dirty="0">
                <a:solidFill>
                  <a:srgbClr val="1E3252"/>
                </a:solidFill>
              </a:rPr>
              <a:t>모델 적합도</a:t>
            </a: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69035C0-2A48-AED0-D3C8-08E47A4B5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30" y="1772466"/>
            <a:ext cx="1070007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기준</a:t>
            </a:r>
            <a:r>
              <a:rPr lang="en-US" altLang="ko-KR" dirty="0"/>
              <a:t>: AIC</a:t>
            </a:r>
          </a:p>
          <a:p>
            <a:r>
              <a:rPr lang="en-US" altLang="ko-KR" b="1" dirty="0"/>
              <a:t>lmer.fit1</a:t>
            </a:r>
            <a:r>
              <a:rPr lang="ko-KR" altLang="en-US" b="1" dirty="0"/>
              <a:t> </a:t>
            </a:r>
            <a:r>
              <a:rPr lang="en-US" altLang="ko-KR" dirty="0"/>
              <a:t>: step </a:t>
            </a:r>
            <a:r>
              <a:rPr lang="ko-KR" altLang="en-US" dirty="0"/>
              <a:t>결과 선정된 모델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log(income)~</a:t>
            </a:r>
            <a:r>
              <a:rPr lang="en-US" altLang="ko-KR" b="1" dirty="0" err="1"/>
              <a:t>year+employ+field+wrkhr+selfconfident</a:t>
            </a:r>
            <a:r>
              <a:rPr lang="en-US" altLang="ko-KR" b="1" dirty="0"/>
              <a:t>+(</a:t>
            </a:r>
            <a:r>
              <a:rPr lang="en-US" altLang="ko-KR" b="1" dirty="0" err="1"/>
              <a:t>year|id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lmer.fit2: lmer.fit1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시간과 성별의 교호작용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log(income)~</a:t>
            </a:r>
            <a:r>
              <a:rPr lang="en-US" altLang="ko-KR" dirty="0" err="1"/>
              <a:t>year+employ+field+wrkhr+selfconfident+year</a:t>
            </a:r>
            <a:r>
              <a:rPr lang="en-US" altLang="ko-KR" dirty="0"/>
              <a:t>*gender+(</a:t>
            </a:r>
            <a:r>
              <a:rPr lang="en-US" altLang="ko-KR" dirty="0" err="1"/>
              <a:t>year|id</a:t>
            </a:r>
            <a:r>
              <a:rPr lang="en-US" altLang="ko-KR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4D6B25-EEBD-C034-8C82-53AE8F7B1AA3}"/>
              </a:ext>
            </a:extLst>
          </p:cNvPr>
          <p:cNvSpPr/>
          <p:nvPr/>
        </p:nvSpPr>
        <p:spPr>
          <a:xfrm>
            <a:off x="9605818" y="2633280"/>
            <a:ext cx="674256" cy="238314"/>
          </a:xfrm>
          <a:prstGeom prst="rect">
            <a:avLst/>
          </a:prstGeom>
          <a:noFill/>
          <a:ln>
            <a:solidFill>
              <a:srgbClr val="1E32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C4531-ED37-3513-9AB0-ADCBB341605F}"/>
              </a:ext>
            </a:extLst>
          </p:cNvPr>
          <p:cNvSpPr txBox="1"/>
          <p:nvPr/>
        </p:nvSpPr>
        <p:spPr>
          <a:xfrm>
            <a:off x="503630" y="3892150"/>
            <a:ext cx="1082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1E3252"/>
                </a:solidFill>
              </a:rPr>
              <a:t>최종 모델</a:t>
            </a:r>
            <a:endParaRPr lang="ko-KR" altLang="en-US" sz="1800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A21FB3B1-0221-1F9B-549C-5FC83B940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29" y="4320677"/>
            <a:ext cx="10700079" cy="45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시간과 성별의 교호작용 유의하기는 하나</a:t>
            </a:r>
            <a:r>
              <a:rPr lang="en-US" altLang="ko-KR" dirty="0"/>
              <a:t>, </a:t>
            </a:r>
            <a:r>
              <a:rPr lang="ko-KR" altLang="en-US" dirty="0"/>
              <a:t>시간과 성별의 교호작용이 없는 모델의 </a:t>
            </a:r>
            <a:r>
              <a:rPr lang="en-US" altLang="ko-KR" dirty="0"/>
              <a:t>AIC</a:t>
            </a:r>
            <a:r>
              <a:rPr lang="ko-KR" altLang="en-US" dirty="0"/>
              <a:t>가 더 낮다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BFC6F7-E038-EB98-7F2C-7D716B59F592}"/>
                  </a:ext>
                </a:extLst>
              </p:cNvPr>
              <p:cNvSpPr txBox="1"/>
              <p:nvPr/>
            </p:nvSpPr>
            <p:spPr>
              <a:xfrm>
                <a:off x="503629" y="5017013"/>
                <a:ext cx="11041826" cy="57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+mj-lt"/>
                  </a:rPr>
                  <a:t>log(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𝑖𝑛𝑐𝑜𝑚𝑒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)=7.62</m:t>
                    </m:r>
                  </m:oMath>
                </a14:m>
                <a:r>
                  <a:rPr lang="en-US" altLang="ko-KR" sz="1400" dirty="0">
                    <a:latin typeface="+mj-lt"/>
                  </a:rPr>
                  <a:t> + 0.03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+mj-lt"/>
                  </a:rPr>
                  <a:t> +(0.05</a:t>
                </a:r>
                <a:r>
                  <a:rPr lang="en-US" altLang="ko-KR" dirty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𝑒𝑚𝑝𝑙𝑜𝑦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𝑡𝑒𝑚𝑝𝑜𝑟𝑎𝑟𝑦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+mj-lt"/>
                  </a:rPr>
                  <a:t> </a:t>
                </a:r>
                <a:r>
                  <a:rPr lang="en-US" altLang="ko-KR" dirty="0">
                    <a:latin typeface="+mj-lt"/>
                  </a:rPr>
                  <a:t>– 0.12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𝑓𝑖𝑒𝑙𝑑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𝑅𝑒𝑠𝑒𝑎𝑟𝑐h𝑇𝑒𝑐h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+0.03 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𝑤𝑟𝑘h𝑟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− 0.02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𝑠𝑒𝑙𝑓𝑐𝑜𝑛𝑓𝑖𝑑𝑒𝑛𝑡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b="0" dirty="0">
                  <a:latin typeface="+mj-lt"/>
                </a:endParaRPr>
              </a:p>
              <a:p>
                <a:r>
                  <a:rPr lang="en-US" altLang="ko-KR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j-lt"/>
                  </a:rPr>
                  <a:t> </a:t>
                </a:r>
                <a:r>
                  <a:rPr lang="en-US" altLang="ko-KR" dirty="0">
                    <a:latin typeface="+mj-lt"/>
                  </a:rPr>
                  <a:t>+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ko-KR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BFC6F7-E038-EB98-7F2C-7D716B59F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29" y="5017013"/>
                <a:ext cx="11041826" cy="576312"/>
              </a:xfrm>
              <a:prstGeom prst="rect">
                <a:avLst/>
              </a:prstGeom>
              <a:blipFill>
                <a:blip r:embed="rId4"/>
                <a:stretch>
                  <a:fillRect l="-166" b="-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784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B6B3D36-1BDD-3A6B-018B-29DB6A8AA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37" y="3380941"/>
            <a:ext cx="7945797" cy="1778528"/>
          </a:xfrm>
          <a:prstGeom prst="rect">
            <a:avLst/>
          </a:prstGeom>
        </p:spPr>
      </p:pic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Q1_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3) gee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F341E8-6357-E102-4867-9E7FB5C3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30" y="1698531"/>
            <a:ext cx="107000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ⅰ) </a:t>
            </a:r>
            <a:r>
              <a:rPr lang="ko-KR" altLang="en-US" dirty="0"/>
              <a:t>기본 모형</a:t>
            </a:r>
            <a:r>
              <a:rPr lang="en-US" altLang="ko-KR" dirty="0"/>
              <a:t>: 4</a:t>
            </a:r>
            <a:r>
              <a:rPr lang="ko-KR" altLang="en-US" dirty="0"/>
              <a:t>가지 상관계수 행렬 분포</a:t>
            </a:r>
            <a:endParaRPr lang="en-US" altLang="ko-KR" dirty="0"/>
          </a:p>
          <a:p>
            <a:r>
              <a:rPr lang="en-US" altLang="ko-KR" dirty="0"/>
              <a:t>model: log(income)~</a:t>
            </a:r>
            <a:r>
              <a:rPr lang="en-US" altLang="ko-KR" dirty="0" err="1"/>
              <a:t>year+employ+field+wrkhr+selfconfident</a:t>
            </a:r>
            <a:endParaRPr lang="en-US" altLang="ko-K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72B0BD2-7C53-ADD0-CDC6-29F30533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88" y="1885022"/>
            <a:ext cx="1070007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QIC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geeglm1 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corstr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=“independence”, geeglm2: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corstr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=“exchangeable”,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geeglm3: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corstr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en-US" altLang="ko-KR" dirty="0"/>
              <a:t>AR-M-dependent(m)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”, geeglm4: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corstr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=“unconstructed”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B89E8-6E97-EF76-9BF7-80FE72B6A730}"/>
              </a:ext>
            </a:extLst>
          </p:cNvPr>
          <p:cNvSpPr txBox="1"/>
          <p:nvPr/>
        </p:nvSpPr>
        <p:spPr>
          <a:xfrm>
            <a:off x="503630" y="5691306"/>
            <a:ext cx="1020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corstr</a:t>
            </a:r>
            <a:r>
              <a:rPr lang="en-US" altLang="ko-KR" sz="1800" dirty="0"/>
              <a:t>=“AR-M-dependent(m)”</a:t>
            </a:r>
            <a:r>
              <a:rPr lang="ko-KR" altLang="en-US" sz="1800" dirty="0"/>
              <a:t>이 가장 </a:t>
            </a:r>
            <a:r>
              <a:rPr lang="en-US" altLang="ko-KR" sz="1800" dirty="0"/>
              <a:t>QIC </a:t>
            </a:r>
            <a:r>
              <a:rPr lang="ko-KR" altLang="en-US" sz="1800" dirty="0"/>
              <a:t>낮음</a:t>
            </a:r>
            <a:endParaRPr lang="en-US" altLang="ko-KR" sz="1800" dirty="0"/>
          </a:p>
          <a:p>
            <a:r>
              <a:rPr lang="ko-KR" altLang="en-US" sz="1800" dirty="0"/>
              <a:t>관측치들 간 거리가 가까우면 </a:t>
            </a:r>
            <a:r>
              <a:rPr lang="en-US" altLang="ko-KR" sz="1800" dirty="0"/>
              <a:t>correlation </a:t>
            </a:r>
            <a:r>
              <a:rPr lang="ko-KR" altLang="en-US" sz="1800" dirty="0"/>
              <a:t>높고</a:t>
            </a:r>
            <a:r>
              <a:rPr lang="en-US" altLang="ko-KR" sz="1800" dirty="0"/>
              <a:t>, </a:t>
            </a:r>
            <a:r>
              <a:rPr lang="ko-KR" altLang="en-US" sz="1800" dirty="0"/>
              <a:t>멀면 </a:t>
            </a:r>
            <a:r>
              <a:rPr lang="en-US" altLang="ko-KR" sz="1800" dirty="0"/>
              <a:t>correlation </a:t>
            </a:r>
            <a:r>
              <a:rPr lang="ko-KR" altLang="en-US" sz="1800" dirty="0"/>
              <a:t>낮다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3A6D55-5849-D21E-35B2-09E9BADA1017}"/>
              </a:ext>
            </a:extLst>
          </p:cNvPr>
          <p:cNvSpPr/>
          <p:nvPr/>
        </p:nvSpPr>
        <p:spPr>
          <a:xfrm>
            <a:off x="6696364" y="4739327"/>
            <a:ext cx="544946" cy="220600"/>
          </a:xfrm>
          <a:prstGeom prst="rect">
            <a:avLst/>
          </a:prstGeom>
          <a:noFill/>
          <a:ln>
            <a:solidFill>
              <a:srgbClr val="1E32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28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Q1_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3) gee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F341E8-6357-E102-4867-9E7FB5C3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30" y="1698531"/>
            <a:ext cx="107000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ⅰ) </a:t>
            </a:r>
            <a:r>
              <a:rPr lang="ko-KR" altLang="en-US" dirty="0"/>
              <a:t>기본 모형</a:t>
            </a:r>
            <a:r>
              <a:rPr lang="en-US" altLang="ko-KR" dirty="0"/>
              <a:t>: 4</a:t>
            </a:r>
            <a:r>
              <a:rPr lang="ko-KR" altLang="en-US" dirty="0"/>
              <a:t>가지 상관계수 행렬 분포</a:t>
            </a:r>
            <a:endParaRPr lang="en-US" altLang="ko-KR" dirty="0"/>
          </a:p>
          <a:p>
            <a:r>
              <a:rPr lang="en-US" altLang="ko-KR" dirty="0"/>
              <a:t>model: log(income)~</a:t>
            </a:r>
            <a:r>
              <a:rPr lang="en-US" altLang="ko-KR" dirty="0" err="1"/>
              <a:t>year+employ+field+wrkhr+selfconfident</a:t>
            </a:r>
            <a:r>
              <a:rPr lang="en-US" altLang="ko-KR" dirty="0"/>
              <a:t>, </a:t>
            </a:r>
            <a:r>
              <a:rPr lang="en-US" altLang="ko-KR" dirty="0" err="1"/>
              <a:t>corstr</a:t>
            </a:r>
            <a:r>
              <a:rPr lang="en-US" altLang="ko-KR" dirty="0"/>
              <a:t>=“AR-M-dependent(m)”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72B0BD2-7C53-ADD0-CDC6-29F30533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19" y="2224589"/>
            <a:ext cx="107000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QIC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낮은 모델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/>
              <a:t>corstr</a:t>
            </a:r>
            <a:r>
              <a:rPr lang="en-US" altLang="ko-KR" dirty="0"/>
              <a:t>=“AR-M-dependent(m)”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8F5973-D8F8-1E50-053F-A17F1628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19" y="2532366"/>
            <a:ext cx="4820323" cy="42106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776EF3-ECFD-3870-A061-E103C7DFA8F3}"/>
              </a:ext>
            </a:extLst>
          </p:cNvPr>
          <p:cNvSpPr txBox="1"/>
          <p:nvPr/>
        </p:nvSpPr>
        <p:spPr>
          <a:xfrm>
            <a:off x="5689558" y="4052909"/>
            <a:ext cx="58466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시간에 지남에 따라 연봉이 증가했다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비정규직인 그룹이 정규직인 그룹에 비해 연봉이 높다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연구직 및 공학기술직인 그룹이 그 외 그룹에 비해 연봉이 낮다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근무시간이 높을수록 연봉이 높은 경향을 보였다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자존감이 한단계 낮아질수록 연봉이 낮았다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85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Q1_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3) gee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F341E8-6357-E102-4867-9E7FB5C3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30" y="1539197"/>
            <a:ext cx="1070007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ⅱ) 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dirty="0"/>
              <a:t>교호작용</a:t>
            </a:r>
            <a:r>
              <a:rPr lang="en-US" altLang="ko-KR" dirty="0"/>
              <a:t>(year*gender)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시간과 성별의 교호작용 여부 확인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/>
          </a:p>
          <a:p>
            <a:r>
              <a:rPr lang="en-US" altLang="ko-KR" dirty="0"/>
              <a:t>model: log(income)~</a:t>
            </a:r>
            <a:r>
              <a:rPr lang="en-US" altLang="ko-KR" dirty="0" err="1"/>
              <a:t>year+employ+field+wrkhr+year</a:t>
            </a:r>
            <a:r>
              <a:rPr lang="en-US" altLang="ko-KR" dirty="0"/>
              <a:t>*gender, </a:t>
            </a:r>
            <a:r>
              <a:rPr lang="en-US" altLang="ko-KR" dirty="0" err="1"/>
              <a:t>corstr</a:t>
            </a:r>
            <a:r>
              <a:rPr lang="en-US" altLang="ko-KR" dirty="0"/>
              <a:t>=“AR-M-dependent(m)”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DE4D15-00FF-3F6D-2DC8-6938666E6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0" y="2253794"/>
            <a:ext cx="4906060" cy="4486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08652-C7F7-FF54-B9CC-0269C0D36560}"/>
              </a:ext>
            </a:extLst>
          </p:cNvPr>
          <p:cNvSpPr txBox="1"/>
          <p:nvPr/>
        </p:nvSpPr>
        <p:spPr>
          <a:xfrm>
            <a:off x="6012831" y="3912468"/>
            <a:ext cx="584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gender </a:t>
            </a:r>
            <a:r>
              <a:rPr lang="ko-KR" altLang="en-US" dirty="0"/>
              <a:t>변수는 유의하지 않음</a:t>
            </a:r>
            <a:endParaRPr lang="en-US" altLang="ko-KR" dirty="0"/>
          </a:p>
          <a:p>
            <a:r>
              <a:rPr lang="en-US" altLang="ko-KR" dirty="0"/>
              <a:t>gender</a:t>
            </a:r>
            <a:r>
              <a:rPr lang="ko-KR" altLang="en-US" dirty="0"/>
              <a:t>와 </a:t>
            </a:r>
            <a:r>
              <a:rPr lang="en-US" altLang="ko-KR" dirty="0"/>
              <a:t>year</a:t>
            </a:r>
            <a:r>
              <a:rPr lang="ko-KR" altLang="en-US" dirty="0"/>
              <a:t> 변수의 교호작용은 유의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02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Q1_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3) gee – </a:t>
            </a:r>
            <a:r>
              <a:rPr lang="ko-KR" altLang="en-US" sz="1800" b="1" dirty="0">
                <a:solidFill>
                  <a:srgbClr val="1E3252"/>
                </a:solidFill>
              </a:rPr>
              <a:t>모델 적합도</a:t>
            </a: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76CA-8A6C-20B1-D414-23339ED66C52}"/>
              </a:ext>
            </a:extLst>
          </p:cNvPr>
          <p:cNvSpPr txBox="1"/>
          <p:nvPr/>
        </p:nvSpPr>
        <p:spPr>
          <a:xfrm>
            <a:off x="503630" y="3892150"/>
            <a:ext cx="1082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1E3252"/>
                </a:solidFill>
              </a:rPr>
              <a:t>최종 모델</a:t>
            </a:r>
            <a:endParaRPr lang="ko-KR" altLang="en-US" sz="18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69035C0-2A48-AED0-D3C8-08E47A4B5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30" y="2032089"/>
            <a:ext cx="1070007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기준</a:t>
            </a:r>
            <a:r>
              <a:rPr lang="en-US" altLang="ko-KR" dirty="0"/>
              <a:t>: QIC</a:t>
            </a:r>
          </a:p>
          <a:p>
            <a:r>
              <a:rPr lang="en-US" altLang="ko-KR" b="1" dirty="0"/>
              <a:t>gee1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log(income)~</a:t>
            </a:r>
            <a:r>
              <a:rPr lang="en-US" altLang="ko-KR" b="1" dirty="0" err="1"/>
              <a:t>year+employ+field+wrkhr</a:t>
            </a:r>
            <a:r>
              <a:rPr lang="en-US" altLang="ko-KR" b="1" dirty="0"/>
              <a:t>, </a:t>
            </a:r>
            <a:r>
              <a:rPr lang="en-US" altLang="ko-KR" b="1" dirty="0" err="1"/>
              <a:t>corstr</a:t>
            </a:r>
            <a:r>
              <a:rPr lang="en-US" altLang="ko-KR" b="1" dirty="0"/>
              <a:t>=“AR-M-dependent(m)”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dirty="0"/>
              <a:t>gee2: gee1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시간과 성별의 교호작용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log(income)~</a:t>
            </a:r>
            <a:r>
              <a:rPr lang="en-US" altLang="ko-KR" dirty="0" err="1"/>
              <a:t>year+employ+field+wrkhr+year</a:t>
            </a:r>
            <a:r>
              <a:rPr lang="en-US" altLang="ko-KR" dirty="0"/>
              <a:t>*gender, </a:t>
            </a:r>
            <a:r>
              <a:rPr lang="en-US" altLang="ko-KR" dirty="0" err="1"/>
              <a:t>corstr</a:t>
            </a:r>
            <a:r>
              <a:rPr lang="en-US" altLang="ko-KR" dirty="0"/>
              <a:t>=“AR-M-dependent(m)”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72C53C-5F97-3D17-162D-54B052D3F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774" y="1335461"/>
            <a:ext cx="9050013" cy="1133633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D6FF1764-4587-B905-1A0A-85328ABF8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29" y="4320677"/>
            <a:ext cx="10700079" cy="45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시간과 성별의 교호작용 유의하기는 하나</a:t>
            </a:r>
            <a:r>
              <a:rPr lang="en-US" altLang="ko-KR" dirty="0"/>
              <a:t>, </a:t>
            </a:r>
            <a:r>
              <a:rPr lang="ko-KR" altLang="en-US" dirty="0"/>
              <a:t>시간과 성별의 교호작용이 없는 모델의 </a:t>
            </a:r>
            <a:r>
              <a:rPr lang="en-US" altLang="ko-KR" dirty="0"/>
              <a:t>AIC</a:t>
            </a:r>
            <a:r>
              <a:rPr lang="ko-KR" altLang="en-US" dirty="0"/>
              <a:t>가 더 낮다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4DECD6-0223-F0E2-A119-220A54A9183D}"/>
                  </a:ext>
                </a:extLst>
              </p:cNvPr>
              <p:cNvSpPr txBox="1"/>
              <p:nvPr/>
            </p:nvSpPr>
            <p:spPr>
              <a:xfrm>
                <a:off x="503629" y="4880394"/>
                <a:ext cx="779986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시간에 지남에 따라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0.03</m:t>
                        </m:r>
                      </m:sup>
                    </m:sSup>
                  </m:oMath>
                </a14:m>
                <a:r>
                  <a:rPr lang="en-US" altLang="ko-KR" dirty="0"/>
                  <a:t>=1.03 </a:t>
                </a:r>
                <a:r>
                  <a:rPr lang="ko-KR" altLang="en-US" dirty="0"/>
                  <a:t>만큼 연봉이 증가한다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비정규직인 그룹이 정규직인 그룹에 비해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</m:sup>
                    </m:sSup>
                  </m:oMath>
                </a14:m>
                <a:r>
                  <a:rPr lang="en-US" altLang="ko-KR" dirty="0"/>
                  <a:t>= 1.07</a:t>
                </a:r>
                <a:r>
                  <a:rPr lang="ko-KR" altLang="en-US" dirty="0"/>
                  <a:t>만큼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연봉이 높다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연구직 및 공학기술직인 그룹이 그 외 그룹에 비해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0.12</m:t>
                        </m:r>
                      </m:sup>
                    </m:sSup>
                  </m:oMath>
                </a14:m>
                <a:r>
                  <a:rPr lang="en-US" altLang="ko-KR" dirty="0"/>
                  <a:t>= 1.13 </a:t>
                </a:r>
                <a:r>
                  <a:rPr lang="ko-KR" altLang="en-US" dirty="0"/>
                  <a:t>만큼 연봉이 감소한다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근무시간이 한시간 증가할수록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0.03</m:t>
                        </m:r>
                      </m:sup>
                    </m:sSup>
                  </m:oMath>
                </a14:m>
                <a:r>
                  <a:rPr lang="en-US" altLang="ko-KR" dirty="0"/>
                  <a:t>= 1.03 </a:t>
                </a:r>
                <a:r>
                  <a:rPr lang="ko-KR" altLang="en-US" dirty="0"/>
                  <a:t>만큼 연봉이 증가한다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자존감이 한단계 낮아질수록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sup>
                    </m:sSup>
                  </m:oMath>
                </a14:m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1.01</a:t>
                </a:r>
                <a:r>
                  <a:rPr lang="ko-KR" altLang="en-US" dirty="0"/>
                  <a:t>만큼 연봉이 감소한다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4DECD6-0223-F0E2-A119-220A54A9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29" y="4880394"/>
                <a:ext cx="7799862" cy="1169551"/>
              </a:xfrm>
              <a:prstGeom prst="rect">
                <a:avLst/>
              </a:prstGeom>
              <a:blipFill>
                <a:blip r:embed="rId4"/>
                <a:stretch>
                  <a:fillRect l="-235" t="-1571" b="-47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C356D189-5C61-0EF8-68CB-AFD43CBD0C4D}"/>
              </a:ext>
            </a:extLst>
          </p:cNvPr>
          <p:cNvSpPr/>
          <p:nvPr/>
        </p:nvSpPr>
        <p:spPr>
          <a:xfrm>
            <a:off x="11425381" y="2115127"/>
            <a:ext cx="359405" cy="146799"/>
          </a:xfrm>
          <a:prstGeom prst="rect">
            <a:avLst/>
          </a:prstGeom>
          <a:noFill/>
          <a:ln>
            <a:solidFill>
              <a:srgbClr val="1E32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08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Q1_</a:t>
            </a:r>
            <a:r>
              <a:rPr lang="ko-KR" altLang="en-US" sz="3600" b="1" dirty="0">
                <a:solidFill>
                  <a:schemeClr val="lt1"/>
                </a:solidFill>
              </a:rPr>
              <a:t>결론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4) </a:t>
            </a:r>
            <a:r>
              <a:rPr lang="ko-KR" altLang="en-US" sz="1800" b="1" dirty="0">
                <a:solidFill>
                  <a:srgbClr val="1E3252"/>
                </a:solidFill>
              </a:rPr>
              <a:t>결론</a:t>
            </a: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A2DD2-2132-9873-E3DD-4C4FBCCB2C43}"/>
              </a:ext>
            </a:extLst>
          </p:cNvPr>
          <p:cNvSpPr txBox="1"/>
          <p:nvPr/>
        </p:nvSpPr>
        <p:spPr>
          <a:xfrm>
            <a:off x="503630" y="2193567"/>
            <a:ext cx="10930988" cy="174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● 결혼여부가 임금에 유의한 영향 </a:t>
            </a:r>
            <a:r>
              <a:rPr lang="en-US" altLang="ko-KR" dirty="0"/>
              <a:t>X 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● 자녀여부가 임금에 유의한 영향 </a:t>
            </a:r>
            <a:r>
              <a:rPr lang="en-US" altLang="ko-KR" dirty="0"/>
              <a:t>X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● 2016</a:t>
            </a:r>
            <a:r>
              <a:rPr lang="ko-KR" altLang="en-US" dirty="0"/>
              <a:t>년에는 성별에 따라 임금 다르지 않음 </a:t>
            </a:r>
            <a:r>
              <a:rPr lang="en-US" altLang="ko-KR" dirty="0"/>
              <a:t>but </a:t>
            </a:r>
            <a:r>
              <a:rPr lang="ko-KR" altLang="en-US" dirty="0"/>
              <a:t>시간이 지남에 따라 임금 상승률</a:t>
            </a:r>
            <a:r>
              <a:rPr lang="en-US" altLang="ko-KR" dirty="0"/>
              <a:t>: </a:t>
            </a:r>
            <a:r>
              <a:rPr lang="ko-KR" altLang="en-US" dirty="0"/>
              <a:t>남성이 더 높음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dirty="0"/>
              <a:t> </a:t>
            </a:r>
            <a:r>
              <a:rPr lang="ko-KR" altLang="en-US" dirty="0" err="1"/>
              <a:t>좌중도절단</a:t>
            </a:r>
            <a:r>
              <a:rPr lang="ko-KR" altLang="en-US" dirty="0"/>
              <a:t> </a:t>
            </a:r>
          </a:p>
        </p:txBody>
      </p:sp>
      <p:sp>
        <p:nvSpPr>
          <p:cNvPr id="3" name="Google Shape;257;g2518fa1c072_0_37">
            <a:extLst>
              <a:ext uri="{FF2B5EF4-FFF2-40B4-BE49-F238E27FC236}">
                <a16:creationId xmlns:a16="http://schemas.microsoft.com/office/drawing/2014/main" id="{DDDB49FD-D45A-739D-9F9F-20CD0C45CF29}"/>
              </a:ext>
            </a:extLst>
          </p:cNvPr>
          <p:cNvSpPr txBox="1"/>
          <p:nvPr/>
        </p:nvSpPr>
        <p:spPr>
          <a:xfrm>
            <a:off x="503630" y="4687914"/>
            <a:ext cx="3627300" cy="43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ko-KR" altLang="en-US" sz="1500" b="1" dirty="0">
                <a:solidFill>
                  <a:srgbClr val="1E3252"/>
                </a:solidFill>
              </a:rPr>
              <a:t>아쉬운 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9D511-1C17-8791-ED0E-14B78F428324}"/>
              </a:ext>
            </a:extLst>
          </p:cNvPr>
          <p:cNvSpPr txBox="1"/>
          <p:nvPr/>
        </p:nvSpPr>
        <p:spPr>
          <a:xfrm>
            <a:off x="503630" y="5118922"/>
            <a:ext cx="10930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상식과는 다른 데이터 분석 결과 </a:t>
            </a:r>
            <a:r>
              <a:rPr lang="en-US" altLang="ko-KR" dirty="0"/>
              <a:t>: </a:t>
            </a:r>
            <a:r>
              <a:rPr lang="ko-KR" altLang="en-US" dirty="0"/>
              <a:t>정규직이 비정규직보다 임금이 높지 않음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데이터가 비정규직이 정규직에 비해 훨씬 적어서 그런지 정규직의 </a:t>
            </a:r>
            <a:r>
              <a:rPr lang="en-US" altLang="ko-KR" dirty="0"/>
              <a:t>income </a:t>
            </a:r>
            <a:r>
              <a:rPr lang="ko-KR" altLang="en-US" dirty="0"/>
              <a:t>범위가 넓었다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과정에서의 </a:t>
            </a:r>
            <a:r>
              <a:rPr lang="ko-KR" altLang="en-US" dirty="0"/>
              <a:t>이상치 처리</a:t>
            </a:r>
          </a:p>
        </p:txBody>
      </p:sp>
    </p:spTree>
    <p:extLst>
      <p:ext uri="{BB962C8B-B14F-4D97-AF65-F5344CB8AC3E}">
        <p14:creationId xmlns:p14="http://schemas.microsoft.com/office/powerpoint/2010/main" val="297312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647264" y="2863955"/>
            <a:ext cx="746901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Q2</a:t>
            </a:r>
            <a:r>
              <a:rPr lang="en-US" sz="3600" b="1" dirty="0">
                <a:solidFill>
                  <a:schemeClr val="lt1"/>
                </a:solidFill>
              </a:rPr>
              <a:t>: </a:t>
            </a:r>
            <a:r>
              <a:rPr lang="ko-KR" altLang="en-US" sz="3600" b="1" dirty="0">
                <a:solidFill>
                  <a:schemeClr val="lt1"/>
                </a:solidFill>
              </a:rPr>
              <a:t>아이가 있으면 취업 양상이 어떻게 달라질까</a:t>
            </a:r>
            <a:r>
              <a:rPr lang="en-US" altLang="ko-KR" sz="3600" b="1" dirty="0">
                <a:solidFill>
                  <a:schemeClr val="lt1"/>
                </a:solidFill>
              </a:rPr>
              <a:t>? </a:t>
            </a:r>
          </a:p>
        </p:txBody>
      </p:sp>
      <p:sp>
        <p:nvSpPr>
          <p:cNvPr id="141" name="Google Shape;141;p3"/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dirty="0">
                <a:solidFill>
                  <a:schemeClr val="lt1"/>
                </a:solidFill>
              </a:rPr>
              <a:t>4</a:t>
            </a: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3"/>
          <p:cNvCxnSpPr/>
          <p:nvPr/>
        </p:nvCxnSpPr>
        <p:spPr>
          <a:xfrm>
            <a:off x="904240" y="282313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3"/>
          <p:cNvCxnSpPr/>
          <p:nvPr/>
        </p:nvCxnSpPr>
        <p:spPr>
          <a:xfrm>
            <a:off x="904240" y="401185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4B1A25-5B1B-B241-1C14-54324A4E5B07}"/>
              </a:ext>
            </a:extLst>
          </p:cNvPr>
          <p:cNvSpPr txBox="1"/>
          <p:nvPr/>
        </p:nvSpPr>
        <p:spPr>
          <a:xfrm>
            <a:off x="1720271" y="4105067"/>
            <a:ext cx="7396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lt1"/>
                </a:solidFill>
              </a:rPr>
              <a:t>: 6</a:t>
            </a:r>
            <a:r>
              <a:rPr lang="ko-KR" altLang="en-US" sz="1800" b="1" dirty="0">
                <a:solidFill>
                  <a:schemeClr val="lt1"/>
                </a:solidFill>
              </a:rPr>
              <a:t>세 미만 아이가 있는 기혼 대졸자의 취업에 대한 </a:t>
            </a:r>
            <a:r>
              <a:rPr lang="ko-KR" altLang="en-US" sz="1800" b="1" dirty="0" err="1">
                <a:solidFill>
                  <a:schemeClr val="lt1"/>
                </a:solidFill>
              </a:rPr>
              <a:t>경시적</a:t>
            </a:r>
            <a:r>
              <a:rPr lang="ko-KR" altLang="en-US" sz="1800" b="1" dirty="0">
                <a:solidFill>
                  <a:schemeClr val="lt1"/>
                </a:solidFill>
              </a:rPr>
              <a:t> 자료 분석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20262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875096" y="215325"/>
            <a:ext cx="411253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 err="1">
                <a:solidFill>
                  <a:schemeClr val="lt1"/>
                </a:solidFill>
              </a:rPr>
              <a:t>Q2</a:t>
            </a:r>
            <a:r>
              <a:rPr lang="en-US" altLang="ko-KR" sz="3600" b="1" dirty="0">
                <a:solidFill>
                  <a:schemeClr val="lt1"/>
                </a:solidFill>
              </a:rPr>
              <a:t>_</a:t>
            </a:r>
            <a:r>
              <a:rPr lang="ko-KR" altLang="en-US" sz="3600" b="1" dirty="0">
                <a:solidFill>
                  <a:schemeClr val="lt1"/>
                </a:solidFill>
              </a:rPr>
              <a:t>주요 관심사</a:t>
            </a:r>
            <a:endParaRPr lang="ko-KR" altLang="en-US"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132080" y="1236234"/>
            <a:ext cx="7362142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srgbClr val="1E3252"/>
                </a:solidFill>
              </a:rPr>
              <a:t>6</a:t>
            </a:r>
            <a:r>
              <a:rPr lang="ko-KR" altLang="en-US" sz="1800" b="1" dirty="0">
                <a:solidFill>
                  <a:srgbClr val="1E3252"/>
                </a:solidFill>
              </a:rPr>
              <a:t>세 미만 아이가 있는 기혼 대졸자의  취업에 영향을 미치는 </a:t>
            </a:r>
            <a:r>
              <a:rPr lang="ko-KR" altLang="en-US" sz="1800" b="1" dirty="0" err="1">
                <a:solidFill>
                  <a:srgbClr val="1E3252"/>
                </a:solidFill>
              </a:rPr>
              <a:t>공변량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5" name="Google Shape;258;g2518fa1c072_0_37">
            <a:extLst>
              <a:ext uri="{FF2B5EF4-FFF2-40B4-BE49-F238E27FC236}">
                <a16:creationId xmlns:a16="http://schemas.microsoft.com/office/drawing/2014/main" id="{79AC530B-B8A9-19B6-2CA4-D4FF44B8EE6C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6322F-D39E-E229-6778-FDED857F1ABC}"/>
              </a:ext>
            </a:extLst>
          </p:cNvPr>
          <p:cNvSpPr txBox="1"/>
          <p:nvPr/>
        </p:nvSpPr>
        <p:spPr>
          <a:xfrm>
            <a:off x="875096" y="3952336"/>
            <a:ext cx="38053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 사람 모두 아이가 있고</a:t>
            </a:r>
            <a:r>
              <a:rPr lang="en-US" altLang="ko-KR" dirty="0"/>
              <a:t>, </a:t>
            </a:r>
            <a:r>
              <a:rPr lang="ko-KR" altLang="en-US" dirty="0"/>
              <a:t>대졸자여도</a:t>
            </a:r>
            <a:r>
              <a:rPr lang="en-US" altLang="ko-KR" dirty="0"/>
              <a:t>..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97BAFB6-2D4A-129D-23DB-0F13604CF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87" y="2242248"/>
            <a:ext cx="1591013" cy="15910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B3F76C-EEB1-9085-5608-AFF0E499D00E}"/>
              </a:ext>
            </a:extLst>
          </p:cNvPr>
          <p:cNvSpPr txBox="1"/>
          <p:nvPr/>
        </p:nvSpPr>
        <p:spPr>
          <a:xfrm>
            <a:off x="4579210" y="2333286"/>
            <a:ext cx="6682046" cy="2620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dk1"/>
                </a:solidFill>
              </a:rPr>
              <a:t>→</a:t>
            </a:r>
            <a:r>
              <a:rPr lang="ko-KR" altLang="en-US" sz="2400" b="1" dirty="0">
                <a:solidFill>
                  <a:schemeClr val="dk1"/>
                </a:solidFill>
              </a:rPr>
              <a:t>성별</a:t>
            </a:r>
            <a:r>
              <a:rPr lang="ko-KR" altLang="en-US" sz="2000" b="1" dirty="0">
                <a:solidFill>
                  <a:schemeClr val="dk1"/>
                </a:solidFill>
              </a:rPr>
              <a:t>에 따라</a:t>
            </a:r>
            <a:endParaRPr lang="en-US" altLang="ko-KR" sz="2000" b="1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dk1"/>
                </a:solidFill>
              </a:rPr>
              <a:t>→ </a:t>
            </a:r>
            <a:r>
              <a:rPr lang="ko-KR" altLang="en-US" sz="2400" b="1" dirty="0">
                <a:solidFill>
                  <a:schemeClr val="dk1"/>
                </a:solidFill>
              </a:rPr>
              <a:t>육아를 도와주는 사람의 유무</a:t>
            </a:r>
            <a:r>
              <a:rPr lang="ko-KR" altLang="en-US" sz="2000" b="1" dirty="0">
                <a:solidFill>
                  <a:schemeClr val="dk1"/>
                </a:solidFill>
              </a:rPr>
              <a:t>에 따라</a:t>
            </a:r>
            <a:endParaRPr lang="en-US" altLang="ko-KR" sz="2000" b="1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dk1"/>
                </a:solidFill>
              </a:rPr>
              <a:t>→ </a:t>
            </a:r>
            <a:r>
              <a:rPr lang="ko-KR" altLang="en-US" sz="2400" b="1" dirty="0">
                <a:solidFill>
                  <a:schemeClr val="dk1"/>
                </a:solidFill>
              </a:rPr>
              <a:t>배우자의 월평균 소득</a:t>
            </a:r>
            <a:r>
              <a:rPr lang="ko-KR" altLang="en-US" sz="2000" b="1" dirty="0">
                <a:solidFill>
                  <a:schemeClr val="dk1"/>
                </a:solidFill>
              </a:rPr>
              <a:t>에 따라  </a:t>
            </a:r>
            <a:endParaRPr lang="en-US" altLang="ko-KR" sz="2000" b="1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dk1"/>
                </a:solidFill>
              </a:rPr>
              <a:t>취업 유무가 달라지지 않을까</a:t>
            </a:r>
            <a:r>
              <a:rPr lang="en-US" altLang="ko-KR" sz="2000" b="1" dirty="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875096" y="215325"/>
            <a:ext cx="411253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 err="1">
                <a:solidFill>
                  <a:schemeClr val="lt1"/>
                </a:solidFill>
              </a:rPr>
              <a:t>Q2</a:t>
            </a:r>
            <a:r>
              <a:rPr lang="en-US" altLang="ko-KR" sz="3600" b="1" dirty="0">
                <a:solidFill>
                  <a:schemeClr val="lt1"/>
                </a:solidFill>
              </a:rPr>
              <a:t>_</a:t>
            </a:r>
            <a:r>
              <a:rPr lang="ko-KR" altLang="en-US" sz="3600" b="1" dirty="0">
                <a:solidFill>
                  <a:schemeClr val="lt1"/>
                </a:solidFill>
              </a:rPr>
              <a:t>데이터셋 설명</a:t>
            </a:r>
            <a:endParaRPr lang="ko-KR" altLang="en-US"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9"/>
          <p:cNvGraphicFramePr/>
          <p:nvPr>
            <p:extLst>
              <p:ext uri="{D42A27DB-BD31-4B8C-83A1-F6EECF244321}">
                <p14:modId xmlns:p14="http://schemas.microsoft.com/office/powerpoint/2010/main" val="2793274275"/>
              </p:ext>
            </p:extLst>
          </p:nvPr>
        </p:nvGraphicFramePr>
        <p:xfrm>
          <a:off x="646546" y="2177691"/>
          <a:ext cx="10589625" cy="4389240"/>
        </p:xfrm>
        <a:graphic>
          <a:graphicData uri="http://schemas.openxmlformats.org/drawingml/2006/table">
            <a:tbl>
              <a:tblPr firstRow="1" bandRow="1">
                <a:noFill/>
                <a:tableStyleId>{570DF2FC-161B-4140-B8C0-8EB3AF97A3D3}</a:tableStyleId>
              </a:tblPr>
              <a:tblGrid>
                <a:gridCol w="20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sampid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</a:rPr>
                        <a:t>응답자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</a:rPr>
                        <a:t>식별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 id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year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u="none" strike="noStrike" cap="none" dirty="0">
                          <a:solidFill>
                            <a:schemeClr val="dk1"/>
                          </a:solidFill>
                        </a:rPr>
                        <a:t>조사연도</a:t>
                      </a:r>
                      <a:endParaRPr b="1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gender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성별 </a:t>
                      </a:r>
                      <a:r>
                        <a:rPr lang="en-US" altLang="ko-KR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(M : </a:t>
                      </a:r>
                      <a:r>
                        <a:rPr lang="ko-KR" alt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남성</a:t>
                      </a:r>
                      <a:r>
                        <a:rPr lang="en-US" altLang="ko-KR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, F: </a:t>
                      </a:r>
                      <a:r>
                        <a:rPr lang="ko-KR" alt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여성</a:t>
                      </a:r>
                      <a:r>
                        <a:rPr lang="en-US" altLang="ko-KR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)</a:t>
                      </a:r>
                      <a:endParaRPr lang="ko-KR" altLang="en-US" sz="1800" b="1" u="none" strike="noStrike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w**</a:t>
                      </a:r>
                      <a:r>
                        <a:rPr lang="en-US" sz="1800" u="none" strike="noStrike" cap="none" dirty="0"/>
                        <a:t>type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u="none" strike="noStrike" cap="none" dirty="0">
                          <a:solidFill>
                            <a:schemeClr val="dk1"/>
                          </a:solidFill>
                        </a:rPr>
                        <a:t>취업 유무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/>
                        <a:t>y**</a:t>
                      </a:r>
                      <a:r>
                        <a:rPr lang="en-US" altLang="ko-KR" sz="1800" u="none" strike="noStrike" cap="none" dirty="0" err="1"/>
                        <a:t>g115</a:t>
                      </a:r>
                      <a:endParaRPr lang="en-US" altLang="ko-KR"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배우자 월평균 소득</a:t>
                      </a:r>
                      <a:endParaRPr lang="ko-KR" altLang="en-US" sz="1800" b="1" dirty="0"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y**</a:t>
                      </a:r>
                      <a:r>
                        <a:rPr lang="en-US" altLang="ko-KR" sz="1800" u="none" strike="noStrike" cap="none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g112</a:t>
                      </a:r>
                      <a:endParaRPr lang="en-US" altLang="ko-KR" sz="180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배우자의 직업</a:t>
                      </a:r>
                      <a:endParaRPr lang="ko-KR" altLang="en-US" sz="1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/>
                        <a:t>w**</a:t>
                      </a:r>
                      <a:r>
                        <a:rPr lang="en-US" altLang="ko-KR" sz="1800" u="none" strike="noStrike" cap="none" dirty="0" err="1"/>
                        <a:t>edu</a:t>
                      </a:r>
                      <a:endParaRPr lang="en-US" altLang="ko-KR"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u="none" strike="noStrike" cap="none" dirty="0">
                          <a:solidFill>
                            <a:schemeClr val="dk1"/>
                          </a:solidFill>
                        </a:rPr>
                        <a:t>최종학력</a:t>
                      </a:r>
                      <a:endParaRPr lang="ko-KR" altLang="en-US" sz="1800" b="1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/>
                        <a:t>y**</a:t>
                      </a:r>
                      <a:r>
                        <a:rPr lang="en-US" altLang="ko-KR" sz="1800" u="none" strike="noStrike" cap="none" dirty="0" err="1"/>
                        <a:t>g871~y</a:t>
                      </a:r>
                      <a:r>
                        <a:rPr lang="en-US" altLang="ko-KR" sz="1800" u="none" strike="noStrike" cap="none" dirty="0"/>
                        <a:t>**</a:t>
                      </a:r>
                      <a:r>
                        <a:rPr lang="en-US" altLang="ko-KR" sz="1800" u="none" strike="noStrike" cap="none" dirty="0" err="1"/>
                        <a:t>g920</a:t>
                      </a:r>
                      <a:endParaRPr lang="en-US" altLang="ko-KR"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6</a:t>
                      </a:r>
                      <a:r>
                        <a:rPr lang="ko-KR" alt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세 미만 아이를 돌보는 사람</a:t>
                      </a:r>
                      <a:endParaRPr lang="ko-KR" altLang="en-US" sz="1800" b="1" dirty="0"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yob</a:t>
                      </a:r>
                      <a:endParaRPr lang="ko-KR" altLang="en-US"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출생 연도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y**</a:t>
                      </a:r>
                      <a:r>
                        <a:rPr lang="en-US" altLang="ko-KR" sz="1800" u="none" strike="noStrike" cap="none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g506</a:t>
                      </a:r>
                      <a:endParaRPr lang="en-US" altLang="ko-KR" sz="1800" u="none" strike="noStrike" cap="none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18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세 미만 아이 수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y**</a:t>
                      </a:r>
                      <a:r>
                        <a:rPr lang="en-US" altLang="ko-KR" sz="1800" u="none" strike="noStrike" cap="none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g101</a:t>
                      </a:r>
                      <a:endParaRPr lang="en-US" altLang="ko-KR" sz="1800" u="none" strike="noStrike" cap="none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u="none" strike="noStrike" cap="none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현재 혼인 상태</a:t>
                      </a:r>
                      <a:endParaRPr lang="ko-KR" altLang="en-US" sz="1800" b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year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</a:rPr>
                        <a:t>조사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</a:rPr>
                        <a:t>년도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endParaRPr b="1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5" name="Google Shape;195;p9"/>
          <p:cNvSpPr txBox="1"/>
          <p:nvPr/>
        </p:nvSpPr>
        <p:spPr>
          <a:xfrm>
            <a:off x="132080" y="1241571"/>
            <a:ext cx="7470142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srgbClr val="1E3252"/>
                </a:solidFill>
              </a:rPr>
              <a:t>6</a:t>
            </a:r>
            <a:r>
              <a:rPr lang="ko-KR" altLang="en-US" sz="1800" b="1" dirty="0">
                <a:solidFill>
                  <a:srgbClr val="1E3252"/>
                </a:solidFill>
              </a:rPr>
              <a:t>세 미만 아이가 있는 기혼 대졸자의  취업에 영향을 미치는 </a:t>
            </a:r>
            <a:r>
              <a:rPr lang="ko-KR" altLang="en-US" sz="1800" b="1" dirty="0" err="1">
                <a:solidFill>
                  <a:srgbClr val="1E3252"/>
                </a:solidFill>
              </a:rPr>
              <a:t>공변량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66358C-DFA9-03D2-08BE-EB915FFFE88D}"/>
              </a:ext>
            </a:extLst>
          </p:cNvPr>
          <p:cNvSpPr txBox="1"/>
          <p:nvPr/>
        </p:nvSpPr>
        <p:spPr>
          <a:xfrm>
            <a:off x="6096000" y="5764655"/>
            <a:ext cx="3805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*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파란색 변수</a:t>
            </a:r>
            <a:r>
              <a:rPr lang="en-US" altLang="ko-KR" dirty="0"/>
              <a:t>: </a:t>
            </a:r>
            <a:r>
              <a:rPr lang="ko-KR" altLang="en-US" dirty="0"/>
              <a:t>표본 선택 시에만 사용한 변수  </a:t>
            </a:r>
            <a:endParaRPr lang="en-US" altLang="ko-KR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*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회색 변수</a:t>
            </a:r>
            <a:r>
              <a:rPr lang="en-US" altLang="ko-KR" dirty="0"/>
              <a:t>: </a:t>
            </a:r>
            <a:r>
              <a:rPr lang="ko-KR" altLang="en-US" dirty="0"/>
              <a:t>파생변수 생성에만 사용한 변수</a:t>
            </a:r>
            <a:endParaRPr lang="en-US" altLang="ko-KR" dirty="0"/>
          </a:p>
        </p:txBody>
      </p:sp>
      <p:sp>
        <p:nvSpPr>
          <p:cNvPr id="5" name="Google Shape;258;g2518fa1c072_0_37">
            <a:extLst>
              <a:ext uri="{FF2B5EF4-FFF2-40B4-BE49-F238E27FC236}">
                <a16:creationId xmlns:a16="http://schemas.microsoft.com/office/drawing/2014/main" id="{79AC530B-B8A9-19B6-2CA4-D4FF44B8EE6C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56;g2518fa1c072_0_37">
            <a:extLst>
              <a:ext uri="{FF2B5EF4-FFF2-40B4-BE49-F238E27FC236}">
                <a16:creationId xmlns:a16="http://schemas.microsoft.com/office/drawing/2014/main" id="{BAB44735-FF5E-4AA3-FEC4-1A81A088AA40}"/>
              </a:ext>
            </a:extLst>
          </p:cNvPr>
          <p:cNvSpPr txBox="1"/>
          <p:nvPr/>
        </p:nvSpPr>
        <p:spPr>
          <a:xfrm>
            <a:off x="7876929" y="2633144"/>
            <a:ext cx="23850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</a:rPr>
              <a:t>6세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  <a:r>
              <a:rPr lang="en-US" sz="2800" b="1" dirty="0" err="1">
                <a:solidFill>
                  <a:schemeClr val="dk1"/>
                </a:solidFill>
              </a:rPr>
              <a:t>미만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  <a:endParaRPr sz="28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</a:rPr>
              <a:t>기혼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  <a:endParaRPr sz="28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</a:rPr>
              <a:t>대졸자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0BDBD6F8-87E5-8482-46CD-BB3F07B5DF58}"/>
              </a:ext>
            </a:extLst>
          </p:cNvPr>
          <p:cNvSpPr/>
          <p:nvPr/>
        </p:nvSpPr>
        <p:spPr>
          <a:xfrm>
            <a:off x="6728238" y="2970360"/>
            <a:ext cx="422787" cy="135685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6FA8F-CD27-FA73-242C-25B8D9623639}"/>
              </a:ext>
            </a:extLst>
          </p:cNvPr>
          <p:cNvSpPr txBox="1"/>
          <p:nvPr/>
        </p:nvSpPr>
        <p:spPr>
          <a:xfrm>
            <a:off x="718108" y="1807952"/>
            <a:ext cx="6432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</a:t>
            </a:r>
            <a:r>
              <a:rPr lang="ko-KR" altLang="en-US" dirty="0"/>
              <a:t>가설에 맞는 변수들과</a:t>
            </a:r>
            <a:r>
              <a:rPr lang="en-US" altLang="ko-KR" dirty="0"/>
              <a:t>, </a:t>
            </a:r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ko-KR" altLang="en-US" dirty="0" err="1"/>
              <a:t>유의미해보이는</a:t>
            </a:r>
            <a:r>
              <a:rPr lang="ko-KR" altLang="en-US" dirty="0"/>
              <a:t> 변수들을 선정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2138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Q2_전처리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* </a:t>
            </a:r>
            <a:r>
              <a:rPr lang="ko-KR" altLang="en-US" sz="1800" b="1" dirty="0" err="1">
                <a:solidFill>
                  <a:srgbClr val="1E3252"/>
                </a:solidFill>
              </a:rPr>
              <a:t>전처리</a:t>
            </a:r>
            <a:r>
              <a:rPr lang="ko-KR" altLang="en-US" sz="1800" b="1" dirty="0">
                <a:solidFill>
                  <a:srgbClr val="1E3252"/>
                </a:solidFill>
              </a:rPr>
              <a:t> 과정 요약</a:t>
            </a:r>
            <a:endParaRPr sz="1800" b="1" dirty="0">
              <a:solidFill>
                <a:srgbClr val="1E3252"/>
              </a:solidFill>
            </a:endParaRP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27;p19">
            <a:extLst>
              <a:ext uri="{FF2B5EF4-FFF2-40B4-BE49-F238E27FC236}">
                <a16:creationId xmlns:a16="http://schemas.microsoft.com/office/drawing/2014/main" id="{6960197F-A5F4-B14C-4E44-E1B68F184954}"/>
              </a:ext>
            </a:extLst>
          </p:cNvPr>
          <p:cNvSpPr/>
          <p:nvPr/>
        </p:nvSpPr>
        <p:spPr>
          <a:xfrm>
            <a:off x="904240" y="2190974"/>
            <a:ext cx="2925844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8;p19">
            <a:extLst>
              <a:ext uri="{FF2B5EF4-FFF2-40B4-BE49-F238E27FC236}">
                <a16:creationId xmlns:a16="http://schemas.microsoft.com/office/drawing/2014/main" id="{5DE0F5B6-15C9-1223-9A8C-ABE283858548}"/>
              </a:ext>
            </a:extLst>
          </p:cNvPr>
          <p:cNvSpPr/>
          <p:nvPr/>
        </p:nvSpPr>
        <p:spPr>
          <a:xfrm>
            <a:off x="904240" y="2190972"/>
            <a:ext cx="2925844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30;p19">
            <a:extLst>
              <a:ext uri="{FF2B5EF4-FFF2-40B4-BE49-F238E27FC236}">
                <a16:creationId xmlns:a16="http://schemas.microsoft.com/office/drawing/2014/main" id="{D86987F8-8813-2D8E-76C0-A407A89168D8}"/>
              </a:ext>
            </a:extLst>
          </p:cNvPr>
          <p:cNvSpPr/>
          <p:nvPr/>
        </p:nvSpPr>
        <p:spPr>
          <a:xfrm>
            <a:off x="4540251" y="2190974"/>
            <a:ext cx="2925844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331;p19">
            <a:extLst>
              <a:ext uri="{FF2B5EF4-FFF2-40B4-BE49-F238E27FC236}">
                <a16:creationId xmlns:a16="http://schemas.microsoft.com/office/drawing/2014/main" id="{712DA0CC-EAF9-17DF-5BA4-15FA1BCA5289}"/>
              </a:ext>
            </a:extLst>
          </p:cNvPr>
          <p:cNvSpPr/>
          <p:nvPr/>
        </p:nvSpPr>
        <p:spPr>
          <a:xfrm>
            <a:off x="8056189" y="2190974"/>
            <a:ext cx="2925844" cy="35087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32;p19">
            <a:extLst>
              <a:ext uri="{FF2B5EF4-FFF2-40B4-BE49-F238E27FC236}">
                <a16:creationId xmlns:a16="http://schemas.microsoft.com/office/drawing/2014/main" id="{F8516605-E30F-87E1-8D57-1A4874810017}"/>
              </a:ext>
            </a:extLst>
          </p:cNvPr>
          <p:cNvSpPr txBox="1"/>
          <p:nvPr/>
        </p:nvSpPr>
        <p:spPr>
          <a:xfrm>
            <a:off x="3950157" y="3852344"/>
            <a:ext cx="5587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&gt;&gt;</a:t>
            </a:r>
            <a:endParaRPr sz="1800" dirty="0">
              <a:solidFill>
                <a:schemeClr val="dk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6" name="Google Shape;333;p19">
            <a:extLst>
              <a:ext uri="{FF2B5EF4-FFF2-40B4-BE49-F238E27FC236}">
                <a16:creationId xmlns:a16="http://schemas.microsoft.com/office/drawing/2014/main" id="{F19A0D6B-B609-0318-6A37-E9F434B03A87}"/>
              </a:ext>
            </a:extLst>
          </p:cNvPr>
          <p:cNvSpPr txBox="1"/>
          <p:nvPr/>
        </p:nvSpPr>
        <p:spPr>
          <a:xfrm>
            <a:off x="7497447" y="3852345"/>
            <a:ext cx="5587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&gt;&gt;</a:t>
            </a:r>
            <a:endParaRPr sz="1800" dirty="0">
              <a:solidFill>
                <a:schemeClr val="dk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8" name="Google Shape;335;p19">
            <a:extLst>
              <a:ext uri="{FF2B5EF4-FFF2-40B4-BE49-F238E27FC236}">
                <a16:creationId xmlns:a16="http://schemas.microsoft.com/office/drawing/2014/main" id="{EFC6FCE3-98A5-9A99-2CAA-0A2F50CF414E}"/>
              </a:ext>
            </a:extLst>
          </p:cNvPr>
          <p:cNvSpPr txBox="1"/>
          <p:nvPr/>
        </p:nvSpPr>
        <p:spPr>
          <a:xfrm>
            <a:off x="1439991" y="2305945"/>
            <a:ext cx="1345572" cy="36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sz="18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336;p19">
            <a:extLst>
              <a:ext uri="{FF2B5EF4-FFF2-40B4-BE49-F238E27FC236}">
                <a16:creationId xmlns:a16="http://schemas.microsoft.com/office/drawing/2014/main" id="{1A1D633D-B119-EC53-EA0D-EBDF38360579}"/>
              </a:ext>
            </a:extLst>
          </p:cNvPr>
          <p:cNvSpPr/>
          <p:nvPr/>
        </p:nvSpPr>
        <p:spPr>
          <a:xfrm>
            <a:off x="4540250" y="2190972"/>
            <a:ext cx="2925844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37;p19">
            <a:extLst>
              <a:ext uri="{FF2B5EF4-FFF2-40B4-BE49-F238E27FC236}">
                <a16:creationId xmlns:a16="http://schemas.microsoft.com/office/drawing/2014/main" id="{CDA6FDE2-9B34-1DC2-EC82-34DC687AD4D0}"/>
              </a:ext>
            </a:extLst>
          </p:cNvPr>
          <p:cNvSpPr txBox="1"/>
          <p:nvPr/>
        </p:nvSpPr>
        <p:spPr>
          <a:xfrm>
            <a:off x="5099245" y="2305945"/>
            <a:ext cx="1345572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sz="18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338;p19">
            <a:extLst>
              <a:ext uri="{FF2B5EF4-FFF2-40B4-BE49-F238E27FC236}">
                <a16:creationId xmlns:a16="http://schemas.microsoft.com/office/drawing/2014/main" id="{3867B9AB-38C7-6443-7747-B06CBF691D8A}"/>
              </a:ext>
            </a:extLst>
          </p:cNvPr>
          <p:cNvSpPr/>
          <p:nvPr/>
        </p:nvSpPr>
        <p:spPr>
          <a:xfrm>
            <a:off x="8056187" y="2190972"/>
            <a:ext cx="2925844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339;p19">
            <a:extLst>
              <a:ext uri="{FF2B5EF4-FFF2-40B4-BE49-F238E27FC236}">
                <a16:creationId xmlns:a16="http://schemas.microsoft.com/office/drawing/2014/main" id="{BF61DAFB-8829-E807-345D-EC889063194B}"/>
              </a:ext>
            </a:extLst>
          </p:cNvPr>
          <p:cNvSpPr txBox="1"/>
          <p:nvPr/>
        </p:nvSpPr>
        <p:spPr>
          <a:xfrm>
            <a:off x="8615983" y="2305945"/>
            <a:ext cx="1345572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342;p19">
            <a:extLst>
              <a:ext uri="{FF2B5EF4-FFF2-40B4-BE49-F238E27FC236}">
                <a16:creationId xmlns:a16="http://schemas.microsoft.com/office/drawing/2014/main" id="{7916FF5C-62D6-3847-D21D-1B43BDBFD85C}"/>
              </a:ext>
            </a:extLst>
          </p:cNvPr>
          <p:cNvSpPr txBox="1"/>
          <p:nvPr/>
        </p:nvSpPr>
        <p:spPr>
          <a:xfrm>
            <a:off x="1073965" y="3427654"/>
            <a:ext cx="2411955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나눔스퀘어 Light"/>
                <a:ea typeface="나눔스퀘어 Light"/>
              </a:rPr>
              <a:t>사용할 표본 선택하기 </a:t>
            </a:r>
            <a:endParaRPr sz="1800" b="1" dirty="0">
              <a:solidFill>
                <a:schemeClr val="dk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6" name="Google Shape;343;p19">
            <a:extLst>
              <a:ext uri="{FF2B5EF4-FFF2-40B4-BE49-F238E27FC236}">
                <a16:creationId xmlns:a16="http://schemas.microsoft.com/office/drawing/2014/main" id="{BFF3D50B-1001-FB38-BD30-9DD897CF82C7}"/>
              </a:ext>
            </a:extLst>
          </p:cNvPr>
          <p:cNvSpPr txBox="1"/>
          <p:nvPr/>
        </p:nvSpPr>
        <p:spPr>
          <a:xfrm>
            <a:off x="4709976" y="3427654"/>
            <a:ext cx="241195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나눔스퀘어 Light"/>
                <a:ea typeface="나눔스퀘어 Light"/>
              </a:rPr>
              <a:t>변수 생성</a:t>
            </a:r>
            <a:endParaRPr lang="en-US" altLang="ko-KR" sz="1800" b="1" dirty="0">
              <a:solidFill>
                <a:schemeClr val="dk1"/>
              </a:solidFill>
              <a:latin typeface="나눔스퀘어 Light"/>
              <a:ea typeface="나눔스퀘어 Light"/>
            </a:endParaRPr>
          </a:p>
          <a:p>
            <a:pPr marL="342900" marR="0" lvl="0" indent="-3429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dirty="0">
                <a:solidFill>
                  <a:schemeClr val="dk1"/>
                </a:solidFill>
                <a:latin typeface="나눔스퀘어 Light"/>
                <a:ea typeface="나눔스퀘어 Light"/>
              </a:rPr>
              <a:t>아이 양육자 변수 생성</a:t>
            </a:r>
            <a:endParaRPr lang="en-US" altLang="ko-KR" dirty="0">
              <a:solidFill>
                <a:schemeClr val="dk1"/>
              </a:solidFill>
              <a:latin typeface="나눔스퀘어 Light"/>
              <a:ea typeface="나눔스퀘어 Light"/>
            </a:endParaRPr>
          </a:p>
          <a:p>
            <a:pPr marL="342900" marR="0" lvl="0" indent="-3429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dirty="0">
                <a:solidFill>
                  <a:schemeClr val="dk1"/>
                </a:solidFill>
                <a:latin typeface="나눔스퀘어 Light"/>
                <a:ea typeface="나눔스퀘어 Light"/>
              </a:rPr>
              <a:t>배우자 월평균 소득에 따른 </a:t>
            </a:r>
            <a:r>
              <a:rPr lang="ko-KR" altLang="en-US" dirty="0" err="1">
                <a:solidFill>
                  <a:schemeClr val="dk1"/>
                </a:solidFill>
                <a:latin typeface="나눔스퀘어 Light"/>
                <a:ea typeface="나눔스퀘어 Light"/>
              </a:rPr>
              <a:t>가변수</a:t>
            </a:r>
            <a:r>
              <a:rPr lang="ko-KR" altLang="en-US" dirty="0">
                <a:solidFill>
                  <a:schemeClr val="dk1"/>
                </a:solidFill>
                <a:latin typeface="나눔스퀘어 Light"/>
                <a:ea typeface="나눔스퀘어 Light"/>
              </a:rPr>
              <a:t> 생성</a:t>
            </a:r>
            <a:endParaRPr dirty="0">
              <a:solidFill>
                <a:schemeClr val="dk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7" name="Google Shape;344;p19">
            <a:extLst>
              <a:ext uri="{FF2B5EF4-FFF2-40B4-BE49-F238E27FC236}">
                <a16:creationId xmlns:a16="http://schemas.microsoft.com/office/drawing/2014/main" id="{8AAD9941-79BF-E476-66B6-D9534EB4ABA4}"/>
              </a:ext>
            </a:extLst>
          </p:cNvPr>
          <p:cNvSpPr txBox="1"/>
          <p:nvPr/>
        </p:nvSpPr>
        <p:spPr>
          <a:xfrm>
            <a:off x="8225915" y="3427654"/>
            <a:ext cx="2411955" cy="127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나눔스퀘어 Light"/>
                <a:ea typeface="나눔스퀘어 Light"/>
              </a:rPr>
              <a:t>범주형 변수 값 바꾸기</a:t>
            </a:r>
            <a:endParaRPr lang="en-US" altLang="ko-KR" sz="1800" b="1" dirty="0">
              <a:solidFill>
                <a:schemeClr val="dk1"/>
              </a:solidFill>
              <a:latin typeface="나눔스퀘어 Light"/>
              <a:ea typeface="나눔스퀘어 Light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dk1"/>
                </a:solidFill>
                <a:latin typeface="나눔스퀘어 Light"/>
                <a:ea typeface="나눔스퀘어 Light"/>
              </a:rPr>
              <a:t>성별</a:t>
            </a:r>
            <a:r>
              <a:rPr lang="en-US" altLang="ko-KR" dirty="0">
                <a:solidFill>
                  <a:schemeClr val="dk1"/>
                </a:solidFill>
                <a:latin typeface="나눔스퀘어 Light"/>
                <a:ea typeface="나눔스퀘어 Light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나눔스퀘어 Light"/>
                <a:ea typeface="나눔스퀘어 Light"/>
              </a:rPr>
              <a:t>최종학력</a:t>
            </a:r>
            <a:r>
              <a:rPr lang="en-US" altLang="ko-KR" dirty="0">
                <a:solidFill>
                  <a:schemeClr val="dk1"/>
                </a:solidFill>
                <a:latin typeface="나눔스퀘어 Light"/>
                <a:ea typeface="나눔스퀘어 Light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나눔스퀘어 Light"/>
                <a:ea typeface="나눔스퀘어 Light"/>
              </a:rPr>
              <a:t>취업여부의 범주를 </a:t>
            </a:r>
            <a:r>
              <a:rPr lang="en-US" altLang="ko-KR" dirty="0">
                <a:solidFill>
                  <a:schemeClr val="dk1"/>
                </a:solidFill>
                <a:latin typeface="나눔스퀘어 Light"/>
                <a:ea typeface="나눔스퀘어 Light"/>
              </a:rPr>
              <a:t>0</a:t>
            </a:r>
            <a:r>
              <a:rPr lang="ko-KR" altLang="en-US" dirty="0">
                <a:solidFill>
                  <a:schemeClr val="dk1"/>
                </a:solidFill>
                <a:latin typeface="나눔스퀘어 Light"/>
                <a:ea typeface="나눔스퀘어 Light"/>
              </a:rPr>
              <a:t>과 </a:t>
            </a:r>
            <a:r>
              <a:rPr lang="en-US" altLang="ko-KR" dirty="0">
                <a:solidFill>
                  <a:schemeClr val="dk1"/>
                </a:solidFill>
                <a:latin typeface="나눔스퀘어 Light"/>
                <a:ea typeface="나눔스퀘어 Light"/>
              </a:rPr>
              <a:t>1</a:t>
            </a:r>
            <a:r>
              <a:rPr lang="ko-KR" altLang="en-US" dirty="0">
                <a:solidFill>
                  <a:schemeClr val="dk1"/>
                </a:solidFill>
                <a:latin typeface="나눔스퀘어 Light"/>
                <a:ea typeface="나눔스퀘어 Light"/>
              </a:rPr>
              <a:t>로 바꾸기</a:t>
            </a:r>
            <a:r>
              <a:rPr lang="en-US" altLang="ko-KR" dirty="0">
                <a:solidFill>
                  <a:schemeClr val="dk1"/>
                </a:solidFill>
                <a:latin typeface="나눔스퀘어 Light"/>
                <a:ea typeface="나눔스퀘어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5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647280" y="3105825"/>
            <a:ext cx="37248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주제 </a:t>
            </a:r>
            <a:r>
              <a:rPr lang="ko-KR" altLang="en-US" sz="3600" b="1" dirty="0">
                <a:solidFill>
                  <a:schemeClr val="lt1"/>
                </a:solidFill>
              </a:rPr>
              <a:t>선정 동기 </a:t>
            </a:r>
            <a:endParaRPr dirty="0"/>
          </a:p>
        </p:txBody>
      </p:sp>
      <p:sp>
        <p:nvSpPr>
          <p:cNvPr id="141" name="Google Shape;141;p3"/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3"/>
          <p:cNvCxnSpPr/>
          <p:nvPr/>
        </p:nvCxnSpPr>
        <p:spPr>
          <a:xfrm>
            <a:off x="904240" y="282313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3"/>
          <p:cNvCxnSpPr/>
          <p:nvPr/>
        </p:nvCxnSpPr>
        <p:spPr>
          <a:xfrm>
            <a:off x="904240" y="401185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Q2_전처리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dirty="0">
                <a:solidFill>
                  <a:schemeClr val="lt1"/>
                </a:solidFill>
              </a:rPr>
              <a:t>4</a:t>
            </a: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518fa1c072_0_37"/>
          <p:cNvSpPr txBox="1"/>
          <p:nvPr/>
        </p:nvSpPr>
        <p:spPr>
          <a:xfrm>
            <a:off x="614215" y="2821732"/>
            <a:ext cx="23850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</a:rPr>
              <a:t>6세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  <a:r>
              <a:rPr lang="en-US" sz="2800" b="1" dirty="0" err="1">
                <a:solidFill>
                  <a:schemeClr val="dk1"/>
                </a:solidFill>
              </a:rPr>
              <a:t>미만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  <a:endParaRPr sz="28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</a:rPr>
              <a:t>기혼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  <a:endParaRPr sz="28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</a:rPr>
              <a:t>대졸자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400"/>
            </a:pPr>
            <a:r>
              <a:rPr lang="en-US" sz="1800" b="1" dirty="0">
                <a:solidFill>
                  <a:srgbClr val="1E3252"/>
                </a:solidFill>
              </a:rPr>
              <a:t>1) </a:t>
            </a:r>
            <a:r>
              <a:rPr lang="en-US" sz="1800" b="1" dirty="0" err="1">
                <a:solidFill>
                  <a:srgbClr val="1E3252"/>
                </a:solidFill>
              </a:rPr>
              <a:t>사용할</a:t>
            </a:r>
            <a:r>
              <a:rPr lang="en-US" sz="1800" b="1" dirty="0">
                <a:solidFill>
                  <a:srgbClr val="1E3252"/>
                </a:solidFill>
              </a:rPr>
              <a:t> </a:t>
            </a:r>
            <a:r>
              <a:rPr lang="en-US" sz="1800" b="1" dirty="0" err="1">
                <a:solidFill>
                  <a:srgbClr val="1E3252"/>
                </a:solidFill>
              </a:rPr>
              <a:t>표본</a:t>
            </a:r>
            <a:r>
              <a:rPr lang="en-US" sz="1800" b="1" dirty="0">
                <a:solidFill>
                  <a:srgbClr val="1E3252"/>
                </a:solidFill>
              </a:rPr>
              <a:t> </a:t>
            </a:r>
            <a:r>
              <a:rPr lang="en-US" sz="1800" b="1" dirty="0" err="1">
                <a:solidFill>
                  <a:srgbClr val="1E3252"/>
                </a:solidFill>
              </a:rPr>
              <a:t>선택하기</a:t>
            </a:r>
            <a:endParaRPr sz="1800" b="1" dirty="0">
              <a:solidFill>
                <a:srgbClr val="1E3252"/>
              </a:solidFill>
            </a:endParaRP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81605E24-E6E1-06DD-5312-96403FEAB34F}"/>
              </a:ext>
            </a:extLst>
          </p:cNvPr>
          <p:cNvSpPr/>
          <p:nvPr/>
        </p:nvSpPr>
        <p:spPr>
          <a:xfrm>
            <a:off x="2769662" y="3193006"/>
            <a:ext cx="422787" cy="135685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A7681-A786-A3FC-F739-21CC23403783}"/>
              </a:ext>
            </a:extLst>
          </p:cNvPr>
          <p:cNvSpPr txBox="1"/>
          <p:nvPr/>
        </p:nvSpPr>
        <p:spPr>
          <a:xfrm>
            <a:off x="3143248" y="3341829"/>
            <a:ext cx="29248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6</a:t>
            </a:r>
            <a:r>
              <a:rPr lang="ko-KR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세 이하 아이 </a:t>
            </a:r>
            <a:r>
              <a:rPr lang="ko-KR" altLang="en-US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수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(y**</a:t>
            </a:r>
            <a:r>
              <a:rPr lang="en-US" altLang="ko-KR" sz="1800" dirty="0" err="1">
                <a:solidFill>
                  <a:schemeClr val="dk1"/>
                </a:solidFill>
                <a:latin typeface="나눔스퀘어 Light"/>
                <a:ea typeface="나눔스퀘어 Light"/>
              </a:rPr>
              <a:t>g500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),</a:t>
            </a:r>
          </a:p>
          <a:p>
            <a:pPr algn="ctr"/>
            <a:r>
              <a:rPr lang="ko-KR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혼인여부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(y**</a:t>
            </a:r>
            <a:r>
              <a:rPr lang="en-US" altLang="ko-KR" sz="1800" dirty="0" err="1">
                <a:solidFill>
                  <a:schemeClr val="dk1"/>
                </a:solidFill>
                <a:latin typeface="나눔스퀘어 Light"/>
                <a:ea typeface="나눔스퀘어 Light"/>
              </a:rPr>
              <a:t>g101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) ,</a:t>
            </a:r>
          </a:p>
          <a:p>
            <a:pPr algn="ctr"/>
            <a:r>
              <a:rPr lang="ko-KR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최종학력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(w**</a:t>
            </a:r>
            <a:r>
              <a:rPr lang="en-US" altLang="ko-KR" sz="1800" dirty="0" err="1">
                <a:solidFill>
                  <a:schemeClr val="dk1"/>
                </a:solidFill>
                <a:latin typeface="나눔스퀘어 Light"/>
                <a:ea typeface="나눔스퀘어 Light"/>
              </a:rPr>
              <a:t>edu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)</a:t>
            </a:r>
          </a:p>
          <a:p>
            <a:pPr algn="ctr"/>
            <a:r>
              <a:rPr lang="ko-KR" altLang="en-US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변수를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D8B231-CD59-B520-F36A-5410E640B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169" y="2782669"/>
            <a:ext cx="3795565" cy="6463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368362-ADF5-6110-462C-7D58F058C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615" y="4266675"/>
            <a:ext cx="4259295" cy="708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0A2FD-2384-46EA-1DE6-F389E3546EC1}"/>
              </a:ext>
            </a:extLst>
          </p:cNvPr>
          <p:cNvSpPr txBox="1"/>
          <p:nvPr/>
        </p:nvSpPr>
        <p:spPr>
          <a:xfrm>
            <a:off x="6764838" y="2370816"/>
            <a:ext cx="3895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최종학력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(w**</a:t>
            </a:r>
            <a:r>
              <a:rPr lang="en-US" altLang="ko-KR" sz="1800" dirty="0" err="1">
                <a:solidFill>
                  <a:schemeClr val="dk1"/>
                </a:solidFill>
                <a:latin typeface="나눔스퀘어 Light"/>
                <a:ea typeface="나눔스퀘어 Light"/>
              </a:rPr>
              <a:t>edu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)</a:t>
            </a:r>
            <a:r>
              <a:rPr lang="ko-KR" altLang="en-US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이 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4 </a:t>
            </a:r>
            <a:r>
              <a:rPr lang="ko-KR" altLang="en-US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또는 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5</a:t>
            </a:r>
            <a:r>
              <a:rPr lang="ko-KR" altLang="en-US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이고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9CA2D-62F6-445C-B798-718A2D5496CA}"/>
              </a:ext>
            </a:extLst>
          </p:cNvPr>
          <p:cNvSpPr txBox="1"/>
          <p:nvPr/>
        </p:nvSpPr>
        <p:spPr>
          <a:xfrm>
            <a:off x="6810935" y="3577823"/>
            <a:ext cx="3206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혼인여부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(y**</a:t>
            </a:r>
            <a:r>
              <a:rPr lang="en-US" altLang="ko-KR" sz="1800" dirty="0" err="1">
                <a:solidFill>
                  <a:schemeClr val="dk1"/>
                </a:solidFill>
                <a:latin typeface="나눔스퀘어 Light"/>
                <a:ea typeface="나눔스퀘어 Light"/>
              </a:rPr>
              <a:t>g101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)</a:t>
            </a:r>
            <a:r>
              <a:rPr lang="ko-KR" altLang="en-US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가 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2</a:t>
            </a:r>
            <a:r>
              <a:rPr lang="ko-KR" altLang="en-US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이며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DFF8F-0006-4AD0-AA7A-803906F0BBE2}"/>
              </a:ext>
            </a:extLst>
          </p:cNvPr>
          <p:cNvSpPr txBox="1"/>
          <p:nvPr/>
        </p:nvSpPr>
        <p:spPr>
          <a:xfrm>
            <a:off x="6764838" y="5051504"/>
            <a:ext cx="5297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6</a:t>
            </a:r>
            <a:r>
              <a:rPr lang="ko-KR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세 이하 아이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수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(y**</a:t>
            </a:r>
            <a:r>
              <a:rPr lang="en-US" altLang="ko-KR" sz="1800" dirty="0" err="1">
                <a:solidFill>
                  <a:schemeClr val="dk1"/>
                </a:solidFill>
                <a:latin typeface="나눔스퀘어 Light"/>
                <a:ea typeface="나눔스퀘어 Light"/>
              </a:rPr>
              <a:t>g500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)</a:t>
            </a:r>
            <a:r>
              <a:rPr lang="ko-KR" altLang="en-US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가 </a:t>
            </a:r>
            <a:r>
              <a:rPr lang="en-US" altLang="ko-KR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1 </a:t>
            </a:r>
            <a:r>
              <a:rPr lang="ko-KR" altLang="en-US" sz="1800" dirty="0">
                <a:solidFill>
                  <a:schemeClr val="dk1"/>
                </a:solidFill>
                <a:latin typeface="나눔스퀘어 Light"/>
                <a:ea typeface="나눔스퀘어 Light"/>
              </a:rPr>
              <a:t>이상인 표본만 선택</a:t>
            </a: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09E0CC2E-85E5-D666-4938-E94C002538FB}"/>
              </a:ext>
            </a:extLst>
          </p:cNvPr>
          <p:cNvSpPr/>
          <p:nvPr/>
        </p:nvSpPr>
        <p:spPr>
          <a:xfrm>
            <a:off x="6000767" y="3193006"/>
            <a:ext cx="422787" cy="135685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Q2_전처리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536274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2) </a:t>
            </a:r>
            <a:r>
              <a:rPr lang="ko-KR" altLang="en-US" sz="1800" b="1" dirty="0">
                <a:solidFill>
                  <a:srgbClr val="1E3252"/>
                </a:solidFill>
              </a:rPr>
              <a:t>변수 생성</a:t>
            </a:r>
            <a:r>
              <a:rPr lang="en-US" altLang="ko-KR" sz="1800" b="1" dirty="0">
                <a:solidFill>
                  <a:srgbClr val="1E3252"/>
                </a:solidFill>
              </a:rPr>
              <a:t>_</a:t>
            </a:r>
            <a:r>
              <a:rPr lang="ko-KR" altLang="en-US" sz="1800" b="1" dirty="0">
                <a:solidFill>
                  <a:srgbClr val="1E3252"/>
                </a:solidFill>
              </a:rPr>
              <a:t>아이 양육자 변수 생성</a:t>
            </a:r>
            <a:endParaRPr lang="en-US" altLang="ko-KR" sz="1800" b="1" dirty="0">
              <a:solidFill>
                <a:srgbClr val="1E3252"/>
              </a:solidFill>
            </a:endParaRP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84C1-0525-6063-AA54-E9A6FC7B584D}"/>
              </a:ext>
            </a:extLst>
          </p:cNvPr>
          <p:cNvSpPr txBox="1"/>
          <p:nvPr/>
        </p:nvSpPr>
        <p:spPr>
          <a:xfrm>
            <a:off x="738976" y="1873869"/>
            <a:ext cx="6100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-6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세 미만 아이 양육에 도움을 주는 사람이 있는가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를 나타내는 변수</a:t>
            </a:r>
            <a:endParaRPr lang="en-US" altLang="ko-KR" sz="1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2DA5B0-ABF8-35E5-38B0-C5A48D74D7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7" y="2406417"/>
            <a:ext cx="2331928" cy="31869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E0C2A0-DE32-DED6-79C4-9D377A1B0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311" y="2417509"/>
            <a:ext cx="2730306" cy="40626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5ABAC8D-4BC5-C812-1231-F6BDEFD97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76" y="5593325"/>
            <a:ext cx="2346397" cy="8868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B01D75-633E-F16A-6225-858BBA43146F}"/>
              </a:ext>
            </a:extLst>
          </p:cNvPr>
          <p:cNvSpPr txBox="1"/>
          <p:nvPr/>
        </p:nvSpPr>
        <p:spPr>
          <a:xfrm>
            <a:off x="6122385" y="2283049"/>
            <a:ext cx="6100618" cy="195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돌보는 사람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아이의 순서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첫째인지 둘째인지 등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따라 </a:t>
            </a:r>
            <a:endParaRPr lang="en-US" altLang="ko-KR" sz="1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변수가 한 개씩 </a:t>
            </a:r>
            <a:r>
              <a:rPr lang="ko-KR" altLang="en-US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생성되어있음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=&gt;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아이 양육자 변수 생성</a:t>
            </a:r>
            <a:endParaRPr lang="en-US" altLang="ko-KR" sz="1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아이에 대해서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부모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외에 아이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돌봐주는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사람이 있으면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없으면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2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Q2_전처리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8" y="1264675"/>
            <a:ext cx="759379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2) </a:t>
            </a:r>
            <a:r>
              <a:rPr lang="ko-KR" altLang="en-US" sz="1800" b="1" dirty="0">
                <a:solidFill>
                  <a:srgbClr val="1E3252"/>
                </a:solidFill>
              </a:rPr>
              <a:t>변수 생성</a:t>
            </a:r>
            <a:r>
              <a:rPr lang="en-US" altLang="ko-KR" sz="1800" b="1" dirty="0">
                <a:solidFill>
                  <a:srgbClr val="1E3252"/>
                </a:solidFill>
              </a:rPr>
              <a:t>_</a:t>
            </a:r>
            <a:r>
              <a:rPr lang="ko-KR" altLang="en-US" sz="1800" b="1" dirty="0">
                <a:solidFill>
                  <a:srgbClr val="1E3252"/>
                </a:solidFill>
              </a:rPr>
              <a:t>배우자 월평균 소득에 따른 변수 생성</a:t>
            </a: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84C1-0525-6063-AA54-E9A6FC7B584D}"/>
              </a:ext>
            </a:extLst>
          </p:cNvPr>
          <p:cNvSpPr txBox="1"/>
          <p:nvPr/>
        </p:nvSpPr>
        <p:spPr>
          <a:xfrm>
            <a:off x="704274" y="2020891"/>
            <a:ext cx="6100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g115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배우자 월평균 소득에 대한 범주형 변수</a:t>
            </a:r>
            <a:endParaRPr lang="en-US" altLang="ko-KR" sz="1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B01D75-633E-F16A-6225-858BBA43146F}"/>
              </a:ext>
            </a:extLst>
          </p:cNvPr>
          <p:cNvSpPr txBox="1"/>
          <p:nvPr/>
        </p:nvSpPr>
        <p:spPr>
          <a:xfrm>
            <a:off x="5364762" y="2374692"/>
            <a:ext cx="479523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총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개의 범주로 구성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0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또는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값을 가지는 </a:t>
            </a:r>
            <a:r>
              <a:rPr lang="en-US" altLang="ko-KR" sz="1400" b="1" u="none" strike="noStrike" cap="none" dirty="0">
                <a:solidFill>
                  <a:schemeClr val="dk1"/>
                </a:solidFill>
              </a:rPr>
              <a:t>“</a:t>
            </a:r>
            <a:r>
              <a:rPr lang="ko-KR" altLang="en-US" sz="1400" b="1" u="none" strike="noStrike" cap="none" dirty="0">
                <a:solidFill>
                  <a:schemeClr val="dk1"/>
                </a:solidFill>
              </a:rPr>
              <a:t>배우자 월평균 소득</a:t>
            </a:r>
            <a:r>
              <a:rPr lang="en-US" altLang="ko-KR" sz="1400" b="1" u="none" strike="noStrike" cap="none" dirty="0">
                <a:solidFill>
                  <a:schemeClr val="dk1"/>
                </a:solidFill>
              </a:rPr>
              <a:t>_4</a:t>
            </a:r>
            <a:r>
              <a:rPr lang="ko-KR" altLang="en-US" sz="1400" b="1" u="none" strike="noStrike" cap="none" dirty="0">
                <a:solidFill>
                  <a:schemeClr val="dk1"/>
                </a:solidFill>
              </a:rPr>
              <a:t>미만</a:t>
            </a:r>
            <a:r>
              <a:rPr lang="en-US" altLang="ko-KR" sz="1400" b="1" u="none" strike="noStrike" cap="none" dirty="0">
                <a:solidFill>
                  <a:schemeClr val="dk1"/>
                </a:solidFill>
              </a:rPr>
              <a:t>” </a:t>
            </a:r>
            <a:r>
              <a:rPr lang="ko-KR" altLang="en-US" b="1" dirty="0">
                <a:solidFill>
                  <a:schemeClr val="dk1"/>
                </a:solidFill>
              </a:rPr>
              <a:t>변수 생성</a:t>
            </a:r>
            <a:endParaRPr lang="en-US" altLang="ko-KR" b="1" dirty="0">
              <a:solidFill>
                <a:schemeClr val="dk1"/>
              </a:solidFill>
            </a:endParaRPr>
          </a:p>
          <a:p>
            <a:r>
              <a:rPr lang="en-US" altLang="ko-KR" b="1" dirty="0">
                <a:solidFill>
                  <a:schemeClr val="dk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: 1-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배우자 월평균 소득이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400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만원 미만</a:t>
            </a: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0-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배우자 월평균 소득이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400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만원 이상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609918-F0A1-6628-34C8-691363FBB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4" y="2418657"/>
            <a:ext cx="4278788" cy="38458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729C6A-CBF8-3216-BE34-1E2C5A813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889" y="4516107"/>
            <a:ext cx="5731510" cy="1455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4C8C16-639D-2B3D-4FAB-9905ECB4D099}"/>
              </a:ext>
            </a:extLst>
          </p:cNvPr>
          <p:cNvSpPr txBox="1"/>
          <p:nvPr/>
        </p:nvSpPr>
        <p:spPr>
          <a:xfrm>
            <a:off x="5458889" y="3996381"/>
            <a:ext cx="6122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g115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=0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인 경우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배우자의 직업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(y**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g112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변수를 이용해서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무직이라서 수입이 없는 경우는 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g115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0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으로 두었다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1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00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Q2_전처리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3) </a:t>
            </a:r>
            <a:r>
              <a:rPr lang="ko-KR" altLang="en-US" sz="1800" b="1" dirty="0">
                <a:solidFill>
                  <a:srgbClr val="1E3252"/>
                </a:solidFill>
              </a:rPr>
              <a:t>범주형 변수</a:t>
            </a: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84C1-0525-6063-AA54-E9A6FC7B584D}"/>
              </a:ext>
            </a:extLst>
          </p:cNvPr>
          <p:cNvSpPr txBox="1"/>
          <p:nvPr/>
        </p:nvSpPr>
        <p:spPr>
          <a:xfrm>
            <a:off x="704274" y="2098640"/>
            <a:ext cx="6100618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성별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남자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(0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여자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최종학력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학사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(0),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석사 이상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Google Shape;257;g2518fa1c072_0_37">
            <a:extLst>
              <a:ext uri="{FF2B5EF4-FFF2-40B4-BE49-F238E27FC236}">
                <a16:creationId xmlns:a16="http://schemas.microsoft.com/office/drawing/2014/main" id="{217338F3-9099-38A3-5AFF-406E03129FD7}"/>
              </a:ext>
            </a:extLst>
          </p:cNvPr>
          <p:cNvSpPr txBox="1"/>
          <p:nvPr/>
        </p:nvSpPr>
        <p:spPr>
          <a:xfrm>
            <a:off x="339519" y="2771641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4) </a:t>
            </a:r>
            <a:r>
              <a:rPr lang="ko-KR" altLang="en-US" sz="1800" b="1" dirty="0" err="1">
                <a:solidFill>
                  <a:srgbClr val="1E3252"/>
                </a:solidFill>
              </a:rPr>
              <a:t>결측치와</a:t>
            </a:r>
            <a:r>
              <a:rPr lang="ko-KR" altLang="en-US" sz="1800" b="1" dirty="0">
                <a:solidFill>
                  <a:srgbClr val="1E3252"/>
                </a:solidFill>
              </a:rPr>
              <a:t> 응답거부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7FA24-6887-E993-8954-9077AB7C1A8C}"/>
              </a:ext>
            </a:extLst>
          </p:cNvPr>
          <p:cNvSpPr txBox="1"/>
          <p:nvPr/>
        </p:nvSpPr>
        <p:spPr>
          <a:xfrm>
            <a:off x="704274" y="3314886"/>
            <a:ext cx="6100618" cy="304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모두 삭제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96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40213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Q2</a:t>
            </a:r>
            <a:r>
              <a:rPr lang="en-US" sz="3600" b="1" dirty="0">
                <a:solidFill>
                  <a:schemeClr val="lt1"/>
                </a:solidFill>
              </a:rPr>
              <a:t>_</a:t>
            </a:r>
            <a:r>
              <a:rPr lang="en-US" altLang="ko-KR" sz="3600" b="1" dirty="0">
                <a:solidFill>
                  <a:schemeClr val="lt1"/>
                </a:solidFill>
              </a:rPr>
              <a:t> </a:t>
            </a:r>
            <a:r>
              <a:rPr lang="en-US" altLang="ko-KR" sz="3600" b="1" dirty="0" err="1">
                <a:solidFill>
                  <a:schemeClr val="lt1"/>
                </a:solidFill>
              </a:rPr>
              <a:t>전처</a:t>
            </a:r>
            <a:r>
              <a:rPr lang="ko-KR" altLang="en-US" sz="3600" b="1" dirty="0">
                <a:solidFill>
                  <a:schemeClr val="lt1"/>
                </a:solidFill>
              </a:rPr>
              <a:t>리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ko-KR" altLang="en-US" sz="1800" b="1" dirty="0">
                <a:solidFill>
                  <a:srgbClr val="1E3252"/>
                </a:solidFill>
              </a:rPr>
              <a:t>사용할 최종 변수들</a:t>
            </a:r>
            <a:endParaRPr sz="1800" b="1" dirty="0">
              <a:solidFill>
                <a:srgbClr val="1E3252"/>
              </a:solidFill>
            </a:endParaRP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1708E39-AA88-FF9C-DDFE-401750C83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73364"/>
              </p:ext>
            </p:extLst>
          </p:nvPr>
        </p:nvGraphicFramePr>
        <p:xfrm>
          <a:off x="503630" y="2009834"/>
          <a:ext cx="36273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650">
                  <a:extLst>
                    <a:ext uri="{9D8B030D-6E8A-4147-A177-3AD203B41FA5}">
                      <a16:colId xmlns:a16="http://schemas.microsoft.com/office/drawing/2014/main" val="3892943563"/>
                    </a:ext>
                  </a:extLst>
                </a:gridCol>
                <a:gridCol w="1813650">
                  <a:extLst>
                    <a:ext uri="{9D8B030D-6E8A-4147-A177-3AD203B41FA5}">
                      <a16:colId xmlns:a16="http://schemas.microsoft.com/office/drawing/2014/main" val="1367771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</a:t>
                      </a:r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 err="1">
                          <a:solidFill>
                            <a:schemeClr val="dk1"/>
                          </a:solidFill>
                        </a:rPr>
                        <a:t>변수값</a:t>
                      </a: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en-US" altLang="ko-KR"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1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u="none" strike="noStrike" cap="none" dirty="0">
                          <a:solidFill>
                            <a:schemeClr val="dk1"/>
                          </a:solidFill>
                        </a:rPr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응답자 식별 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4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none" strike="noStrike" cap="none" dirty="0"/>
                        <a:t>조사연도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2016~2020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50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남자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: 0,</a:t>
                      </a: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 여자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: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9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/>
                        <a:t>취업유무</a:t>
                      </a:r>
                      <a:endParaRPr lang="en-US" altLang="ko-KR" sz="1400" u="none" strike="noStrike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 err="1">
                          <a:solidFill>
                            <a:schemeClr val="dk1"/>
                          </a:solidFill>
                        </a:rPr>
                        <a:t>미취업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: 0,</a:t>
                      </a: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 취업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0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*</a:t>
                      </a: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배우자 월평균 소득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_400</a:t>
                      </a: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미만</a:t>
                      </a:r>
                      <a:endParaRPr lang="en-US" altLang="ko-KR" sz="1400" u="none" strike="noStrike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</a:t>
                      </a:r>
                      <a:r>
                        <a:rPr lang="ko-KR" altLang="en-US" dirty="0"/>
                        <a:t>만원 미만</a:t>
                      </a:r>
                      <a:r>
                        <a:rPr lang="en-US" altLang="ko-KR" dirty="0"/>
                        <a:t>: 1, </a:t>
                      </a:r>
                      <a:r>
                        <a:rPr lang="ko-KR" altLang="en-US" dirty="0"/>
                        <a:t>그 외</a:t>
                      </a:r>
                      <a:r>
                        <a:rPr lang="en-US" altLang="ko-KR" dirty="0"/>
                        <a:t>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최종학력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학사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: 0,</a:t>
                      </a: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석사 이상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: 1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48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r>
                        <a:rPr lang="ko-KR" altLang="en-US" dirty="0"/>
                        <a:t>아이양육자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부모 외에 아이 양육에 도움 주는 사람 없음</a:t>
                      </a:r>
                      <a:r>
                        <a:rPr lang="en-US" altLang="ko-KR" dirty="0"/>
                        <a:t>: 0,</a:t>
                      </a:r>
                    </a:p>
                    <a:p>
                      <a:pPr latinLnBrk="1"/>
                      <a:r>
                        <a:rPr lang="ko-KR" altLang="en-US" dirty="0"/>
                        <a:t>있음</a:t>
                      </a:r>
                      <a:r>
                        <a:rPr lang="en-US" altLang="ko-KR" dirty="0"/>
                        <a:t>: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9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출생연도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1978~1991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9494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71D6DD0-6ED5-EDED-B9AA-B8BCFB4595DD}"/>
              </a:ext>
            </a:extLst>
          </p:cNvPr>
          <p:cNvSpPr txBox="1"/>
          <p:nvPr/>
        </p:nvSpPr>
        <p:spPr>
          <a:xfrm>
            <a:off x="4130930" y="2009834"/>
            <a:ext cx="32673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파생변수에는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를 붙임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1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09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Q2_EDA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400"/>
            </a:pPr>
            <a:r>
              <a:rPr lang="en-US" altLang="ko-KR" sz="2400" dirty="0">
                <a:solidFill>
                  <a:srgbClr val="393939"/>
                </a:solidFill>
              </a:rPr>
              <a:t>1) </a:t>
            </a:r>
            <a:r>
              <a:rPr lang="ko-KR" altLang="en-US" sz="2400" dirty="0">
                <a:solidFill>
                  <a:srgbClr val="393939"/>
                </a:solidFill>
              </a:rPr>
              <a:t>변수들의 분포 확인</a:t>
            </a: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6793B-E07E-BC75-432A-89C4B73212D6}"/>
              </a:ext>
            </a:extLst>
          </p:cNvPr>
          <p:cNvSpPr txBox="1"/>
          <p:nvPr/>
        </p:nvSpPr>
        <p:spPr>
          <a:xfrm>
            <a:off x="572655" y="1910965"/>
            <a:ext cx="731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시간가변공변량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취업 유무</a:t>
            </a:r>
            <a:r>
              <a:rPr lang="en-US" altLang="ko-KR" dirty="0"/>
              <a:t>, </a:t>
            </a:r>
            <a:r>
              <a:rPr lang="ko-KR" altLang="en-US" dirty="0"/>
              <a:t>배우자 월평균 소득</a:t>
            </a:r>
            <a:r>
              <a:rPr lang="en-US" altLang="ko-KR" dirty="0"/>
              <a:t>_</a:t>
            </a:r>
            <a:r>
              <a:rPr lang="ko-KR" altLang="en-US" dirty="0"/>
              <a:t>없음</a:t>
            </a:r>
            <a:r>
              <a:rPr lang="en-US" altLang="ko-KR" dirty="0"/>
              <a:t>, </a:t>
            </a:r>
            <a:r>
              <a:rPr lang="ko-KR" altLang="en-US" dirty="0"/>
              <a:t>배우자 월평균 소득</a:t>
            </a:r>
            <a:r>
              <a:rPr lang="en-US" altLang="ko-KR" dirty="0"/>
              <a:t>_300</a:t>
            </a:r>
            <a:r>
              <a:rPr lang="ko-KR" altLang="en-US" dirty="0"/>
              <a:t>미만</a:t>
            </a:r>
            <a:r>
              <a:rPr lang="en-US" altLang="ko-KR" dirty="0"/>
              <a:t>, </a:t>
            </a:r>
            <a:r>
              <a:rPr lang="ko-KR" altLang="en-US" dirty="0"/>
              <a:t>최종학력</a:t>
            </a:r>
            <a:r>
              <a:rPr lang="en-US" altLang="ko-KR" dirty="0"/>
              <a:t>, </a:t>
            </a:r>
            <a:r>
              <a:rPr lang="ko-KR" altLang="en-US" dirty="0"/>
              <a:t>아이양육자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B5724-7E76-44DE-3B23-508EBC844AC2}"/>
              </a:ext>
            </a:extLst>
          </p:cNvPr>
          <p:cNvSpPr txBox="1"/>
          <p:nvPr/>
        </p:nvSpPr>
        <p:spPr>
          <a:xfrm>
            <a:off x="692728" y="4723226"/>
            <a:ext cx="540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특이한 점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57D7D1-7971-DB2B-00C4-28A849F6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55" y="2557255"/>
            <a:ext cx="2088812" cy="18774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B8B40B-1C12-0FE2-C402-B02E1A29A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357" y="2629405"/>
            <a:ext cx="1980262" cy="1779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F50B95-9F03-EB97-1000-5A69B6D5F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498" y="2618715"/>
            <a:ext cx="2044678" cy="18377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D34F10-9B57-122D-43AB-64149416B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3327" y="2613949"/>
            <a:ext cx="2044678" cy="18377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D4DFA1-C9CE-4D85-A743-8A81594CF286}"/>
              </a:ext>
            </a:extLst>
          </p:cNvPr>
          <p:cNvSpPr txBox="1"/>
          <p:nvPr/>
        </p:nvSpPr>
        <p:spPr>
          <a:xfrm>
            <a:off x="4756727" y="4776151"/>
            <a:ext cx="7312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추적조사인 만큼 </a:t>
            </a:r>
            <a:r>
              <a:rPr lang="en-US" altLang="ko-KR" dirty="0"/>
              <a:t>2016</a:t>
            </a:r>
            <a:r>
              <a:rPr lang="ko-KR" altLang="en-US" dirty="0"/>
              <a:t>년의 표본에 대한 그래프를 </a:t>
            </a:r>
            <a:r>
              <a:rPr lang="ko-KR" altLang="en-US" dirty="0" err="1"/>
              <a:t>그려봄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C1B4B3-8D71-6485-7EC6-8866EAA92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546" y="4739265"/>
            <a:ext cx="1743961" cy="1567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95D1DF-D4A0-C6BF-6475-850E8F4D450F}"/>
              </a:ext>
            </a:extLst>
          </p:cNvPr>
          <p:cNvSpPr txBox="1"/>
          <p:nvPr/>
        </p:nvSpPr>
        <p:spPr>
          <a:xfrm>
            <a:off x="4810143" y="5312661"/>
            <a:ext cx="3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남성의 경우 취업자 데이터가 </a:t>
            </a:r>
            <a:r>
              <a:rPr lang="ko-KR" altLang="en-US" dirty="0" err="1"/>
              <a:t>대부분이였음</a:t>
            </a:r>
            <a:r>
              <a:rPr lang="en-US" altLang="ko-KR" dirty="0"/>
              <a:t>.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22B5A3A-A5B3-FFA4-DAC8-F7FB310086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5619" y="2596923"/>
            <a:ext cx="1817031" cy="18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03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Q2_EDA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8" y="1264675"/>
            <a:ext cx="5045282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2) </a:t>
            </a:r>
            <a:r>
              <a:rPr lang="ko-KR" altLang="en-US" sz="1800" b="1" dirty="0">
                <a:solidFill>
                  <a:srgbClr val="1E3252"/>
                </a:solidFill>
              </a:rPr>
              <a:t>주요 관심사와 관련된 분포 확인</a:t>
            </a: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38AE1-93EF-5AF0-AE8D-9AA5E58A3EBE}"/>
              </a:ext>
            </a:extLst>
          </p:cNvPr>
          <p:cNvSpPr txBox="1"/>
          <p:nvPr/>
        </p:nvSpPr>
        <p:spPr>
          <a:xfrm>
            <a:off x="239451" y="5259531"/>
            <a:ext cx="4728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 외에 육아에 도움을 주는 사람이 있는 경우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4A2C1-FD7F-D724-10BB-7586220F835B}"/>
              </a:ext>
            </a:extLst>
          </p:cNvPr>
          <p:cNvSpPr txBox="1"/>
          <p:nvPr/>
        </p:nvSpPr>
        <p:spPr>
          <a:xfrm>
            <a:off x="4522458" y="5406128"/>
            <a:ext cx="390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배우자의 월평균 소득의 </a:t>
            </a:r>
            <a:r>
              <a:rPr lang="en-US" altLang="ko-KR" dirty="0"/>
              <a:t>400</a:t>
            </a:r>
            <a:r>
              <a:rPr lang="ko-KR" altLang="en-US" dirty="0"/>
              <a:t>만원 미만인 경우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F51632-475B-4CD8-8C04-7FA24D6A1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30" y="1970423"/>
            <a:ext cx="3593213" cy="3229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EC4766-4043-AD58-56B3-25207CBF7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783" y="1970423"/>
            <a:ext cx="3451658" cy="3491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99509F-BEF7-AAB3-0BBF-BB9AF1AA6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458" y="1904360"/>
            <a:ext cx="3496706" cy="35366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412DBF-9A23-B8AA-EBFC-684A48AC6298}"/>
              </a:ext>
            </a:extLst>
          </p:cNvPr>
          <p:cNvSpPr txBox="1"/>
          <p:nvPr/>
        </p:nvSpPr>
        <p:spPr>
          <a:xfrm>
            <a:off x="8660663" y="5406127"/>
            <a:ext cx="4728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성별이 남성인 경우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53CF9-D3A2-9737-CC31-4F7F3B0FD84C}"/>
              </a:ext>
            </a:extLst>
          </p:cNvPr>
          <p:cNvSpPr txBox="1"/>
          <p:nvPr/>
        </p:nvSpPr>
        <p:spPr>
          <a:xfrm>
            <a:off x="4522458" y="6279934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그렇지 않은 경우에 비해 취업한 사람 수가 많다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232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Q2</a:t>
            </a:r>
            <a:r>
              <a:rPr lang="en-US" sz="3600" b="1" dirty="0">
                <a:solidFill>
                  <a:schemeClr val="lt1"/>
                </a:solidFill>
              </a:rPr>
              <a:t>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*</a:t>
            </a:r>
            <a:r>
              <a:rPr lang="ko-KR" altLang="en-US" sz="1800" b="1" dirty="0">
                <a:solidFill>
                  <a:srgbClr val="1E3252"/>
                </a:solidFill>
              </a:rPr>
              <a:t>사용할 모델</a:t>
            </a: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90782-006D-5079-29EB-2840DCEBCA5B}"/>
              </a:ext>
            </a:extLst>
          </p:cNvPr>
          <p:cNvSpPr txBox="1"/>
          <p:nvPr/>
        </p:nvSpPr>
        <p:spPr>
          <a:xfrm>
            <a:off x="3740328" y="2326469"/>
            <a:ext cx="61006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AutoNum type="romanLcParenR"/>
            </a:pPr>
            <a:r>
              <a:rPr lang="ko-KR" altLang="en-US" dirty="0" err="1"/>
              <a:t>랜덤절편</a:t>
            </a:r>
            <a:r>
              <a:rPr lang="en-US" altLang="ko-KR" dirty="0"/>
              <a:t> vs </a:t>
            </a:r>
            <a:r>
              <a:rPr lang="ko-KR" altLang="en-US" dirty="0" err="1"/>
              <a:t>랜덤기울기</a:t>
            </a:r>
            <a:endParaRPr lang="en-US" altLang="ko-KR" dirty="0"/>
          </a:p>
          <a:p>
            <a:pPr marL="400050" indent="-400050">
              <a:buAutoNum type="romanLcParenR"/>
            </a:pPr>
            <a:r>
              <a:rPr lang="ko-KR" altLang="en-US" dirty="0" err="1"/>
              <a:t>랜덤절편</a:t>
            </a:r>
            <a:r>
              <a:rPr lang="en-US" altLang="ko-KR" dirty="0"/>
              <a:t>+</a:t>
            </a:r>
            <a:r>
              <a:rPr lang="ko-KR" altLang="en-US" dirty="0"/>
              <a:t>교호작용</a:t>
            </a:r>
            <a:r>
              <a:rPr lang="en-US" altLang="ko-KR" dirty="0"/>
              <a:t>(</a:t>
            </a:r>
            <a:r>
              <a:rPr lang="ko-KR" altLang="en-US" dirty="0"/>
              <a:t>성별</a:t>
            </a:r>
            <a:r>
              <a:rPr lang="en-US" altLang="ko-KR" dirty="0"/>
              <a:t>*</a:t>
            </a:r>
            <a:r>
              <a:rPr lang="ko-KR" altLang="en-US" dirty="0"/>
              <a:t>아이양육자</a:t>
            </a:r>
            <a:r>
              <a:rPr lang="en-US" altLang="ko-KR" dirty="0"/>
              <a:t>) vs </a:t>
            </a:r>
            <a:r>
              <a:rPr lang="ko-KR" altLang="en-US" dirty="0" err="1"/>
              <a:t>랜덤기울기</a:t>
            </a:r>
            <a:r>
              <a:rPr lang="en-US" altLang="ko-KR" dirty="0"/>
              <a:t>+</a:t>
            </a:r>
            <a:r>
              <a:rPr lang="ko-KR" altLang="en-US" dirty="0"/>
              <a:t>교호작용</a:t>
            </a:r>
            <a:endParaRPr lang="en-US" altLang="ko-KR" dirty="0"/>
          </a:p>
          <a:p>
            <a:pPr marL="400050" indent="-400050">
              <a:buAutoNum type="romanLcParenR"/>
            </a:pPr>
            <a:r>
              <a:rPr lang="ko-KR" altLang="en-US" dirty="0" err="1"/>
              <a:t>랜덤절편</a:t>
            </a:r>
            <a:r>
              <a:rPr lang="en-US" altLang="ko-KR" dirty="0"/>
              <a:t>+</a:t>
            </a:r>
            <a:r>
              <a:rPr lang="ko-KR" altLang="en-US" dirty="0"/>
              <a:t>교호작용</a:t>
            </a:r>
            <a:r>
              <a:rPr lang="en-US" altLang="ko-KR" dirty="0"/>
              <a:t>(</a:t>
            </a:r>
            <a:r>
              <a:rPr lang="ko-KR" altLang="en-US" dirty="0"/>
              <a:t>성별</a:t>
            </a:r>
            <a:r>
              <a:rPr lang="en-US" altLang="ko-KR" dirty="0"/>
              <a:t>*</a:t>
            </a:r>
            <a:r>
              <a:rPr lang="ko-KR" altLang="en-US" dirty="0" err="1"/>
              <a:t>배우자월평균소득</a:t>
            </a:r>
            <a:r>
              <a:rPr lang="en-US" altLang="ko-KR" dirty="0"/>
              <a:t>400</a:t>
            </a:r>
            <a:r>
              <a:rPr lang="ko-KR" altLang="en-US" dirty="0"/>
              <a:t>미만</a:t>
            </a:r>
            <a:r>
              <a:rPr lang="en-US" altLang="ko-KR" dirty="0"/>
              <a:t>) vs </a:t>
            </a:r>
            <a:r>
              <a:rPr lang="ko-KR" altLang="en-US" dirty="0" err="1"/>
              <a:t>랜덤기울기</a:t>
            </a:r>
            <a:r>
              <a:rPr lang="en-US" altLang="ko-KR" dirty="0"/>
              <a:t>+</a:t>
            </a:r>
            <a:r>
              <a:rPr lang="ko-KR" altLang="en-US" dirty="0"/>
              <a:t>교호작용</a:t>
            </a:r>
          </a:p>
        </p:txBody>
      </p:sp>
      <p:sp>
        <p:nvSpPr>
          <p:cNvPr id="2" name="Google Shape;327;p19">
            <a:extLst>
              <a:ext uri="{FF2B5EF4-FFF2-40B4-BE49-F238E27FC236}">
                <a16:creationId xmlns:a16="http://schemas.microsoft.com/office/drawing/2014/main" id="{4732A589-7048-06D7-ACF3-52465354CF39}"/>
              </a:ext>
            </a:extLst>
          </p:cNvPr>
          <p:cNvSpPr/>
          <p:nvPr/>
        </p:nvSpPr>
        <p:spPr>
          <a:xfrm>
            <a:off x="414484" y="2346596"/>
            <a:ext cx="3104569" cy="8864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800" dirty="0"/>
              <a:t>Mixed effect model</a:t>
            </a:r>
          </a:p>
          <a:p>
            <a:pPr algn="ctr"/>
            <a:r>
              <a:rPr lang="en-US" altLang="ko-KR" sz="1800" dirty="0"/>
              <a:t>: </a:t>
            </a:r>
            <a:r>
              <a:rPr lang="en-US" sz="18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glmer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27;p19">
            <a:extLst>
              <a:ext uri="{FF2B5EF4-FFF2-40B4-BE49-F238E27FC236}">
                <a16:creationId xmlns:a16="http://schemas.microsoft.com/office/drawing/2014/main" id="{C37D8F90-233A-9C96-F7E2-71F7D1CE544C}"/>
              </a:ext>
            </a:extLst>
          </p:cNvPr>
          <p:cNvSpPr/>
          <p:nvPr/>
        </p:nvSpPr>
        <p:spPr>
          <a:xfrm>
            <a:off x="414483" y="3625003"/>
            <a:ext cx="3104569" cy="8864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800" dirty="0"/>
              <a:t>GEE</a:t>
            </a:r>
            <a:r>
              <a:rPr lang="ko-KR" altLang="en-US" sz="1800" dirty="0"/>
              <a:t>모형</a:t>
            </a:r>
            <a:endParaRPr lang="en-US" altLang="ko-KR" sz="1800" dirty="0"/>
          </a:p>
          <a:p>
            <a:pPr algn="ctr"/>
            <a:r>
              <a:rPr lang="en-US" altLang="ko-KR" sz="1800" dirty="0"/>
              <a:t>: </a:t>
            </a:r>
            <a:r>
              <a:rPr lang="en-US" altLang="ko-KR" sz="1800" dirty="0" err="1"/>
              <a:t>geeglm</a:t>
            </a:r>
            <a:endParaRPr lang="en-US" altLang="ko-KR" sz="1800" dirty="0"/>
          </a:p>
        </p:txBody>
      </p:sp>
      <p:sp>
        <p:nvSpPr>
          <p:cNvPr id="6" name="Google Shape;327;p19">
            <a:extLst>
              <a:ext uri="{FF2B5EF4-FFF2-40B4-BE49-F238E27FC236}">
                <a16:creationId xmlns:a16="http://schemas.microsoft.com/office/drawing/2014/main" id="{594D2EAC-2207-EF02-82A2-16345285034E}"/>
              </a:ext>
            </a:extLst>
          </p:cNvPr>
          <p:cNvSpPr/>
          <p:nvPr/>
        </p:nvSpPr>
        <p:spPr>
          <a:xfrm>
            <a:off x="414483" y="4881884"/>
            <a:ext cx="3104569" cy="8864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800" dirty="0"/>
              <a:t>트리 모형</a:t>
            </a:r>
            <a:endParaRPr lang="en-US" altLang="ko-KR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tree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E9D5D-F0A0-7EB5-38F8-E3609501657D}"/>
              </a:ext>
            </a:extLst>
          </p:cNvPr>
          <p:cNvSpPr txBox="1"/>
          <p:nvPr/>
        </p:nvSpPr>
        <p:spPr>
          <a:xfrm>
            <a:off x="3740328" y="3625003"/>
            <a:ext cx="6100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AutoNum type="romanLcParenR"/>
            </a:pPr>
            <a:r>
              <a:rPr lang="ko-KR" altLang="en-US" dirty="0"/>
              <a:t>기본 모형</a:t>
            </a:r>
            <a:r>
              <a:rPr lang="en-US" altLang="ko-KR" dirty="0"/>
              <a:t>: 4</a:t>
            </a:r>
            <a:r>
              <a:rPr lang="ko-KR" altLang="en-US" dirty="0"/>
              <a:t>가지 상관계수 행렬 분포</a:t>
            </a:r>
            <a:endParaRPr lang="en-US" altLang="ko-KR" dirty="0"/>
          </a:p>
          <a:p>
            <a:pPr marL="400050" indent="-400050">
              <a:buAutoNum type="romanLcParenR"/>
            </a:pPr>
            <a:r>
              <a:rPr lang="ko-KR" altLang="en-US" dirty="0"/>
              <a:t>기본모형</a:t>
            </a:r>
            <a:r>
              <a:rPr lang="en-US" altLang="ko-KR" dirty="0"/>
              <a:t>+</a:t>
            </a:r>
            <a:r>
              <a:rPr lang="ko-KR" altLang="en-US" dirty="0"/>
              <a:t>교호작용</a:t>
            </a:r>
            <a:r>
              <a:rPr lang="en-US" altLang="ko-KR" dirty="0"/>
              <a:t>(</a:t>
            </a:r>
            <a:r>
              <a:rPr lang="ko-KR" altLang="en-US" dirty="0"/>
              <a:t>성별</a:t>
            </a:r>
            <a:r>
              <a:rPr lang="en-US" altLang="ko-KR" dirty="0"/>
              <a:t>*</a:t>
            </a:r>
            <a:r>
              <a:rPr lang="ko-KR" altLang="en-US" dirty="0"/>
              <a:t>아이양육자</a:t>
            </a:r>
            <a:r>
              <a:rPr lang="en-US" altLang="ko-KR" dirty="0"/>
              <a:t>)</a:t>
            </a:r>
          </a:p>
          <a:p>
            <a:pPr marL="400050" indent="-400050">
              <a:buAutoNum type="romanLcParenR"/>
            </a:pPr>
            <a:r>
              <a:rPr lang="ko-KR" altLang="en-US" dirty="0"/>
              <a:t>기본모형 </a:t>
            </a:r>
            <a:r>
              <a:rPr lang="en-US" altLang="ko-KR" dirty="0"/>
              <a:t>+</a:t>
            </a:r>
            <a:r>
              <a:rPr lang="ko-KR" altLang="en-US" dirty="0"/>
              <a:t>교호작용</a:t>
            </a:r>
            <a:r>
              <a:rPr lang="en-US" altLang="ko-KR" dirty="0"/>
              <a:t>(</a:t>
            </a:r>
            <a:r>
              <a:rPr lang="ko-KR" altLang="en-US" dirty="0"/>
              <a:t>성별</a:t>
            </a:r>
            <a:r>
              <a:rPr lang="en-US" altLang="ko-KR" dirty="0"/>
              <a:t>*</a:t>
            </a:r>
            <a:r>
              <a:rPr lang="ko-KR" altLang="en-US" dirty="0" err="1"/>
              <a:t>배우자월평균소득</a:t>
            </a:r>
            <a:r>
              <a:rPr lang="en-US" altLang="ko-KR" dirty="0"/>
              <a:t>400</a:t>
            </a:r>
            <a:r>
              <a:rPr lang="ko-KR" altLang="en-US" dirty="0"/>
              <a:t>미만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82B83-4EA6-ACF5-129B-0D9E6165B9E8}"/>
              </a:ext>
            </a:extLst>
          </p:cNvPr>
          <p:cNvSpPr txBox="1"/>
          <p:nvPr/>
        </p:nvSpPr>
        <p:spPr>
          <a:xfrm>
            <a:off x="3740328" y="4881884"/>
            <a:ext cx="6100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 자료만을 사용해서 트리 모형 나타내기</a:t>
            </a:r>
          </a:p>
        </p:txBody>
      </p:sp>
    </p:spTree>
    <p:extLst>
      <p:ext uri="{BB962C8B-B14F-4D97-AF65-F5344CB8AC3E}">
        <p14:creationId xmlns:p14="http://schemas.microsoft.com/office/powerpoint/2010/main" val="3473767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Q2</a:t>
            </a:r>
            <a:r>
              <a:rPr lang="en-US" sz="3600" b="1" dirty="0">
                <a:solidFill>
                  <a:schemeClr val="lt1"/>
                </a:solidFill>
              </a:rPr>
              <a:t>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1) Mixed effect model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F341E8-6357-E102-4867-9E7FB5C3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75" y="1812463"/>
            <a:ext cx="39869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/>
              <a:t>Glmer</a:t>
            </a:r>
            <a:r>
              <a:rPr lang="en-US" altLang="ko-KR" dirty="0"/>
              <a:t> </a:t>
            </a:r>
            <a:r>
              <a:rPr lang="ko-KR" altLang="en-US" dirty="0"/>
              <a:t>모형</a:t>
            </a:r>
            <a:r>
              <a:rPr lang="en-US" altLang="ko-KR" dirty="0"/>
              <a:t>_</a:t>
            </a:r>
            <a:r>
              <a:rPr lang="ko-KR" altLang="en-US" dirty="0" err="1"/>
              <a:t>랜덤절편</a:t>
            </a:r>
            <a:r>
              <a:rPr lang="en-US" altLang="ko-KR" dirty="0"/>
              <a:t> vs </a:t>
            </a:r>
            <a:r>
              <a:rPr lang="ko-KR" altLang="en-US" dirty="0" err="1"/>
              <a:t>랜덤기울기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24505E-04D8-9E03-BF3A-DFA965BA8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66" y="2389239"/>
            <a:ext cx="4754117" cy="36587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B2CE4A-F55A-C5F4-E468-B5198DC2D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892" y="2389239"/>
            <a:ext cx="4904140" cy="35923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75DC-43FB-B71A-22A3-4A54EAD7EA3A}"/>
              </a:ext>
            </a:extLst>
          </p:cNvPr>
          <p:cNvSpPr/>
          <p:nvPr/>
        </p:nvSpPr>
        <p:spPr>
          <a:xfrm>
            <a:off x="738909" y="2872509"/>
            <a:ext cx="397164" cy="27709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4F0EB8-5B77-D21D-3A24-9A081E6475CC}"/>
              </a:ext>
            </a:extLst>
          </p:cNvPr>
          <p:cNvSpPr/>
          <p:nvPr/>
        </p:nvSpPr>
        <p:spPr>
          <a:xfrm>
            <a:off x="5818909" y="2872509"/>
            <a:ext cx="397164" cy="27709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99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Q2</a:t>
            </a:r>
            <a:r>
              <a:rPr lang="en-US" sz="3600" b="1" dirty="0">
                <a:solidFill>
                  <a:schemeClr val="lt1"/>
                </a:solidFill>
              </a:rPr>
              <a:t>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1) Mixed effect model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73CCE1-AC65-835E-D82E-824FAA847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1022" y="20412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25CB56B-BFE5-0B98-49C8-D9037DDA9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1" y="1676316"/>
            <a:ext cx="79415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/>
              <a:t>Glmer</a:t>
            </a:r>
            <a:r>
              <a:rPr lang="en-US" altLang="ko-KR" dirty="0"/>
              <a:t> </a:t>
            </a:r>
            <a:r>
              <a:rPr lang="ko-KR" altLang="en-US" dirty="0"/>
              <a:t>모형</a:t>
            </a:r>
            <a:r>
              <a:rPr lang="en-US" altLang="ko-KR" dirty="0"/>
              <a:t>_</a:t>
            </a:r>
            <a:r>
              <a:rPr lang="ko-KR" altLang="en-US" dirty="0" err="1"/>
              <a:t>랜덤절편</a:t>
            </a:r>
            <a:r>
              <a:rPr lang="en-US" altLang="ko-KR" dirty="0"/>
              <a:t>+</a:t>
            </a:r>
            <a:r>
              <a:rPr lang="ko-KR" altLang="en-US" dirty="0"/>
              <a:t>교호작용</a:t>
            </a:r>
            <a:r>
              <a:rPr lang="en-US" altLang="ko-KR" dirty="0"/>
              <a:t>(</a:t>
            </a:r>
            <a:r>
              <a:rPr lang="ko-KR" altLang="en-US" dirty="0"/>
              <a:t>성별</a:t>
            </a:r>
            <a:r>
              <a:rPr lang="en-US" altLang="ko-KR" dirty="0"/>
              <a:t>*</a:t>
            </a:r>
            <a:r>
              <a:rPr lang="ko-KR" altLang="en-US" dirty="0"/>
              <a:t>아이양육자</a:t>
            </a:r>
            <a:r>
              <a:rPr lang="en-US" altLang="ko-KR" dirty="0"/>
              <a:t>) vs </a:t>
            </a:r>
            <a:r>
              <a:rPr lang="ko-KR" altLang="en-US" dirty="0" err="1"/>
              <a:t>랜덤기울기</a:t>
            </a:r>
            <a:r>
              <a:rPr lang="en-US" altLang="ko-KR" dirty="0"/>
              <a:t>+</a:t>
            </a:r>
            <a:r>
              <a:rPr lang="ko-KR" altLang="en-US" dirty="0"/>
              <a:t>교호작용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67D903-963A-961C-E470-0DDC752D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30" y="2050666"/>
            <a:ext cx="5734685" cy="43813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9482E2-7008-C471-7806-606AF0732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737" y="2050666"/>
            <a:ext cx="5381627" cy="41786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B2C20BD-1412-EFD1-3251-02736ECBD7C4}"/>
              </a:ext>
            </a:extLst>
          </p:cNvPr>
          <p:cNvSpPr/>
          <p:nvPr/>
        </p:nvSpPr>
        <p:spPr>
          <a:xfrm>
            <a:off x="676521" y="2689871"/>
            <a:ext cx="397164" cy="27709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D10074-AEE1-7484-84FD-A466F3D11638}"/>
              </a:ext>
            </a:extLst>
          </p:cNvPr>
          <p:cNvSpPr/>
          <p:nvPr/>
        </p:nvSpPr>
        <p:spPr>
          <a:xfrm>
            <a:off x="6517540" y="2665374"/>
            <a:ext cx="397164" cy="27709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3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875097" y="215325"/>
            <a:ext cx="3362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503592" y="2396104"/>
            <a:ext cx="105096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r>
              <a:rPr lang="en-US" sz="76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최종</a:t>
            </a:r>
            <a:r>
              <a:rPr lang="en-US" sz="2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학력</a:t>
            </a:r>
            <a:r>
              <a:rPr lang="en-US" sz="2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학사</a:t>
            </a:r>
            <a:r>
              <a:rPr lang="en-US" sz="2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이상의</a:t>
            </a:r>
            <a:r>
              <a:rPr lang="en-US" sz="2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근로자</a:t>
            </a:r>
            <a:r>
              <a:rPr lang="en-US" sz="2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임금에</a:t>
            </a:r>
            <a:r>
              <a:rPr lang="en-US" sz="2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영향을</a:t>
            </a:r>
            <a:r>
              <a:rPr lang="en-US" sz="2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미치는</a:t>
            </a:r>
            <a:r>
              <a:rPr lang="en-US" sz="2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공변량</a:t>
            </a:r>
            <a:endParaRPr sz="2800" b="1" dirty="0">
              <a:solidFill>
                <a:srgbClr val="1E325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1E325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r>
              <a:rPr lang="en-US" sz="4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6세</a:t>
            </a:r>
            <a:r>
              <a:rPr lang="en-US" sz="2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미만</a:t>
            </a:r>
            <a:r>
              <a:rPr lang="en-US" sz="2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아이가</a:t>
            </a:r>
            <a:r>
              <a:rPr lang="en-US" sz="2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있는</a:t>
            </a:r>
            <a:r>
              <a:rPr lang="en-US" sz="2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기혼</a:t>
            </a:r>
            <a:r>
              <a:rPr lang="en-US" sz="2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대졸자</a:t>
            </a:r>
            <a:r>
              <a:rPr lang="en-US" sz="2800" b="1" dirty="0" err="1">
                <a:solidFill>
                  <a:srgbClr val="1E3252"/>
                </a:solidFill>
              </a:rPr>
              <a:t>의</a:t>
            </a:r>
            <a:r>
              <a:rPr lang="en-US" sz="2800" b="1" dirty="0">
                <a:solidFill>
                  <a:srgbClr val="1E3252"/>
                </a:solidFill>
              </a:rPr>
              <a:t> </a:t>
            </a:r>
            <a:r>
              <a:rPr lang="en-US" sz="2800" b="1" dirty="0" err="1">
                <a:solidFill>
                  <a:srgbClr val="1E3252"/>
                </a:solidFill>
              </a:rPr>
              <a:t>취업</a:t>
            </a:r>
            <a:r>
              <a:rPr lang="en-US" sz="2800" b="1" dirty="0">
                <a:solidFill>
                  <a:srgbClr val="1E3252"/>
                </a:solidFill>
              </a:rPr>
              <a:t> </a:t>
            </a:r>
            <a:r>
              <a:rPr lang="en-US" sz="2800" b="1" dirty="0" err="1">
                <a:solidFill>
                  <a:srgbClr val="1E3252"/>
                </a:solidFill>
              </a:rPr>
              <a:t>유지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에</a:t>
            </a:r>
            <a:r>
              <a:rPr lang="en-US" sz="2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영향을</a:t>
            </a:r>
            <a:r>
              <a:rPr lang="en-US" sz="2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미치는</a:t>
            </a:r>
            <a:r>
              <a:rPr lang="en-US" sz="2800" b="1" dirty="0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공변량</a:t>
            </a:r>
            <a:endParaRPr sz="2800" b="1" dirty="0">
              <a:solidFill>
                <a:srgbClr val="1E3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503592" y="1797501"/>
            <a:ext cx="88304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E3252"/>
                </a:solidFill>
                <a:latin typeface="Arial"/>
                <a:ea typeface="Arial"/>
                <a:cs typeface="Arial"/>
                <a:sym typeface="Arial"/>
              </a:rPr>
              <a:t>주요 관심사: 결혼과 출산이 취업여부 및 임금에 미치는 영향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182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Q2</a:t>
            </a:r>
            <a:r>
              <a:rPr lang="en-US" sz="3600" b="1" dirty="0">
                <a:solidFill>
                  <a:schemeClr val="lt1"/>
                </a:solidFill>
              </a:rPr>
              <a:t>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1) Mixed effect model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73CCE1-AC65-835E-D82E-824FAA847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1022" y="20412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F8F331-829F-CE8F-3C59-BC25E59F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105" y="20986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B76792-420A-78C5-F458-E958ED86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38" y="1764523"/>
            <a:ext cx="75103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/>
              <a:t>Glmer</a:t>
            </a:r>
            <a:r>
              <a:rPr lang="en-US" altLang="ko-KR" dirty="0"/>
              <a:t> </a:t>
            </a:r>
            <a:r>
              <a:rPr lang="ko-KR" altLang="en-US" dirty="0"/>
              <a:t>모형</a:t>
            </a:r>
            <a:r>
              <a:rPr lang="en-US" altLang="ko-KR" dirty="0"/>
              <a:t>_</a:t>
            </a:r>
            <a:r>
              <a:rPr lang="ko-KR" altLang="en-US" dirty="0" err="1"/>
              <a:t>랜덤절편</a:t>
            </a:r>
            <a:r>
              <a:rPr lang="en-US" altLang="ko-KR" dirty="0"/>
              <a:t>+</a:t>
            </a:r>
            <a:r>
              <a:rPr lang="ko-KR" altLang="en-US" dirty="0"/>
              <a:t>교호작용</a:t>
            </a:r>
            <a:r>
              <a:rPr lang="en-US" altLang="ko-KR" dirty="0"/>
              <a:t>(</a:t>
            </a:r>
            <a:r>
              <a:rPr lang="ko-KR" altLang="en-US" dirty="0"/>
              <a:t>성별</a:t>
            </a:r>
            <a:r>
              <a:rPr lang="en-US" altLang="ko-KR" dirty="0"/>
              <a:t>*</a:t>
            </a:r>
            <a:r>
              <a:rPr lang="ko-KR" altLang="en-US" dirty="0" err="1"/>
              <a:t>배우자월평균소득</a:t>
            </a:r>
            <a:r>
              <a:rPr lang="en-US" altLang="ko-KR" dirty="0"/>
              <a:t>_400</a:t>
            </a:r>
            <a:r>
              <a:rPr lang="ko-KR" altLang="en-US" dirty="0"/>
              <a:t>미만</a:t>
            </a:r>
            <a:r>
              <a:rPr lang="en-US" altLang="ko-KR" dirty="0"/>
              <a:t>) vs </a:t>
            </a:r>
            <a:r>
              <a:rPr lang="ko-KR" altLang="en-US" dirty="0" err="1"/>
              <a:t>랜덤기울기</a:t>
            </a:r>
            <a:r>
              <a:rPr lang="en-US" altLang="ko-KR" dirty="0"/>
              <a:t>+</a:t>
            </a:r>
            <a:r>
              <a:rPr lang="ko-KR" altLang="en-US" dirty="0"/>
              <a:t>교호작용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C31C58-ED3C-1EC3-20FA-C434EEF2F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55" y="2269810"/>
            <a:ext cx="4357484" cy="40981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9F38A7-E66E-41B6-B217-D0EA1E301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007" y="2348987"/>
            <a:ext cx="4213620" cy="39720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00332C-0BD6-FFC9-C9E3-31190593FA19}"/>
              </a:ext>
            </a:extLst>
          </p:cNvPr>
          <p:cNvSpPr/>
          <p:nvPr/>
        </p:nvSpPr>
        <p:spPr>
          <a:xfrm>
            <a:off x="875103" y="2897964"/>
            <a:ext cx="397164" cy="27709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DCED70-8044-0BFB-A3EE-A56257B32ECC}"/>
              </a:ext>
            </a:extLst>
          </p:cNvPr>
          <p:cNvSpPr/>
          <p:nvPr/>
        </p:nvSpPr>
        <p:spPr>
          <a:xfrm>
            <a:off x="5673313" y="2917896"/>
            <a:ext cx="397164" cy="27709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169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Q2</a:t>
            </a:r>
            <a:r>
              <a:rPr lang="en-US" sz="3600" b="1" dirty="0">
                <a:solidFill>
                  <a:schemeClr val="lt1"/>
                </a:solidFill>
              </a:rPr>
              <a:t>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1) Mixed effect model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73CCE1-AC65-835E-D82E-824FAA847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1022" y="20412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F8F331-829F-CE8F-3C59-BC25E59F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105" y="20986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B76792-420A-78C5-F458-E958ED86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38" y="1764523"/>
            <a:ext cx="49632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/>
              <a:t>Glmer</a:t>
            </a:r>
            <a:r>
              <a:rPr lang="en-US" altLang="ko-KR" dirty="0"/>
              <a:t> </a:t>
            </a:r>
            <a:r>
              <a:rPr lang="ko-KR" altLang="en-US" dirty="0"/>
              <a:t>모형</a:t>
            </a:r>
            <a:r>
              <a:rPr lang="en-US" altLang="ko-KR" dirty="0"/>
              <a:t>_</a:t>
            </a:r>
            <a:r>
              <a:rPr lang="ko-KR" altLang="en-US" dirty="0" err="1"/>
              <a:t>랜덤절편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AIC</a:t>
            </a:r>
            <a:r>
              <a:rPr lang="ko-KR" altLang="en-US" dirty="0"/>
              <a:t>가 가장 작았음</a:t>
            </a:r>
            <a:r>
              <a:rPr lang="en-US" altLang="ko-KR" dirty="0"/>
              <a:t>.-&gt;</a:t>
            </a:r>
            <a:r>
              <a:rPr lang="ko-KR" altLang="en-US" dirty="0"/>
              <a:t>이 모형 선택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E34C5-FDE2-3490-F337-AE3E05739B9C}"/>
              </a:ext>
            </a:extLst>
          </p:cNvPr>
          <p:cNvSpPr txBox="1"/>
          <p:nvPr/>
        </p:nvSpPr>
        <p:spPr>
          <a:xfrm>
            <a:off x="5744976" y="4144550"/>
            <a:ext cx="58718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성별이 남성일 때</a:t>
            </a:r>
            <a:r>
              <a:rPr lang="en-US" altLang="ko-KR" dirty="0"/>
              <a:t>, </a:t>
            </a:r>
            <a:r>
              <a:rPr lang="ko-KR" altLang="en-US" dirty="0"/>
              <a:t>부모 외의 아이 양육자가 있을 때</a:t>
            </a:r>
            <a:r>
              <a:rPr lang="en-US" altLang="ko-KR" dirty="0"/>
              <a:t>, </a:t>
            </a:r>
            <a:r>
              <a:rPr lang="ko-KR" altLang="en-US" dirty="0"/>
              <a:t>배우자의 월평균 소득이 </a:t>
            </a:r>
            <a:r>
              <a:rPr lang="en-US" altLang="ko-KR" dirty="0"/>
              <a:t>400 </a:t>
            </a:r>
            <a:r>
              <a:rPr lang="ko-KR" altLang="en-US" dirty="0"/>
              <a:t>미만일 때</a:t>
            </a:r>
            <a:r>
              <a:rPr lang="en-US" altLang="ko-KR" dirty="0"/>
              <a:t> </a:t>
            </a:r>
            <a:r>
              <a:rPr lang="ko-KR" altLang="en-US" dirty="0"/>
              <a:t>취업할 가능성이 증가하였다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시간이 지남에 따라 취업할 가능성이 증가하였다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석사 이상과</a:t>
            </a:r>
            <a:r>
              <a:rPr lang="en-US" altLang="ko-KR" dirty="0"/>
              <a:t>, </a:t>
            </a:r>
            <a:r>
              <a:rPr lang="ko-KR" altLang="en-US" dirty="0" err="1"/>
              <a:t>학사졸</a:t>
            </a:r>
            <a:r>
              <a:rPr lang="ko-KR" altLang="en-US" dirty="0"/>
              <a:t> 사이에 유의미한 취업률 차이는 없었다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랜덤절편에</a:t>
            </a:r>
            <a:r>
              <a:rPr lang="ko-KR" altLang="en-US" dirty="0"/>
              <a:t> 대한 분산이 작지 않은 것을 보아</a:t>
            </a:r>
            <a:r>
              <a:rPr lang="en-US" altLang="ko-KR" dirty="0"/>
              <a:t>, </a:t>
            </a:r>
            <a:r>
              <a:rPr lang="ko-KR" altLang="en-US" dirty="0"/>
              <a:t>개체마다 </a:t>
            </a:r>
            <a:r>
              <a:rPr lang="en-US" altLang="ko-KR" dirty="0"/>
              <a:t>2016</a:t>
            </a:r>
            <a:r>
              <a:rPr lang="ko-KR" altLang="en-US" dirty="0"/>
              <a:t>년의 취업할 가능성이 다르다고 해석할 수 있다</a:t>
            </a:r>
            <a:r>
              <a:rPr lang="en-US" altLang="ko-KR" dirty="0"/>
              <a:t>. (</a:t>
            </a:r>
            <a:r>
              <a:rPr lang="ko-KR" altLang="en-US" dirty="0" err="1"/>
              <a:t>개체별</a:t>
            </a:r>
            <a:r>
              <a:rPr lang="ko-KR" altLang="en-US" dirty="0"/>
              <a:t> 효과가 존재한다</a:t>
            </a:r>
            <a:r>
              <a:rPr lang="en-US" altLang="ko-KR" dirty="0"/>
              <a:t>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AF827F-E9F4-5414-6AEC-67E7BF50FCBF}"/>
                  </a:ext>
                </a:extLst>
              </p:cNvPr>
              <p:cNvSpPr txBox="1"/>
              <p:nvPr/>
            </p:nvSpPr>
            <p:spPr>
              <a:xfrm>
                <a:off x="6221337" y="1904848"/>
                <a:ext cx="4262840" cy="11733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−861.823−0.113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출생연도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8.321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성별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여성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+2.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947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아이양육자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0.696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배우자월평균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소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_400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미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만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499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최종학력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542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조사연도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AF827F-E9F4-5414-6AEC-67E7BF50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337" y="1904848"/>
                <a:ext cx="4262840" cy="1173398"/>
              </a:xfrm>
              <a:prstGeom prst="rect">
                <a:avLst/>
              </a:prstGeom>
              <a:blipFill>
                <a:blip r:embed="rId3"/>
                <a:stretch>
                  <a:fillRect l="-286" b="-7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F7BADF7-A45B-1F37-CB1F-4AF62B9239B3}"/>
              </a:ext>
            </a:extLst>
          </p:cNvPr>
          <p:cNvSpPr txBox="1"/>
          <p:nvPr/>
        </p:nvSpPr>
        <p:spPr>
          <a:xfrm>
            <a:off x="5744977" y="3190443"/>
            <a:ext cx="5871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해석 결과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아이양육자</a:t>
            </a:r>
            <a:r>
              <a:rPr lang="en-US" altLang="ko-KR" dirty="0"/>
              <a:t>, </a:t>
            </a:r>
            <a:r>
              <a:rPr lang="ko-KR" altLang="en-US" dirty="0" err="1"/>
              <a:t>배우자월평균소득</a:t>
            </a:r>
            <a:r>
              <a:rPr lang="en-US" altLang="ko-KR" dirty="0"/>
              <a:t>_400</a:t>
            </a:r>
            <a:r>
              <a:rPr lang="ko-KR" altLang="en-US" dirty="0"/>
              <a:t>미만</a:t>
            </a:r>
            <a:r>
              <a:rPr lang="en-US" altLang="ko-KR" dirty="0"/>
              <a:t>, </a:t>
            </a:r>
            <a:r>
              <a:rPr lang="ko-KR" altLang="en-US" dirty="0"/>
              <a:t>조사연도가 유의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출생 연도</a:t>
            </a:r>
            <a:r>
              <a:rPr lang="en-US" altLang="ko-KR" dirty="0"/>
              <a:t>, </a:t>
            </a:r>
            <a:r>
              <a:rPr lang="ko-KR" altLang="en-US" dirty="0"/>
              <a:t>최종학력은 유의하지 않음</a:t>
            </a:r>
            <a:r>
              <a:rPr lang="en-US" altLang="ko-KR" dirty="0"/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0E16-1CF4-A646-0374-2AFF8BF70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66" y="2389239"/>
            <a:ext cx="4754117" cy="36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40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Q2</a:t>
            </a:r>
            <a:r>
              <a:rPr lang="en-US" sz="3600" b="1" dirty="0">
                <a:solidFill>
                  <a:schemeClr val="lt1"/>
                </a:solidFill>
              </a:rPr>
              <a:t>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1) Mixed effect model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73CCE1-AC65-835E-D82E-824FAA847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1022" y="20412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F8F331-829F-CE8F-3C59-BC25E59F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105" y="20986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B76792-420A-78C5-F458-E958ED86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37" y="1764523"/>
            <a:ext cx="89942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/>
              <a:t>Glmer</a:t>
            </a:r>
            <a:r>
              <a:rPr lang="en-US" altLang="ko-KR" dirty="0"/>
              <a:t> </a:t>
            </a:r>
            <a:r>
              <a:rPr lang="ko-KR" altLang="en-US" dirty="0"/>
              <a:t>모형</a:t>
            </a:r>
            <a:r>
              <a:rPr lang="en-US" altLang="ko-KR" dirty="0"/>
              <a:t>_</a:t>
            </a:r>
            <a:r>
              <a:rPr lang="ko-KR" altLang="en-US" dirty="0" err="1"/>
              <a:t>랜덤절편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AIC</a:t>
            </a:r>
            <a:r>
              <a:rPr lang="ko-KR" altLang="en-US" dirty="0"/>
              <a:t>가 가장 작았음</a:t>
            </a:r>
            <a:r>
              <a:rPr lang="en-US" altLang="ko-KR" dirty="0"/>
              <a:t>.-&gt;</a:t>
            </a:r>
            <a:r>
              <a:rPr lang="ko-KR" altLang="en-US" dirty="0"/>
              <a:t>이 모형 선택 후 유의한 변수만 남기고 모델</a:t>
            </a:r>
            <a:r>
              <a:rPr lang="en-US" altLang="ko-KR" dirty="0"/>
              <a:t> </a:t>
            </a:r>
            <a:r>
              <a:rPr lang="ko-KR" altLang="en-US" dirty="0"/>
              <a:t>적합</a:t>
            </a:r>
            <a:r>
              <a:rPr lang="en-US" altLang="ko-KR" dirty="0"/>
              <a:t>.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84AEDD-1C20-C19B-463C-09C6E1886EC9}"/>
                  </a:ext>
                </a:extLst>
              </p:cNvPr>
              <p:cNvSpPr txBox="1"/>
              <p:nvPr/>
            </p:nvSpPr>
            <p:spPr>
              <a:xfrm>
                <a:off x="6640547" y="3139014"/>
                <a:ext cx="6307392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-</a:t>
                </a:r>
                <a:r>
                  <a:rPr lang="ko-KR" altLang="en-US" dirty="0"/>
                  <a:t>앞서 선택한 모형과 회귀계수 값이 유사하다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-</a:t>
                </a:r>
                <a:r>
                  <a:rPr lang="ko-KR" altLang="en-US" dirty="0"/>
                  <a:t>남성의 취업할 오즈는 여성 개체보다 </a:t>
                </a:r>
                <a:r>
                  <a:rPr lang="en-US" altLang="ko-KR" dirty="0"/>
                  <a:t>exp(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8.44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배 크다</a:t>
                </a:r>
                <a:r>
                  <a:rPr lang="en-US" altLang="ko-KR" dirty="0"/>
                  <a:t>.  </a:t>
                </a:r>
              </a:p>
              <a:p>
                <a:r>
                  <a:rPr lang="en-US" altLang="ko-KR" dirty="0"/>
                  <a:t>-</a:t>
                </a:r>
                <a:r>
                  <a:rPr lang="ko-KR" altLang="en-US" dirty="0"/>
                  <a:t>배우자 월평균 소득이 </a:t>
                </a:r>
                <a:r>
                  <a:rPr lang="en-US" altLang="ko-KR" dirty="0"/>
                  <a:t>400</a:t>
                </a:r>
                <a:r>
                  <a:rPr lang="ko-KR" altLang="en-US" dirty="0"/>
                  <a:t>만원 미만인 개체의 취업할 오즈는 아닌 개체의 </a:t>
                </a:r>
                <a:r>
                  <a:rPr lang="en-US" altLang="ko-KR" dirty="0"/>
                  <a:t>exp(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0.662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배이다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-</a:t>
                </a:r>
                <a:r>
                  <a:rPr lang="ko-KR" altLang="en-US" dirty="0"/>
                  <a:t>시간이 지날수록 취업할 가능성이 증가한다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84AEDD-1C20-C19B-463C-09C6E1886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547" y="3139014"/>
                <a:ext cx="6307392" cy="1815882"/>
              </a:xfrm>
              <a:prstGeom prst="rect">
                <a:avLst/>
              </a:prstGeom>
              <a:blipFill>
                <a:blip r:embed="rId3"/>
                <a:stretch>
                  <a:fillRect l="-290" t="-10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E97B2D-5506-320E-CDAE-7CC2BD6EAC03}"/>
                  </a:ext>
                </a:extLst>
              </p:cNvPr>
              <p:cNvSpPr txBox="1"/>
              <p:nvPr/>
            </p:nvSpPr>
            <p:spPr>
              <a:xfrm>
                <a:off x="6635214" y="2072300"/>
                <a:ext cx="6254831" cy="9262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=−1070−8.44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성별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여성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+2.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아이양육자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0.662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배우자월평균소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_400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미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536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조사연도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E97B2D-5506-320E-CDAE-7CC2BD6EA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214" y="2072300"/>
                <a:ext cx="6254831" cy="926216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2DCE7845-E484-C4E0-00C6-CAD8D4A9B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45" y="2072300"/>
            <a:ext cx="5837426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15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Q2</a:t>
            </a:r>
            <a:r>
              <a:rPr lang="en-US" sz="3600" b="1" dirty="0">
                <a:solidFill>
                  <a:schemeClr val="lt1"/>
                </a:solidFill>
              </a:rPr>
              <a:t>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2) GEE</a:t>
            </a:r>
            <a:r>
              <a:rPr lang="ko-KR" altLang="en-US" sz="1800" b="1" dirty="0">
                <a:solidFill>
                  <a:srgbClr val="1E3252"/>
                </a:solidFill>
              </a:rPr>
              <a:t>모형</a:t>
            </a: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73CCE1-AC65-835E-D82E-824FAA847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1022" y="20412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F8F331-829F-CE8F-3C59-BC25E59F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105" y="20986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E427287-7159-2691-B472-E9EAA7C24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02" y="2123948"/>
            <a:ext cx="9733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GEE </a:t>
            </a:r>
            <a:r>
              <a:rPr lang="ko-KR" altLang="en-US" dirty="0"/>
              <a:t>모형</a:t>
            </a:r>
            <a:endParaRPr lang="en-US" altLang="ko-K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07410F4-474C-64C7-0E33-AB80CC431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02" y="3825945"/>
            <a:ext cx="41424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/>
              <a:t>QIC</a:t>
            </a:r>
            <a:r>
              <a:rPr lang="ko-KR" altLang="en-US" dirty="0"/>
              <a:t>가 </a:t>
            </a:r>
            <a:r>
              <a:rPr lang="en-US" altLang="ko-KR" dirty="0"/>
              <a:t>1,2,3</a:t>
            </a:r>
            <a:r>
              <a:rPr lang="ko-KR" altLang="en-US" dirty="0"/>
              <a:t>번째 모형 모두 유사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가장 간단한 첫 번째 모형을 선택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상관계수 행렬에 대해 독립 가정을 한 모형 선택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897B95F-31E9-DB64-6099-7A413E34A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02" y="4972097"/>
            <a:ext cx="72827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아이양육자</a:t>
            </a:r>
            <a:r>
              <a:rPr lang="en-US" altLang="ko-KR" dirty="0"/>
              <a:t>, </a:t>
            </a:r>
            <a:r>
              <a:rPr lang="ko-KR" altLang="en-US" dirty="0" err="1"/>
              <a:t>배우자월평균소득</a:t>
            </a:r>
            <a:r>
              <a:rPr lang="en-US" altLang="ko-KR" dirty="0"/>
              <a:t>_400</a:t>
            </a:r>
            <a:r>
              <a:rPr lang="ko-KR" altLang="en-US" dirty="0"/>
              <a:t>미만</a:t>
            </a:r>
            <a:r>
              <a:rPr lang="en-US" altLang="ko-KR" dirty="0"/>
              <a:t>, </a:t>
            </a:r>
            <a:r>
              <a:rPr lang="ko-KR" altLang="en-US" dirty="0"/>
              <a:t>조사연도가 유의하다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성별이 남자인 그룹</a:t>
            </a:r>
            <a:r>
              <a:rPr lang="en-US" altLang="ko-KR" dirty="0"/>
              <a:t>, </a:t>
            </a:r>
            <a:r>
              <a:rPr lang="ko-KR" altLang="en-US" dirty="0"/>
              <a:t>부모 외의 아이 양육자가 있는 그룹의 취업할 가능성이 더 높았다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배우자 월평균 소득이 </a:t>
            </a:r>
            <a:r>
              <a:rPr lang="en-US" altLang="ko-KR" dirty="0"/>
              <a:t>400</a:t>
            </a:r>
            <a:r>
              <a:rPr lang="ko-KR" altLang="en-US" dirty="0"/>
              <a:t>만원 미만인 그룹의 취업할 가능성이 더 높았다 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CCDB085-F463-4E9D-66C6-4982B3F8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20" y="2694071"/>
            <a:ext cx="4512861" cy="98319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52F6F06-258E-FAEE-74AC-C9FE0C004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789" y="2117573"/>
            <a:ext cx="4153260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68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Q2</a:t>
            </a:r>
            <a:r>
              <a:rPr lang="en-US" sz="3600" b="1" dirty="0">
                <a:solidFill>
                  <a:schemeClr val="lt1"/>
                </a:solidFill>
              </a:rPr>
              <a:t>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400"/>
            </a:pPr>
            <a:r>
              <a:rPr lang="en-US" altLang="ko-KR" sz="2400" dirty="0">
                <a:solidFill>
                  <a:srgbClr val="393939"/>
                </a:solidFill>
              </a:rPr>
              <a:t>1) GEE</a:t>
            </a:r>
            <a:r>
              <a:rPr lang="ko-KR" altLang="en-US" sz="2400" dirty="0">
                <a:solidFill>
                  <a:srgbClr val="393939"/>
                </a:solidFill>
              </a:rPr>
              <a:t>모형</a:t>
            </a: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73CCE1-AC65-835E-D82E-824FAA847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1022" y="20412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797313-AB61-941D-0554-14C26428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80" y="31501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C94E10-BAE6-E0C0-48BB-EF805B73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38" y="2139275"/>
            <a:ext cx="3225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GEE </a:t>
            </a:r>
            <a:r>
              <a:rPr lang="ko-KR" altLang="en-US" dirty="0"/>
              <a:t>모형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성별</a:t>
            </a:r>
            <a:r>
              <a:rPr lang="en-US" altLang="ko-KR" dirty="0"/>
              <a:t>*</a:t>
            </a:r>
            <a:r>
              <a:rPr lang="ko-KR" altLang="en-US" dirty="0" err="1"/>
              <a:t>배우자월평균소득</a:t>
            </a:r>
            <a:r>
              <a:rPr lang="en-US" altLang="ko-KR" dirty="0"/>
              <a:t>0</a:t>
            </a:r>
            <a:r>
              <a:rPr lang="ko-KR" altLang="en-US" dirty="0"/>
              <a:t>초과</a:t>
            </a:r>
            <a:r>
              <a:rPr lang="en-US" altLang="ko-KR" dirty="0"/>
              <a:t>400</a:t>
            </a:r>
            <a:r>
              <a:rPr lang="ko-KR" altLang="en-US" dirty="0"/>
              <a:t>미만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2698F101-80D6-8868-108B-E0E883296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89" y="5582591"/>
            <a:ext cx="747352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아이 양육자</a:t>
            </a:r>
            <a:r>
              <a:rPr lang="en-US" altLang="ko-KR" dirty="0"/>
              <a:t>, </a:t>
            </a:r>
            <a:r>
              <a:rPr lang="ko-KR" altLang="en-US" dirty="0"/>
              <a:t>조사연도가 유의하다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성별이 남자인 그룹</a:t>
            </a:r>
            <a:r>
              <a:rPr lang="en-US" altLang="ko-KR" dirty="0"/>
              <a:t>, </a:t>
            </a:r>
            <a:r>
              <a:rPr lang="ko-KR" altLang="en-US" dirty="0"/>
              <a:t>부모 외의 아이 양육자가 있는 그룹의 취업할 가능성이 더 높았다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시간이 지남에 따라 취업 가능성이 증가한다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성별에 따라 배우자의 월평균 소득에 취업가능성이 영향을 받을 줄 알았는데 그렇지 않았다</a:t>
            </a:r>
            <a:r>
              <a:rPr lang="en-US" altLang="ko-KR" dirty="0"/>
              <a:t>.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202DDFD-DB9D-3F00-DF67-D7FF439BA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02" y="2875175"/>
            <a:ext cx="4621667" cy="1010990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6CA59303-C747-6460-3DD7-971F08119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29" y="4082089"/>
            <a:ext cx="41424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/>
              <a:t>QIC</a:t>
            </a:r>
            <a:r>
              <a:rPr lang="ko-KR" altLang="en-US" dirty="0"/>
              <a:t>가 </a:t>
            </a:r>
            <a:r>
              <a:rPr lang="en-US" altLang="ko-KR" dirty="0"/>
              <a:t>1,2,3</a:t>
            </a:r>
            <a:r>
              <a:rPr lang="ko-KR" altLang="en-US" dirty="0"/>
              <a:t>번째 모형 모두 유사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가장 간단한 첫 번째 모형을 선택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상관계수 행렬에 대해 독립 가정을 한 모형 선택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7C811FB-CDC4-D278-4381-246EE0509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791" y="1910965"/>
            <a:ext cx="5061242" cy="33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80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Q2</a:t>
            </a:r>
            <a:r>
              <a:rPr lang="en-US" sz="3600" b="1" dirty="0">
                <a:solidFill>
                  <a:schemeClr val="lt1"/>
                </a:solidFill>
              </a:rPr>
              <a:t>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400"/>
            </a:pPr>
            <a:r>
              <a:rPr lang="en-US" altLang="ko-KR" sz="2400" dirty="0">
                <a:solidFill>
                  <a:srgbClr val="393939"/>
                </a:solidFill>
              </a:rPr>
              <a:t>1) GEE</a:t>
            </a:r>
            <a:r>
              <a:rPr lang="ko-KR" altLang="en-US" sz="2400" dirty="0">
                <a:solidFill>
                  <a:srgbClr val="393939"/>
                </a:solidFill>
              </a:rPr>
              <a:t>모형</a:t>
            </a: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73CCE1-AC65-835E-D82E-824FAA847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1022" y="20412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797313-AB61-941D-0554-14C26428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80" y="31501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C94E10-BAE6-E0C0-48BB-EF805B73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38" y="2139275"/>
            <a:ext cx="1571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GEE </a:t>
            </a:r>
            <a:r>
              <a:rPr lang="ko-KR" altLang="en-US" dirty="0"/>
              <a:t>모형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성별</a:t>
            </a:r>
            <a:r>
              <a:rPr lang="en-US" altLang="ko-KR" dirty="0"/>
              <a:t>*</a:t>
            </a:r>
            <a:r>
              <a:rPr lang="ko-KR" altLang="en-US" dirty="0"/>
              <a:t>아이양육자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8C75E97-DAF5-ABB6-48D9-946F16C7F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38" y="4559800"/>
            <a:ext cx="4738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/>
              <a:t>QIC</a:t>
            </a:r>
            <a:r>
              <a:rPr lang="ko-KR" altLang="en-US" dirty="0"/>
              <a:t>가 가장 작은 첫 번째 모형이 가장 좋다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8145699-478F-7C7B-E453-B136B8CD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89" y="5690312"/>
            <a:ext cx="746229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 err="1"/>
              <a:t>배우자월평균소득</a:t>
            </a:r>
            <a:r>
              <a:rPr lang="en-US" altLang="ko-KR" dirty="0"/>
              <a:t>_400</a:t>
            </a:r>
            <a:r>
              <a:rPr lang="ko-KR" altLang="en-US" dirty="0"/>
              <a:t>미만</a:t>
            </a:r>
            <a:r>
              <a:rPr lang="en-US" altLang="ko-KR" dirty="0"/>
              <a:t>, </a:t>
            </a:r>
            <a:r>
              <a:rPr lang="ko-KR" altLang="en-US" dirty="0"/>
              <a:t>조사연도가 유의하다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성별이 남자인 그룹</a:t>
            </a:r>
            <a:r>
              <a:rPr lang="en-US" altLang="ko-KR" dirty="0"/>
              <a:t>, </a:t>
            </a:r>
            <a:r>
              <a:rPr lang="ko-KR" altLang="en-US" dirty="0"/>
              <a:t>배우자의 월평균 소득이 </a:t>
            </a:r>
            <a:r>
              <a:rPr lang="en-US" altLang="ko-KR" dirty="0"/>
              <a:t>400</a:t>
            </a:r>
            <a:r>
              <a:rPr lang="ko-KR" altLang="en-US" dirty="0"/>
              <a:t>미만인 그룹의 취업할 가능성이 더 높았다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시간이 지남에 따라 취업할 가능성이 증가한다</a:t>
            </a:r>
            <a:r>
              <a:rPr lang="en-US" altLang="ko-KR" dirty="0"/>
              <a:t>.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DD34921-1A10-B00D-CE9B-94AB09FBA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8" y="2929065"/>
            <a:ext cx="4872189" cy="10628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D8059DF-8087-74F9-28A2-7FA926747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348" y="2139275"/>
            <a:ext cx="4741839" cy="318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90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Q2</a:t>
            </a:r>
            <a:r>
              <a:rPr lang="en-US" sz="3600" b="1" dirty="0">
                <a:solidFill>
                  <a:schemeClr val="lt1"/>
                </a:solidFill>
              </a:rPr>
              <a:t>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400"/>
            </a:pPr>
            <a:r>
              <a:rPr lang="en-US" altLang="ko-KR" sz="2400" dirty="0">
                <a:solidFill>
                  <a:srgbClr val="393939"/>
                </a:solidFill>
              </a:rPr>
              <a:t>1) GEE</a:t>
            </a:r>
            <a:r>
              <a:rPr lang="ko-KR" altLang="en-US" sz="2400" dirty="0">
                <a:solidFill>
                  <a:srgbClr val="393939"/>
                </a:solidFill>
              </a:rPr>
              <a:t>모형</a:t>
            </a: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73CCE1-AC65-835E-D82E-824FAA847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1022" y="20412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797313-AB61-941D-0554-14C26428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80" y="31501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C94E10-BAE6-E0C0-48BB-EF805B73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38" y="2031553"/>
            <a:ext cx="40527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최종 선택한 </a:t>
            </a:r>
            <a:r>
              <a:rPr lang="en-US" altLang="ko-KR" dirty="0"/>
              <a:t>GEE </a:t>
            </a:r>
            <a:r>
              <a:rPr lang="ko-KR" altLang="en-US" dirty="0"/>
              <a:t>모형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기본 모형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en-US" altLang="ko-KR" dirty="0" err="1"/>
              <a:t>QIC</a:t>
            </a:r>
            <a:r>
              <a:rPr lang="ko-KR" altLang="en-US" dirty="0"/>
              <a:t>값은 다 동일해서 가장 단순한 모형을 선택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F0C36D-BF68-42EB-CEBF-3DD900D7D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56" y="2810153"/>
            <a:ext cx="5073050" cy="328584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A7F818E-0FFD-57AA-6C64-29557551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4596"/>
            <a:ext cx="611738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성별이 남성인 그룹은 여성에 비해 취업할 오즈가 </a:t>
            </a:r>
            <a:r>
              <a:rPr lang="en-US" altLang="ko-KR" dirty="0"/>
              <a:t>exp(4.84)</a:t>
            </a:r>
            <a:r>
              <a:rPr lang="ko-KR" altLang="en-US" dirty="0"/>
              <a:t>배 높다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부모 외 아이 양육자가 있는 그룹은 그렇지 않은 그룹에 비해 취업할 오즈가</a:t>
            </a:r>
            <a:endParaRPr lang="en-US" altLang="ko-KR" dirty="0"/>
          </a:p>
          <a:p>
            <a:r>
              <a:rPr lang="en-US" altLang="ko-KR" dirty="0"/>
              <a:t>Exp(2.063)</a:t>
            </a:r>
            <a:r>
              <a:rPr lang="ko-KR" altLang="en-US" dirty="0"/>
              <a:t>배</a:t>
            </a:r>
            <a:r>
              <a:rPr lang="en-US" altLang="ko-KR" dirty="0"/>
              <a:t> </a:t>
            </a:r>
            <a:r>
              <a:rPr lang="ko-KR" altLang="en-US" dirty="0"/>
              <a:t>높다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배우자 월평균 소득이 </a:t>
            </a:r>
            <a:r>
              <a:rPr lang="en-US" altLang="ko-KR" dirty="0"/>
              <a:t>400</a:t>
            </a:r>
            <a:r>
              <a:rPr lang="ko-KR" altLang="en-US" dirty="0"/>
              <a:t>만원 미만인 그룹은 그렇지 않은 그룹에 비해</a:t>
            </a:r>
            <a:endParaRPr lang="en-US" altLang="ko-KR" dirty="0"/>
          </a:p>
          <a:p>
            <a:r>
              <a:rPr lang="ko-KR" altLang="en-US" dirty="0"/>
              <a:t>취업할 오즈가 </a:t>
            </a:r>
            <a:r>
              <a:rPr lang="en-US" altLang="ko-KR" dirty="0"/>
              <a:t>exp(0.428)</a:t>
            </a:r>
            <a:r>
              <a:rPr lang="ko-KR" altLang="en-US" dirty="0"/>
              <a:t>배 높다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시간이 지남에 따라 취업할 가능성이 높아진다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0415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3" y="215325"/>
            <a:ext cx="326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Q2</a:t>
            </a:r>
            <a:r>
              <a:rPr lang="en-US" sz="3600" b="1" dirty="0">
                <a:solidFill>
                  <a:schemeClr val="lt1"/>
                </a:solidFill>
              </a:rPr>
              <a:t>_</a:t>
            </a:r>
            <a:r>
              <a:rPr lang="ko-KR" altLang="en-US" sz="3600" b="1" dirty="0">
                <a:solidFill>
                  <a:schemeClr val="lt1"/>
                </a:solidFill>
              </a:rPr>
              <a:t>모델 적용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9519" y="1264675"/>
            <a:ext cx="3627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400"/>
            </a:pPr>
            <a:r>
              <a:rPr lang="en-US" altLang="ko-KR" sz="2400" dirty="0">
                <a:solidFill>
                  <a:srgbClr val="393939"/>
                </a:solidFill>
              </a:rPr>
              <a:t>3) Tree</a:t>
            </a:r>
            <a:r>
              <a:rPr lang="ko-KR" altLang="en-US" sz="2400" dirty="0">
                <a:solidFill>
                  <a:srgbClr val="393939"/>
                </a:solidFill>
              </a:rPr>
              <a:t> 모형</a:t>
            </a: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73CCE1-AC65-835E-D82E-824FAA847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1022" y="21058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C94E10-BAE6-E0C0-48BB-EF805B73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38" y="2031553"/>
            <a:ext cx="596669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최종 선택한 </a:t>
            </a:r>
            <a:r>
              <a:rPr lang="en-US" altLang="ko-KR" dirty="0"/>
              <a:t>GEE </a:t>
            </a:r>
            <a:r>
              <a:rPr lang="ko-KR" altLang="en-US" dirty="0"/>
              <a:t>모형에서 유의한 변수들만 이용해 </a:t>
            </a:r>
            <a:r>
              <a:rPr lang="en-US" altLang="ko-KR" dirty="0"/>
              <a:t>Tree </a:t>
            </a:r>
            <a:r>
              <a:rPr lang="ko-KR" altLang="en-US" dirty="0"/>
              <a:t>모형을 </a:t>
            </a:r>
            <a:r>
              <a:rPr lang="ko-KR" altLang="en-US" dirty="0" err="1"/>
              <a:t>그려봄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2020</a:t>
            </a:r>
            <a:r>
              <a:rPr lang="ko-KR" altLang="en-US" dirty="0"/>
              <a:t>년의 데이터만을 사용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과적합</a:t>
            </a:r>
            <a:r>
              <a:rPr lang="ko-KR" altLang="en-US" dirty="0"/>
              <a:t> 방지를 위해 </a:t>
            </a:r>
            <a:r>
              <a:rPr lang="en-US" altLang="ko-KR" dirty="0"/>
              <a:t>cross validation</a:t>
            </a:r>
            <a:r>
              <a:rPr lang="ko-KR" altLang="en-US" dirty="0"/>
              <a:t>을 통해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DEEF45-0500-D01D-9B65-6A100060F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53"/>
          <a:stretch/>
        </p:blipFill>
        <p:spPr>
          <a:xfrm>
            <a:off x="699838" y="2875175"/>
            <a:ext cx="3823001" cy="3671944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20DFF65-BA2E-14B5-5753-7A27FE5B0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038" y="2966335"/>
            <a:ext cx="588815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성별이 여성이면서</a:t>
            </a:r>
            <a:r>
              <a:rPr lang="en-US" altLang="ko-KR" dirty="0"/>
              <a:t>, </a:t>
            </a:r>
            <a:r>
              <a:rPr lang="ko-KR" altLang="en-US" dirty="0"/>
              <a:t>아이 양육자가 부모만 있다면 </a:t>
            </a:r>
            <a:r>
              <a:rPr lang="ko-KR" altLang="en-US" dirty="0" err="1"/>
              <a:t>미취업</a:t>
            </a:r>
            <a:r>
              <a:rPr lang="ko-KR" altLang="en-US" dirty="0"/>
              <a:t> 그룹에 속했고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성별이 여성이면서 아이 양육자가 부모 외에도 있다면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혹은 성별이 남성이라면 취업 그룹에 속했다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각 그룹은 </a:t>
            </a:r>
            <a:r>
              <a:rPr lang="en-US" altLang="ko-KR" dirty="0"/>
              <a:t>44%, 11%, 46%</a:t>
            </a:r>
            <a:r>
              <a:rPr lang="ko-KR" altLang="en-US" dirty="0"/>
              <a:t>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97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647280" y="3105825"/>
            <a:ext cx="37248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데이터셋 설명 </a:t>
            </a:r>
            <a:endParaRPr dirty="0"/>
          </a:p>
        </p:txBody>
      </p:sp>
      <p:sp>
        <p:nvSpPr>
          <p:cNvPr id="141" name="Google Shape;141;p3"/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2,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3"/>
          <p:cNvCxnSpPr/>
          <p:nvPr/>
        </p:nvCxnSpPr>
        <p:spPr>
          <a:xfrm>
            <a:off x="904240" y="282313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3"/>
          <p:cNvCxnSpPr/>
          <p:nvPr/>
        </p:nvCxnSpPr>
        <p:spPr>
          <a:xfrm>
            <a:off x="904240" y="401185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1410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875098" y="215325"/>
            <a:ext cx="471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데이터셋 설명 </a:t>
            </a:r>
            <a:endParaRPr lang="ko-KR" altLang="en-US" sz="3600" dirty="0"/>
          </a:p>
        </p:txBody>
      </p:sp>
      <p:sp>
        <p:nvSpPr>
          <p:cNvPr id="159" name="Google Shape;159;p5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2,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1558273" y="2108695"/>
            <a:ext cx="9075454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 15~29세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청년층을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대상으로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2007~2020에 14차례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이루어진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청년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조사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dk1"/>
                </a:solidFill>
              </a:rPr>
              <a:t>청년층의 학교에서 직업으로의 이행과정 및 </a:t>
            </a:r>
            <a:endParaRPr lang="en-US" altLang="ko-KR" sz="24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dk1"/>
                </a:solidFill>
              </a:rPr>
              <a:t>노동시장 경로를 추적 조사한 자료</a:t>
            </a:r>
            <a:endParaRPr lang="en-US" sz="24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최신의 자료</a:t>
            </a:r>
            <a:r>
              <a:rPr lang="en-US" altLang="ko-KR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2016~2020, </a:t>
            </a:r>
            <a:r>
              <a:rPr lang="ko-KR" alt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 변수들 선택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fa1c072_0_37"/>
          <p:cNvSpPr/>
          <p:nvPr/>
        </p:nvSpPr>
        <p:spPr>
          <a:xfrm>
            <a:off x="0" y="0"/>
            <a:ext cx="12192000" cy="107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518fa1c072_0_37"/>
          <p:cNvSpPr txBox="1"/>
          <p:nvPr/>
        </p:nvSpPr>
        <p:spPr>
          <a:xfrm>
            <a:off x="875102" y="215325"/>
            <a:ext cx="5876679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lt1"/>
                </a:solidFill>
              </a:rPr>
              <a:t>데이터셋 설명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518fa1c072_0_37"/>
          <p:cNvSpPr txBox="1"/>
          <p:nvPr/>
        </p:nvSpPr>
        <p:spPr>
          <a:xfrm>
            <a:off x="132080" y="117305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>
                <a:solidFill>
                  <a:schemeClr val="lt1"/>
                </a:solidFill>
              </a:rPr>
              <a:t>2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18fa1c072_0_37"/>
          <p:cNvSpPr txBox="1"/>
          <p:nvPr/>
        </p:nvSpPr>
        <p:spPr>
          <a:xfrm>
            <a:off x="330283" y="1259070"/>
            <a:ext cx="3627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393939"/>
              </a:buClr>
              <a:buSzPts val="2400"/>
            </a:pPr>
            <a:r>
              <a:rPr lang="en-US" altLang="ko-KR" sz="1800" b="1" dirty="0">
                <a:solidFill>
                  <a:srgbClr val="1E3252"/>
                </a:solidFill>
              </a:rPr>
              <a:t> </a:t>
            </a:r>
            <a:r>
              <a:rPr lang="ko-KR" altLang="en-US" sz="1800" b="1" dirty="0">
                <a:solidFill>
                  <a:srgbClr val="1E3252"/>
                </a:solidFill>
              </a:rPr>
              <a:t>변수들의 분포 확인</a:t>
            </a:r>
          </a:p>
        </p:txBody>
      </p:sp>
      <p:sp>
        <p:nvSpPr>
          <p:cNvPr id="258" name="Google Shape;258;g2518fa1c072_0_3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20D21-419B-4779-6404-5033FC69819F}"/>
              </a:ext>
            </a:extLst>
          </p:cNvPr>
          <p:cNvSpPr txBox="1"/>
          <p:nvPr/>
        </p:nvSpPr>
        <p:spPr>
          <a:xfrm>
            <a:off x="572655" y="1910965"/>
            <a:ext cx="2576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조사연도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출생연도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62C029-DEB2-6BF8-8C16-CC587690D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1" y="2362847"/>
            <a:ext cx="3781766" cy="3399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FE2E01-403D-DE4F-02BE-A47972B3C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117" y="2362846"/>
            <a:ext cx="3781766" cy="3399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E37494-270D-4B62-C3A9-34A0A3153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883" y="2362845"/>
            <a:ext cx="3781766" cy="339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F17468-8DB0-61F0-95BB-B0DC4CE49923}"/>
              </a:ext>
            </a:extLst>
          </p:cNvPr>
          <p:cNvSpPr txBox="1"/>
          <p:nvPr/>
        </p:nvSpPr>
        <p:spPr>
          <a:xfrm>
            <a:off x="572655" y="5906076"/>
            <a:ext cx="540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조사연도에 따라 성별</a:t>
            </a:r>
            <a:r>
              <a:rPr lang="en-US" altLang="ko-KR" dirty="0"/>
              <a:t>, </a:t>
            </a:r>
            <a:r>
              <a:rPr lang="ko-KR" altLang="en-US" dirty="0"/>
              <a:t>출생연도의 분포가 크게 달라지지 않았다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6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647264" y="2858171"/>
            <a:ext cx="805090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Q1: </a:t>
            </a:r>
            <a:r>
              <a:rPr lang="ko-KR" altLang="en-US" sz="3600" b="1" dirty="0">
                <a:solidFill>
                  <a:schemeClr val="lt1"/>
                </a:solidFill>
              </a:rPr>
              <a:t>임금에 영향을 주는 </a:t>
            </a:r>
            <a:r>
              <a:rPr lang="ko-KR" altLang="en-US" sz="3600" b="1" dirty="0" err="1">
                <a:solidFill>
                  <a:schemeClr val="lt1"/>
                </a:solidFill>
              </a:rPr>
              <a:t>공변량은</a:t>
            </a:r>
            <a:r>
              <a:rPr lang="ko-KR" altLang="en-US" sz="3600" b="1" dirty="0">
                <a:solidFill>
                  <a:schemeClr val="lt1"/>
                </a:solidFill>
              </a:rPr>
              <a:t> 무엇일까</a:t>
            </a:r>
            <a:r>
              <a:rPr lang="en-US" altLang="ko-KR" sz="3600" b="1" dirty="0">
                <a:solidFill>
                  <a:schemeClr val="lt1"/>
                </a:solidFill>
              </a:rPr>
              <a:t>?</a:t>
            </a:r>
            <a:r>
              <a:rPr lang="ko-KR" altLang="en-US" sz="3600" b="1" dirty="0">
                <a:solidFill>
                  <a:schemeClr val="lt1"/>
                </a:solidFill>
              </a:rPr>
              <a:t> </a:t>
            </a:r>
            <a:r>
              <a:rPr lang="en-US" sz="3600" b="1" dirty="0">
                <a:solidFill>
                  <a:schemeClr val="lt1"/>
                </a:solidFill>
              </a:rPr>
              <a:t> </a:t>
            </a:r>
            <a:endParaRPr dirty="0"/>
          </a:p>
        </p:txBody>
      </p:sp>
      <p:sp>
        <p:nvSpPr>
          <p:cNvPr id="141" name="Google Shape;141;p3"/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3"/>
          <p:cNvCxnSpPr/>
          <p:nvPr/>
        </p:nvCxnSpPr>
        <p:spPr>
          <a:xfrm>
            <a:off x="904240" y="282313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3"/>
          <p:cNvCxnSpPr/>
          <p:nvPr/>
        </p:nvCxnSpPr>
        <p:spPr>
          <a:xfrm>
            <a:off x="904240" y="401185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BCD8CB-FB76-35D8-2C92-FDA83F67D88E}"/>
              </a:ext>
            </a:extLst>
          </p:cNvPr>
          <p:cNvSpPr txBox="1"/>
          <p:nvPr/>
        </p:nvSpPr>
        <p:spPr>
          <a:xfrm>
            <a:off x="1720271" y="4105067"/>
            <a:ext cx="7396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lt1"/>
                </a:solidFill>
              </a:rPr>
              <a:t>: </a:t>
            </a:r>
            <a:r>
              <a:rPr lang="ko-KR" altLang="en-US" sz="1800" b="1" dirty="0">
                <a:solidFill>
                  <a:schemeClr val="lt1"/>
                </a:solidFill>
              </a:rPr>
              <a:t>최종학력 학사 이상 근로자의 임금에 대한 </a:t>
            </a:r>
            <a:r>
              <a:rPr lang="ko-KR" altLang="en-US" sz="1800" b="1" dirty="0" err="1">
                <a:solidFill>
                  <a:schemeClr val="lt1"/>
                </a:solidFill>
              </a:rPr>
              <a:t>경시적</a:t>
            </a:r>
            <a:r>
              <a:rPr lang="ko-KR" altLang="en-US" sz="1800" b="1" dirty="0">
                <a:solidFill>
                  <a:schemeClr val="lt1"/>
                </a:solidFill>
              </a:rPr>
              <a:t> 자료 분석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43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875096" y="215325"/>
            <a:ext cx="411253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lt1"/>
                </a:solidFill>
              </a:rPr>
              <a:t>Q1_</a:t>
            </a:r>
            <a:r>
              <a:rPr lang="ko-KR" altLang="en-US" sz="3600" b="1" dirty="0">
                <a:solidFill>
                  <a:schemeClr val="lt1"/>
                </a:solidFill>
              </a:rPr>
              <a:t>주요 관심사</a:t>
            </a:r>
            <a:endParaRPr lang="ko-KR" altLang="en-US"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311198" y="1236532"/>
            <a:ext cx="7020332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</a:rPr>
              <a:t>최종학력 학사 이상 근로자의 임금에 </a:t>
            </a:r>
            <a:r>
              <a:rPr lang="ko-KR" altLang="en-US" sz="1800" b="1" dirty="0">
                <a:solidFill>
                  <a:srgbClr val="1E3252"/>
                </a:solidFill>
              </a:rPr>
              <a:t>영향을 미치는 </a:t>
            </a:r>
            <a:r>
              <a:rPr lang="ko-KR" altLang="en-US" sz="1800" b="1" dirty="0" err="1">
                <a:solidFill>
                  <a:srgbClr val="1E3252"/>
                </a:solidFill>
              </a:rPr>
              <a:t>공변량</a:t>
            </a:r>
            <a:endParaRPr lang="ko-KR" altLang="en-US" sz="1800" b="1" dirty="0">
              <a:solidFill>
                <a:srgbClr val="1E3252"/>
              </a:solidFill>
            </a:endParaRPr>
          </a:p>
        </p:txBody>
      </p:sp>
      <p:sp>
        <p:nvSpPr>
          <p:cNvPr id="5" name="Google Shape;258;g2518fa1c072_0_37">
            <a:extLst>
              <a:ext uri="{FF2B5EF4-FFF2-40B4-BE49-F238E27FC236}">
                <a16:creationId xmlns:a16="http://schemas.microsoft.com/office/drawing/2014/main" id="{79AC530B-B8A9-19B6-2CA4-D4FF44B8EE6C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6322F-D39E-E229-6778-FDED857F1ABC}"/>
              </a:ext>
            </a:extLst>
          </p:cNvPr>
          <p:cNvSpPr txBox="1"/>
          <p:nvPr/>
        </p:nvSpPr>
        <p:spPr>
          <a:xfrm>
            <a:off x="875096" y="3952336"/>
            <a:ext cx="38053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 사람 모두 최종학력 학사 </a:t>
            </a:r>
            <a:r>
              <a:rPr lang="ko-KR" altLang="en-US" dirty="0" err="1"/>
              <a:t>이상이어도</a:t>
            </a:r>
            <a:r>
              <a:rPr lang="en-US" altLang="ko-KR" dirty="0"/>
              <a:t>..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97BAFB6-2D4A-129D-23DB-0F13604CF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87" y="2242248"/>
            <a:ext cx="1591013" cy="15910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B3F76C-EEB1-9085-5608-AFF0E499D00E}"/>
              </a:ext>
            </a:extLst>
          </p:cNvPr>
          <p:cNvSpPr txBox="1"/>
          <p:nvPr/>
        </p:nvSpPr>
        <p:spPr>
          <a:xfrm>
            <a:off x="4579210" y="2333286"/>
            <a:ext cx="6682046" cy="2620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dk1"/>
                </a:solidFill>
              </a:rPr>
              <a:t>→</a:t>
            </a:r>
            <a:r>
              <a:rPr lang="ko-KR" altLang="en-US" sz="2400" b="1" dirty="0">
                <a:solidFill>
                  <a:schemeClr val="dk1"/>
                </a:solidFill>
              </a:rPr>
              <a:t>성별</a:t>
            </a:r>
            <a:r>
              <a:rPr lang="ko-KR" altLang="en-US" sz="2000" b="1" dirty="0">
                <a:solidFill>
                  <a:schemeClr val="dk1"/>
                </a:solidFill>
              </a:rPr>
              <a:t>에 따라</a:t>
            </a:r>
            <a:endParaRPr lang="en-US" altLang="ko-KR" sz="2000" b="1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dk1"/>
                </a:solidFill>
              </a:rPr>
              <a:t>→ </a:t>
            </a:r>
            <a:r>
              <a:rPr lang="ko-KR" altLang="en-US" sz="2400" b="1" dirty="0">
                <a:solidFill>
                  <a:schemeClr val="dk1"/>
                </a:solidFill>
              </a:rPr>
              <a:t>결혼 여부</a:t>
            </a:r>
            <a:r>
              <a:rPr lang="ko-KR" altLang="en-US" sz="2000" b="1" dirty="0">
                <a:solidFill>
                  <a:schemeClr val="dk1"/>
                </a:solidFill>
              </a:rPr>
              <a:t>에 따라</a:t>
            </a:r>
            <a:endParaRPr lang="en-US" altLang="ko-KR" sz="2000" b="1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dk1"/>
                </a:solidFill>
              </a:rPr>
              <a:t>→ </a:t>
            </a:r>
            <a:r>
              <a:rPr lang="ko-KR" altLang="en-US" sz="2400" b="1" dirty="0">
                <a:solidFill>
                  <a:schemeClr val="dk1"/>
                </a:solidFill>
              </a:rPr>
              <a:t>자녀 유무</a:t>
            </a:r>
            <a:r>
              <a:rPr lang="ko-KR" altLang="en-US" sz="2000" b="1" dirty="0">
                <a:solidFill>
                  <a:schemeClr val="dk1"/>
                </a:solidFill>
              </a:rPr>
              <a:t>에 따라  </a:t>
            </a:r>
            <a:endParaRPr lang="en-US" altLang="ko-KR" sz="2000" b="1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dk1"/>
                </a:solidFill>
              </a:rPr>
              <a:t>임금이 달라지지 않을까</a:t>
            </a:r>
            <a:r>
              <a:rPr lang="en-US" altLang="ko-KR" sz="2000" b="1" dirty="0">
                <a:solidFill>
                  <a:schemeClr val="dk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161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2939</Words>
  <Application>Microsoft Office PowerPoint</Application>
  <PresentationFormat>와이드스크린</PresentationFormat>
  <Paragraphs>509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나눔스퀘어 Light</vt:lpstr>
      <vt:lpstr>Malgun Gothic</vt:lpstr>
      <vt:lpstr>Malgun Gothic</vt:lpstr>
      <vt:lpstr>Arial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김채형</cp:lastModifiedBy>
  <cp:revision>39</cp:revision>
  <dcterms:created xsi:type="dcterms:W3CDTF">2020-09-07T02:34:06Z</dcterms:created>
  <dcterms:modified xsi:type="dcterms:W3CDTF">2023-06-14T05:00:23Z</dcterms:modified>
</cp:coreProperties>
</file>