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4"/>
  </p:sldMasterIdLst>
  <p:sldIdLst>
    <p:sldId id="256" r:id="rId5"/>
    <p:sldId id="296" r:id="rId6"/>
    <p:sldId id="298" r:id="rId7"/>
    <p:sldId id="297" r:id="rId8"/>
    <p:sldId id="299" r:id="rId9"/>
    <p:sldId id="300" r:id="rId10"/>
    <p:sldId id="301" r:id="rId11"/>
    <p:sldId id="308" r:id="rId12"/>
    <p:sldId id="302" r:id="rId13"/>
    <p:sldId id="310" r:id="rId14"/>
    <p:sldId id="311" r:id="rId15"/>
    <p:sldId id="264" r:id="rId16"/>
    <p:sldId id="265" r:id="rId17"/>
    <p:sldId id="303" r:id="rId18"/>
    <p:sldId id="304" r:id="rId19"/>
    <p:sldId id="305" r:id="rId20"/>
    <p:sldId id="306" r:id="rId21"/>
    <p:sldId id="307" r:id="rId22"/>
    <p:sldId id="30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CD4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251" autoAdjust="0"/>
    <p:restoredTop sz="94660"/>
  </p:normalViewPr>
  <p:slideViewPr>
    <p:cSldViewPr snapToGrid="0">
      <p:cViewPr>
        <p:scale>
          <a:sx n="105" d="100"/>
          <a:sy n="105" d="100"/>
        </p:scale>
        <p:origin x="344" y="6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CN" altLang="en-US"/>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A9E9DB9-B83B-42D5-8C0A-E3D6779E382A}" type="datetimeFigureOut">
              <a:rPr lang="zh-CN" altLang="en-US" smtClean="0"/>
              <a:t>2021/10/4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6322F59-249F-40DF-AB76-0F56BD454F67}" type="slidenum">
              <a:rPr lang="zh-CN" altLang="en-US" smtClean="0"/>
              <a:t>‹#›</a:t>
            </a:fld>
            <a:endParaRPr lang="zh-CN" altLang="en-US"/>
          </a:p>
        </p:txBody>
      </p:sp>
    </p:spTree>
    <p:extLst>
      <p:ext uri="{BB962C8B-B14F-4D97-AF65-F5344CB8AC3E}">
        <p14:creationId xmlns:p14="http://schemas.microsoft.com/office/powerpoint/2010/main" val="1138668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A9E9DB9-B83B-42D5-8C0A-E3D6779E382A}" type="datetimeFigureOut">
              <a:rPr lang="zh-CN" altLang="en-US" smtClean="0"/>
              <a:t>2021/10/4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6322F59-249F-40DF-AB76-0F56BD454F67}" type="slidenum">
              <a:rPr lang="zh-CN" altLang="en-US" smtClean="0"/>
              <a:t>‹#›</a:t>
            </a:fld>
            <a:endParaRPr lang="zh-CN" altLang="en-US"/>
          </a:p>
        </p:txBody>
      </p:sp>
    </p:spTree>
    <p:extLst>
      <p:ext uri="{BB962C8B-B14F-4D97-AF65-F5344CB8AC3E}">
        <p14:creationId xmlns:p14="http://schemas.microsoft.com/office/powerpoint/2010/main" val="916375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A9E9DB9-B83B-42D5-8C0A-E3D6779E382A}" type="datetimeFigureOut">
              <a:rPr lang="zh-CN" altLang="en-US" smtClean="0"/>
              <a:t>2021/10/4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6322F59-249F-40DF-AB76-0F56BD454F67}" type="slidenum">
              <a:rPr lang="zh-CN" altLang="en-US" smtClean="0"/>
              <a:t>‹#›</a:t>
            </a:fld>
            <a:endParaRPr lang="zh-CN" altLang="en-US"/>
          </a:p>
        </p:txBody>
      </p:sp>
    </p:spTree>
    <p:extLst>
      <p:ext uri="{BB962C8B-B14F-4D97-AF65-F5344CB8AC3E}">
        <p14:creationId xmlns:p14="http://schemas.microsoft.com/office/powerpoint/2010/main" val="3329237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zh-CN" altLang="en-US"/>
              <a:t>单击此处编辑母版标题样式</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A9E9DB9-B83B-42D5-8C0A-E3D6779E382A}" type="datetimeFigureOut">
              <a:rPr lang="zh-CN" altLang="en-US" smtClean="0"/>
              <a:t>2021/10/4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6322F59-249F-40DF-AB76-0F56BD454F67}" type="slidenum">
              <a:rPr lang="zh-CN" altLang="en-US" smtClean="0"/>
              <a:t>‹#›</a:t>
            </a:fld>
            <a:endParaRPr lang="zh-CN" alt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277129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A9E9DB9-B83B-42D5-8C0A-E3D6779E382A}" type="datetimeFigureOut">
              <a:rPr lang="zh-CN" altLang="en-US" smtClean="0"/>
              <a:t>2021/10/4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6322F59-249F-40DF-AB76-0F56BD454F67}" type="slidenum">
              <a:rPr lang="zh-CN" altLang="en-US" smtClean="0"/>
              <a:t>‹#›</a:t>
            </a:fld>
            <a:endParaRPr lang="zh-CN" altLang="en-US"/>
          </a:p>
        </p:txBody>
      </p:sp>
    </p:spTree>
    <p:extLst>
      <p:ext uri="{BB962C8B-B14F-4D97-AF65-F5344CB8AC3E}">
        <p14:creationId xmlns:p14="http://schemas.microsoft.com/office/powerpoint/2010/main" val="3453183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A9E9DB9-B83B-42D5-8C0A-E3D6779E382A}" type="datetimeFigureOut">
              <a:rPr lang="zh-CN" altLang="en-US" smtClean="0"/>
              <a:t>2021/10/4</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6322F59-249F-40DF-AB76-0F56BD454F67}" type="slidenum">
              <a:rPr lang="zh-CN" altLang="en-US" smtClean="0"/>
              <a:t>‹#›</a:t>
            </a:fld>
            <a:endParaRPr lang="zh-CN" altLang="en-US"/>
          </a:p>
        </p:txBody>
      </p:sp>
    </p:spTree>
    <p:extLst>
      <p:ext uri="{BB962C8B-B14F-4D97-AF65-F5344CB8AC3E}">
        <p14:creationId xmlns:p14="http://schemas.microsoft.com/office/powerpoint/2010/main" val="229581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A9E9DB9-B83B-42D5-8C0A-E3D6779E382A}" type="datetimeFigureOut">
              <a:rPr lang="zh-CN" altLang="en-US" smtClean="0"/>
              <a:t>2021/10/4</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6322F59-249F-40DF-AB76-0F56BD454F67}" type="slidenum">
              <a:rPr lang="zh-CN" altLang="en-US" smtClean="0"/>
              <a:t>‹#›</a:t>
            </a:fld>
            <a:endParaRPr lang="zh-CN" altLang="en-US"/>
          </a:p>
        </p:txBody>
      </p:sp>
    </p:spTree>
    <p:extLst>
      <p:ext uri="{BB962C8B-B14F-4D97-AF65-F5344CB8AC3E}">
        <p14:creationId xmlns:p14="http://schemas.microsoft.com/office/powerpoint/2010/main" val="760607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A9E9DB9-B83B-42D5-8C0A-E3D6779E382A}" type="datetimeFigureOut">
              <a:rPr lang="zh-CN" altLang="en-US" smtClean="0"/>
              <a:t>2021/10/4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6322F59-249F-40DF-AB76-0F56BD454F67}" type="slidenum">
              <a:rPr lang="zh-CN" altLang="en-US" smtClean="0"/>
              <a:t>‹#›</a:t>
            </a:fld>
            <a:endParaRPr lang="zh-CN" altLang="en-US"/>
          </a:p>
        </p:txBody>
      </p:sp>
    </p:spTree>
    <p:extLst>
      <p:ext uri="{BB962C8B-B14F-4D97-AF65-F5344CB8AC3E}">
        <p14:creationId xmlns:p14="http://schemas.microsoft.com/office/powerpoint/2010/main" val="59070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A9E9DB9-B83B-42D5-8C0A-E3D6779E382A}" type="datetimeFigureOut">
              <a:rPr lang="zh-CN" altLang="en-US" smtClean="0"/>
              <a:t>2021/10/4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6322F59-249F-40DF-AB76-0F56BD454F67}" type="slidenum">
              <a:rPr lang="zh-CN" altLang="en-US" smtClean="0"/>
              <a:t>‹#›</a:t>
            </a:fld>
            <a:endParaRPr lang="zh-CN" altLang="en-US"/>
          </a:p>
        </p:txBody>
      </p:sp>
    </p:spTree>
    <p:extLst>
      <p:ext uri="{BB962C8B-B14F-4D97-AF65-F5344CB8AC3E}">
        <p14:creationId xmlns:p14="http://schemas.microsoft.com/office/powerpoint/2010/main" val="2195679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A9E9DB9-B83B-42D5-8C0A-E3D6779E382A}" type="datetimeFigureOut">
              <a:rPr lang="zh-CN" altLang="en-US" smtClean="0"/>
              <a:t>2021/10/4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6322F59-249F-40DF-AB76-0F56BD454F67}" type="slidenum">
              <a:rPr lang="zh-CN" altLang="en-US" smtClean="0"/>
              <a:t>‹#›</a:t>
            </a:fld>
            <a:endParaRPr lang="zh-CN" altLang="en-US"/>
          </a:p>
        </p:txBody>
      </p:sp>
    </p:spTree>
    <p:extLst>
      <p:ext uri="{BB962C8B-B14F-4D97-AF65-F5344CB8AC3E}">
        <p14:creationId xmlns:p14="http://schemas.microsoft.com/office/powerpoint/2010/main" val="1934544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A9E9DB9-B83B-42D5-8C0A-E3D6779E382A}" type="datetimeFigureOut">
              <a:rPr lang="zh-CN" altLang="en-US" smtClean="0"/>
              <a:t>2021/10/4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6322F59-249F-40DF-AB76-0F56BD454F67}" type="slidenum">
              <a:rPr lang="zh-CN" altLang="en-US" smtClean="0"/>
              <a:t>‹#›</a:t>
            </a:fld>
            <a:endParaRPr lang="zh-CN" altLang="en-US"/>
          </a:p>
        </p:txBody>
      </p:sp>
    </p:spTree>
    <p:extLst>
      <p:ext uri="{BB962C8B-B14F-4D97-AF65-F5344CB8AC3E}">
        <p14:creationId xmlns:p14="http://schemas.microsoft.com/office/powerpoint/2010/main" val="1511965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4A9E9DB9-B83B-42D5-8C0A-E3D6779E382A}" type="datetimeFigureOut">
              <a:rPr lang="zh-CN" altLang="en-US" smtClean="0"/>
              <a:t>2021/10/4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6322F59-249F-40DF-AB76-0F56BD454F67}" type="slidenum">
              <a:rPr lang="zh-CN" altLang="en-US" smtClean="0"/>
              <a:t>‹#›</a:t>
            </a:fld>
            <a:endParaRPr lang="zh-CN" altLang="en-US"/>
          </a:p>
        </p:txBody>
      </p:sp>
    </p:spTree>
    <p:extLst>
      <p:ext uri="{BB962C8B-B14F-4D97-AF65-F5344CB8AC3E}">
        <p14:creationId xmlns:p14="http://schemas.microsoft.com/office/powerpoint/2010/main" val="1712669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4A9E9DB9-B83B-42D5-8C0A-E3D6779E382A}" type="datetimeFigureOut">
              <a:rPr lang="zh-CN" altLang="en-US" smtClean="0"/>
              <a:t>2021/10/4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6322F59-249F-40DF-AB76-0F56BD454F67}" type="slidenum">
              <a:rPr lang="zh-CN" altLang="en-US" smtClean="0"/>
              <a:t>‹#›</a:t>
            </a:fld>
            <a:endParaRPr lang="zh-CN" altLang="en-US"/>
          </a:p>
        </p:txBody>
      </p:sp>
    </p:spTree>
    <p:extLst>
      <p:ext uri="{BB962C8B-B14F-4D97-AF65-F5344CB8AC3E}">
        <p14:creationId xmlns:p14="http://schemas.microsoft.com/office/powerpoint/2010/main" val="3484574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7" name="Date Placeholder 2"/>
          <p:cNvSpPr>
            <a:spLocks noGrp="1"/>
          </p:cNvSpPr>
          <p:nvPr>
            <p:ph type="dt" sz="half" idx="10"/>
          </p:nvPr>
        </p:nvSpPr>
        <p:spPr/>
        <p:txBody>
          <a:bodyPr/>
          <a:lstStyle/>
          <a:p>
            <a:fld id="{4A9E9DB9-B83B-42D5-8C0A-E3D6779E382A}" type="datetimeFigureOut">
              <a:rPr lang="zh-CN" altLang="en-US" smtClean="0"/>
              <a:t>2021/10/4</a:t>
            </a:fld>
            <a:endParaRPr lang="zh-CN" altLang="en-US"/>
          </a:p>
        </p:txBody>
      </p:sp>
      <p:sp>
        <p:nvSpPr>
          <p:cNvPr id="5" name="Footer Placeholder 3"/>
          <p:cNvSpPr>
            <a:spLocks noGrp="1"/>
          </p:cNvSpPr>
          <p:nvPr>
            <p:ph type="ftr" sz="quarter" idx="11"/>
          </p:nvPr>
        </p:nvSpPr>
        <p:spPr/>
        <p:txBody>
          <a:bodyPr/>
          <a:lstStyle/>
          <a:p>
            <a:endParaRPr lang="zh-CN" altLang="en-US"/>
          </a:p>
        </p:txBody>
      </p:sp>
      <p:sp>
        <p:nvSpPr>
          <p:cNvPr id="6" name="Slide Number Placeholder 4"/>
          <p:cNvSpPr>
            <a:spLocks noGrp="1"/>
          </p:cNvSpPr>
          <p:nvPr>
            <p:ph type="sldNum" sz="quarter" idx="12"/>
          </p:nvPr>
        </p:nvSpPr>
        <p:spPr/>
        <p:txBody>
          <a:bodyPr/>
          <a:lstStyle/>
          <a:p>
            <a:fld id="{B6322F59-249F-40DF-AB76-0F56BD454F67}" type="slidenum">
              <a:rPr lang="zh-CN" altLang="en-US" smtClean="0"/>
              <a:t>‹#›</a:t>
            </a:fld>
            <a:endParaRPr lang="zh-CN" altLang="en-US"/>
          </a:p>
        </p:txBody>
      </p:sp>
    </p:spTree>
    <p:extLst>
      <p:ext uri="{BB962C8B-B14F-4D97-AF65-F5344CB8AC3E}">
        <p14:creationId xmlns:p14="http://schemas.microsoft.com/office/powerpoint/2010/main" val="422224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A9E9DB9-B83B-42D5-8C0A-E3D6779E382A}" type="datetimeFigureOut">
              <a:rPr lang="zh-CN" altLang="en-US" smtClean="0"/>
              <a:t>2021/10/4</a:t>
            </a:fld>
            <a:endParaRPr lang="zh-CN" altLang="en-US"/>
          </a:p>
        </p:txBody>
      </p:sp>
      <p:sp>
        <p:nvSpPr>
          <p:cNvPr id="5" name="Footer Placeholder 2"/>
          <p:cNvSpPr>
            <a:spLocks noGrp="1"/>
          </p:cNvSpPr>
          <p:nvPr>
            <p:ph type="ftr" sz="quarter" idx="11"/>
          </p:nvPr>
        </p:nvSpPr>
        <p:spPr/>
        <p:txBody>
          <a:bodyPr/>
          <a:lstStyle/>
          <a:p>
            <a:endParaRPr lang="zh-CN" altLang="en-US"/>
          </a:p>
        </p:txBody>
      </p:sp>
      <p:sp>
        <p:nvSpPr>
          <p:cNvPr id="6" name="Slide Number Placeholder 3"/>
          <p:cNvSpPr>
            <a:spLocks noGrp="1"/>
          </p:cNvSpPr>
          <p:nvPr>
            <p:ph type="sldNum" sz="quarter" idx="12"/>
          </p:nvPr>
        </p:nvSpPr>
        <p:spPr/>
        <p:txBody>
          <a:bodyPr/>
          <a:lstStyle/>
          <a:p>
            <a:fld id="{B6322F59-249F-40DF-AB76-0F56BD454F67}" type="slidenum">
              <a:rPr lang="zh-CN" altLang="en-US" smtClean="0"/>
              <a:t>‹#›</a:t>
            </a:fld>
            <a:endParaRPr lang="zh-CN" altLang="en-US"/>
          </a:p>
        </p:txBody>
      </p:sp>
    </p:spTree>
    <p:extLst>
      <p:ext uri="{BB962C8B-B14F-4D97-AF65-F5344CB8AC3E}">
        <p14:creationId xmlns:p14="http://schemas.microsoft.com/office/powerpoint/2010/main" val="1656466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7" name="Date Placeholder 4"/>
          <p:cNvSpPr>
            <a:spLocks noGrp="1"/>
          </p:cNvSpPr>
          <p:nvPr>
            <p:ph type="dt" sz="half" idx="10"/>
          </p:nvPr>
        </p:nvSpPr>
        <p:spPr/>
        <p:txBody>
          <a:bodyPr/>
          <a:lstStyle/>
          <a:p>
            <a:fld id="{4A9E9DB9-B83B-42D5-8C0A-E3D6779E382A}" type="datetimeFigureOut">
              <a:rPr lang="zh-CN" altLang="en-US" smtClean="0"/>
              <a:t>2021/10/4</a:t>
            </a:fld>
            <a:endParaRPr lang="zh-CN" altLang="en-US"/>
          </a:p>
        </p:txBody>
      </p:sp>
      <p:sp>
        <p:nvSpPr>
          <p:cNvPr id="5" name="Footer Placeholder 5"/>
          <p:cNvSpPr>
            <a:spLocks noGrp="1"/>
          </p:cNvSpPr>
          <p:nvPr>
            <p:ph type="ftr" sz="quarter" idx="11"/>
          </p:nvPr>
        </p:nvSpPr>
        <p:spPr/>
        <p:txBody>
          <a:bodyPr/>
          <a:lstStyle/>
          <a:p>
            <a:endParaRPr lang="zh-CN" altLang="en-US"/>
          </a:p>
        </p:txBody>
      </p:sp>
      <p:sp>
        <p:nvSpPr>
          <p:cNvPr id="6" name="Slide Number Placeholder 6"/>
          <p:cNvSpPr>
            <a:spLocks noGrp="1"/>
          </p:cNvSpPr>
          <p:nvPr>
            <p:ph type="sldNum" sz="quarter" idx="12"/>
          </p:nvPr>
        </p:nvSpPr>
        <p:spPr/>
        <p:txBody>
          <a:bodyPr/>
          <a:lstStyle/>
          <a:p>
            <a:fld id="{B6322F59-249F-40DF-AB76-0F56BD454F67}" type="slidenum">
              <a:rPr lang="zh-CN" altLang="en-US" smtClean="0"/>
              <a:t>‹#›</a:t>
            </a:fld>
            <a:endParaRPr lang="zh-CN" altLang="en-US"/>
          </a:p>
        </p:txBody>
      </p:sp>
    </p:spTree>
    <p:extLst>
      <p:ext uri="{BB962C8B-B14F-4D97-AF65-F5344CB8AC3E}">
        <p14:creationId xmlns:p14="http://schemas.microsoft.com/office/powerpoint/2010/main" val="1521512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A9E9DB9-B83B-42D5-8C0A-E3D6779E382A}" type="datetimeFigureOut">
              <a:rPr lang="zh-CN" altLang="en-US" smtClean="0"/>
              <a:t>2021/10/4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6322F59-249F-40DF-AB76-0F56BD454F67}" type="slidenum">
              <a:rPr lang="zh-CN" altLang="en-US" smtClean="0"/>
              <a:t>‹#›</a:t>
            </a:fld>
            <a:endParaRPr lang="zh-CN" altLang="en-US"/>
          </a:p>
        </p:txBody>
      </p:sp>
    </p:spTree>
    <p:extLst>
      <p:ext uri="{BB962C8B-B14F-4D97-AF65-F5344CB8AC3E}">
        <p14:creationId xmlns:p14="http://schemas.microsoft.com/office/powerpoint/2010/main" val="242795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9E9DB9-B83B-42D5-8C0A-E3D6779E382A}" type="datetimeFigureOut">
              <a:rPr lang="zh-CN" altLang="en-US" smtClean="0"/>
              <a:t>2021/10/4</a:t>
            </a:fld>
            <a:endParaRPr lang="zh-CN" alt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zh-CN" alt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6322F59-249F-40DF-AB76-0F56BD454F67}" type="slidenum">
              <a:rPr lang="zh-CN" altLang="en-US" smtClean="0"/>
              <a:t>‹#›</a:t>
            </a:fld>
            <a:endParaRPr lang="zh-CN" altLang="en-US"/>
          </a:p>
        </p:txBody>
      </p:sp>
    </p:spTree>
    <p:extLst>
      <p:ext uri="{BB962C8B-B14F-4D97-AF65-F5344CB8AC3E}">
        <p14:creationId xmlns:p14="http://schemas.microsoft.com/office/powerpoint/2010/main" val="2526467743"/>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4.xml"/><Relationship Id="rId1" Type="http://schemas.openxmlformats.org/officeDocument/2006/relationships/slideLayout" Target="../slideLayouts/slideLayout1.xml"/><Relationship Id="rId4" Type="http://schemas.openxmlformats.org/officeDocument/2006/relationships/slide" Target="slide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shirkozlovsky/robosuite"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31CCE92F-C102-4B6F-B4FE-5993EC0A5EDC}"/>
              </a:ext>
            </a:extLst>
          </p:cNvPr>
          <p:cNvSpPr/>
          <p:nvPr/>
        </p:nvSpPr>
        <p:spPr>
          <a:xfrm>
            <a:off x="361895" y="1736351"/>
            <a:ext cx="11468204" cy="1819985"/>
          </a:xfrm>
          <a:prstGeom prst="rect">
            <a:avLst/>
          </a:prstGeom>
          <a:noFill/>
        </p:spPr>
        <p:txBody>
          <a:bodyPr wrap="none" lIns="91440" tIns="45720" rIns="91440" bIns="45720">
            <a:spAutoFit/>
          </a:bodyPr>
          <a:lstStyle/>
          <a:p>
            <a:pPr algn="ctr">
              <a:lnSpc>
                <a:spcPct val="150000"/>
              </a:lnSpc>
            </a:pPr>
            <a:r>
              <a:rPr lang="en-US" altLang="zh-CN" sz="4000" b="1" dirty="0">
                <a:ln w="0"/>
                <a:solidFill>
                  <a:schemeClr val="accent1"/>
                </a:solidFill>
                <a:effectLst>
                  <a:outerShdw blurRad="38100" dist="25400" dir="5400000" algn="ctr" rotWithShape="0">
                    <a:srgbClr val="6E747A">
                      <a:alpha val="43000"/>
                    </a:srgbClr>
                  </a:outerShdw>
                </a:effectLst>
              </a:rPr>
              <a:t>Impedance Control Implementation on UR5e </a:t>
            </a:r>
          </a:p>
          <a:p>
            <a:pPr algn="ctr">
              <a:lnSpc>
                <a:spcPct val="150000"/>
              </a:lnSpc>
            </a:pPr>
            <a:r>
              <a:rPr lang="en-US" altLang="zh-CN" sz="4000" b="1" dirty="0">
                <a:ln w="0"/>
                <a:solidFill>
                  <a:schemeClr val="accent1"/>
                </a:solidFill>
                <a:effectLst>
                  <a:outerShdw blurRad="38100" dist="25400" dir="5400000" algn="ctr" rotWithShape="0">
                    <a:srgbClr val="6E747A">
                      <a:alpha val="43000"/>
                    </a:srgbClr>
                  </a:outerShdw>
                </a:effectLst>
              </a:rPr>
              <a:t>under ROBOSUITE simulation</a:t>
            </a:r>
          </a:p>
        </p:txBody>
      </p:sp>
      <p:sp>
        <p:nvSpPr>
          <p:cNvPr id="2" name="矩形 1">
            <a:extLst>
              <a:ext uri="{FF2B5EF4-FFF2-40B4-BE49-F238E27FC236}">
                <a16:creationId xmlns:a16="http://schemas.microsoft.com/office/drawing/2014/main" id="{1B5DF4C9-37CF-4F19-8D2F-58066A51EE1F}"/>
              </a:ext>
            </a:extLst>
          </p:cNvPr>
          <p:cNvSpPr/>
          <p:nvPr/>
        </p:nvSpPr>
        <p:spPr>
          <a:xfrm>
            <a:off x="1041569" y="3429000"/>
            <a:ext cx="10108858" cy="923330"/>
          </a:xfrm>
          <a:prstGeom prst="rect">
            <a:avLst/>
          </a:prstGeom>
          <a:noFill/>
        </p:spPr>
        <p:txBody>
          <a:bodyPr wrap="none" lIns="91440" tIns="45720" rIns="91440" bIns="45720">
            <a:spAutoFit/>
          </a:bodyPr>
          <a:lstStyle/>
          <a:p>
            <a:pPr algn="ctr"/>
            <a:r>
              <a:rPr lang="en-US" altLang="zh-CN" sz="5400" b="0" cap="none" spc="0" dirty="0">
                <a:ln w="0"/>
                <a:solidFill>
                  <a:schemeClr val="accent1"/>
                </a:solidFill>
                <a:effectLst>
                  <a:outerShdw blurRad="38100" dist="25400" dir="5400000" algn="ctr" rotWithShape="0">
                    <a:srgbClr val="6E747A">
                      <a:alpha val="43000"/>
                    </a:srgbClr>
                  </a:outerShdw>
                </a:effectLst>
              </a:rPr>
              <a:t>——————————————</a:t>
            </a:r>
            <a:endParaRPr lang="zh-CN" alt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3" name="矩形 2">
            <a:extLst>
              <a:ext uri="{FF2B5EF4-FFF2-40B4-BE49-F238E27FC236}">
                <a16:creationId xmlns:a16="http://schemas.microsoft.com/office/drawing/2014/main" id="{CA7C6EE4-A68B-4118-91E5-934D58BD8632}"/>
              </a:ext>
            </a:extLst>
          </p:cNvPr>
          <p:cNvSpPr/>
          <p:nvPr/>
        </p:nvSpPr>
        <p:spPr>
          <a:xfrm>
            <a:off x="3574749" y="4352330"/>
            <a:ext cx="4522393" cy="954107"/>
          </a:xfrm>
          <a:prstGeom prst="rect">
            <a:avLst/>
          </a:prstGeom>
          <a:noFill/>
        </p:spPr>
        <p:txBody>
          <a:bodyPr wrap="none" lIns="91440" tIns="45720" rIns="91440" bIns="45720">
            <a:spAutoFit/>
          </a:bodyPr>
          <a:lstStyle/>
          <a:p>
            <a:pPr algn="ctr"/>
            <a:r>
              <a:rPr lang="en-US" altLang="zh-CN" sz="2800" b="0" cap="none" spc="0" dirty="0">
                <a:ln w="0"/>
                <a:solidFill>
                  <a:schemeClr val="accent1"/>
                </a:solidFill>
                <a:effectLst>
                  <a:outerShdw blurRad="38100" dist="25400" dir="5400000" algn="ctr" rotWithShape="0">
                    <a:srgbClr val="6E747A">
                      <a:alpha val="43000"/>
                    </a:srgbClr>
                  </a:outerShdw>
                </a:effectLst>
              </a:rPr>
              <a:t>Jonathan Oh, 941170???</a:t>
            </a:r>
            <a:endParaRPr lang="en-US" altLang="zh-CN" sz="2800" dirty="0">
              <a:ln w="0"/>
              <a:solidFill>
                <a:schemeClr val="accent1"/>
              </a:solidFill>
              <a:effectLst>
                <a:outerShdw blurRad="38100" dist="25400" dir="5400000" algn="ctr" rotWithShape="0">
                  <a:srgbClr val="6E747A">
                    <a:alpha val="43000"/>
                  </a:srgbClr>
                </a:outerShdw>
              </a:effectLst>
            </a:endParaRPr>
          </a:p>
          <a:p>
            <a:pPr algn="ctr"/>
            <a:r>
              <a:rPr lang="en-US" altLang="zh-CN" sz="2800" b="0" cap="none" spc="0" dirty="0">
                <a:ln w="0"/>
                <a:solidFill>
                  <a:schemeClr val="accent1"/>
                </a:solidFill>
                <a:effectLst>
                  <a:outerShdw blurRad="38100" dist="25400" dir="5400000" algn="ctr" rotWithShape="0">
                    <a:srgbClr val="6E747A">
                      <a:alpha val="43000"/>
                    </a:srgbClr>
                  </a:outerShdw>
                </a:effectLst>
              </a:rPr>
              <a:t>Zitao Yu, 941170755</a:t>
            </a:r>
            <a:endParaRPr lang="zh-CN" altLang="en-US" sz="28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41922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B5DF4C9-37CF-4F19-8D2F-58066A51EE1F}"/>
              </a:ext>
            </a:extLst>
          </p:cNvPr>
          <p:cNvSpPr/>
          <p:nvPr/>
        </p:nvSpPr>
        <p:spPr>
          <a:xfrm>
            <a:off x="663152" y="591590"/>
            <a:ext cx="10572125" cy="923330"/>
          </a:xfrm>
          <a:prstGeom prst="rect">
            <a:avLst/>
          </a:prstGeom>
          <a:noFill/>
        </p:spPr>
        <p:txBody>
          <a:bodyPr wrap="none" lIns="91440" tIns="45720" rIns="91440" bIns="45720">
            <a:spAutoFit/>
          </a:bodyPr>
          <a:lstStyle/>
          <a:p>
            <a:pPr algn="ctr"/>
            <a:r>
              <a:rPr lang="en-US" altLang="zh-CN" sz="5400" dirty="0">
                <a:ln w="0"/>
                <a:solidFill>
                  <a:schemeClr val="accent1"/>
                </a:solidFill>
                <a:effectLst>
                  <a:outerShdw blurRad="38100" dist="25400" dir="5400000" algn="ctr" rotWithShape="0">
                    <a:srgbClr val="6E747A">
                      <a:alpha val="43000"/>
                    </a:srgbClr>
                  </a:outerShdw>
                </a:effectLst>
              </a:rPr>
              <a:t>———————————————</a:t>
            </a:r>
            <a:endParaRPr lang="zh-CN" alt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4" name="矩形 5">
            <a:extLst>
              <a:ext uri="{FF2B5EF4-FFF2-40B4-BE49-F238E27FC236}">
                <a16:creationId xmlns:a16="http://schemas.microsoft.com/office/drawing/2014/main" id="{3C63A727-F8EC-5542-AE74-FAB946B6ACE9}"/>
              </a:ext>
            </a:extLst>
          </p:cNvPr>
          <p:cNvSpPr/>
          <p:nvPr/>
        </p:nvSpPr>
        <p:spPr>
          <a:xfrm>
            <a:off x="663152" y="591590"/>
            <a:ext cx="10446660" cy="954107"/>
          </a:xfrm>
          <a:prstGeom prst="rect">
            <a:avLst/>
          </a:prstGeom>
          <a:noFill/>
        </p:spPr>
        <p:txBody>
          <a:bodyPr wrap="square" lIns="91440" tIns="45720" rIns="91440" bIns="45720">
            <a:spAutoFit/>
          </a:bodyPr>
          <a:lstStyle/>
          <a:p>
            <a:pPr marL="457200" indent="-457200">
              <a:buFont typeface="Wingdings" pitchFamily="2" charset="2"/>
              <a:buChar char="Ø"/>
              <a:defRPr/>
            </a:pPr>
            <a:r>
              <a:rPr kumimoji="0" lang="en-US" altLang="zh-CN" sz="2800" b="1" i="0" u="none" strike="noStrike" kern="1200" cap="none" spc="0" normalizeH="0" baseline="0" noProof="0" dirty="0">
                <a:ln w="0"/>
                <a:solidFill>
                  <a:srgbClr val="ACD433"/>
                </a:solidFill>
                <a:effectLst>
                  <a:outerShdw blurRad="38100" dist="25400" dir="5400000" algn="ctr" rotWithShape="0">
                    <a:srgbClr val="6E747A">
                      <a:alpha val="43000"/>
                    </a:srgbClr>
                  </a:outerShdw>
                </a:effectLst>
                <a:uLnTx/>
                <a:uFillTx/>
                <a:latin typeface="Century Gothic" panose="020B0502020202020204"/>
                <a:ea typeface="等线" panose="02010600030101010101" pitchFamily="2" charset="-122"/>
                <a:cs typeface="Arial" panose="020B0604020202020204" pitchFamily="34" charset="0"/>
              </a:rPr>
              <a:t>Part </a:t>
            </a:r>
            <a:r>
              <a:rPr lang="en-US" altLang="zh-CN" sz="2800" b="1" dirty="0">
                <a:ln w="0"/>
                <a:solidFill>
                  <a:srgbClr val="ACD433"/>
                </a:solidFill>
                <a:effectLst>
                  <a:outerShdw blurRad="38100" dist="25400" dir="5400000" algn="ctr" rotWithShape="0">
                    <a:srgbClr val="6E747A">
                      <a:alpha val="43000"/>
                    </a:srgbClr>
                  </a:outerShdw>
                </a:effectLst>
                <a:latin typeface="Century Gothic" panose="020B0502020202020204"/>
                <a:ea typeface="等线" panose="02010600030101010101" pitchFamily="2" charset="-122"/>
                <a:cs typeface="Arial" panose="020B0604020202020204" pitchFamily="34" charset="0"/>
              </a:rPr>
              <a:t>5</a:t>
            </a:r>
            <a:r>
              <a:rPr lang="en-US" altLang="zh-CN" sz="2800" b="1" dirty="0">
                <a:ln w="0"/>
                <a:solidFill>
                  <a:srgbClr val="ACD433"/>
                </a:solidFill>
                <a:effectLst>
                  <a:outerShdw blurRad="38100" dist="25400" dir="5400000" algn="ctr" rotWithShape="0">
                    <a:srgbClr val="6E747A">
                      <a:alpha val="43000"/>
                    </a:srgbClr>
                  </a:outerShdw>
                </a:effectLst>
                <a:ea typeface="等线" panose="02010600030101010101" pitchFamily="2" charset="-122"/>
                <a:cs typeface="Arial" panose="020B0604020202020204" pitchFamily="34" charset="0"/>
              </a:rPr>
              <a:t>: Performance under assumed best parameters</a:t>
            </a:r>
          </a:p>
          <a:p>
            <a:pPr>
              <a:defRPr/>
            </a:pPr>
            <a:endParaRPr kumimoji="0" lang="en-US" altLang="zh-CN" sz="2800" b="1" i="0" u="none" strike="noStrike" kern="1200" cap="none" spc="0" normalizeH="0" baseline="0" noProof="0" dirty="0">
              <a:ln w="0"/>
              <a:solidFill>
                <a:srgbClr val="ACD433"/>
              </a:solidFill>
              <a:effectLst>
                <a:outerShdw blurRad="38100" dist="25400" dir="5400000" algn="ctr" rotWithShape="0">
                  <a:srgbClr val="6E747A">
                    <a:alpha val="43000"/>
                  </a:srgbClr>
                </a:outerShdw>
              </a:effectLst>
              <a:uLnTx/>
              <a:uFillTx/>
              <a:latin typeface="Century Gothic" panose="020B0502020202020204"/>
              <a:ea typeface="等线" panose="02010600030101010101" pitchFamily="2" charset="-122"/>
              <a:cs typeface="Arial" panose="020B0604020202020204" pitchFamily="34" charset="0"/>
            </a:endParaRP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C83B73ED-AA4D-CF45-9ECB-AA5088821C9E}"/>
                  </a:ext>
                </a:extLst>
              </p:cNvPr>
              <p:cNvSpPr txBox="1"/>
              <p:nvPr/>
            </p:nvSpPr>
            <p:spPr>
              <a:xfrm>
                <a:off x="663152" y="1300597"/>
                <a:ext cx="6096000" cy="490199"/>
              </a:xfrm>
              <a:prstGeom prst="rect">
                <a:avLst/>
              </a:prstGeom>
              <a:noFill/>
            </p:spPr>
            <p:txBody>
              <a:bodyPr wrap="square">
                <a:spAutoFit/>
              </a:bodyPr>
              <a:lstStyle/>
              <a:p>
                <a:pPr/>
                <a14:m>
                  <m:oMath xmlns:m="http://schemas.openxmlformats.org/officeDocument/2006/math">
                    <m:sSub>
                      <m:sSubPr>
                        <m:ctrlPr>
                          <a:rPr lang="en-US" altLang="zh-CN" sz="2400" i="1" dirty="0" smtClean="0">
                            <a:ln w="0"/>
                            <a:effectLst>
                              <a:outerShdw blurRad="38100" dist="25400" dir="5400000" algn="ctr" rotWithShape="0">
                                <a:srgbClr val="6E747A">
                                  <a:alpha val="43000"/>
                                </a:srgbClr>
                              </a:outerShdw>
                            </a:effectLst>
                            <a:latin typeface="Cambria Math" panose="02040503050406030204" pitchFamily="18" charset="0"/>
                            <a:ea typeface="等线" panose="02010600030101010101" pitchFamily="2" charset="-122"/>
                            <a:cs typeface="Arial" panose="020B0604020202020204" pitchFamily="34" charset="0"/>
                          </a:rPr>
                        </m:ctrlPr>
                      </m:sSubPr>
                      <m:e>
                        <m:r>
                          <a:rPr lang="en-US" altLang="zh-CN" sz="2400" i="1" dirty="0">
                            <a:ln w="0"/>
                            <a:effectLst>
                              <a:outerShdw blurRad="38100" dist="25400" dir="5400000" algn="ctr" rotWithShape="0">
                                <a:srgbClr val="6E747A">
                                  <a:alpha val="43000"/>
                                </a:srgbClr>
                              </a:outerShdw>
                            </a:effectLst>
                            <a:latin typeface="Cambria Math" panose="02040503050406030204" pitchFamily="18" charset="0"/>
                            <a:ea typeface="等线" panose="02010600030101010101" pitchFamily="2" charset="-122"/>
                            <a:cs typeface="Arial" panose="020B0604020202020204" pitchFamily="34" charset="0"/>
                          </a:rPr>
                          <m:t>𝑘</m:t>
                        </m:r>
                      </m:e>
                      <m:sub>
                        <m:r>
                          <a:rPr lang="en-US" altLang="zh-CN" sz="2400" i="1" dirty="0">
                            <a:ln w="0"/>
                            <a:effectLst>
                              <a:outerShdw blurRad="38100" dist="25400" dir="5400000" algn="ctr" rotWithShape="0">
                                <a:srgbClr val="6E747A">
                                  <a:alpha val="43000"/>
                                </a:srgbClr>
                              </a:outerShdw>
                            </a:effectLst>
                            <a:latin typeface="Cambria Math" panose="02040503050406030204" pitchFamily="18" charset="0"/>
                            <a:ea typeface="等线" panose="02010600030101010101" pitchFamily="2" charset="-122"/>
                            <a:cs typeface="Arial" panose="020B0604020202020204" pitchFamily="34" charset="0"/>
                          </a:rPr>
                          <m:t>𝑝</m:t>
                        </m:r>
                      </m:sub>
                    </m:sSub>
                  </m:oMath>
                </a14:m>
                <a:r>
                  <a:rPr lang="en-IL" dirty="0"/>
                  <a:t>: [,,,,,]</a:t>
                </a:r>
              </a:p>
            </p:txBody>
          </p:sp>
        </mc:Choice>
        <mc:Fallback>
          <p:sp>
            <p:nvSpPr>
              <p:cNvPr id="6" name="TextBox 5">
                <a:extLst>
                  <a:ext uri="{FF2B5EF4-FFF2-40B4-BE49-F238E27FC236}">
                    <a16:creationId xmlns:a16="http://schemas.microsoft.com/office/drawing/2014/main" id="{C83B73ED-AA4D-CF45-9ECB-AA5088821C9E}"/>
                  </a:ext>
                </a:extLst>
              </p:cNvPr>
              <p:cNvSpPr txBox="1">
                <a:spLocks noRot="1" noChangeAspect="1" noMove="1" noResize="1" noEditPoints="1" noAdjustHandles="1" noChangeArrowheads="1" noChangeShapeType="1" noTextEdit="1"/>
              </p:cNvSpPr>
              <p:nvPr/>
            </p:nvSpPr>
            <p:spPr>
              <a:xfrm>
                <a:off x="663152" y="1300597"/>
                <a:ext cx="6096000" cy="490199"/>
              </a:xfrm>
              <a:prstGeom prst="rect">
                <a:avLst/>
              </a:prstGeom>
              <a:blipFill>
                <a:blip r:embed="rId2"/>
                <a:stretch>
                  <a:fillRect l="-832" b="-10000"/>
                </a:stretch>
              </a:blipFill>
            </p:spPr>
            <p:txBody>
              <a:bodyPr/>
              <a:lstStyle/>
              <a:p>
                <a:r>
                  <a:rPr lang="en-IL">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2B75F57A-5ABA-5345-874B-E8D4F714E115}"/>
                  </a:ext>
                </a:extLst>
              </p:cNvPr>
              <p:cNvSpPr txBox="1"/>
              <p:nvPr/>
            </p:nvSpPr>
            <p:spPr>
              <a:xfrm>
                <a:off x="663152" y="1793039"/>
                <a:ext cx="6096000" cy="461665"/>
              </a:xfrm>
              <a:prstGeom prst="rect">
                <a:avLst/>
              </a:prstGeom>
              <a:noFill/>
            </p:spPr>
            <p:txBody>
              <a:bodyPr wrap="square">
                <a:spAutoFit/>
              </a:bodyPr>
              <a:lstStyle/>
              <a:p>
                <a:pPr/>
                <a14:m>
                  <m:oMath xmlns:m="http://schemas.openxmlformats.org/officeDocument/2006/math">
                    <m:sSub>
                      <m:sSubPr>
                        <m:ctrlPr>
                          <a:rPr lang="en-US" altLang="zh-CN" sz="2400" i="1" dirty="0" smtClean="0">
                            <a:ln w="0"/>
                            <a:effectLst>
                              <a:outerShdw blurRad="38100" dist="25400" dir="5400000" algn="ctr" rotWithShape="0">
                                <a:srgbClr val="6E747A">
                                  <a:alpha val="43000"/>
                                </a:srgbClr>
                              </a:outerShdw>
                            </a:effectLst>
                            <a:latin typeface="Cambria Math" panose="02040503050406030204" pitchFamily="18" charset="0"/>
                            <a:ea typeface="等线" panose="02010600030101010101" pitchFamily="2" charset="-122"/>
                            <a:cs typeface="Arial" panose="020B0604020202020204" pitchFamily="34" charset="0"/>
                          </a:rPr>
                        </m:ctrlPr>
                      </m:sSubPr>
                      <m:e>
                        <m:r>
                          <a:rPr lang="en-US" altLang="zh-CN" sz="2400" i="1" dirty="0">
                            <a:ln w="0"/>
                            <a:effectLst>
                              <a:outerShdw blurRad="38100" dist="25400" dir="5400000" algn="ctr" rotWithShape="0">
                                <a:srgbClr val="6E747A">
                                  <a:alpha val="43000"/>
                                </a:srgbClr>
                              </a:outerShdw>
                            </a:effectLst>
                            <a:latin typeface="Cambria Math" panose="02040503050406030204" pitchFamily="18" charset="0"/>
                            <a:ea typeface="等线" panose="02010600030101010101" pitchFamily="2" charset="-122"/>
                            <a:cs typeface="Arial" panose="020B0604020202020204" pitchFamily="34" charset="0"/>
                          </a:rPr>
                          <m:t>𝑘</m:t>
                        </m:r>
                      </m:e>
                      <m:sub>
                        <m:r>
                          <a:rPr lang="en-US" altLang="zh-CN" sz="2400" b="0" i="1" dirty="0" smtClean="0">
                            <a:ln w="0"/>
                            <a:effectLst>
                              <a:outerShdw blurRad="38100" dist="25400" dir="5400000" algn="ctr" rotWithShape="0">
                                <a:srgbClr val="6E747A">
                                  <a:alpha val="43000"/>
                                </a:srgbClr>
                              </a:outerShdw>
                            </a:effectLst>
                            <a:latin typeface="Cambria Math" panose="02040503050406030204" pitchFamily="18" charset="0"/>
                            <a:ea typeface="等线" panose="02010600030101010101" pitchFamily="2" charset="-122"/>
                            <a:cs typeface="Arial" panose="020B0604020202020204" pitchFamily="34" charset="0"/>
                          </a:rPr>
                          <m:t>𝑑</m:t>
                        </m:r>
                      </m:sub>
                    </m:sSub>
                  </m:oMath>
                </a14:m>
                <a:r>
                  <a:rPr lang="en-IL" dirty="0"/>
                  <a:t>: [,,,,,]</a:t>
                </a:r>
              </a:p>
            </p:txBody>
          </p:sp>
        </mc:Choice>
        <mc:Fallback>
          <p:sp>
            <p:nvSpPr>
              <p:cNvPr id="7" name="TextBox 6">
                <a:extLst>
                  <a:ext uri="{FF2B5EF4-FFF2-40B4-BE49-F238E27FC236}">
                    <a16:creationId xmlns:a16="http://schemas.microsoft.com/office/drawing/2014/main" id="{2B75F57A-5ABA-5345-874B-E8D4F714E115}"/>
                  </a:ext>
                </a:extLst>
              </p:cNvPr>
              <p:cNvSpPr txBox="1">
                <a:spLocks noRot="1" noChangeAspect="1" noMove="1" noResize="1" noEditPoints="1" noAdjustHandles="1" noChangeArrowheads="1" noChangeShapeType="1" noTextEdit="1"/>
              </p:cNvSpPr>
              <p:nvPr/>
            </p:nvSpPr>
            <p:spPr>
              <a:xfrm>
                <a:off x="663152" y="1793039"/>
                <a:ext cx="6096000" cy="461665"/>
              </a:xfrm>
              <a:prstGeom prst="rect">
                <a:avLst/>
              </a:prstGeom>
              <a:blipFill>
                <a:blip r:embed="rId3"/>
                <a:stretch>
                  <a:fillRect l="-832" b="-13514"/>
                </a:stretch>
              </a:blipFill>
            </p:spPr>
            <p:txBody>
              <a:bodyPr/>
              <a:lstStyle/>
              <a:p>
                <a:r>
                  <a:rPr lang="en-IL">
                    <a:noFill/>
                  </a:rPr>
                  <a:t> </a:t>
                </a:r>
              </a:p>
            </p:txBody>
          </p:sp>
        </mc:Fallback>
      </mc:AlternateContent>
    </p:spTree>
    <p:extLst>
      <p:ext uri="{BB962C8B-B14F-4D97-AF65-F5344CB8AC3E}">
        <p14:creationId xmlns:p14="http://schemas.microsoft.com/office/powerpoint/2010/main" val="3729557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B5DF4C9-37CF-4F19-8D2F-58066A51EE1F}"/>
              </a:ext>
            </a:extLst>
          </p:cNvPr>
          <p:cNvSpPr/>
          <p:nvPr/>
        </p:nvSpPr>
        <p:spPr>
          <a:xfrm>
            <a:off x="663152" y="591590"/>
            <a:ext cx="10572125" cy="923330"/>
          </a:xfrm>
          <a:prstGeom prst="rect">
            <a:avLst/>
          </a:prstGeom>
          <a:noFill/>
        </p:spPr>
        <p:txBody>
          <a:bodyPr wrap="none" lIns="91440" tIns="45720" rIns="91440" bIns="45720">
            <a:spAutoFit/>
          </a:bodyPr>
          <a:lstStyle/>
          <a:p>
            <a:pPr algn="ctr"/>
            <a:r>
              <a:rPr lang="en-US" altLang="zh-CN" sz="5400" dirty="0">
                <a:ln w="0"/>
                <a:solidFill>
                  <a:schemeClr val="accent1"/>
                </a:solidFill>
                <a:effectLst>
                  <a:outerShdw blurRad="38100" dist="25400" dir="5400000" algn="ctr" rotWithShape="0">
                    <a:srgbClr val="6E747A">
                      <a:alpha val="43000"/>
                    </a:srgbClr>
                  </a:outerShdw>
                </a:effectLst>
              </a:rPr>
              <a:t>———————————————</a:t>
            </a:r>
            <a:endParaRPr lang="zh-CN" alt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4" name="矩形 5">
            <a:extLst>
              <a:ext uri="{FF2B5EF4-FFF2-40B4-BE49-F238E27FC236}">
                <a16:creationId xmlns:a16="http://schemas.microsoft.com/office/drawing/2014/main" id="{3C63A727-F8EC-5542-AE74-FAB946B6ACE9}"/>
              </a:ext>
            </a:extLst>
          </p:cNvPr>
          <p:cNvSpPr/>
          <p:nvPr/>
        </p:nvSpPr>
        <p:spPr>
          <a:xfrm>
            <a:off x="663152" y="591590"/>
            <a:ext cx="10446660" cy="954107"/>
          </a:xfrm>
          <a:prstGeom prst="rect">
            <a:avLst/>
          </a:prstGeom>
          <a:noFill/>
        </p:spPr>
        <p:txBody>
          <a:bodyPr wrap="square" lIns="91440" tIns="45720" rIns="91440" bIns="45720">
            <a:spAutoFit/>
          </a:bodyPr>
          <a:lstStyle/>
          <a:p>
            <a:pPr marL="457200" indent="-457200">
              <a:buFont typeface="Wingdings" pitchFamily="2" charset="2"/>
              <a:buChar char="Ø"/>
              <a:defRPr/>
            </a:pPr>
            <a:r>
              <a:rPr kumimoji="0" lang="en-US" altLang="zh-CN" sz="2800" b="1" i="0" u="none" strike="noStrike" kern="1200" cap="none" spc="0" normalizeH="0" baseline="0" noProof="0" dirty="0">
                <a:ln w="0"/>
                <a:solidFill>
                  <a:srgbClr val="ACD433"/>
                </a:solidFill>
                <a:effectLst>
                  <a:outerShdw blurRad="38100" dist="25400" dir="5400000" algn="ctr" rotWithShape="0">
                    <a:srgbClr val="6E747A">
                      <a:alpha val="43000"/>
                    </a:srgbClr>
                  </a:outerShdw>
                </a:effectLst>
                <a:uLnTx/>
                <a:uFillTx/>
                <a:latin typeface="Century Gothic" panose="020B0502020202020204"/>
                <a:ea typeface="等线" panose="02010600030101010101" pitchFamily="2" charset="-122"/>
                <a:cs typeface="Arial" panose="020B0604020202020204" pitchFamily="34" charset="0"/>
              </a:rPr>
              <a:t>Part 6</a:t>
            </a:r>
            <a:r>
              <a:rPr lang="en-US" altLang="zh-CN" sz="2800" b="1" dirty="0">
                <a:ln w="0"/>
                <a:solidFill>
                  <a:srgbClr val="ACD433"/>
                </a:solidFill>
                <a:effectLst>
                  <a:outerShdw blurRad="38100" dist="25400" dir="5400000" algn="ctr" rotWithShape="0">
                    <a:srgbClr val="6E747A">
                      <a:alpha val="43000"/>
                    </a:srgbClr>
                  </a:outerShdw>
                </a:effectLst>
                <a:ea typeface="等线" panose="02010600030101010101" pitchFamily="2" charset="-122"/>
                <a:cs typeface="Arial" panose="020B0604020202020204" pitchFamily="34" charset="0"/>
              </a:rPr>
              <a:t>: Discussion and Future Development</a:t>
            </a:r>
          </a:p>
          <a:p>
            <a:pPr>
              <a:defRPr/>
            </a:pPr>
            <a:endParaRPr kumimoji="0" lang="en-US" altLang="zh-CN" sz="2800" b="1" i="0" u="none" strike="noStrike" kern="1200" cap="none" spc="0" normalizeH="0" baseline="0" noProof="0" dirty="0">
              <a:ln w="0"/>
              <a:solidFill>
                <a:srgbClr val="ACD433"/>
              </a:solidFill>
              <a:effectLst>
                <a:outerShdw blurRad="38100" dist="25400" dir="5400000" algn="ctr" rotWithShape="0">
                  <a:srgbClr val="6E747A">
                    <a:alpha val="43000"/>
                  </a:srgbClr>
                </a:outerShdw>
              </a:effectLst>
              <a:uLnTx/>
              <a:uFillTx/>
              <a:latin typeface="Century Gothic" panose="020B0502020202020204"/>
              <a:ea typeface="等线" panose="02010600030101010101" pitchFamily="2" charset="-122"/>
              <a:cs typeface="Arial" panose="020B0604020202020204" pitchFamily="34" charset="0"/>
            </a:endParaRPr>
          </a:p>
        </p:txBody>
      </p:sp>
    </p:spTree>
    <p:extLst>
      <p:ext uri="{BB962C8B-B14F-4D97-AF65-F5344CB8AC3E}">
        <p14:creationId xmlns:p14="http://schemas.microsoft.com/office/powerpoint/2010/main" val="4028745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B9BEEB3-5396-45A8-838A-91DA27BEE351}"/>
              </a:ext>
            </a:extLst>
          </p:cNvPr>
          <p:cNvSpPr/>
          <p:nvPr/>
        </p:nvSpPr>
        <p:spPr>
          <a:xfrm>
            <a:off x="4373412" y="2792388"/>
            <a:ext cx="3445175" cy="923330"/>
          </a:xfrm>
          <a:prstGeom prst="rect">
            <a:avLst/>
          </a:prstGeom>
          <a:noFill/>
        </p:spPr>
        <p:txBody>
          <a:bodyPr wrap="none" lIns="91440" tIns="45720" rIns="91440" bIns="45720">
            <a:spAutoFit/>
          </a:bodyPr>
          <a:lstStyle/>
          <a:p>
            <a:pPr algn="ctr"/>
            <a:r>
              <a:rPr lang="en-US" altLang="zh-CN" sz="5400" b="0" cap="none" spc="0" dirty="0">
                <a:ln w="0"/>
                <a:solidFill>
                  <a:schemeClr val="accent1"/>
                </a:solidFill>
                <a:effectLst>
                  <a:outerShdw blurRad="38100" dist="25400" dir="5400000" algn="ctr" rotWithShape="0">
                    <a:srgbClr val="6E747A">
                      <a:alpha val="43000"/>
                    </a:srgbClr>
                  </a:outerShdw>
                </a:effectLst>
                <a:ea typeface="等线" panose="02010600030101010101" pitchFamily="2" charset="-122"/>
                <a:cs typeface="Arial" panose="020B0604020202020204" pitchFamily="34" charset="0"/>
              </a:rPr>
              <a:t>Questions</a:t>
            </a:r>
            <a:endParaRPr lang="zh-CN" alt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7" name="矩形 6">
            <a:extLst>
              <a:ext uri="{FF2B5EF4-FFF2-40B4-BE49-F238E27FC236}">
                <a16:creationId xmlns:a16="http://schemas.microsoft.com/office/drawing/2014/main" id="{08687A06-62D7-4960-A77E-6B1DBBF71606}"/>
              </a:ext>
            </a:extLst>
          </p:cNvPr>
          <p:cNvSpPr/>
          <p:nvPr/>
        </p:nvSpPr>
        <p:spPr>
          <a:xfrm>
            <a:off x="2368055" y="3176885"/>
            <a:ext cx="7455887" cy="923330"/>
          </a:xfrm>
          <a:prstGeom prst="rect">
            <a:avLst/>
          </a:prstGeom>
          <a:noFill/>
        </p:spPr>
        <p:txBody>
          <a:bodyPr wrap="none" lIns="91440" tIns="45720" rIns="91440" bIns="45720">
            <a:spAutoFit/>
          </a:bodyPr>
          <a:lstStyle/>
          <a:p>
            <a:pPr algn="ctr"/>
            <a:r>
              <a:rPr lang="en-US" altLang="zh-CN" sz="5400" b="0" cap="none" spc="0" dirty="0">
                <a:ln w="0"/>
                <a:solidFill>
                  <a:schemeClr val="accent1"/>
                </a:solidFill>
                <a:effectLst>
                  <a:outerShdw blurRad="38100" dist="25400" dir="5400000" algn="ctr" rotWithShape="0">
                    <a:srgbClr val="6E747A">
                      <a:alpha val="43000"/>
                    </a:srgbClr>
                  </a:outerShdw>
                </a:effectLst>
                <a:ea typeface="等线" panose="02010600030101010101" pitchFamily="2" charset="-122"/>
                <a:cs typeface="Arial" panose="020B0604020202020204" pitchFamily="34" charset="0"/>
              </a:rPr>
              <a:t>_____________________</a:t>
            </a:r>
            <a:endParaRPr lang="zh-CN" alt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5" name="矩形 4">
            <a:extLst>
              <a:ext uri="{FF2B5EF4-FFF2-40B4-BE49-F238E27FC236}">
                <a16:creationId xmlns:a16="http://schemas.microsoft.com/office/drawing/2014/main" id="{31DC73FA-9EBC-4887-9080-0B5FCD2DB039}"/>
              </a:ext>
            </a:extLst>
          </p:cNvPr>
          <p:cNvSpPr/>
          <p:nvPr/>
        </p:nvSpPr>
        <p:spPr>
          <a:xfrm>
            <a:off x="2561026" y="0"/>
            <a:ext cx="7760459" cy="954107"/>
          </a:xfrm>
          <a:prstGeom prst="rect">
            <a:avLst/>
          </a:prstGeom>
          <a:noFill/>
        </p:spPr>
        <p:txBody>
          <a:bodyPr wrap="none" lIns="91440" tIns="45720" rIns="91440" bIns="4572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w="0"/>
                <a:solidFill>
                  <a:srgbClr val="ACD433"/>
                </a:solidFill>
                <a:effectLst>
                  <a:outerShdw blurRad="38100" dist="25400" dir="5400000" algn="ctr" rotWithShape="0">
                    <a:srgbClr val="6E747A">
                      <a:alpha val="43000"/>
                    </a:srgbClr>
                  </a:outerShdw>
                </a:effectLst>
                <a:uLnTx/>
                <a:uFillTx/>
                <a:latin typeface="Century Gothic" panose="020B0502020202020204"/>
                <a:ea typeface="宋体" panose="02010600030101010101" pitchFamily="2" charset="-122"/>
                <a:cs typeface="+mn-cs"/>
              </a:rPr>
              <a:t>COP Determination of Refrigeration System </a:t>
            </a:r>
          </a:p>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w="0"/>
                <a:solidFill>
                  <a:srgbClr val="ACD433"/>
                </a:solidFill>
                <a:effectLst>
                  <a:outerShdw blurRad="38100" dist="25400" dir="5400000" algn="ctr" rotWithShape="0">
                    <a:srgbClr val="6E747A">
                      <a:alpha val="43000"/>
                    </a:srgbClr>
                  </a:outerShdw>
                </a:effectLst>
                <a:uLnTx/>
                <a:uFillTx/>
                <a:latin typeface="Century Gothic" panose="020B0502020202020204"/>
                <a:ea typeface="宋体" panose="02010600030101010101" pitchFamily="2" charset="-122"/>
                <a:cs typeface="+mn-cs"/>
              </a:rPr>
              <a:t>Using  </a:t>
            </a:r>
            <a:r>
              <a:rPr kumimoji="0" lang="en-US" altLang="zh-CN" sz="2800" b="0" i="0" u="none" strike="noStrike" kern="1200" cap="none" spc="0" normalizeH="0" baseline="0" noProof="0" dirty="0" err="1">
                <a:ln w="0"/>
                <a:solidFill>
                  <a:srgbClr val="ACD433"/>
                </a:solidFill>
                <a:effectLst>
                  <a:outerShdw blurRad="38100" dist="25400" dir="5400000" algn="ctr" rotWithShape="0">
                    <a:srgbClr val="6E747A">
                      <a:alpha val="43000"/>
                    </a:srgbClr>
                  </a:outerShdw>
                </a:effectLst>
                <a:uLnTx/>
                <a:uFillTx/>
                <a:latin typeface="Century Gothic" panose="020B0502020202020204"/>
                <a:ea typeface="宋体" panose="02010600030101010101" pitchFamily="2" charset="-122"/>
                <a:cs typeface="+mn-cs"/>
              </a:rPr>
              <a:t>Elasto</a:t>
            </a:r>
            <a:r>
              <a:rPr kumimoji="0" lang="en-US" altLang="zh-CN" sz="2800" b="0" i="0" u="none" strike="noStrike" kern="1200" cap="none" spc="0" normalizeH="0" baseline="0" noProof="0" dirty="0">
                <a:ln w="0"/>
                <a:solidFill>
                  <a:srgbClr val="ACD433"/>
                </a:solidFill>
                <a:effectLst>
                  <a:outerShdw blurRad="38100" dist="25400" dir="5400000" algn="ctr" rotWithShape="0">
                    <a:srgbClr val="6E747A">
                      <a:alpha val="43000"/>
                    </a:srgbClr>
                  </a:outerShdw>
                </a:effectLst>
                <a:uLnTx/>
                <a:uFillTx/>
                <a:latin typeface="Century Gothic" panose="020B0502020202020204"/>
                <a:ea typeface="宋体" panose="02010600030101010101" pitchFamily="2" charset="-122"/>
                <a:cs typeface="+mn-cs"/>
              </a:rPr>
              <a:t>-caloric Effect</a:t>
            </a:r>
          </a:p>
        </p:txBody>
      </p:sp>
    </p:spTree>
    <p:extLst>
      <p:ext uri="{BB962C8B-B14F-4D97-AF65-F5344CB8AC3E}">
        <p14:creationId xmlns:p14="http://schemas.microsoft.com/office/powerpoint/2010/main" val="1855317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B9BEEB3-5396-45A8-838A-91DA27BEE351}"/>
              </a:ext>
            </a:extLst>
          </p:cNvPr>
          <p:cNvSpPr/>
          <p:nvPr/>
        </p:nvSpPr>
        <p:spPr>
          <a:xfrm>
            <a:off x="4183459" y="2792388"/>
            <a:ext cx="3825086" cy="923330"/>
          </a:xfrm>
          <a:prstGeom prst="rect">
            <a:avLst/>
          </a:prstGeom>
          <a:noFill/>
        </p:spPr>
        <p:txBody>
          <a:bodyPr wrap="none" lIns="91440" tIns="45720" rIns="91440" bIns="45720">
            <a:spAutoFit/>
          </a:bodyPr>
          <a:lstStyle/>
          <a:p>
            <a:pPr algn="ctr"/>
            <a:r>
              <a:rPr lang="en-US" altLang="zh-CN" sz="5400" b="0" cap="none" spc="0" dirty="0">
                <a:ln w="0"/>
                <a:solidFill>
                  <a:schemeClr val="accent1"/>
                </a:solidFill>
                <a:effectLst>
                  <a:outerShdw blurRad="38100" dist="25400" dir="5400000" algn="ctr" rotWithShape="0">
                    <a:srgbClr val="6E747A">
                      <a:alpha val="43000"/>
                    </a:srgbClr>
                  </a:outerShdw>
                </a:effectLst>
                <a:ea typeface="等线" panose="02010600030101010101" pitchFamily="2" charset="-122"/>
                <a:cs typeface="Arial" panose="020B0604020202020204" pitchFamily="34" charset="0"/>
              </a:rPr>
              <a:t>Thank You!</a:t>
            </a:r>
            <a:endParaRPr lang="zh-CN" alt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7" name="矩形 6">
            <a:extLst>
              <a:ext uri="{FF2B5EF4-FFF2-40B4-BE49-F238E27FC236}">
                <a16:creationId xmlns:a16="http://schemas.microsoft.com/office/drawing/2014/main" id="{08687A06-62D7-4960-A77E-6B1DBBF71606}"/>
              </a:ext>
            </a:extLst>
          </p:cNvPr>
          <p:cNvSpPr/>
          <p:nvPr/>
        </p:nvSpPr>
        <p:spPr>
          <a:xfrm>
            <a:off x="2368055" y="3176885"/>
            <a:ext cx="7455887" cy="923330"/>
          </a:xfrm>
          <a:prstGeom prst="rect">
            <a:avLst/>
          </a:prstGeom>
          <a:noFill/>
        </p:spPr>
        <p:txBody>
          <a:bodyPr wrap="none" lIns="91440" tIns="45720" rIns="91440" bIns="45720">
            <a:spAutoFit/>
          </a:bodyPr>
          <a:lstStyle/>
          <a:p>
            <a:pPr algn="ctr"/>
            <a:r>
              <a:rPr lang="en-US" altLang="zh-CN" sz="5400" b="0" cap="none" spc="0" dirty="0">
                <a:ln w="0"/>
                <a:solidFill>
                  <a:schemeClr val="accent1"/>
                </a:solidFill>
                <a:effectLst>
                  <a:outerShdw blurRad="38100" dist="25400" dir="5400000" algn="ctr" rotWithShape="0">
                    <a:srgbClr val="6E747A">
                      <a:alpha val="43000"/>
                    </a:srgbClr>
                  </a:outerShdw>
                </a:effectLst>
                <a:ea typeface="等线" panose="02010600030101010101" pitchFamily="2" charset="-122"/>
                <a:cs typeface="Arial" panose="020B0604020202020204" pitchFamily="34" charset="0"/>
              </a:rPr>
              <a:t>_____________________</a:t>
            </a:r>
            <a:endParaRPr lang="zh-CN" alt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5" name="矩形 4">
            <a:extLst>
              <a:ext uri="{FF2B5EF4-FFF2-40B4-BE49-F238E27FC236}">
                <a16:creationId xmlns:a16="http://schemas.microsoft.com/office/drawing/2014/main" id="{4879C445-5822-46F0-B41D-D2C1CE22E1EB}"/>
              </a:ext>
            </a:extLst>
          </p:cNvPr>
          <p:cNvSpPr/>
          <p:nvPr/>
        </p:nvSpPr>
        <p:spPr>
          <a:xfrm>
            <a:off x="2561026" y="0"/>
            <a:ext cx="7760459" cy="954107"/>
          </a:xfrm>
          <a:prstGeom prst="rect">
            <a:avLst/>
          </a:prstGeom>
          <a:noFill/>
        </p:spPr>
        <p:txBody>
          <a:bodyPr wrap="none" lIns="91440" tIns="45720" rIns="91440" bIns="4572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w="0"/>
                <a:solidFill>
                  <a:srgbClr val="ACD433"/>
                </a:solidFill>
                <a:effectLst>
                  <a:outerShdw blurRad="38100" dist="25400" dir="5400000" algn="ctr" rotWithShape="0">
                    <a:srgbClr val="6E747A">
                      <a:alpha val="43000"/>
                    </a:srgbClr>
                  </a:outerShdw>
                </a:effectLst>
                <a:uLnTx/>
                <a:uFillTx/>
                <a:latin typeface="Century Gothic" panose="020B0502020202020204"/>
                <a:ea typeface="宋体" panose="02010600030101010101" pitchFamily="2" charset="-122"/>
                <a:cs typeface="+mn-cs"/>
              </a:rPr>
              <a:t>COP Determination of Refrigeration System </a:t>
            </a:r>
          </a:p>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w="0"/>
                <a:solidFill>
                  <a:srgbClr val="ACD433"/>
                </a:solidFill>
                <a:effectLst>
                  <a:outerShdw blurRad="38100" dist="25400" dir="5400000" algn="ctr" rotWithShape="0">
                    <a:srgbClr val="6E747A">
                      <a:alpha val="43000"/>
                    </a:srgbClr>
                  </a:outerShdw>
                </a:effectLst>
                <a:uLnTx/>
                <a:uFillTx/>
                <a:latin typeface="Century Gothic" panose="020B0502020202020204"/>
                <a:ea typeface="宋体" panose="02010600030101010101" pitchFamily="2" charset="-122"/>
                <a:cs typeface="+mn-cs"/>
              </a:rPr>
              <a:t>Using  </a:t>
            </a:r>
            <a:r>
              <a:rPr kumimoji="0" lang="en-US" altLang="zh-CN" sz="2800" b="0" i="0" u="none" strike="noStrike" kern="1200" cap="none" spc="0" normalizeH="0" baseline="0" noProof="0" dirty="0" err="1">
                <a:ln w="0"/>
                <a:solidFill>
                  <a:srgbClr val="ACD433"/>
                </a:solidFill>
                <a:effectLst>
                  <a:outerShdw blurRad="38100" dist="25400" dir="5400000" algn="ctr" rotWithShape="0">
                    <a:srgbClr val="6E747A">
                      <a:alpha val="43000"/>
                    </a:srgbClr>
                  </a:outerShdw>
                </a:effectLst>
                <a:uLnTx/>
                <a:uFillTx/>
                <a:latin typeface="Century Gothic" panose="020B0502020202020204"/>
                <a:ea typeface="宋体" panose="02010600030101010101" pitchFamily="2" charset="-122"/>
                <a:cs typeface="+mn-cs"/>
              </a:rPr>
              <a:t>Elasto</a:t>
            </a:r>
            <a:r>
              <a:rPr kumimoji="0" lang="en-US" altLang="zh-CN" sz="2800" b="0" i="0" u="none" strike="noStrike" kern="1200" cap="none" spc="0" normalizeH="0" baseline="0" noProof="0" dirty="0">
                <a:ln w="0"/>
                <a:solidFill>
                  <a:srgbClr val="ACD433"/>
                </a:solidFill>
                <a:effectLst>
                  <a:outerShdw blurRad="38100" dist="25400" dir="5400000" algn="ctr" rotWithShape="0">
                    <a:srgbClr val="6E747A">
                      <a:alpha val="43000"/>
                    </a:srgbClr>
                  </a:outerShdw>
                </a:effectLst>
                <a:uLnTx/>
                <a:uFillTx/>
                <a:latin typeface="Century Gothic" panose="020B0502020202020204"/>
                <a:ea typeface="宋体" panose="02010600030101010101" pitchFamily="2" charset="-122"/>
                <a:cs typeface="+mn-cs"/>
              </a:rPr>
              <a:t>-caloric Effect</a:t>
            </a:r>
          </a:p>
        </p:txBody>
      </p:sp>
    </p:spTree>
    <p:extLst>
      <p:ext uri="{BB962C8B-B14F-4D97-AF65-F5344CB8AC3E}">
        <p14:creationId xmlns:p14="http://schemas.microsoft.com/office/powerpoint/2010/main" val="72681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B5DF4C9-37CF-4F19-8D2F-58066A51EE1F}"/>
              </a:ext>
            </a:extLst>
          </p:cNvPr>
          <p:cNvSpPr/>
          <p:nvPr/>
        </p:nvSpPr>
        <p:spPr>
          <a:xfrm>
            <a:off x="566972" y="591590"/>
            <a:ext cx="10764485" cy="923330"/>
          </a:xfrm>
          <a:prstGeom prst="rect">
            <a:avLst/>
          </a:prstGeom>
          <a:noFill/>
        </p:spPr>
        <p:txBody>
          <a:bodyPr wrap="none" lIns="91440" tIns="45720" rIns="91440" bIns="45720">
            <a:spAutoFit/>
          </a:bodyPr>
          <a:lstStyle/>
          <a:p>
            <a:pPr algn="ctr"/>
            <a:r>
              <a:rPr lang="en-US" altLang="zh-CN" sz="5400" dirty="0">
                <a:ln w="0"/>
                <a:solidFill>
                  <a:schemeClr val="accent1"/>
                </a:solidFill>
                <a:effectLst>
                  <a:outerShdw blurRad="38100" dist="25400" dir="5400000" algn="ctr" rotWithShape="0">
                    <a:srgbClr val="6E747A">
                      <a:alpha val="43000"/>
                    </a:srgbClr>
                  </a:outerShdw>
                </a:effectLst>
              </a:rPr>
              <a:t>———————————————</a:t>
            </a:r>
            <a:endParaRPr lang="zh-CN" alt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4" name="矩形 5">
            <a:extLst>
              <a:ext uri="{FF2B5EF4-FFF2-40B4-BE49-F238E27FC236}">
                <a16:creationId xmlns:a16="http://schemas.microsoft.com/office/drawing/2014/main" id="{3C63A727-F8EC-5542-AE74-FAB946B6ACE9}"/>
              </a:ext>
            </a:extLst>
          </p:cNvPr>
          <p:cNvSpPr/>
          <p:nvPr/>
        </p:nvSpPr>
        <p:spPr>
          <a:xfrm>
            <a:off x="663152" y="591590"/>
            <a:ext cx="10446660" cy="954107"/>
          </a:xfrm>
          <a:prstGeom prst="rect">
            <a:avLst/>
          </a:prstGeom>
          <a:noFill/>
        </p:spPr>
        <p:txBody>
          <a:bodyPr wrap="square" lIns="91440" tIns="45720" rIns="91440" bIns="45720">
            <a:spAutoFit/>
          </a:bodyPr>
          <a:lstStyle/>
          <a:p>
            <a:pPr marL="457200" indent="-457200">
              <a:buFont typeface="Wingdings" pitchFamily="2" charset="2"/>
              <a:buChar char="Ø"/>
              <a:defRPr/>
            </a:pPr>
            <a:r>
              <a:rPr kumimoji="0" lang="en-US" altLang="zh-CN" sz="2800" b="1" i="0" u="none" strike="noStrike" kern="1200" cap="none" spc="0" normalizeH="0" baseline="0" noProof="0" dirty="0">
                <a:ln w="0"/>
                <a:solidFill>
                  <a:srgbClr val="ACD433"/>
                </a:solidFill>
                <a:effectLst>
                  <a:outerShdw blurRad="38100" dist="25400" dir="5400000" algn="ctr" rotWithShape="0">
                    <a:srgbClr val="6E747A">
                      <a:alpha val="43000"/>
                    </a:srgbClr>
                  </a:outerShdw>
                </a:effectLst>
                <a:uLnTx/>
                <a:uFillTx/>
                <a:latin typeface="Century Gothic" panose="020B0502020202020204"/>
                <a:ea typeface="等线" panose="02010600030101010101" pitchFamily="2" charset="-122"/>
                <a:cs typeface="Arial" panose="020B0604020202020204" pitchFamily="34" charset="0"/>
              </a:rPr>
              <a:t>Part 4</a:t>
            </a:r>
            <a:r>
              <a:rPr lang="en-US" altLang="zh-CN" sz="2800" b="1" dirty="0">
                <a:ln w="0"/>
                <a:solidFill>
                  <a:srgbClr val="ACD433"/>
                </a:solidFill>
                <a:effectLst>
                  <a:outerShdw blurRad="38100" dist="25400" dir="5400000" algn="ctr" rotWithShape="0">
                    <a:srgbClr val="6E747A">
                      <a:alpha val="43000"/>
                    </a:srgbClr>
                  </a:outerShdw>
                </a:effectLst>
                <a:ea typeface="等线" panose="02010600030101010101" pitchFamily="2" charset="-122"/>
                <a:cs typeface="Arial" panose="020B0604020202020204" pitchFamily="34" charset="0"/>
              </a:rPr>
              <a:t>: Algorithm – Appendix </a:t>
            </a:r>
          </a:p>
          <a:p>
            <a:pPr>
              <a:defRPr/>
            </a:pPr>
            <a:endParaRPr kumimoji="0" lang="en-US" altLang="zh-CN" sz="2800" b="1" i="0" u="none" strike="noStrike" kern="1200" cap="none" spc="0" normalizeH="0" baseline="0" noProof="0" dirty="0">
              <a:ln w="0"/>
              <a:solidFill>
                <a:srgbClr val="ACD433"/>
              </a:solidFill>
              <a:effectLst>
                <a:outerShdw blurRad="38100" dist="25400" dir="5400000" algn="ctr" rotWithShape="0">
                  <a:srgbClr val="6E747A">
                    <a:alpha val="43000"/>
                  </a:srgbClr>
                </a:outerShdw>
              </a:effectLst>
              <a:uLnTx/>
              <a:uFillTx/>
              <a:latin typeface="Century Gothic" panose="020B0502020202020204"/>
              <a:ea typeface="等线" panose="02010600030101010101" pitchFamily="2" charset="-122"/>
              <a:cs typeface="Arial" panose="020B0604020202020204" pitchFamily="34" charset="0"/>
            </a:endParaRPr>
          </a:p>
        </p:txBody>
      </p:sp>
      <mc:AlternateContent xmlns:mc="http://schemas.openxmlformats.org/markup-compatibility/2006">
        <mc:Choice xmlns:a14="http://schemas.microsoft.com/office/drawing/2010/main" Requires="a14">
          <p:sp>
            <p:nvSpPr>
              <p:cNvPr id="5" name="矩形 5">
                <a:extLst>
                  <a:ext uri="{FF2B5EF4-FFF2-40B4-BE49-F238E27FC236}">
                    <a16:creationId xmlns:a16="http://schemas.microsoft.com/office/drawing/2014/main" id="{7A98BA15-C097-8544-9711-72F0F38C1328}"/>
                  </a:ext>
                </a:extLst>
              </p:cNvPr>
              <p:cNvSpPr/>
              <p:nvPr/>
            </p:nvSpPr>
            <p:spPr>
              <a:xfrm>
                <a:off x="663152" y="1545771"/>
                <a:ext cx="10446660" cy="1171859"/>
              </a:xfrm>
              <a:prstGeom prst="rect">
                <a:avLst/>
              </a:prstGeom>
              <a:noFill/>
            </p:spPr>
            <p:txBody>
              <a:bodyPr wrap="square" lIns="91440" tIns="45720" rIns="91440" bIns="45720">
                <a:spAutoFit/>
              </a:bodyPr>
              <a:lstStyle/>
              <a:p>
                <a:pPr>
                  <a:defRPr/>
                </a:pPr>
                <a:r>
                  <a:rPr kumimoji="0" lang="en-US" altLang="zh-CN" sz="2400" i="0" u="none" strike="noStrike" kern="1200" cap="none" spc="0" normalizeH="0" baseline="0" noProof="0" dirty="0">
                    <a:ln w="0"/>
                    <a:solidFill>
                      <a:srgbClr val="ACD433"/>
                    </a:solidFill>
                    <a:effectLst>
                      <a:outerShdw blurRad="38100" dist="25400" dir="5400000" algn="ctr" rotWithShape="0">
                        <a:srgbClr val="6E747A">
                          <a:alpha val="43000"/>
                        </a:srgbClr>
                      </a:outerShdw>
                    </a:effectLst>
                    <a:uLnTx/>
                    <a:uFillTx/>
                    <a:latin typeface="Century Gothic" panose="020B0502020202020204"/>
                    <a:ea typeface="等线" panose="02010600030101010101" pitchFamily="2" charset="-122"/>
                    <a:cs typeface="Arial" panose="020B0604020202020204" pitchFamily="34" charset="0"/>
                  </a:rPr>
                  <a:t>4</a:t>
                </a:r>
                <a:r>
                  <a:rPr lang="en-US" altLang="zh-CN" sz="2400" dirty="0">
                    <a:ln w="0"/>
                    <a:solidFill>
                      <a:srgbClr val="ACD433"/>
                    </a:solidFill>
                    <a:effectLst>
                      <a:outerShdw blurRad="38100" dist="25400" dir="5400000" algn="ctr" rotWithShape="0">
                        <a:srgbClr val="6E747A">
                          <a:alpha val="43000"/>
                        </a:srgbClr>
                      </a:outerShdw>
                    </a:effectLst>
                    <a:ea typeface="等线" panose="02010600030101010101" pitchFamily="2" charset="-122"/>
                    <a:cs typeface="Arial" panose="020B0604020202020204" pitchFamily="34" charset="0"/>
                  </a:rPr>
                  <a:t>.2 </a:t>
                </a:r>
                <a:r>
                  <a:rPr lang="en-US" altLang="zh-CN" sz="2400" dirty="0">
                    <a:ln w="0"/>
                    <a:solidFill>
                      <a:srgbClr val="ACD433"/>
                    </a:solidFill>
                    <a:effectLst>
                      <a:outerShdw blurRad="38100" dist="25400" dir="5400000" algn="ctr" rotWithShape="0">
                        <a:srgbClr val="6E747A">
                          <a:alpha val="43000"/>
                        </a:srgbClr>
                      </a:outerShdw>
                    </a:effectLst>
                    <a:latin typeface="Century Gothic" panose="020B0502020202020204"/>
                    <a:ea typeface="等线" panose="02010600030101010101" pitchFamily="2" charset="-122"/>
                    <a:cs typeface="Arial" panose="020B0604020202020204" pitchFamily="34" charset="0"/>
                  </a:rPr>
                  <a:t>variation of </a:t>
                </a:r>
                <a14:m>
                  <m:oMath xmlns:m="http://schemas.openxmlformats.org/officeDocument/2006/math">
                    <m:sSub>
                      <m:sSubPr>
                        <m:ctrlPr>
                          <a:rPr lang="en-US" altLang="zh-CN" sz="2400" dirty="0">
                            <a:ln w="0"/>
                            <a:solidFill>
                              <a:srgbClr val="ACD433"/>
                            </a:solidFill>
                            <a:effectLst>
                              <a:outerShdw blurRad="38100" dist="25400" dir="5400000" algn="ctr" rotWithShape="0">
                                <a:srgbClr val="6E747A">
                                  <a:alpha val="43000"/>
                                </a:srgbClr>
                              </a:outerShdw>
                            </a:effectLst>
                            <a:latin typeface="Century Gothic" panose="020B0502020202020204"/>
                            <a:ea typeface="等线" panose="02010600030101010101" pitchFamily="2" charset="-122"/>
                            <a:cs typeface="Arial" panose="020B0604020202020204" pitchFamily="34" charset="0"/>
                          </a:rPr>
                        </m:ctrlPr>
                      </m:sSubPr>
                      <m:e>
                        <m:r>
                          <a:rPr lang="en-US" altLang="zh-CN" sz="2400" dirty="0">
                            <a:ln w="0"/>
                            <a:solidFill>
                              <a:srgbClr val="ACD433"/>
                            </a:solidFill>
                            <a:effectLst>
                              <a:outerShdw blurRad="38100" dist="25400" dir="5400000" algn="ctr" rotWithShape="0">
                                <a:srgbClr val="6E747A">
                                  <a:alpha val="43000"/>
                                </a:srgbClr>
                              </a:outerShdw>
                            </a:effectLst>
                            <a:latin typeface="Century Gothic" panose="020B0502020202020204"/>
                            <a:ea typeface="等线" panose="02010600030101010101" pitchFamily="2" charset="-122"/>
                            <a:cs typeface="Arial" panose="020B0604020202020204" pitchFamily="34" charset="0"/>
                          </a:rPr>
                          <m:t>𝑘</m:t>
                        </m:r>
                      </m:e>
                      <m:sub>
                        <m:r>
                          <a:rPr lang="en-US" altLang="zh-CN" sz="2400" dirty="0">
                            <a:ln w="0"/>
                            <a:solidFill>
                              <a:srgbClr val="ACD433"/>
                            </a:solidFill>
                            <a:effectLst>
                              <a:outerShdw blurRad="38100" dist="25400" dir="5400000" algn="ctr" rotWithShape="0">
                                <a:srgbClr val="6E747A">
                                  <a:alpha val="43000"/>
                                </a:srgbClr>
                              </a:outerShdw>
                            </a:effectLst>
                            <a:latin typeface="Century Gothic" panose="020B0502020202020204"/>
                            <a:ea typeface="等线" panose="02010600030101010101" pitchFamily="2" charset="-122"/>
                            <a:cs typeface="Arial" panose="020B0604020202020204" pitchFamily="34" charset="0"/>
                          </a:rPr>
                          <m:t>𝑝</m:t>
                        </m:r>
                      </m:sub>
                    </m:sSub>
                    <m:r>
                      <a:rPr lang="en-US" altLang="zh-CN" sz="2400" dirty="0">
                        <a:ln w="0"/>
                        <a:solidFill>
                          <a:srgbClr val="ACD433"/>
                        </a:solidFill>
                        <a:effectLst>
                          <a:outerShdw blurRad="38100" dist="25400" dir="5400000" algn="ctr" rotWithShape="0">
                            <a:srgbClr val="6E747A">
                              <a:alpha val="43000"/>
                            </a:srgbClr>
                          </a:outerShdw>
                        </a:effectLst>
                        <a:latin typeface="Century Gothic" panose="020B0502020202020204"/>
                        <a:ea typeface="等线" panose="02010600030101010101" pitchFamily="2" charset="-122"/>
                        <a:cs typeface="Arial" panose="020B0604020202020204" pitchFamily="34" charset="0"/>
                      </a:rPr>
                      <m:t> </m:t>
                    </m:r>
                  </m:oMath>
                </a14:m>
                <a:r>
                  <a:rPr lang="en-US" altLang="zh-CN" sz="2400" dirty="0">
                    <a:ln w="0"/>
                    <a:solidFill>
                      <a:srgbClr val="ACD433"/>
                    </a:solidFill>
                    <a:effectLst>
                      <a:outerShdw blurRad="38100" dist="25400" dir="5400000" algn="ctr" rotWithShape="0">
                        <a:srgbClr val="6E747A">
                          <a:alpha val="43000"/>
                        </a:srgbClr>
                      </a:outerShdw>
                    </a:effectLst>
                    <a:latin typeface="Century Gothic" panose="020B0502020202020204"/>
                    <a:ea typeface="等线" panose="02010600030101010101" pitchFamily="2" charset="-122"/>
                    <a:cs typeface="Arial" panose="020B0604020202020204" pitchFamily="34" charset="0"/>
                  </a:rPr>
                  <a:t>in </a:t>
                </a:r>
                <a14:m>
                  <m:oMath xmlns:m="http://schemas.openxmlformats.org/officeDocument/2006/math">
                    <m:r>
                      <a:rPr lang="en-US" altLang="zh-CN" sz="2400" dirty="0">
                        <a:ln w="0"/>
                        <a:solidFill>
                          <a:srgbClr val="ACD433"/>
                        </a:solidFill>
                        <a:effectLst>
                          <a:outerShdw blurRad="38100" dist="25400" dir="5400000" algn="ctr" rotWithShape="0">
                            <a:srgbClr val="6E747A">
                              <a:alpha val="43000"/>
                            </a:srgbClr>
                          </a:outerShdw>
                        </a:effectLst>
                        <a:latin typeface="Century Gothic" panose="020B0502020202020204"/>
                        <a:ea typeface="等线" panose="02010600030101010101" pitchFamily="2" charset="-122"/>
                        <a:cs typeface="Arial" panose="020B0604020202020204" pitchFamily="34" charset="0"/>
                      </a:rPr>
                      <m:t>𝑥</m:t>
                    </m:r>
                  </m:oMath>
                </a14:m>
                <a:r>
                  <a:rPr lang="en-US" altLang="zh-CN" sz="2400" dirty="0">
                    <a:ln w="0"/>
                    <a:solidFill>
                      <a:srgbClr val="ACD433"/>
                    </a:solidFill>
                    <a:effectLst>
                      <a:outerShdw blurRad="38100" dist="25400" dir="5400000" algn="ctr" rotWithShape="0">
                        <a:srgbClr val="6E747A">
                          <a:alpha val="43000"/>
                        </a:srgbClr>
                      </a:outerShdw>
                    </a:effectLst>
                    <a:latin typeface="Century Gothic" panose="020B0502020202020204"/>
                    <a:ea typeface="等线" panose="02010600030101010101" pitchFamily="2" charset="-122"/>
                    <a:cs typeface="Arial" panose="020B0604020202020204" pitchFamily="34" charset="0"/>
                  </a:rPr>
                  <a:t> and </a:t>
                </a:r>
                <a14:m>
                  <m:oMath xmlns:m="http://schemas.openxmlformats.org/officeDocument/2006/math">
                    <m:r>
                      <a:rPr lang="en-US" altLang="zh-CN" sz="2400" dirty="0">
                        <a:ln w="0"/>
                        <a:solidFill>
                          <a:srgbClr val="ACD433"/>
                        </a:solidFill>
                        <a:effectLst>
                          <a:outerShdw blurRad="38100" dist="25400" dir="5400000" algn="ctr" rotWithShape="0">
                            <a:srgbClr val="6E747A">
                              <a:alpha val="43000"/>
                            </a:srgbClr>
                          </a:outerShdw>
                        </a:effectLst>
                        <a:latin typeface="Century Gothic" panose="020B0502020202020204"/>
                        <a:ea typeface="等线" panose="02010600030101010101" pitchFamily="2" charset="-122"/>
                        <a:cs typeface="Arial" panose="020B0604020202020204" pitchFamily="34" charset="0"/>
                      </a:rPr>
                      <m:t>𝑦</m:t>
                    </m:r>
                  </m:oMath>
                </a14:m>
                <a:r>
                  <a:rPr lang="en-US" altLang="zh-CN" sz="2400" dirty="0">
                    <a:ln w="0"/>
                    <a:solidFill>
                      <a:srgbClr val="ACD433"/>
                    </a:solidFill>
                    <a:effectLst>
                      <a:outerShdw blurRad="38100" dist="25400" dir="5400000" algn="ctr" rotWithShape="0">
                        <a:srgbClr val="6E747A">
                          <a:alpha val="43000"/>
                        </a:srgbClr>
                      </a:outerShdw>
                    </a:effectLst>
                    <a:latin typeface="Century Gothic" panose="020B0502020202020204"/>
                    <a:ea typeface="等线" panose="02010600030101010101" pitchFamily="2" charset="-122"/>
                    <a:cs typeface="Arial" panose="020B0604020202020204" pitchFamily="34" charset="0"/>
                  </a:rPr>
                  <a:t> direction on </a:t>
                </a:r>
                <a:r>
                  <a:rPr lang="en-US" sz="2400" dirty="0">
                    <a:ln w="0"/>
                    <a:solidFill>
                      <a:srgbClr val="ACD433"/>
                    </a:solidFill>
                    <a:effectLst>
                      <a:outerShdw blurRad="38100" dist="25400" dir="5400000" algn="ctr" rotWithShape="0">
                        <a:srgbClr val="6E747A">
                          <a:alpha val="43000"/>
                        </a:srgbClr>
                      </a:outerShdw>
                    </a:effectLst>
                    <a:latin typeface="Century Gothic" panose="020B0502020202020204"/>
                    <a:ea typeface="等线" panose="02010600030101010101" pitchFamily="2" charset="-122"/>
                    <a:cs typeface="Arial" panose="020B0604020202020204" pitchFamily="34" charset="0"/>
                  </a:rPr>
                  <a:t>center of band</a:t>
                </a:r>
                <a:endParaRPr lang="en-US" altLang="zh-CN" sz="2400" dirty="0">
                  <a:ln w="0"/>
                  <a:solidFill>
                    <a:srgbClr val="ACD433"/>
                  </a:solidFill>
                  <a:effectLst>
                    <a:outerShdw blurRad="38100" dist="25400" dir="5400000" algn="ctr" rotWithShape="0">
                      <a:srgbClr val="6E747A">
                        <a:alpha val="43000"/>
                      </a:srgbClr>
                    </a:outerShdw>
                  </a:effectLst>
                  <a:latin typeface="Century Gothic" panose="020B0502020202020204"/>
                  <a:ea typeface="等线" panose="02010600030101010101" pitchFamily="2" charset="-122"/>
                  <a:cs typeface="Arial" panose="020B0604020202020204" pitchFamily="34" charset="0"/>
                </a:endParaRPr>
              </a:p>
              <a:p>
                <a:pPr>
                  <a:defRPr/>
                </a:pPr>
                <a:endParaRPr lang="en-US" altLang="zh-CN" sz="2400" dirty="0">
                  <a:ln w="0"/>
                  <a:solidFill>
                    <a:srgbClr val="ACD433"/>
                  </a:solidFill>
                  <a:effectLst>
                    <a:outerShdw blurRad="38100" dist="25400" dir="5400000" algn="ctr" rotWithShape="0">
                      <a:srgbClr val="6E747A">
                        <a:alpha val="43000"/>
                      </a:srgbClr>
                    </a:outerShdw>
                  </a:effectLst>
                  <a:latin typeface="Century Gothic" panose="020B0502020202020204"/>
                  <a:ea typeface="等线" panose="02010600030101010101" pitchFamily="2" charset="-122"/>
                  <a:cs typeface="Arial" panose="020B0604020202020204" pitchFamily="34" charset="0"/>
                </a:endParaRPr>
              </a:p>
              <a:p>
                <a:pPr>
                  <a:defRPr/>
                </a:pPr>
                <a:endParaRPr lang="en-US" altLang="zh-CN" sz="2000" dirty="0">
                  <a:ln w="0"/>
                  <a:solidFill>
                    <a:srgbClr val="ACD433"/>
                  </a:solidFill>
                  <a:effectLst>
                    <a:outerShdw blurRad="38100" dist="25400" dir="5400000" algn="ctr" rotWithShape="0">
                      <a:srgbClr val="6E747A">
                        <a:alpha val="43000"/>
                      </a:srgbClr>
                    </a:outerShdw>
                  </a:effectLst>
                  <a:ea typeface="等线" panose="02010600030101010101" pitchFamily="2" charset="-122"/>
                  <a:cs typeface="Arial" panose="020B0604020202020204" pitchFamily="34" charset="0"/>
                </a:endParaRPr>
              </a:p>
            </p:txBody>
          </p:sp>
        </mc:Choice>
        <mc:Fallback>
          <p:sp>
            <p:nvSpPr>
              <p:cNvPr id="5" name="矩形 5">
                <a:extLst>
                  <a:ext uri="{FF2B5EF4-FFF2-40B4-BE49-F238E27FC236}">
                    <a16:creationId xmlns:a16="http://schemas.microsoft.com/office/drawing/2014/main" id="{7A98BA15-C097-8544-9711-72F0F38C1328}"/>
                  </a:ext>
                </a:extLst>
              </p:cNvPr>
              <p:cNvSpPr>
                <a:spLocks noRot="1" noChangeAspect="1" noMove="1" noResize="1" noEditPoints="1" noAdjustHandles="1" noChangeArrowheads="1" noChangeShapeType="1" noTextEdit="1"/>
              </p:cNvSpPr>
              <p:nvPr/>
            </p:nvSpPr>
            <p:spPr>
              <a:xfrm>
                <a:off x="663152" y="1545771"/>
                <a:ext cx="10446660" cy="1171859"/>
              </a:xfrm>
              <a:prstGeom prst="rect">
                <a:avLst/>
              </a:prstGeom>
              <a:blipFill>
                <a:blip r:embed="rId2"/>
                <a:stretch>
                  <a:fillRect l="-1094" t="-4255"/>
                </a:stretch>
              </a:blipFill>
            </p:spPr>
            <p:txBody>
              <a:bodyPr/>
              <a:lstStyle/>
              <a:p>
                <a:r>
                  <a:rPr lang="en-IL">
                    <a:noFill/>
                  </a:rPr>
                  <a:t> </a:t>
                </a:r>
              </a:p>
            </p:txBody>
          </p:sp>
        </mc:Fallback>
      </mc:AlternateContent>
      <p:sp>
        <p:nvSpPr>
          <p:cNvPr id="7" name="矩形 5">
            <a:extLst>
              <a:ext uri="{FF2B5EF4-FFF2-40B4-BE49-F238E27FC236}">
                <a16:creationId xmlns:a16="http://schemas.microsoft.com/office/drawing/2014/main" id="{1A2B141E-D095-E547-92AF-041322FEDFFA}"/>
              </a:ext>
            </a:extLst>
          </p:cNvPr>
          <p:cNvSpPr/>
          <p:nvPr/>
        </p:nvSpPr>
        <p:spPr>
          <a:xfrm>
            <a:off x="1082188" y="2400429"/>
            <a:ext cx="6050132" cy="800219"/>
          </a:xfrm>
          <a:prstGeom prst="rect">
            <a:avLst/>
          </a:prstGeom>
          <a:noFill/>
        </p:spPr>
        <p:txBody>
          <a:bodyPr wrap="square" lIns="91440" tIns="45720" rIns="91440" bIns="45720">
            <a:spAutoFit/>
          </a:bodyPr>
          <a:lstStyle/>
          <a:p>
            <a:pPr lvl="0" algn="just"/>
            <a:endParaRPr lang="en-IL" dirty="0"/>
          </a:p>
          <a:p>
            <a:pPr marL="457200" indent="-457200" algn="just">
              <a:buFont typeface="Arial" panose="020B0604020202020204" pitchFamily="34" charset="0"/>
              <a:buChar char="•"/>
              <a:defRPr/>
            </a:pPr>
            <a:endParaRPr kumimoji="0" lang="en-US" altLang="zh-CN" sz="2800" b="1" i="0" u="none" strike="noStrike" kern="1200" cap="none" spc="0" normalizeH="0" baseline="0" noProof="0" dirty="0">
              <a:ln w="0"/>
              <a:solidFill>
                <a:srgbClr val="ACD433"/>
              </a:solidFill>
              <a:effectLst>
                <a:outerShdw blurRad="38100" dist="25400" dir="5400000" algn="ctr" rotWithShape="0">
                  <a:srgbClr val="6E747A">
                    <a:alpha val="43000"/>
                  </a:srgbClr>
                </a:outerShdw>
              </a:effectLst>
              <a:uLnTx/>
              <a:uFillTx/>
              <a:latin typeface="Century Gothic" panose="020B0502020202020204"/>
              <a:ea typeface="等线" panose="02010600030101010101" pitchFamily="2" charset="-122"/>
              <a:cs typeface="Arial" panose="020B0604020202020204" pitchFamily="34" charset="0"/>
            </a:endParaRPr>
          </a:p>
        </p:txBody>
      </p:sp>
      <mc:AlternateContent xmlns:mc="http://schemas.openxmlformats.org/markup-compatibility/2006">
        <mc:Choice xmlns:a14="http://schemas.microsoft.com/office/drawing/2010/main" Requires="a14">
          <p:graphicFrame>
            <p:nvGraphicFramePr>
              <p:cNvPr id="6" name="表格 2">
                <a:extLst>
                  <a:ext uri="{FF2B5EF4-FFF2-40B4-BE49-F238E27FC236}">
                    <a16:creationId xmlns:a16="http://schemas.microsoft.com/office/drawing/2014/main" id="{4013838F-0747-EB45-A8D9-C41D4F2A5984}"/>
                  </a:ext>
                </a:extLst>
              </p:cNvPr>
              <p:cNvGraphicFramePr>
                <a:graphicFrameLocks noGrp="1"/>
              </p:cNvGraphicFramePr>
              <p:nvPr/>
            </p:nvGraphicFramePr>
            <p:xfrm>
              <a:off x="663152" y="2265394"/>
              <a:ext cx="10446660" cy="3886108"/>
            </p:xfrm>
            <a:graphic>
              <a:graphicData uri="http://schemas.openxmlformats.org/drawingml/2006/table">
                <a:tbl>
                  <a:tblPr firstRow="1" firstCol="1" bandRow="1">
                    <a:tableStyleId>{5C22544A-7EE6-4342-B048-85BDC9FD1C3A}</a:tableStyleId>
                  </a:tblPr>
                  <a:tblGrid>
                    <a:gridCol w="787696">
                      <a:extLst>
                        <a:ext uri="{9D8B030D-6E8A-4147-A177-3AD203B41FA5}">
                          <a16:colId xmlns:a16="http://schemas.microsoft.com/office/drawing/2014/main" val="408999587"/>
                        </a:ext>
                      </a:extLst>
                    </a:gridCol>
                    <a:gridCol w="499872">
                      <a:extLst>
                        <a:ext uri="{9D8B030D-6E8A-4147-A177-3AD203B41FA5}">
                          <a16:colId xmlns:a16="http://schemas.microsoft.com/office/drawing/2014/main" val="1173218040"/>
                        </a:ext>
                      </a:extLst>
                    </a:gridCol>
                    <a:gridCol w="7376160">
                      <a:extLst>
                        <a:ext uri="{9D8B030D-6E8A-4147-A177-3AD203B41FA5}">
                          <a16:colId xmlns:a16="http://schemas.microsoft.com/office/drawing/2014/main" val="348293844"/>
                        </a:ext>
                      </a:extLst>
                    </a:gridCol>
                    <a:gridCol w="1782932">
                      <a:extLst>
                        <a:ext uri="{9D8B030D-6E8A-4147-A177-3AD203B41FA5}">
                          <a16:colId xmlns:a16="http://schemas.microsoft.com/office/drawing/2014/main" val="3207227593"/>
                        </a:ext>
                      </a:extLst>
                    </a:gridCol>
                  </a:tblGrid>
                  <a:tr h="538766">
                    <a:tc>
                      <a:txBody>
                        <a:bodyPr/>
                        <a:lstStyle/>
                        <a:p>
                          <a:pPr algn="ctr"/>
                          <a14:m>
                            <m:oMathPara xmlns:m="http://schemas.openxmlformats.org/officeDocument/2006/math">
                              <m:oMathParaPr>
                                <m:jc m:val="centerGroup"/>
                              </m:oMathParaPr>
                              <m:oMath xmlns:m="http://schemas.openxmlformats.org/officeDocument/2006/math">
                                <m:sSub>
                                  <m:sSubPr>
                                    <m:ctrlPr>
                                      <a:rPr lang="en-US" sz="2400" b="1" i="1" kern="100" dirty="0" smtClean="0">
                                        <a:effectLst/>
                                        <a:latin typeface="Cambria Math" panose="02040503050406030204" pitchFamily="18" charset="0"/>
                                      </a:rPr>
                                    </m:ctrlPr>
                                  </m:sSubPr>
                                  <m:e>
                                    <m:r>
                                      <a:rPr lang="en-US" sz="2400" i="1" kern="100" dirty="0" smtClean="0">
                                        <a:effectLst/>
                                        <a:latin typeface="Cambria Math" panose="02040503050406030204" pitchFamily="18" charset="0"/>
                                      </a:rPr>
                                      <m:t>𝑘</m:t>
                                    </m:r>
                                  </m:e>
                                  <m:sub>
                                    <m:r>
                                      <a:rPr lang="en-US" sz="2400" i="1" kern="100" dirty="0" smtClean="0">
                                        <a:effectLst/>
                                        <a:latin typeface="Cambria Math" panose="02040503050406030204" pitchFamily="18" charset="0"/>
                                      </a:rPr>
                                      <m:t>𝑝</m:t>
                                    </m:r>
                                  </m:sub>
                                </m:sSub>
                              </m:oMath>
                            </m:oMathPara>
                          </a14:m>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2400" b="1" i="1" kern="100" dirty="0" smtClean="0">
                                        <a:effectLst/>
                                        <a:latin typeface="Cambria Math" panose="02040503050406030204" pitchFamily="18" charset="0"/>
                                      </a:rPr>
                                    </m:ctrlPr>
                                  </m:sSubPr>
                                  <m:e>
                                    <m:r>
                                      <a:rPr lang="en-US" sz="2400" i="1" kern="100" dirty="0" smtClean="0">
                                        <a:effectLst/>
                                        <a:latin typeface="Cambria Math" panose="02040503050406030204" pitchFamily="18" charset="0"/>
                                      </a:rPr>
                                      <m:t>𝑘</m:t>
                                    </m:r>
                                  </m:e>
                                  <m:sub>
                                    <m:r>
                                      <a:rPr lang="en-US" sz="2400" b="1" i="1" kern="100" dirty="0" smtClean="0">
                                        <a:effectLst/>
                                        <a:latin typeface="Cambria Math" panose="02040503050406030204" pitchFamily="18" charset="0"/>
                                      </a:rPr>
                                      <m:t>𝒅</m:t>
                                    </m:r>
                                  </m:sub>
                                </m:sSub>
                              </m:oMath>
                            </m:oMathPara>
                          </a14:m>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Experimental Result</a:t>
                          </a:r>
                          <a:endPar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14:m>
                            <m:oMathPara xmlns:m="http://schemas.openxmlformats.org/officeDocument/2006/math">
                              <m:oMathParaPr>
                                <m:jc m:val="centerGroup"/>
                              </m:oMathParaPr>
                              <m:oMath xmlns:m="http://schemas.openxmlformats.org/officeDocument/2006/math">
                                <m:r>
                                  <a:rPr lang="en-US" altLang="zh-CN" sz="2400" i="1" kern="100" dirty="0" smtClean="0">
                                    <a:effectLst/>
                                    <a:latin typeface="Cambria Math" panose="02040503050406030204" pitchFamily="18" charset="0"/>
                                    <a:ea typeface="等线" panose="02010600030101010101" pitchFamily="2" charset="-122"/>
                                    <a:cs typeface="Times New Roman" panose="02020603050405020304" pitchFamily="18" charset="0"/>
                                  </a:rPr>
                                  <m:t>𝐸𝑟</m:t>
                                </m:r>
                                <m:sSub>
                                  <m:sSubPr>
                                    <m:ctrlPr>
                                      <a:rPr lang="en-US" altLang="zh-CN" sz="2400" i="1" kern="100" dirty="0" smtClean="0">
                                        <a:effectLst/>
                                        <a:latin typeface="Cambria Math" panose="02040503050406030204" pitchFamily="18" charset="0"/>
                                        <a:ea typeface="等线" panose="02010600030101010101" pitchFamily="2" charset="-122"/>
                                        <a:cs typeface="Times New Roman" panose="02020603050405020304" pitchFamily="18" charset="0"/>
                                      </a:rPr>
                                    </m:ctrlPr>
                                  </m:sSubPr>
                                  <m:e>
                                    <m:r>
                                      <a:rPr lang="en-US" altLang="zh-CN" sz="2400" i="1" kern="100" dirty="0" smtClean="0">
                                        <a:effectLst/>
                                        <a:latin typeface="Cambria Math" panose="02040503050406030204" pitchFamily="18" charset="0"/>
                                        <a:ea typeface="等线" panose="02010600030101010101" pitchFamily="2" charset="-122"/>
                                        <a:cs typeface="Times New Roman" panose="02020603050405020304" pitchFamily="18" charset="0"/>
                                      </a:rPr>
                                      <m:t>𝑟</m:t>
                                    </m:r>
                                  </m:e>
                                  <m:sub>
                                    <m:r>
                                      <m:rPr>
                                        <m:sty m:val="p"/>
                                      </m:rPr>
                                      <a:rPr lang="en-US" altLang="zh-CN" sz="2400" i="1" kern="100" dirty="0" smtClean="0">
                                        <a:effectLst/>
                                        <a:latin typeface="Cambria Math" panose="02040503050406030204" pitchFamily="18" charset="0"/>
                                        <a:ea typeface="等线" panose="02010600030101010101" pitchFamily="2" charset="-122"/>
                                        <a:cs typeface="Times New Roman" panose="02020603050405020304" pitchFamily="18" charset="0"/>
                                      </a:rPr>
                                      <m:t>max</m:t>
                                    </m:r>
                                  </m:sub>
                                </m:sSub>
                              </m:oMath>
                            </m:oMathPara>
                          </a14:m>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813444051"/>
                      </a:ext>
                    </a:extLst>
                  </a:tr>
                  <a:tr h="1384253">
                    <a:tc>
                      <a:txBody>
                        <a:bodyPr/>
                        <a:lstStyle/>
                        <a:p>
                          <a:pPr algn="ctr"/>
                          <a:r>
                            <a:rPr lang="en-US" altLang="zh-CN" sz="1800" b="1" kern="1200" dirty="0">
                              <a:solidFill>
                                <a:schemeClr val="lt1"/>
                              </a:solidFill>
                              <a:effectLst/>
                              <a:latin typeface="+mn-lt"/>
                              <a:ea typeface="+mn-ea"/>
                              <a:cs typeface="+mn-cs"/>
                            </a:rPr>
                            <a:t>1500</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2</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077413742"/>
                      </a:ext>
                    </a:extLst>
                  </a:tr>
                  <a:tr h="953501">
                    <a:tc>
                      <a:txBody>
                        <a:bodyPr/>
                        <a:lstStyle/>
                        <a:p>
                          <a:pPr algn="ctr"/>
                          <a:r>
                            <a:rPr lang="en-US" sz="1800" kern="100" dirty="0">
                              <a:effectLst/>
                            </a:rPr>
                            <a:t>2000</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2</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76745873"/>
                      </a:ext>
                    </a:extLst>
                  </a:tr>
                  <a:tr h="1009588">
                    <a:tc>
                      <a:txBody>
                        <a:bodyPr/>
                        <a:lstStyle/>
                        <a:p>
                          <a:pPr algn="ctr"/>
                          <a:r>
                            <a:rPr lang="en-US" sz="1800" kern="100" dirty="0">
                              <a:effectLst/>
                            </a:rPr>
                            <a:t>2500</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2</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281702948"/>
                      </a:ext>
                    </a:extLst>
                  </a:tr>
                </a:tbl>
              </a:graphicData>
            </a:graphic>
          </p:graphicFrame>
        </mc:Choice>
        <mc:Fallback>
          <p:graphicFrame>
            <p:nvGraphicFramePr>
              <p:cNvPr id="6" name="表格 2">
                <a:extLst>
                  <a:ext uri="{FF2B5EF4-FFF2-40B4-BE49-F238E27FC236}">
                    <a16:creationId xmlns:a16="http://schemas.microsoft.com/office/drawing/2014/main" id="{4013838F-0747-EB45-A8D9-C41D4F2A5984}"/>
                  </a:ext>
                </a:extLst>
              </p:cNvPr>
              <p:cNvGraphicFramePr>
                <a:graphicFrameLocks noGrp="1"/>
              </p:cNvGraphicFramePr>
              <p:nvPr/>
            </p:nvGraphicFramePr>
            <p:xfrm>
              <a:off x="663152" y="2265394"/>
              <a:ext cx="10446660" cy="3886108"/>
            </p:xfrm>
            <a:graphic>
              <a:graphicData uri="http://schemas.openxmlformats.org/drawingml/2006/table">
                <a:tbl>
                  <a:tblPr firstRow="1" firstCol="1" bandRow="1">
                    <a:tableStyleId>{5C22544A-7EE6-4342-B048-85BDC9FD1C3A}</a:tableStyleId>
                  </a:tblPr>
                  <a:tblGrid>
                    <a:gridCol w="787696">
                      <a:extLst>
                        <a:ext uri="{9D8B030D-6E8A-4147-A177-3AD203B41FA5}">
                          <a16:colId xmlns:a16="http://schemas.microsoft.com/office/drawing/2014/main" val="408999587"/>
                        </a:ext>
                      </a:extLst>
                    </a:gridCol>
                    <a:gridCol w="499872">
                      <a:extLst>
                        <a:ext uri="{9D8B030D-6E8A-4147-A177-3AD203B41FA5}">
                          <a16:colId xmlns:a16="http://schemas.microsoft.com/office/drawing/2014/main" val="1173218040"/>
                        </a:ext>
                      </a:extLst>
                    </a:gridCol>
                    <a:gridCol w="7376160">
                      <a:extLst>
                        <a:ext uri="{9D8B030D-6E8A-4147-A177-3AD203B41FA5}">
                          <a16:colId xmlns:a16="http://schemas.microsoft.com/office/drawing/2014/main" val="348293844"/>
                        </a:ext>
                      </a:extLst>
                    </a:gridCol>
                    <a:gridCol w="1782932">
                      <a:extLst>
                        <a:ext uri="{9D8B030D-6E8A-4147-A177-3AD203B41FA5}">
                          <a16:colId xmlns:a16="http://schemas.microsoft.com/office/drawing/2014/main" val="3207227593"/>
                        </a:ext>
                      </a:extLst>
                    </a:gridCol>
                  </a:tblGrid>
                  <a:tr h="538766">
                    <a:tc>
                      <a:txBody>
                        <a:bodyPr/>
                        <a:lstStyle/>
                        <a:p>
                          <a:endParaRPr lang="en-IL"/>
                        </a:p>
                      </a:txBody>
                      <a:tcPr marL="68580" marR="68580" marT="0" marB="0" anchor="ctr">
                        <a:blipFill>
                          <a:blip r:embed="rId3"/>
                          <a:stretch>
                            <a:fillRect l="-1613" t="-2326" r="-1230645" b="-616279"/>
                          </a:stretch>
                        </a:blipFill>
                      </a:tcPr>
                    </a:tc>
                    <a:tc>
                      <a:txBody>
                        <a:bodyPr/>
                        <a:lstStyle/>
                        <a:p>
                          <a:endParaRPr lang="en-IL"/>
                        </a:p>
                      </a:txBody>
                      <a:tcPr marL="68580" marR="68580" marT="0" marB="0" anchor="ctr">
                        <a:blipFill>
                          <a:blip r:embed="rId3"/>
                          <a:stretch>
                            <a:fillRect l="-161538" t="-2326" r="-1856410" b="-616279"/>
                          </a:stretch>
                        </a:blip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Experimental Result</a:t>
                          </a:r>
                          <a:endPar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endParaRPr lang="en-IL"/>
                        </a:p>
                      </a:txBody>
                      <a:tcPr marL="68580" marR="68580" marT="0" marB="0" anchor="ctr">
                        <a:blipFill>
                          <a:blip r:embed="rId3"/>
                          <a:stretch>
                            <a:fillRect l="-488571" t="-2326" r="-1429" b="-616279"/>
                          </a:stretch>
                        </a:blipFill>
                      </a:tcPr>
                    </a:tc>
                    <a:extLst>
                      <a:ext uri="{0D108BD9-81ED-4DB2-BD59-A6C34878D82A}">
                        <a16:rowId xmlns:a16="http://schemas.microsoft.com/office/drawing/2014/main" val="3813444051"/>
                      </a:ext>
                    </a:extLst>
                  </a:tr>
                  <a:tr h="1384253">
                    <a:tc>
                      <a:txBody>
                        <a:bodyPr/>
                        <a:lstStyle/>
                        <a:p>
                          <a:pPr algn="ctr"/>
                          <a:r>
                            <a:rPr lang="en-US" altLang="zh-CN" sz="1800" b="1" kern="1200" dirty="0">
                              <a:solidFill>
                                <a:schemeClr val="lt1"/>
                              </a:solidFill>
                              <a:effectLst/>
                              <a:latin typeface="+mn-lt"/>
                              <a:ea typeface="+mn-ea"/>
                              <a:cs typeface="+mn-cs"/>
                            </a:rPr>
                            <a:t>1500</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2</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077413742"/>
                      </a:ext>
                    </a:extLst>
                  </a:tr>
                  <a:tr h="953501">
                    <a:tc>
                      <a:txBody>
                        <a:bodyPr/>
                        <a:lstStyle/>
                        <a:p>
                          <a:pPr algn="ctr"/>
                          <a:r>
                            <a:rPr lang="en-US" sz="1800" kern="100" dirty="0">
                              <a:effectLst/>
                            </a:rPr>
                            <a:t>2000</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2</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76745873"/>
                      </a:ext>
                    </a:extLst>
                  </a:tr>
                  <a:tr h="1009588">
                    <a:tc>
                      <a:txBody>
                        <a:bodyPr/>
                        <a:lstStyle/>
                        <a:p>
                          <a:pPr algn="ctr"/>
                          <a:r>
                            <a:rPr lang="en-US" sz="1800" kern="100" dirty="0">
                              <a:effectLst/>
                            </a:rPr>
                            <a:t>2500</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2</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281702948"/>
                      </a:ext>
                    </a:extLst>
                  </a:tr>
                </a:tbl>
              </a:graphicData>
            </a:graphic>
          </p:graphicFrame>
        </mc:Fallback>
      </mc:AlternateContent>
    </p:spTree>
    <p:extLst>
      <p:ext uri="{BB962C8B-B14F-4D97-AF65-F5344CB8AC3E}">
        <p14:creationId xmlns:p14="http://schemas.microsoft.com/office/powerpoint/2010/main" val="2202716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B5DF4C9-37CF-4F19-8D2F-58066A51EE1F}"/>
              </a:ext>
            </a:extLst>
          </p:cNvPr>
          <p:cNvSpPr/>
          <p:nvPr/>
        </p:nvSpPr>
        <p:spPr>
          <a:xfrm>
            <a:off x="663152" y="591590"/>
            <a:ext cx="10572125" cy="923330"/>
          </a:xfrm>
          <a:prstGeom prst="rect">
            <a:avLst/>
          </a:prstGeom>
          <a:noFill/>
        </p:spPr>
        <p:txBody>
          <a:bodyPr wrap="none" lIns="91440" tIns="45720" rIns="91440" bIns="45720">
            <a:spAutoFit/>
          </a:bodyPr>
          <a:lstStyle/>
          <a:p>
            <a:pPr algn="ctr"/>
            <a:r>
              <a:rPr lang="en-US" altLang="zh-CN" sz="5400" dirty="0">
                <a:ln w="0"/>
                <a:solidFill>
                  <a:schemeClr val="accent1"/>
                </a:solidFill>
                <a:effectLst>
                  <a:outerShdw blurRad="38100" dist="25400" dir="5400000" algn="ctr" rotWithShape="0">
                    <a:srgbClr val="6E747A">
                      <a:alpha val="43000"/>
                    </a:srgbClr>
                  </a:outerShdw>
                </a:effectLst>
              </a:rPr>
              <a:t>———————————————</a:t>
            </a:r>
            <a:endParaRPr lang="zh-CN" alt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4" name="矩形 5">
            <a:extLst>
              <a:ext uri="{FF2B5EF4-FFF2-40B4-BE49-F238E27FC236}">
                <a16:creationId xmlns:a16="http://schemas.microsoft.com/office/drawing/2014/main" id="{3C63A727-F8EC-5542-AE74-FAB946B6ACE9}"/>
              </a:ext>
            </a:extLst>
          </p:cNvPr>
          <p:cNvSpPr/>
          <p:nvPr/>
        </p:nvSpPr>
        <p:spPr>
          <a:xfrm>
            <a:off x="663152" y="591590"/>
            <a:ext cx="10446660" cy="954107"/>
          </a:xfrm>
          <a:prstGeom prst="rect">
            <a:avLst/>
          </a:prstGeom>
          <a:noFill/>
        </p:spPr>
        <p:txBody>
          <a:bodyPr wrap="square" lIns="91440" tIns="45720" rIns="91440" bIns="45720">
            <a:spAutoFit/>
          </a:bodyPr>
          <a:lstStyle/>
          <a:p>
            <a:pPr marL="457200" indent="-457200">
              <a:buFont typeface="Wingdings" pitchFamily="2" charset="2"/>
              <a:buChar char="Ø"/>
              <a:defRPr/>
            </a:pPr>
            <a:r>
              <a:rPr kumimoji="0" lang="en-US" altLang="zh-CN" sz="2800" b="1" i="0" u="none" strike="noStrike" kern="1200" cap="none" spc="0" normalizeH="0" baseline="0" noProof="0" dirty="0">
                <a:ln w="0"/>
                <a:solidFill>
                  <a:srgbClr val="ACD433"/>
                </a:solidFill>
                <a:effectLst>
                  <a:outerShdw blurRad="38100" dist="25400" dir="5400000" algn="ctr" rotWithShape="0">
                    <a:srgbClr val="6E747A">
                      <a:alpha val="43000"/>
                    </a:srgbClr>
                  </a:outerShdw>
                </a:effectLst>
                <a:uLnTx/>
                <a:uFillTx/>
                <a:latin typeface="Century Gothic" panose="020B0502020202020204"/>
                <a:ea typeface="等线" panose="02010600030101010101" pitchFamily="2" charset="-122"/>
                <a:cs typeface="Arial" panose="020B0604020202020204" pitchFamily="34" charset="0"/>
              </a:rPr>
              <a:t>Part 4</a:t>
            </a:r>
            <a:r>
              <a:rPr lang="en-US" altLang="zh-CN" sz="2800" b="1" dirty="0">
                <a:ln w="0"/>
                <a:solidFill>
                  <a:srgbClr val="ACD433"/>
                </a:solidFill>
                <a:effectLst>
                  <a:outerShdw blurRad="38100" dist="25400" dir="5400000" algn="ctr" rotWithShape="0">
                    <a:srgbClr val="6E747A">
                      <a:alpha val="43000"/>
                    </a:srgbClr>
                  </a:outerShdw>
                </a:effectLst>
                <a:ea typeface="等线" panose="02010600030101010101" pitchFamily="2" charset="-122"/>
                <a:cs typeface="Arial" panose="020B0604020202020204" pitchFamily="34" charset="0"/>
              </a:rPr>
              <a:t>: Algorithm – Appendix </a:t>
            </a:r>
          </a:p>
          <a:p>
            <a:pPr>
              <a:defRPr/>
            </a:pPr>
            <a:endParaRPr kumimoji="0" lang="en-US" altLang="zh-CN" sz="2800" b="1" i="0" u="none" strike="noStrike" kern="1200" cap="none" spc="0" normalizeH="0" baseline="0" noProof="0" dirty="0">
              <a:ln w="0"/>
              <a:solidFill>
                <a:srgbClr val="ACD433"/>
              </a:solidFill>
              <a:effectLst>
                <a:outerShdw blurRad="38100" dist="25400" dir="5400000" algn="ctr" rotWithShape="0">
                  <a:srgbClr val="6E747A">
                    <a:alpha val="43000"/>
                  </a:srgbClr>
                </a:outerShdw>
              </a:effectLst>
              <a:uLnTx/>
              <a:uFillTx/>
              <a:latin typeface="Century Gothic" panose="020B0502020202020204"/>
              <a:ea typeface="等线" panose="02010600030101010101" pitchFamily="2" charset="-122"/>
              <a:cs typeface="Arial" panose="020B0604020202020204" pitchFamily="34" charset="0"/>
            </a:endParaRPr>
          </a:p>
        </p:txBody>
      </p:sp>
      <mc:AlternateContent xmlns:mc="http://schemas.openxmlformats.org/markup-compatibility/2006">
        <mc:Choice xmlns:a14="http://schemas.microsoft.com/office/drawing/2010/main" Requires="a14">
          <p:sp>
            <p:nvSpPr>
              <p:cNvPr id="5" name="矩形 5">
                <a:extLst>
                  <a:ext uri="{FF2B5EF4-FFF2-40B4-BE49-F238E27FC236}">
                    <a16:creationId xmlns:a16="http://schemas.microsoft.com/office/drawing/2014/main" id="{7A98BA15-C097-8544-9711-72F0F38C1328}"/>
                  </a:ext>
                </a:extLst>
              </p:cNvPr>
              <p:cNvSpPr/>
              <p:nvPr/>
            </p:nvSpPr>
            <p:spPr>
              <a:xfrm>
                <a:off x="663152" y="1545771"/>
                <a:ext cx="10446660" cy="1077218"/>
              </a:xfrm>
              <a:prstGeom prst="rect">
                <a:avLst/>
              </a:prstGeom>
              <a:noFill/>
            </p:spPr>
            <p:txBody>
              <a:bodyPr wrap="square" lIns="91440" tIns="45720" rIns="91440" bIns="45720">
                <a:spAutoFit/>
              </a:bodyPr>
              <a:lstStyle/>
              <a:p>
                <a:pPr>
                  <a:defRPr/>
                </a:pPr>
                <a:r>
                  <a:rPr kumimoji="0" lang="en-US" altLang="zh-CN" sz="2400" i="0" u="none" strike="noStrike" kern="1200" cap="none" spc="0" normalizeH="0" baseline="0" noProof="0" dirty="0">
                    <a:ln w="0"/>
                    <a:solidFill>
                      <a:srgbClr val="ACD433"/>
                    </a:solidFill>
                    <a:effectLst>
                      <a:outerShdw blurRad="38100" dist="25400" dir="5400000" algn="ctr" rotWithShape="0">
                        <a:srgbClr val="6E747A">
                          <a:alpha val="43000"/>
                        </a:srgbClr>
                      </a:outerShdw>
                    </a:effectLst>
                    <a:uLnTx/>
                    <a:uFillTx/>
                    <a:latin typeface="Century Gothic" panose="020B0502020202020204"/>
                    <a:ea typeface="等线" panose="02010600030101010101" pitchFamily="2" charset="-122"/>
                    <a:cs typeface="Arial" panose="020B0604020202020204" pitchFamily="34" charset="0"/>
                  </a:rPr>
                  <a:t>4</a:t>
                </a:r>
                <a:r>
                  <a:rPr lang="en-US" altLang="zh-CN" sz="2400" dirty="0">
                    <a:ln w="0"/>
                    <a:solidFill>
                      <a:srgbClr val="ACD433"/>
                    </a:solidFill>
                    <a:effectLst>
                      <a:outerShdw blurRad="38100" dist="25400" dir="5400000" algn="ctr" rotWithShape="0">
                        <a:srgbClr val="6E747A">
                          <a:alpha val="43000"/>
                        </a:srgbClr>
                      </a:outerShdw>
                    </a:effectLst>
                    <a:ea typeface="等线" panose="02010600030101010101" pitchFamily="2" charset="-122"/>
                    <a:cs typeface="Arial" panose="020B0604020202020204" pitchFamily="34" charset="0"/>
                  </a:rPr>
                  <a:t>.2 variation of </a:t>
                </a:r>
                <a14:m>
                  <m:oMath xmlns:m="http://schemas.openxmlformats.org/officeDocument/2006/math">
                    <m:sSub>
                      <m:sSubPr>
                        <m:ctrlPr>
                          <a:rPr lang="en-US" altLang="zh-CN" sz="2400" i="1" dirty="0">
                            <a:ln w="0"/>
                            <a:solidFill>
                              <a:srgbClr val="ACD433"/>
                            </a:solidFill>
                            <a:effectLst>
                              <a:outerShdw blurRad="38100" dist="25400" dir="5400000" algn="ctr" rotWithShape="0">
                                <a:srgbClr val="6E747A">
                                  <a:alpha val="43000"/>
                                </a:srgbClr>
                              </a:outerShdw>
                            </a:effectLst>
                            <a:latin typeface="Cambria Math" panose="02040503050406030204" pitchFamily="18" charset="0"/>
                            <a:ea typeface="等线" panose="02010600030101010101" pitchFamily="2" charset="-122"/>
                            <a:cs typeface="Arial" panose="020B0604020202020204" pitchFamily="34" charset="0"/>
                          </a:rPr>
                        </m:ctrlPr>
                      </m:sSubPr>
                      <m:e>
                        <m:r>
                          <a:rPr lang="en-US" altLang="zh-CN" sz="2400" dirty="0">
                            <a:ln w="0"/>
                            <a:solidFill>
                              <a:srgbClr val="ACD433"/>
                            </a:solidFill>
                            <a:effectLst>
                              <a:outerShdw blurRad="38100" dist="25400" dir="5400000" algn="ctr" rotWithShape="0">
                                <a:srgbClr val="6E747A">
                                  <a:alpha val="43000"/>
                                </a:srgbClr>
                              </a:outerShdw>
                            </a:effectLst>
                            <a:latin typeface="Cambria Math" panose="02040503050406030204" pitchFamily="18" charset="0"/>
                            <a:ea typeface="等线" panose="02010600030101010101" pitchFamily="2" charset="-122"/>
                            <a:cs typeface="Arial" panose="020B0604020202020204" pitchFamily="34" charset="0"/>
                          </a:rPr>
                          <m:t>𝑘</m:t>
                        </m:r>
                      </m:e>
                      <m:sub>
                        <m:r>
                          <a:rPr lang="en-US" altLang="zh-CN" sz="2400" dirty="0">
                            <a:ln w="0"/>
                            <a:solidFill>
                              <a:srgbClr val="ACD433"/>
                            </a:solidFill>
                            <a:effectLst>
                              <a:outerShdw blurRad="38100" dist="25400" dir="5400000" algn="ctr" rotWithShape="0">
                                <a:srgbClr val="6E747A">
                                  <a:alpha val="43000"/>
                                </a:srgbClr>
                              </a:outerShdw>
                            </a:effectLst>
                            <a:latin typeface="Cambria Math" panose="02040503050406030204" pitchFamily="18" charset="0"/>
                            <a:ea typeface="等线" panose="02010600030101010101" pitchFamily="2" charset="-122"/>
                            <a:cs typeface="Arial" panose="020B0604020202020204" pitchFamily="34" charset="0"/>
                          </a:rPr>
                          <m:t>𝑑</m:t>
                        </m:r>
                      </m:sub>
                    </m:sSub>
                  </m:oMath>
                </a14:m>
                <a:r>
                  <a:rPr lang="en-US" altLang="zh-CN" sz="2400" dirty="0">
                    <a:ln w="0"/>
                    <a:solidFill>
                      <a:srgbClr val="ACD433"/>
                    </a:solidFill>
                    <a:effectLst>
                      <a:outerShdw blurRad="38100" dist="25400" dir="5400000" algn="ctr" rotWithShape="0">
                        <a:srgbClr val="6E747A">
                          <a:alpha val="43000"/>
                        </a:srgbClr>
                      </a:outerShdw>
                    </a:effectLst>
                    <a:ea typeface="等线" panose="02010600030101010101" pitchFamily="2" charset="-122"/>
                    <a:cs typeface="Arial" panose="020B0604020202020204" pitchFamily="34" charset="0"/>
                  </a:rPr>
                  <a:t> in </a:t>
                </a:r>
                <a14:m>
                  <m:oMath xmlns:m="http://schemas.openxmlformats.org/officeDocument/2006/math">
                    <m:r>
                      <a:rPr lang="en-US" altLang="zh-CN" sz="2400" dirty="0">
                        <a:ln w="0"/>
                        <a:solidFill>
                          <a:srgbClr val="ACD433"/>
                        </a:solidFill>
                        <a:effectLst>
                          <a:outerShdw blurRad="38100" dist="25400" dir="5400000" algn="ctr" rotWithShape="0">
                            <a:srgbClr val="6E747A">
                              <a:alpha val="43000"/>
                            </a:srgbClr>
                          </a:outerShdw>
                        </a:effectLst>
                        <a:latin typeface="Cambria Math" panose="02040503050406030204" pitchFamily="18" charset="0"/>
                        <a:ea typeface="等线" panose="02010600030101010101" pitchFamily="2" charset="-122"/>
                        <a:cs typeface="Arial" panose="020B0604020202020204" pitchFamily="34" charset="0"/>
                      </a:rPr>
                      <m:t>𝑥</m:t>
                    </m:r>
                  </m:oMath>
                </a14:m>
                <a:r>
                  <a:rPr lang="en-US" altLang="zh-CN" sz="2400" dirty="0">
                    <a:ln w="0"/>
                    <a:solidFill>
                      <a:srgbClr val="ACD433"/>
                    </a:solidFill>
                    <a:effectLst>
                      <a:outerShdw blurRad="38100" dist="25400" dir="5400000" algn="ctr" rotWithShape="0">
                        <a:srgbClr val="6E747A">
                          <a:alpha val="43000"/>
                        </a:srgbClr>
                      </a:outerShdw>
                    </a:effectLst>
                    <a:ea typeface="等线" panose="02010600030101010101" pitchFamily="2" charset="-122"/>
                    <a:cs typeface="Arial" panose="020B0604020202020204" pitchFamily="34" charset="0"/>
                  </a:rPr>
                  <a:t> and </a:t>
                </a:r>
                <a14:m>
                  <m:oMath xmlns:m="http://schemas.openxmlformats.org/officeDocument/2006/math">
                    <m:r>
                      <a:rPr lang="en-US" altLang="zh-CN" sz="2400" dirty="0">
                        <a:ln w="0"/>
                        <a:solidFill>
                          <a:srgbClr val="ACD433"/>
                        </a:solidFill>
                        <a:effectLst>
                          <a:outerShdw blurRad="38100" dist="25400" dir="5400000" algn="ctr" rotWithShape="0">
                            <a:srgbClr val="6E747A">
                              <a:alpha val="43000"/>
                            </a:srgbClr>
                          </a:outerShdw>
                        </a:effectLst>
                        <a:latin typeface="Cambria Math" panose="02040503050406030204" pitchFamily="18" charset="0"/>
                        <a:ea typeface="等线" panose="02010600030101010101" pitchFamily="2" charset="-122"/>
                        <a:cs typeface="Arial" panose="020B0604020202020204" pitchFamily="34" charset="0"/>
                      </a:rPr>
                      <m:t>𝑦</m:t>
                    </m:r>
                  </m:oMath>
                </a14:m>
                <a:r>
                  <a:rPr lang="en-US" altLang="zh-CN" sz="2400" dirty="0">
                    <a:ln w="0"/>
                    <a:solidFill>
                      <a:srgbClr val="ACD433"/>
                    </a:solidFill>
                    <a:effectLst>
                      <a:outerShdw blurRad="38100" dist="25400" dir="5400000" algn="ctr" rotWithShape="0">
                        <a:srgbClr val="6E747A">
                          <a:alpha val="43000"/>
                        </a:srgbClr>
                      </a:outerShdw>
                    </a:effectLst>
                    <a:ea typeface="等线" panose="02010600030101010101" pitchFamily="2" charset="-122"/>
                    <a:cs typeface="Arial" panose="020B0604020202020204" pitchFamily="34" charset="0"/>
                  </a:rPr>
                  <a:t> direction on </a:t>
                </a:r>
                <a:r>
                  <a:rPr lang="en-US" sz="2400" dirty="0">
                    <a:ln w="0"/>
                    <a:solidFill>
                      <a:srgbClr val="ACD433"/>
                    </a:solidFill>
                    <a:effectLst>
                      <a:outerShdw blurRad="38100" dist="25400" dir="5400000" algn="ctr" rotWithShape="0">
                        <a:srgbClr val="6E747A">
                          <a:alpha val="43000"/>
                        </a:srgbClr>
                      </a:outerShdw>
                    </a:effectLst>
                    <a:ea typeface="等线" panose="02010600030101010101" pitchFamily="2" charset="-122"/>
                    <a:cs typeface="Arial" panose="020B0604020202020204" pitchFamily="34" charset="0"/>
                  </a:rPr>
                  <a:t>center of band </a:t>
                </a:r>
                <a:endParaRPr lang="en-US" altLang="zh-CN" sz="2400" dirty="0">
                  <a:ln w="0"/>
                  <a:solidFill>
                    <a:srgbClr val="ACD433"/>
                  </a:solidFill>
                  <a:effectLst>
                    <a:outerShdw blurRad="38100" dist="25400" dir="5400000" algn="ctr" rotWithShape="0">
                      <a:srgbClr val="6E747A">
                        <a:alpha val="43000"/>
                      </a:srgbClr>
                    </a:outerShdw>
                  </a:effectLst>
                  <a:ea typeface="等线" panose="02010600030101010101" pitchFamily="2" charset="-122"/>
                  <a:cs typeface="Arial" panose="020B0604020202020204" pitchFamily="34" charset="0"/>
                </a:endParaRPr>
              </a:p>
              <a:p>
                <a:pPr>
                  <a:defRPr/>
                </a:pPr>
                <a:endParaRPr lang="en-US" altLang="zh-CN" sz="2000" dirty="0">
                  <a:ln w="0"/>
                  <a:solidFill>
                    <a:srgbClr val="ACD433"/>
                  </a:solidFill>
                  <a:effectLst>
                    <a:outerShdw blurRad="38100" dist="25400" dir="5400000" algn="ctr" rotWithShape="0">
                      <a:srgbClr val="6E747A">
                        <a:alpha val="43000"/>
                      </a:srgbClr>
                    </a:outerShdw>
                  </a:effectLst>
                  <a:ea typeface="等线" panose="02010600030101010101" pitchFamily="2" charset="-122"/>
                  <a:cs typeface="Arial" panose="020B0604020202020204" pitchFamily="34" charset="0"/>
                </a:endParaRPr>
              </a:p>
              <a:p>
                <a:pPr>
                  <a:defRPr/>
                </a:pPr>
                <a:endParaRPr lang="en-US" altLang="zh-CN" sz="2000" dirty="0">
                  <a:ln w="0"/>
                  <a:solidFill>
                    <a:srgbClr val="ACD433"/>
                  </a:solidFill>
                  <a:effectLst>
                    <a:outerShdw blurRad="38100" dist="25400" dir="5400000" algn="ctr" rotWithShape="0">
                      <a:srgbClr val="6E747A">
                        <a:alpha val="43000"/>
                      </a:srgbClr>
                    </a:outerShdw>
                  </a:effectLst>
                  <a:ea typeface="等线" panose="02010600030101010101" pitchFamily="2" charset="-122"/>
                  <a:cs typeface="Arial" panose="020B0604020202020204" pitchFamily="34" charset="0"/>
                </a:endParaRPr>
              </a:p>
            </p:txBody>
          </p:sp>
        </mc:Choice>
        <mc:Fallback>
          <p:sp>
            <p:nvSpPr>
              <p:cNvPr id="5" name="矩形 5">
                <a:extLst>
                  <a:ext uri="{FF2B5EF4-FFF2-40B4-BE49-F238E27FC236}">
                    <a16:creationId xmlns:a16="http://schemas.microsoft.com/office/drawing/2014/main" id="{7A98BA15-C097-8544-9711-72F0F38C1328}"/>
                  </a:ext>
                </a:extLst>
              </p:cNvPr>
              <p:cNvSpPr>
                <a:spLocks noRot="1" noChangeAspect="1" noMove="1" noResize="1" noEditPoints="1" noAdjustHandles="1" noChangeArrowheads="1" noChangeShapeType="1" noTextEdit="1"/>
              </p:cNvSpPr>
              <p:nvPr/>
            </p:nvSpPr>
            <p:spPr>
              <a:xfrm>
                <a:off x="663152" y="1545771"/>
                <a:ext cx="10446660" cy="1077218"/>
              </a:xfrm>
              <a:prstGeom prst="rect">
                <a:avLst/>
              </a:prstGeom>
              <a:blipFill>
                <a:blip r:embed="rId2"/>
                <a:stretch>
                  <a:fillRect l="-1094" t="-4651"/>
                </a:stretch>
              </a:blipFill>
            </p:spPr>
            <p:txBody>
              <a:bodyPr/>
              <a:lstStyle/>
              <a:p>
                <a:r>
                  <a:rPr lang="en-IL">
                    <a:noFill/>
                  </a:rPr>
                  <a:t> </a:t>
                </a:r>
              </a:p>
            </p:txBody>
          </p:sp>
        </mc:Fallback>
      </mc:AlternateContent>
      <p:sp>
        <p:nvSpPr>
          <p:cNvPr id="7" name="矩形 5">
            <a:extLst>
              <a:ext uri="{FF2B5EF4-FFF2-40B4-BE49-F238E27FC236}">
                <a16:creationId xmlns:a16="http://schemas.microsoft.com/office/drawing/2014/main" id="{1A2B141E-D095-E547-92AF-041322FEDFFA}"/>
              </a:ext>
            </a:extLst>
          </p:cNvPr>
          <p:cNvSpPr/>
          <p:nvPr/>
        </p:nvSpPr>
        <p:spPr>
          <a:xfrm>
            <a:off x="1082188" y="2400429"/>
            <a:ext cx="6050132" cy="800219"/>
          </a:xfrm>
          <a:prstGeom prst="rect">
            <a:avLst/>
          </a:prstGeom>
          <a:noFill/>
        </p:spPr>
        <p:txBody>
          <a:bodyPr wrap="square" lIns="91440" tIns="45720" rIns="91440" bIns="45720">
            <a:spAutoFit/>
          </a:bodyPr>
          <a:lstStyle/>
          <a:p>
            <a:pPr lvl="0" algn="just"/>
            <a:endParaRPr lang="en-IL" dirty="0"/>
          </a:p>
          <a:p>
            <a:pPr marL="457200" indent="-457200" algn="just">
              <a:buFont typeface="Arial" panose="020B0604020202020204" pitchFamily="34" charset="0"/>
              <a:buChar char="•"/>
              <a:defRPr/>
            </a:pPr>
            <a:endParaRPr kumimoji="0" lang="en-US" altLang="zh-CN" sz="2800" b="1" i="0" u="none" strike="noStrike" kern="1200" cap="none" spc="0" normalizeH="0" baseline="0" noProof="0" dirty="0">
              <a:ln w="0"/>
              <a:solidFill>
                <a:srgbClr val="ACD433"/>
              </a:solidFill>
              <a:effectLst>
                <a:outerShdw blurRad="38100" dist="25400" dir="5400000" algn="ctr" rotWithShape="0">
                  <a:srgbClr val="6E747A">
                    <a:alpha val="43000"/>
                  </a:srgbClr>
                </a:outerShdw>
              </a:effectLst>
              <a:uLnTx/>
              <a:uFillTx/>
              <a:latin typeface="Century Gothic" panose="020B0502020202020204"/>
              <a:ea typeface="等线" panose="02010600030101010101" pitchFamily="2" charset="-122"/>
              <a:cs typeface="Arial" panose="020B0604020202020204" pitchFamily="34" charset="0"/>
            </a:endParaRPr>
          </a:p>
        </p:txBody>
      </p:sp>
      <mc:AlternateContent xmlns:mc="http://schemas.openxmlformats.org/markup-compatibility/2006">
        <mc:Choice xmlns:a14="http://schemas.microsoft.com/office/drawing/2010/main" Requires="a14">
          <p:graphicFrame>
            <p:nvGraphicFramePr>
              <p:cNvPr id="6" name="表格 2">
                <a:extLst>
                  <a:ext uri="{FF2B5EF4-FFF2-40B4-BE49-F238E27FC236}">
                    <a16:creationId xmlns:a16="http://schemas.microsoft.com/office/drawing/2014/main" id="{4013838F-0747-EB45-A8D9-C41D4F2A5984}"/>
                  </a:ext>
                </a:extLst>
              </p:cNvPr>
              <p:cNvGraphicFramePr>
                <a:graphicFrameLocks noGrp="1"/>
              </p:cNvGraphicFramePr>
              <p:nvPr/>
            </p:nvGraphicFramePr>
            <p:xfrm>
              <a:off x="663152" y="2265394"/>
              <a:ext cx="10446660" cy="3886108"/>
            </p:xfrm>
            <a:graphic>
              <a:graphicData uri="http://schemas.openxmlformats.org/drawingml/2006/table">
                <a:tbl>
                  <a:tblPr firstRow="1" firstCol="1" bandRow="1">
                    <a:tableStyleId>{5C22544A-7EE6-4342-B048-85BDC9FD1C3A}</a:tableStyleId>
                  </a:tblPr>
                  <a:tblGrid>
                    <a:gridCol w="787696">
                      <a:extLst>
                        <a:ext uri="{9D8B030D-6E8A-4147-A177-3AD203B41FA5}">
                          <a16:colId xmlns:a16="http://schemas.microsoft.com/office/drawing/2014/main" val="408999587"/>
                        </a:ext>
                      </a:extLst>
                    </a:gridCol>
                    <a:gridCol w="499872">
                      <a:extLst>
                        <a:ext uri="{9D8B030D-6E8A-4147-A177-3AD203B41FA5}">
                          <a16:colId xmlns:a16="http://schemas.microsoft.com/office/drawing/2014/main" val="1173218040"/>
                        </a:ext>
                      </a:extLst>
                    </a:gridCol>
                    <a:gridCol w="7376160">
                      <a:extLst>
                        <a:ext uri="{9D8B030D-6E8A-4147-A177-3AD203B41FA5}">
                          <a16:colId xmlns:a16="http://schemas.microsoft.com/office/drawing/2014/main" val="348293844"/>
                        </a:ext>
                      </a:extLst>
                    </a:gridCol>
                    <a:gridCol w="1782932">
                      <a:extLst>
                        <a:ext uri="{9D8B030D-6E8A-4147-A177-3AD203B41FA5}">
                          <a16:colId xmlns:a16="http://schemas.microsoft.com/office/drawing/2014/main" val="3207227593"/>
                        </a:ext>
                      </a:extLst>
                    </a:gridCol>
                  </a:tblGrid>
                  <a:tr h="538766">
                    <a:tc>
                      <a:txBody>
                        <a:bodyPr/>
                        <a:lstStyle/>
                        <a:p>
                          <a:pPr algn="ctr"/>
                          <a14:m>
                            <m:oMathPara xmlns:m="http://schemas.openxmlformats.org/officeDocument/2006/math">
                              <m:oMathParaPr>
                                <m:jc m:val="centerGroup"/>
                              </m:oMathParaPr>
                              <m:oMath xmlns:m="http://schemas.openxmlformats.org/officeDocument/2006/math">
                                <m:sSub>
                                  <m:sSubPr>
                                    <m:ctrlPr>
                                      <a:rPr lang="en-US" sz="2400" b="1" i="1" kern="100" dirty="0" smtClean="0">
                                        <a:effectLst/>
                                        <a:latin typeface="Cambria Math" panose="02040503050406030204" pitchFamily="18" charset="0"/>
                                      </a:rPr>
                                    </m:ctrlPr>
                                  </m:sSubPr>
                                  <m:e>
                                    <m:r>
                                      <a:rPr lang="en-US" sz="2400" i="1" kern="100" dirty="0" smtClean="0">
                                        <a:effectLst/>
                                        <a:latin typeface="Cambria Math" panose="02040503050406030204" pitchFamily="18" charset="0"/>
                                      </a:rPr>
                                      <m:t>𝑘</m:t>
                                    </m:r>
                                  </m:e>
                                  <m:sub>
                                    <m:r>
                                      <a:rPr lang="en-US" sz="2400" i="1" kern="100" dirty="0" smtClean="0">
                                        <a:effectLst/>
                                        <a:latin typeface="Cambria Math" panose="02040503050406030204" pitchFamily="18" charset="0"/>
                                      </a:rPr>
                                      <m:t>𝑝</m:t>
                                    </m:r>
                                  </m:sub>
                                </m:sSub>
                              </m:oMath>
                            </m:oMathPara>
                          </a14:m>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2400" b="1" i="1" kern="100" dirty="0" smtClean="0">
                                        <a:effectLst/>
                                        <a:latin typeface="Cambria Math" panose="02040503050406030204" pitchFamily="18" charset="0"/>
                                      </a:rPr>
                                    </m:ctrlPr>
                                  </m:sSubPr>
                                  <m:e>
                                    <m:r>
                                      <a:rPr lang="en-US" sz="2400" i="1" kern="100" dirty="0" smtClean="0">
                                        <a:effectLst/>
                                        <a:latin typeface="Cambria Math" panose="02040503050406030204" pitchFamily="18" charset="0"/>
                                      </a:rPr>
                                      <m:t>𝑘</m:t>
                                    </m:r>
                                  </m:e>
                                  <m:sub>
                                    <m:r>
                                      <a:rPr lang="en-US" sz="2400" b="1" i="1" kern="100" dirty="0" smtClean="0">
                                        <a:effectLst/>
                                        <a:latin typeface="Cambria Math" panose="02040503050406030204" pitchFamily="18" charset="0"/>
                                      </a:rPr>
                                      <m:t>𝒅</m:t>
                                    </m:r>
                                  </m:sub>
                                </m:sSub>
                              </m:oMath>
                            </m:oMathPara>
                          </a14:m>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Experimental Result</a:t>
                          </a:r>
                          <a:endPar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14:m>
                            <m:oMathPara xmlns:m="http://schemas.openxmlformats.org/officeDocument/2006/math">
                              <m:oMathParaPr>
                                <m:jc m:val="centerGroup"/>
                              </m:oMathParaPr>
                              <m:oMath xmlns:m="http://schemas.openxmlformats.org/officeDocument/2006/math">
                                <m:r>
                                  <a:rPr lang="en-US" altLang="zh-CN" sz="2400" i="1" kern="100" dirty="0" smtClean="0">
                                    <a:effectLst/>
                                    <a:latin typeface="Cambria Math" panose="02040503050406030204" pitchFamily="18" charset="0"/>
                                    <a:ea typeface="等线" panose="02010600030101010101" pitchFamily="2" charset="-122"/>
                                    <a:cs typeface="Times New Roman" panose="02020603050405020304" pitchFamily="18" charset="0"/>
                                  </a:rPr>
                                  <m:t>𝐸𝑟</m:t>
                                </m:r>
                                <m:sSub>
                                  <m:sSubPr>
                                    <m:ctrlPr>
                                      <a:rPr lang="en-US" altLang="zh-CN" sz="2400" i="1" kern="100" dirty="0" smtClean="0">
                                        <a:effectLst/>
                                        <a:latin typeface="Cambria Math" panose="02040503050406030204" pitchFamily="18" charset="0"/>
                                        <a:ea typeface="等线" panose="02010600030101010101" pitchFamily="2" charset="-122"/>
                                        <a:cs typeface="Times New Roman" panose="02020603050405020304" pitchFamily="18" charset="0"/>
                                      </a:rPr>
                                    </m:ctrlPr>
                                  </m:sSubPr>
                                  <m:e>
                                    <m:r>
                                      <a:rPr lang="en-US" altLang="zh-CN" sz="2400" i="1" kern="100" dirty="0" smtClean="0">
                                        <a:effectLst/>
                                        <a:latin typeface="Cambria Math" panose="02040503050406030204" pitchFamily="18" charset="0"/>
                                        <a:ea typeface="等线" panose="02010600030101010101" pitchFamily="2" charset="-122"/>
                                        <a:cs typeface="Times New Roman" panose="02020603050405020304" pitchFamily="18" charset="0"/>
                                      </a:rPr>
                                      <m:t>𝑟</m:t>
                                    </m:r>
                                  </m:e>
                                  <m:sub>
                                    <m:r>
                                      <m:rPr>
                                        <m:sty m:val="p"/>
                                      </m:rPr>
                                      <a:rPr lang="en-US" altLang="zh-CN" sz="2400" i="1" kern="100" dirty="0" smtClean="0">
                                        <a:effectLst/>
                                        <a:latin typeface="Cambria Math" panose="02040503050406030204" pitchFamily="18" charset="0"/>
                                        <a:ea typeface="等线" panose="02010600030101010101" pitchFamily="2" charset="-122"/>
                                        <a:cs typeface="Times New Roman" panose="02020603050405020304" pitchFamily="18" charset="0"/>
                                      </a:rPr>
                                      <m:t>max</m:t>
                                    </m:r>
                                  </m:sub>
                                </m:sSub>
                              </m:oMath>
                            </m:oMathPara>
                          </a14:m>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813444051"/>
                      </a:ext>
                    </a:extLst>
                  </a:tr>
                  <a:tr h="1384253">
                    <a:tc>
                      <a:txBody>
                        <a:bodyPr/>
                        <a:lstStyle/>
                        <a:p>
                          <a:pPr algn="ctr"/>
                          <a:r>
                            <a:rPr lang="en-US" altLang="zh-CN" sz="1800" b="1" kern="1200" dirty="0">
                              <a:solidFill>
                                <a:schemeClr val="lt1"/>
                              </a:solidFill>
                              <a:effectLst/>
                              <a:latin typeface="+mn-lt"/>
                              <a:ea typeface="+mn-ea"/>
                              <a:cs typeface="+mn-cs"/>
                            </a:rPr>
                            <a:t>1500</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2</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077413742"/>
                      </a:ext>
                    </a:extLst>
                  </a:tr>
                  <a:tr h="953501">
                    <a:tc>
                      <a:txBody>
                        <a:bodyPr/>
                        <a:lstStyle/>
                        <a:p>
                          <a:pPr algn="ctr"/>
                          <a:r>
                            <a:rPr lang="en-US" sz="1800" kern="100" dirty="0">
                              <a:effectLst/>
                            </a:rPr>
                            <a:t>2000</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2</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76745873"/>
                      </a:ext>
                    </a:extLst>
                  </a:tr>
                  <a:tr h="1009588">
                    <a:tc>
                      <a:txBody>
                        <a:bodyPr/>
                        <a:lstStyle/>
                        <a:p>
                          <a:pPr algn="ctr"/>
                          <a:r>
                            <a:rPr lang="en-US" sz="1800" kern="100" dirty="0">
                              <a:effectLst/>
                            </a:rPr>
                            <a:t>2500</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2</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281702948"/>
                      </a:ext>
                    </a:extLst>
                  </a:tr>
                </a:tbl>
              </a:graphicData>
            </a:graphic>
          </p:graphicFrame>
        </mc:Choice>
        <mc:Fallback>
          <p:graphicFrame>
            <p:nvGraphicFramePr>
              <p:cNvPr id="6" name="表格 2">
                <a:extLst>
                  <a:ext uri="{FF2B5EF4-FFF2-40B4-BE49-F238E27FC236}">
                    <a16:creationId xmlns:a16="http://schemas.microsoft.com/office/drawing/2014/main" id="{4013838F-0747-EB45-A8D9-C41D4F2A5984}"/>
                  </a:ext>
                </a:extLst>
              </p:cNvPr>
              <p:cNvGraphicFramePr>
                <a:graphicFrameLocks noGrp="1"/>
              </p:cNvGraphicFramePr>
              <p:nvPr/>
            </p:nvGraphicFramePr>
            <p:xfrm>
              <a:off x="663152" y="2265394"/>
              <a:ext cx="10446660" cy="3886108"/>
            </p:xfrm>
            <a:graphic>
              <a:graphicData uri="http://schemas.openxmlformats.org/drawingml/2006/table">
                <a:tbl>
                  <a:tblPr firstRow="1" firstCol="1" bandRow="1">
                    <a:tableStyleId>{5C22544A-7EE6-4342-B048-85BDC9FD1C3A}</a:tableStyleId>
                  </a:tblPr>
                  <a:tblGrid>
                    <a:gridCol w="787696">
                      <a:extLst>
                        <a:ext uri="{9D8B030D-6E8A-4147-A177-3AD203B41FA5}">
                          <a16:colId xmlns:a16="http://schemas.microsoft.com/office/drawing/2014/main" val="408999587"/>
                        </a:ext>
                      </a:extLst>
                    </a:gridCol>
                    <a:gridCol w="499872">
                      <a:extLst>
                        <a:ext uri="{9D8B030D-6E8A-4147-A177-3AD203B41FA5}">
                          <a16:colId xmlns:a16="http://schemas.microsoft.com/office/drawing/2014/main" val="1173218040"/>
                        </a:ext>
                      </a:extLst>
                    </a:gridCol>
                    <a:gridCol w="7376160">
                      <a:extLst>
                        <a:ext uri="{9D8B030D-6E8A-4147-A177-3AD203B41FA5}">
                          <a16:colId xmlns:a16="http://schemas.microsoft.com/office/drawing/2014/main" val="348293844"/>
                        </a:ext>
                      </a:extLst>
                    </a:gridCol>
                    <a:gridCol w="1782932">
                      <a:extLst>
                        <a:ext uri="{9D8B030D-6E8A-4147-A177-3AD203B41FA5}">
                          <a16:colId xmlns:a16="http://schemas.microsoft.com/office/drawing/2014/main" val="3207227593"/>
                        </a:ext>
                      </a:extLst>
                    </a:gridCol>
                  </a:tblGrid>
                  <a:tr h="538766">
                    <a:tc>
                      <a:txBody>
                        <a:bodyPr/>
                        <a:lstStyle/>
                        <a:p>
                          <a:endParaRPr lang="en-IL"/>
                        </a:p>
                      </a:txBody>
                      <a:tcPr marL="68580" marR="68580" marT="0" marB="0" anchor="ctr">
                        <a:blipFill>
                          <a:blip r:embed="rId3"/>
                          <a:stretch>
                            <a:fillRect l="-1613" t="-2326" r="-1230645" b="-616279"/>
                          </a:stretch>
                        </a:blipFill>
                      </a:tcPr>
                    </a:tc>
                    <a:tc>
                      <a:txBody>
                        <a:bodyPr/>
                        <a:lstStyle/>
                        <a:p>
                          <a:endParaRPr lang="en-IL"/>
                        </a:p>
                      </a:txBody>
                      <a:tcPr marL="68580" marR="68580" marT="0" marB="0" anchor="ctr">
                        <a:blipFill>
                          <a:blip r:embed="rId3"/>
                          <a:stretch>
                            <a:fillRect l="-161538" t="-2326" r="-1856410" b="-616279"/>
                          </a:stretch>
                        </a:blip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Experimental Result</a:t>
                          </a:r>
                          <a:endPar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endParaRPr lang="en-IL"/>
                        </a:p>
                      </a:txBody>
                      <a:tcPr marL="68580" marR="68580" marT="0" marB="0" anchor="ctr">
                        <a:blipFill>
                          <a:blip r:embed="rId3"/>
                          <a:stretch>
                            <a:fillRect l="-488571" t="-2326" r="-1429" b="-616279"/>
                          </a:stretch>
                        </a:blipFill>
                      </a:tcPr>
                    </a:tc>
                    <a:extLst>
                      <a:ext uri="{0D108BD9-81ED-4DB2-BD59-A6C34878D82A}">
                        <a16:rowId xmlns:a16="http://schemas.microsoft.com/office/drawing/2014/main" val="3813444051"/>
                      </a:ext>
                    </a:extLst>
                  </a:tr>
                  <a:tr h="1384253">
                    <a:tc>
                      <a:txBody>
                        <a:bodyPr/>
                        <a:lstStyle/>
                        <a:p>
                          <a:pPr algn="ctr"/>
                          <a:r>
                            <a:rPr lang="en-US" altLang="zh-CN" sz="1800" b="1" kern="1200" dirty="0">
                              <a:solidFill>
                                <a:schemeClr val="lt1"/>
                              </a:solidFill>
                              <a:effectLst/>
                              <a:latin typeface="+mn-lt"/>
                              <a:ea typeface="+mn-ea"/>
                              <a:cs typeface="+mn-cs"/>
                            </a:rPr>
                            <a:t>1500</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2</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077413742"/>
                      </a:ext>
                    </a:extLst>
                  </a:tr>
                  <a:tr h="953501">
                    <a:tc>
                      <a:txBody>
                        <a:bodyPr/>
                        <a:lstStyle/>
                        <a:p>
                          <a:pPr algn="ctr"/>
                          <a:r>
                            <a:rPr lang="en-US" sz="1800" kern="100" dirty="0">
                              <a:effectLst/>
                            </a:rPr>
                            <a:t>2000</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2</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76745873"/>
                      </a:ext>
                    </a:extLst>
                  </a:tr>
                  <a:tr h="1009588">
                    <a:tc>
                      <a:txBody>
                        <a:bodyPr/>
                        <a:lstStyle/>
                        <a:p>
                          <a:pPr algn="ctr"/>
                          <a:r>
                            <a:rPr lang="en-US" sz="1800" kern="100" dirty="0">
                              <a:effectLst/>
                            </a:rPr>
                            <a:t>2500</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2</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281702948"/>
                      </a:ext>
                    </a:extLst>
                  </a:tr>
                </a:tbl>
              </a:graphicData>
            </a:graphic>
          </p:graphicFrame>
        </mc:Fallback>
      </mc:AlternateContent>
    </p:spTree>
    <p:extLst>
      <p:ext uri="{BB962C8B-B14F-4D97-AF65-F5344CB8AC3E}">
        <p14:creationId xmlns:p14="http://schemas.microsoft.com/office/powerpoint/2010/main" val="3384644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B5DF4C9-37CF-4F19-8D2F-58066A51EE1F}"/>
              </a:ext>
            </a:extLst>
          </p:cNvPr>
          <p:cNvSpPr/>
          <p:nvPr/>
        </p:nvSpPr>
        <p:spPr>
          <a:xfrm>
            <a:off x="663152" y="591590"/>
            <a:ext cx="10572125" cy="923330"/>
          </a:xfrm>
          <a:prstGeom prst="rect">
            <a:avLst/>
          </a:prstGeom>
          <a:noFill/>
        </p:spPr>
        <p:txBody>
          <a:bodyPr wrap="none" lIns="91440" tIns="45720" rIns="91440" bIns="45720">
            <a:spAutoFit/>
          </a:bodyPr>
          <a:lstStyle/>
          <a:p>
            <a:pPr algn="ctr"/>
            <a:r>
              <a:rPr lang="en-US" altLang="zh-CN" sz="5400" dirty="0">
                <a:ln w="0"/>
                <a:solidFill>
                  <a:schemeClr val="accent1"/>
                </a:solidFill>
                <a:effectLst>
                  <a:outerShdw blurRad="38100" dist="25400" dir="5400000" algn="ctr" rotWithShape="0">
                    <a:srgbClr val="6E747A">
                      <a:alpha val="43000"/>
                    </a:srgbClr>
                  </a:outerShdw>
                </a:effectLst>
              </a:rPr>
              <a:t>———————————————</a:t>
            </a:r>
            <a:endParaRPr lang="zh-CN" alt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4" name="矩形 5">
            <a:extLst>
              <a:ext uri="{FF2B5EF4-FFF2-40B4-BE49-F238E27FC236}">
                <a16:creationId xmlns:a16="http://schemas.microsoft.com/office/drawing/2014/main" id="{3C63A727-F8EC-5542-AE74-FAB946B6ACE9}"/>
              </a:ext>
            </a:extLst>
          </p:cNvPr>
          <p:cNvSpPr/>
          <p:nvPr/>
        </p:nvSpPr>
        <p:spPr>
          <a:xfrm>
            <a:off x="663152" y="591590"/>
            <a:ext cx="10446660" cy="954107"/>
          </a:xfrm>
          <a:prstGeom prst="rect">
            <a:avLst/>
          </a:prstGeom>
          <a:noFill/>
        </p:spPr>
        <p:txBody>
          <a:bodyPr wrap="square" lIns="91440" tIns="45720" rIns="91440" bIns="45720">
            <a:spAutoFit/>
          </a:bodyPr>
          <a:lstStyle/>
          <a:p>
            <a:pPr marL="457200" indent="-457200">
              <a:buFont typeface="Wingdings" pitchFamily="2" charset="2"/>
              <a:buChar char="Ø"/>
              <a:defRPr/>
            </a:pPr>
            <a:r>
              <a:rPr kumimoji="0" lang="en-US" altLang="zh-CN" sz="2800" b="1" i="0" u="none" strike="noStrike" kern="1200" cap="none" spc="0" normalizeH="0" baseline="0" noProof="0" dirty="0">
                <a:ln w="0"/>
                <a:solidFill>
                  <a:srgbClr val="ACD433"/>
                </a:solidFill>
                <a:effectLst>
                  <a:outerShdw blurRad="38100" dist="25400" dir="5400000" algn="ctr" rotWithShape="0">
                    <a:srgbClr val="6E747A">
                      <a:alpha val="43000"/>
                    </a:srgbClr>
                  </a:outerShdw>
                </a:effectLst>
                <a:uLnTx/>
                <a:uFillTx/>
                <a:latin typeface="Century Gothic" panose="020B0502020202020204"/>
                <a:ea typeface="等线" panose="02010600030101010101" pitchFamily="2" charset="-122"/>
                <a:cs typeface="Arial" panose="020B0604020202020204" pitchFamily="34" charset="0"/>
              </a:rPr>
              <a:t>Part 4</a:t>
            </a:r>
            <a:r>
              <a:rPr lang="en-US" altLang="zh-CN" sz="2800" b="1" dirty="0">
                <a:ln w="0"/>
                <a:solidFill>
                  <a:srgbClr val="ACD433"/>
                </a:solidFill>
                <a:effectLst>
                  <a:outerShdw blurRad="38100" dist="25400" dir="5400000" algn="ctr" rotWithShape="0">
                    <a:srgbClr val="6E747A">
                      <a:alpha val="43000"/>
                    </a:srgbClr>
                  </a:outerShdw>
                </a:effectLst>
                <a:ea typeface="等线" panose="02010600030101010101" pitchFamily="2" charset="-122"/>
                <a:cs typeface="Arial" panose="020B0604020202020204" pitchFamily="34" charset="0"/>
              </a:rPr>
              <a:t>: Algorithm – Appendix </a:t>
            </a:r>
          </a:p>
          <a:p>
            <a:pPr>
              <a:defRPr/>
            </a:pPr>
            <a:endParaRPr kumimoji="0" lang="en-US" altLang="zh-CN" sz="2800" b="1" i="0" u="none" strike="noStrike" kern="1200" cap="none" spc="0" normalizeH="0" baseline="0" noProof="0" dirty="0">
              <a:ln w="0"/>
              <a:solidFill>
                <a:srgbClr val="ACD433"/>
              </a:solidFill>
              <a:effectLst>
                <a:outerShdw blurRad="38100" dist="25400" dir="5400000" algn="ctr" rotWithShape="0">
                  <a:srgbClr val="6E747A">
                    <a:alpha val="43000"/>
                  </a:srgbClr>
                </a:outerShdw>
              </a:effectLst>
              <a:uLnTx/>
              <a:uFillTx/>
              <a:latin typeface="Century Gothic" panose="020B0502020202020204"/>
              <a:ea typeface="等线" panose="02010600030101010101" pitchFamily="2" charset="-122"/>
              <a:cs typeface="Arial" panose="020B0604020202020204" pitchFamily="34" charset="0"/>
            </a:endParaRPr>
          </a:p>
        </p:txBody>
      </p:sp>
      <mc:AlternateContent xmlns:mc="http://schemas.openxmlformats.org/markup-compatibility/2006">
        <mc:Choice xmlns:a14="http://schemas.microsoft.com/office/drawing/2010/main" Requires="a14">
          <p:sp>
            <p:nvSpPr>
              <p:cNvPr id="5" name="矩形 5">
                <a:extLst>
                  <a:ext uri="{FF2B5EF4-FFF2-40B4-BE49-F238E27FC236}">
                    <a16:creationId xmlns:a16="http://schemas.microsoft.com/office/drawing/2014/main" id="{7A98BA15-C097-8544-9711-72F0F38C1328}"/>
                  </a:ext>
                </a:extLst>
              </p:cNvPr>
              <p:cNvSpPr/>
              <p:nvPr/>
            </p:nvSpPr>
            <p:spPr>
              <a:xfrm>
                <a:off x="663152" y="1545771"/>
                <a:ext cx="10446660" cy="1475084"/>
              </a:xfrm>
              <a:prstGeom prst="rect">
                <a:avLst/>
              </a:prstGeom>
              <a:noFill/>
            </p:spPr>
            <p:txBody>
              <a:bodyPr wrap="square" lIns="91440" tIns="45720" rIns="91440" bIns="45720">
                <a:spAutoFit/>
              </a:bodyPr>
              <a:lstStyle/>
              <a:p>
                <a:pPr>
                  <a:defRPr/>
                </a:pPr>
                <a:r>
                  <a:rPr kumimoji="0" lang="en-US" altLang="zh-CN" sz="2400" i="0" u="none" strike="noStrike" kern="1200" cap="none" spc="0" normalizeH="0" baseline="0" noProof="0" dirty="0">
                    <a:ln w="0"/>
                    <a:solidFill>
                      <a:srgbClr val="ACD433"/>
                    </a:solidFill>
                    <a:effectLst>
                      <a:outerShdw blurRad="38100" dist="25400" dir="5400000" algn="ctr" rotWithShape="0">
                        <a:srgbClr val="6E747A">
                          <a:alpha val="43000"/>
                        </a:srgbClr>
                      </a:outerShdw>
                    </a:effectLst>
                    <a:uLnTx/>
                    <a:uFillTx/>
                    <a:latin typeface="Century Gothic" panose="020B0502020202020204"/>
                    <a:ea typeface="等线" panose="02010600030101010101" pitchFamily="2" charset="-122"/>
                    <a:cs typeface="Arial" panose="020B0604020202020204" pitchFamily="34" charset="0"/>
                  </a:rPr>
                  <a:t>4</a:t>
                </a:r>
                <a:r>
                  <a:rPr lang="en-US" altLang="zh-CN" sz="2400" dirty="0">
                    <a:ln w="0"/>
                    <a:solidFill>
                      <a:srgbClr val="ACD433"/>
                    </a:solidFill>
                    <a:effectLst>
                      <a:outerShdw blurRad="38100" dist="25400" dir="5400000" algn="ctr" rotWithShape="0">
                        <a:srgbClr val="6E747A">
                          <a:alpha val="43000"/>
                        </a:srgbClr>
                      </a:outerShdw>
                    </a:effectLst>
                    <a:ea typeface="等线" panose="02010600030101010101" pitchFamily="2" charset="-122"/>
                    <a:cs typeface="Arial" panose="020B0604020202020204" pitchFamily="34" charset="0"/>
                  </a:rPr>
                  <a:t>.2 variation of </a:t>
                </a:r>
                <a14:m>
                  <m:oMath xmlns:m="http://schemas.openxmlformats.org/officeDocument/2006/math">
                    <m:sSub>
                      <m:sSubPr>
                        <m:ctrlPr>
                          <a:rPr lang="en-US" altLang="zh-CN" sz="2400" i="1" dirty="0">
                            <a:ln w="0"/>
                            <a:solidFill>
                              <a:srgbClr val="ACD433"/>
                            </a:solidFill>
                            <a:effectLst>
                              <a:outerShdw blurRad="38100" dist="25400" dir="5400000" algn="ctr" rotWithShape="0">
                                <a:srgbClr val="6E747A">
                                  <a:alpha val="43000"/>
                                </a:srgbClr>
                              </a:outerShdw>
                            </a:effectLst>
                            <a:latin typeface="Cambria Math" panose="02040503050406030204" pitchFamily="18" charset="0"/>
                            <a:ea typeface="等线" panose="02010600030101010101" pitchFamily="2" charset="-122"/>
                            <a:cs typeface="Arial" panose="020B0604020202020204" pitchFamily="34" charset="0"/>
                          </a:rPr>
                        </m:ctrlPr>
                      </m:sSubPr>
                      <m:e>
                        <m:r>
                          <a:rPr lang="en-US" altLang="zh-CN" sz="2400" dirty="0">
                            <a:ln w="0"/>
                            <a:solidFill>
                              <a:srgbClr val="ACD433"/>
                            </a:solidFill>
                            <a:effectLst>
                              <a:outerShdw blurRad="38100" dist="25400" dir="5400000" algn="ctr" rotWithShape="0">
                                <a:srgbClr val="6E747A">
                                  <a:alpha val="43000"/>
                                </a:srgbClr>
                              </a:outerShdw>
                            </a:effectLst>
                            <a:latin typeface="Cambria Math" panose="02040503050406030204" pitchFamily="18" charset="0"/>
                            <a:ea typeface="等线" panose="02010600030101010101" pitchFamily="2" charset="-122"/>
                            <a:cs typeface="Arial" panose="020B0604020202020204" pitchFamily="34" charset="0"/>
                          </a:rPr>
                          <m:t>𝑘</m:t>
                        </m:r>
                      </m:e>
                      <m:sub>
                        <m:r>
                          <a:rPr lang="en-US" altLang="zh-CN" sz="2400" dirty="0">
                            <a:ln w="0"/>
                            <a:solidFill>
                              <a:srgbClr val="ACD433"/>
                            </a:solidFill>
                            <a:effectLst>
                              <a:outerShdw blurRad="38100" dist="25400" dir="5400000" algn="ctr" rotWithShape="0">
                                <a:srgbClr val="6E747A">
                                  <a:alpha val="43000"/>
                                </a:srgbClr>
                              </a:outerShdw>
                            </a:effectLst>
                            <a:latin typeface="Cambria Math" panose="02040503050406030204" pitchFamily="18" charset="0"/>
                            <a:ea typeface="等线" panose="02010600030101010101" pitchFamily="2" charset="-122"/>
                            <a:cs typeface="Arial" panose="020B0604020202020204" pitchFamily="34" charset="0"/>
                          </a:rPr>
                          <m:t>𝑝</m:t>
                        </m:r>
                      </m:sub>
                    </m:sSub>
                  </m:oMath>
                </a14:m>
                <a:r>
                  <a:rPr lang="en-US" altLang="zh-CN" sz="2400" dirty="0">
                    <a:ln w="0"/>
                    <a:solidFill>
                      <a:srgbClr val="ACD433"/>
                    </a:solidFill>
                    <a:effectLst>
                      <a:outerShdw blurRad="38100" dist="25400" dir="5400000" algn="ctr" rotWithShape="0">
                        <a:srgbClr val="6E747A">
                          <a:alpha val="43000"/>
                        </a:srgbClr>
                      </a:outerShdw>
                    </a:effectLst>
                    <a:ea typeface="等线" panose="02010600030101010101" pitchFamily="2" charset="-122"/>
                    <a:cs typeface="Arial" panose="020B0604020202020204" pitchFamily="34" charset="0"/>
                  </a:rPr>
                  <a:t> and </a:t>
                </a:r>
                <a14:m>
                  <m:oMath xmlns:m="http://schemas.openxmlformats.org/officeDocument/2006/math">
                    <m:sSub>
                      <m:sSubPr>
                        <m:ctrlPr>
                          <a:rPr lang="en-US" altLang="zh-CN" sz="2400" i="1" dirty="0">
                            <a:ln w="0"/>
                            <a:solidFill>
                              <a:srgbClr val="ACD433"/>
                            </a:solidFill>
                            <a:effectLst>
                              <a:outerShdw blurRad="38100" dist="25400" dir="5400000" algn="ctr" rotWithShape="0">
                                <a:srgbClr val="6E747A">
                                  <a:alpha val="43000"/>
                                </a:srgbClr>
                              </a:outerShdw>
                            </a:effectLst>
                            <a:latin typeface="Cambria Math" panose="02040503050406030204" pitchFamily="18" charset="0"/>
                            <a:ea typeface="等线" panose="02010600030101010101" pitchFamily="2" charset="-122"/>
                            <a:cs typeface="Arial" panose="020B0604020202020204" pitchFamily="34" charset="0"/>
                          </a:rPr>
                        </m:ctrlPr>
                      </m:sSubPr>
                      <m:e>
                        <m:r>
                          <a:rPr lang="en-US" altLang="zh-CN" sz="2400" dirty="0">
                            <a:ln w="0"/>
                            <a:solidFill>
                              <a:srgbClr val="ACD433"/>
                            </a:solidFill>
                            <a:effectLst>
                              <a:outerShdw blurRad="38100" dist="25400" dir="5400000" algn="ctr" rotWithShape="0">
                                <a:srgbClr val="6E747A">
                                  <a:alpha val="43000"/>
                                </a:srgbClr>
                              </a:outerShdw>
                            </a:effectLst>
                            <a:latin typeface="Cambria Math" panose="02040503050406030204" pitchFamily="18" charset="0"/>
                            <a:ea typeface="等线" panose="02010600030101010101" pitchFamily="2" charset="-122"/>
                            <a:cs typeface="Arial" panose="020B0604020202020204" pitchFamily="34" charset="0"/>
                          </a:rPr>
                          <m:t>𝑘</m:t>
                        </m:r>
                      </m:e>
                      <m:sub>
                        <m:r>
                          <a:rPr lang="en-US" altLang="zh-CN" sz="2400" dirty="0">
                            <a:ln w="0"/>
                            <a:solidFill>
                              <a:srgbClr val="ACD433"/>
                            </a:solidFill>
                            <a:effectLst>
                              <a:outerShdw blurRad="38100" dist="25400" dir="5400000" algn="ctr" rotWithShape="0">
                                <a:srgbClr val="6E747A">
                                  <a:alpha val="43000"/>
                                </a:srgbClr>
                              </a:outerShdw>
                            </a:effectLst>
                            <a:latin typeface="Cambria Math" panose="02040503050406030204" pitchFamily="18" charset="0"/>
                            <a:ea typeface="等线" panose="02010600030101010101" pitchFamily="2" charset="-122"/>
                            <a:cs typeface="Arial" panose="020B0604020202020204" pitchFamily="34" charset="0"/>
                          </a:rPr>
                          <m:t>𝑑</m:t>
                        </m:r>
                      </m:sub>
                    </m:sSub>
                  </m:oMath>
                </a14:m>
                <a:r>
                  <a:rPr lang="en-US" altLang="zh-CN" sz="2400" dirty="0">
                    <a:ln w="0"/>
                    <a:solidFill>
                      <a:srgbClr val="ACD433"/>
                    </a:solidFill>
                    <a:effectLst>
                      <a:outerShdw blurRad="38100" dist="25400" dir="5400000" algn="ctr" rotWithShape="0">
                        <a:srgbClr val="6E747A">
                          <a:alpha val="43000"/>
                        </a:srgbClr>
                      </a:outerShdw>
                    </a:effectLst>
                    <a:ea typeface="等线" panose="02010600030101010101" pitchFamily="2" charset="-122"/>
                    <a:cs typeface="Arial" panose="020B0604020202020204" pitchFamily="34" charset="0"/>
                  </a:rPr>
                  <a:t> in </a:t>
                </a:r>
                <a14:m>
                  <m:oMath xmlns:m="http://schemas.openxmlformats.org/officeDocument/2006/math">
                    <m:r>
                      <a:rPr lang="en-US" altLang="zh-CN" sz="2400" dirty="0">
                        <a:ln w="0"/>
                        <a:solidFill>
                          <a:srgbClr val="ACD433"/>
                        </a:solidFill>
                        <a:effectLst>
                          <a:outerShdw blurRad="38100" dist="25400" dir="5400000" algn="ctr" rotWithShape="0">
                            <a:srgbClr val="6E747A">
                              <a:alpha val="43000"/>
                            </a:srgbClr>
                          </a:outerShdw>
                        </a:effectLst>
                        <a:latin typeface="Cambria Math" panose="02040503050406030204" pitchFamily="18" charset="0"/>
                        <a:ea typeface="等线" panose="02010600030101010101" pitchFamily="2" charset="-122"/>
                        <a:cs typeface="Arial" panose="020B0604020202020204" pitchFamily="34" charset="0"/>
                      </a:rPr>
                      <m:t>𝑥</m:t>
                    </m:r>
                  </m:oMath>
                </a14:m>
                <a:r>
                  <a:rPr lang="en-US" altLang="zh-CN" sz="2400" dirty="0">
                    <a:ln w="0"/>
                    <a:solidFill>
                      <a:srgbClr val="ACD433"/>
                    </a:solidFill>
                    <a:effectLst>
                      <a:outerShdw blurRad="38100" dist="25400" dir="5400000" algn="ctr" rotWithShape="0">
                        <a:srgbClr val="6E747A">
                          <a:alpha val="43000"/>
                        </a:srgbClr>
                      </a:outerShdw>
                    </a:effectLst>
                    <a:ea typeface="等线" panose="02010600030101010101" pitchFamily="2" charset="-122"/>
                    <a:cs typeface="Arial" panose="020B0604020202020204" pitchFamily="34" charset="0"/>
                  </a:rPr>
                  <a:t> and </a:t>
                </a:r>
                <a14:m>
                  <m:oMath xmlns:m="http://schemas.openxmlformats.org/officeDocument/2006/math">
                    <m:r>
                      <a:rPr lang="en-US" altLang="zh-CN" sz="2400" dirty="0">
                        <a:ln w="0"/>
                        <a:solidFill>
                          <a:srgbClr val="ACD433"/>
                        </a:solidFill>
                        <a:effectLst>
                          <a:outerShdw blurRad="38100" dist="25400" dir="5400000" algn="ctr" rotWithShape="0">
                            <a:srgbClr val="6E747A">
                              <a:alpha val="43000"/>
                            </a:srgbClr>
                          </a:outerShdw>
                        </a:effectLst>
                        <a:latin typeface="Cambria Math" panose="02040503050406030204" pitchFamily="18" charset="0"/>
                        <a:ea typeface="等线" panose="02010600030101010101" pitchFamily="2" charset="-122"/>
                        <a:cs typeface="Arial" panose="020B0604020202020204" pitchFamily="34" charset="0"/>
                      </a:rPr>
                      <m:t>𝑦</m:t>
                    </m:r>
                  </m:oMath>
                </a14:m>
                <a:r>
                  <a:rPr lang="en-US" altLang="zh-CN" sz="2400" dirty="0">
                    <a:ln w="0"/>
                    <a:solidFill>
                      <a:srgbClr val="ACD433"/>
                    </a:solidFill>
                    <a:effectLst>
                      <a:outerShdw blurRad="38100" dist="25400" dir="5400000" algn="ctr" rotWithShape="0">
                        <a:srgbClr val="6E747A">
                          <a:alpha val="43000"/>
                        </a:srgbClr>
                      </a:outerShdw>
                    </a:effectLst>
                    <a:ea typeface="等线" panose="02010600030101010101" pitchFamily="2" charset="-122"/>
                    <a:cs typeface="Arial" panose="020B0604020202020204" pitchFamily="34" charset="0"/>
                  </a:rPr>
                  <a:t> direction on band </a:t>
                </a:r>
                <a:r>
                  <a:rPr lang="en-US" sz="2400" dirty="0">
                    <a:ln w="0"/>
                    <a:solidFill>
                      <a:srgbClr val="ACD433"/>
                    </a:solidFill>
                    <a:effectLst>
                      <a:outerShdw blurRad="38100" dist="25400" dir="5400000" algn="ctr" rotWithShape="0">
                        <a:srgbClr val="6E747A">
                          <a:alpha val="43000"/>
                        </a:srgbClr>
                      </a:outerShdw>
                    </a:effectLst>
                    <a:ea typeface="等线" panose="02010600030101010101" pitchFamily="2" charset="-122"/>
                    <a:cs typeface="Arial" panose="020B0604020202020204" pitchFamily="34" charset="0"/>
                  </a:rPr>
                  <a:t>edges</a:t>
                </a:r>
                <a:endParaRPr lang="en-IL" sz="2400" dirty="0">
                  <a:ln w="0"/>
                  <a:solidFill>
                    <a:srgbClr val="ACD433"/>
                  </a:solidFill>
                  <a:effectLst>
                    <a:outerShdw blurRad="38100" dist="25400" dir="5400000" algn="ctr" rotWithShape="0">
                      <a:srgbClr val="6E747A">
                        <a:alpha val="43000"/>
                      </a:srgbClr>
                    </a:outerShdw>
                  </a:effectLst>
                  <a:ea typeface="等线" panose="02010600030101010101" pitchFamily="2" charset="-122"/>
                  <a:cs typeface="Arial" panose="020B0604020202020204" pitchFamily="34" charset="0"/>
                </a:endParaRPr>
              </a:p>
              <a:p>
                <a:pPr>
                  <a:defRPr/>
                </a:pPr>
                <a:endParaRPr lang="en-US" altLang="zh-CN" sz="2400" dirty="0">
                  <a:ln w="0"/>
                  <a:solidFill>
                    <a:srgbClr val="ACD433"/>
                  </a:solidFill>
                  <a:effectLst>
                    <a:outerShdw blurRad="38100" dist="25400" dir="5400000" algn="ctr" rotWithShape="0">
                      <a:srgbClr val="6E747A">
                        <a:alpha val="43000"/>
                      </a:srgbClr>
                    </a:outerShdw>
                  </a:effectLst>
                  <a:ea typeface="等线" panose="02010600030101010101" pitchFamily="2" charset="-122"/>
                  <a:cs typeface="Arial" panose="020B0604020202020204" pitchFamily="34" charset="0"/>
                </a:endParaRPr>
              </a:p>
              <a:p>
                <a:pPr>
                  <a:defRPr/>
                </a:pPr>
                <a:endParaRPr lang="en-US" altLang="zh-CN" sz="2000" dirty="0">
                  <a:ln w="0"/>
                  <a:solidFill>
                    <a:srgbClr val="ACD433"/>
                  </a:solidFill>
                  <a:effectLst>
                    <a:outerShdw blurRad="38100" dist="25400" dir="5400000" algn="ctr" rotWithShape="0">
                      <a:srgbClr val="6E747A">
                        <a:alpha val="43000"/>
                      </a:srgbClr>
                    </a:outerShdw>
                  </a:effectLst>
                  <a:ea typeface="等线" panose="02010600030101010101" pitchFamily="2" charset="-122"/>
                  <a:cs typeface="Arial" panose="020B0604020202020204" pitchFamily="34" charset="0"/>
                </a:endParaRPr>
              </a:p>
              <a:p>
                <a:pPr>
                  <a:defRPr/>
                </a:pPr>
                <a:endParaRPr lang="en-US" altLang="zh-CN" sz="2000" dirty="0">
                  <a:ln w="0"/>
                  <a:solidFill>
                    <a:srgbClr val="ACD433"/>
                  </a:solidFill>
                  <a:effectLst>
                    <a:outerShdw blurRad="38100" dist="25400" dir="5400000" algn="ctr" rotWithShape="0">
                      <a:srgbClr val="6E747A">
                        <a:alpha val="43000"/>
                      </a:srgbClr>
                    </a:outerShdw>
                  </a:effectLst>
                  <a:ea typeface="等线" panose="02010600030101010101" pitchFamily="2" charset="-122"/>
                  <a:cs typeface="Arial" panose="020B0604020202020204" pitchFamily="34" charset="0"/>
                </a:endParaRPr>
              </a:p>
            </p:txBody>
          </p:sp>
        </mc:Choice>
        <mc:Fallback>
          <p:sp>
            <p:nvSpPr>
              <p:cNvPr id="5" name="矩形 5">
                <a:extLst>
                  <a:ext uri="{FF2B5EF4-FFF2-40B4-BE49-F238E27FC236}">
                    <a16:creationId xmlns:a16="http://schemas.microsoft.com/office/drawing/2014/main" id="{7A98BA15-C097-8544-9711-72F0F38C1328}"/>
                  </a:ext>
                </a:extLst>
              </p:cNvPr>
              <p:cNvSpPr>
                <a:spLocks noRot="1" noChangeAspect="1" noMove="1" noResize="1" noEditPoints="1" noAdjustHandles="1" noChangeArrowheads="1" noChangeShapeType="1" noTextEdit="1"/>
              </p:cNvSpPr>
              <p:nvPr/>
            </p:nvSpPr>
            <p:spPr>
              <a:xfrm>
                <a:off x="663152" y="1545771"/>
                <a:ext cx="10446660" cy="1475084"/>
              </a:xfrm>
              <a:prstGeom prst="rect">
                <a:avLst/>
              </a:prstGeom>
              <a:blipFill>
                <a:blip r:embed="rId2"/>
                <a:stretch>
                  <a:fillRect l="-1094" t="-3390"/>
                </a:stretch>
              </a:blipFill>
            </p:spPr>
            <p:txBody>
              <a:bodyPr/>
              <a:lstStyle/>
              <a:p>
                <a:r>
                  <a:rPr lang="en-IL">
                    <a:noFill/>
                  </a:rPr>
                  <a:t> </a:t>
                </a:r>
              </a:p>
            </p:txBody>
          </p:sp>
        </mc:Fallback>
      </mc:AlternateContent>
      <p:sp>
        <p:nvSpPr>
          <p:cNvPr id="7" name="矩形 5">
            <a:extLst>
              <a:ext uri="{FF2B5EF4-FFF2-40B4-BE49-F238E27FC236}">
                <a16:creationId xmlns:a16="http://schemas.microsoft.com/office/drawing/2014/main" id="{1A2B141E-D095-E547-92AF-041322FEDFFA}"/>
              </a:ext>
            </a:extLst>
          </p:cNvPr>
          <p:cNvSpPr/>
          <p:nvPr/>
        </p:nvSpPr>
        <p:spPr>
          <a:xfrm>
            <a:off x="1082188" y="2400429"/>
            <a:ext cx="6050132" cy="800219"/>
          </a:xfrm>
          <a:prstGeom prst="rect">
            <a:avLst/>
          </a:prstGeom>
          <a:noFill/>
        </p:spPr>
        <p:txBody>
          <a:bodyPr wrap="square" lIns="91440" tIns="45720" rIns="91440" bIns="45720">
            <a:spAutoFit/>
          </a:bodyPr>
          <a:lstStyle/>
          <a:p>
            <a:pPr lvl="0" algn="just"/>
            <a:endParaRPr lang="en-IL" dirty="0"/>
          </a:p>
          <a:p>
            <a:pPr marL="457200" indent="-457200" algn="just">
              <a:buFont typeface="Arial" panose="020B0604020202020204" pitchFamily="34" charset="0"/>
              <a:buChar char="•"/>
              <a:defRPr/>
            </a:pPr>
            <a:endParaRPr kumimoji="0" lang="en-US" altLang="zh-CN" sz="2800" b="1" i="0" u="none" strike="noStrike" kern="1200" cap="none" spc="0" normalizeH="0" baseline="0" noProof="0" dirty="0">
              <a:ln w="0"/>
              <a:solidFill>
                <a:srgbClr val="ACD433"/>
              </a:solidFill>
              <a:effectLst>
                <a:outerShdw blurRad="38100" dist="25400" dir="5400000" algn="ctr" rotWithShape="0">
                  <a:srgbClr val="6E747A">
                    <a:alpha val="43000"/>
                  </a:srgbClr>
                </a:outerShdw>
              </a:effectLst>
              <a:uLnTx/>
              <a:uFillTx/>
              <a:latin typeface="Century Gothic" panose="020B0502020202020204"/>
              <a:ea typeface="等线" panose="02010600030101010101" pitchFamily="2" charset="-122"/>
              <a:cs typeface="Arial" panose="020B0604020202020204" pitchFamily="34" charset="0"/>
            </a:endParaRPr>
          </a:p>
        </p:txBody>
      </p:sp>
      <mc:AlternateContent xmlns:mc="http://schemas.openxmlformats.org/markup-compatibility/2006">
        <mc:Choice xmlns:a14="http://schemas.microsoft.com/office/drawing/2010/main" Requires="a14">
          <p:graphicFrame>
            <p:nvGraphicFramePr>
              <p:cNvPr id="6" name="表格 2">
                <a:extLst>
                  <a:ext uri="{FF2B5EF4-FFF2-40B4-BE49-F238E27FC236}">
                    <a16:creationId xmlns:a16="http://schemas.microsoft.com/office/drawing/2014/main" id="{4013838F-0747-EB45-A8D9-C41D4F2A5984}"/>
                  </a:ext>
                </a:extLst>
              </p:cNvPr>
              <p:cNvGraphicFramePr>
                <a:graphicFrameLocks noGrp="1"/>
              </p:cNvGraphicFramePr>
              <p:nvPr/>
            </p:nvGraphicFramePr>
            <p:xfrm>
              <a:off x="663152" y="2265394"/>
              <a:ext cx="10446660" cy="3886108"/>
            </p:xfrm>
            <a:graphic>
              <a:graphicData uri="http://schemas.openxmlformats.org/drawingml/2006/table">
                <a:tbl>
                  <a:tblPr firstRow="1" firstCol="1" bandRow="1">
                    <a:tableStyleId>{5C22544A-7EE6-4342-B048-85BDC9FD1C3A}</a:tableStyleId>
                  </a:tblPr>
                  <a:tblGrid>
                    <a:gridCol w="787696">
                      <a:extLst>
                        <a:ext uri="{9D8B030D-6E8A-4147-A177-3AD203B41FA5}">
                          <a16:colId xmlns:a16="http://schemas.microsoft.com/office/drawing/2014/main" val="408999587"/>
                        </a:ext>
                      </a:extLst>
                    </a:gridCol>
                    <a:gridCol w="499872">
                      <a:extLst>
                        <a:ext uri="{9D8B030D-6E8A-4147-A177-3AD203B41FA5}">
                          <a16:colId xmlns:a16="http://schemas.microsoft.com/office/drawing/2014/main" val="1173218040"/>
                        </a:ext>
                      </a:extLst>
                    </a:gridCol>
                    <a:gridCol w="7376160">
                      <a:extLst>
                        <a:ext uri="{9D8B030D-6E8A-4147-A177-3AD203B41FA5}">
                          <a16:colId xmlns:a16="http://schemas.microsoft.com/office/drawing/2014/main" val="348293844"/>
                        </a:ext>
                      </a:extLst>
                    </a:gridCol>
                    <a:gridCol w="1782932">
                      <a:extLst>
                        <a:ext uri="{9D8B030D-6E8A-4147-A177-3AD203B41FA5}">
                          <a16:colId xmlns:a16="http://schemas.microsoft.com/office/drawing/2014/main" val="3207227593"/>
                        </a:ext>
                      </a:extLst>
                    </a:gridCol>
                  </a:tblGrid>
                  <a:tr h="538766">
                    <a:tc>
                      <a:txBody>
                        <a:bodyPr/>
                        <a:lstStyle/>
                        <a:p>
                          <a:pPr algn="ctr"/>
                          <a14:m>
                            <m:oMathPara xmlns:m="http://schemas.openxmlformats.org/officeDocument/2006/math">
                              <m:oMathParaPr>
                                <m:jc m:val="centerGroup"/>
                              </m:oMathParaPr>
                              <m:oMath xmlns:m="http://schemas.openxmlformats.org/officeDocument/2006/math">
                                <m:sSub>
                                  <m:sSubPr>
                                    <m:ctrlPr>
                                      <a:rPr lang="en-US" sz="2400" b="1" i="1" kern="100" dirty="0" smtClean="0">
                                        <a:effectLst/>
                                        <a:latin typeface="Cambria Math" panose="02040503050406030204" pitchFamily="18" charset="0"/>
                                      </a:rPr>
                                    </m:ctrlPr>
                                  </m:sSubPr>
                                  <m:e>
                                    <m:r>
                                      <a:rPr lang="en-US" sz="2400" i="1" kern="100" dirty="0" smtClean="0">
                                        <a:effectLst/>
                                        <a:latin typeface="Cambria Math" panose="02040503050406030204" pitchFamily="18" charset="0"/>
                                      </a:rPr>
                                      <m:t>𝑘</m:t>
                                    </m:r>
                                  </m:e>
                                  <m:sub>
                                    <m:r>
                                      <a:rPr lang="en-US" sz="2400" i="1" kern="100" dirty="0" smtClean="0">
                                        <a:effectLst/>
                                        <a:latin typeface="Cambria Math" panose="02040503050406030204" pitchFamily="18" charset="0"/>
                                      </a:rPr>
                                      <m:t>𝑝</m:t>
                                    </m:r>
                                  </m:sub>
                                </m:sSub>
                              </m:oMath>
                            </m:oMathPara>
                          </a14:m>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2400" b="1" i="1" kern="100" dirty="0" smtClean="0">
                                        <a:effectLst/>
                                        <a:latin typeface="Cambria Math" panose="02040503050406030204" pitchFamily="18" charset="0"/>
                                      </a:rPr>
                                    </m:ctrlPr>
                                  </m:sSubPr>
                                  <m:e>
                                    <m:r>
                                      <a:rPr lang="en-US" sz="2400" i="1" kern="100" dirty="0" smtClean="0">
                                        <a:effectLst/>
                                        <a:latin typeface="Cambria Math" panose="02040503050406030204" pitchFamily="18" charset="0"/>
                                      </a:rPr>
                                      <m:t>𝑘</m:t>
                                    </m:r>
                                  </m:e>
                                  <m:sub>
                                    <m:r>
                                      <a:rPr lang="en-US" sz="2400" b="1" i="1" kern="100" dirty="0" smtClean="0">
                                        <a:effectLst/>
                                        <a:latin typeface="Cambria Math" panose="02040503050406030204" pitchFamily="18" charset="0"/>
                                      </a:rPr>
                                      <m:t>𝒅</m:t>
                                    </m:r>
                                  </m:sub>
                                </m:sSub>
                              </m:oMath>
                            </m:oMathPara>
                          </a14:m>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Experimental Result</a:t>
                          </a:r>
                          <a:endPar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14:m>
                            <m:oMathPara xmlns:m="http://schemas.openxmlformats.org/officeDocument/2006/math">
                              <m:oMathParaPr>
                                <m:jc m:val="centerGroup"/>
                              </m:oMathParaPr>
                              <m:oMath xmlns:m="http://schemas.openxmlformats.org/officeDocument/2006/math">
                                <m:r>
                                  <a:rPr lang="en-US" altLang="zh-CN" sz="2400" i="1" kern="100" dirty="0" smtClean="0">
                                    <a:effectLst/>
                                    <a:latin typeface="Cambria Math" panose="02040503050406030204" pitchFamily="18" charset="0"/>
                                    <a:ea typeface="等线" panose="02010600030101010101" pitchFamily="2" charset="-122"/>
                                    <a:cs typeface="Times New Roman" panose="02020603050405020304" pitchFamily="18" charset="0"/>
                                  </a:rPr>
                                  <m:t>𝐸𝑟</m:t>
                                </m:r>
                                <m:sSub>
                                  <m:sSubPr>
                                    <m:ctrlPr>
                                      <a:rPr lang="en-US" altLang="zh-CN" sz="2400" i="1" kern="100" dirty="0" smtClean="0">
                                        <a:effectLst/>
                                        <a:latin typeface="Cambria Math" panose="02040503050406030204" pitchFamily="18" charset="0"/>
                                        <a:ea typeface="等线" panose="02010600030101010101" pitchFamily="2" charset="-122"/>
                                        <a:cs typeface="Times New Roman" panose="02020603050405020304" pitchFamily="18" charset="0"/>
                                      </a:rPr>
                                    </m:ctrlPr>
                                  </m:sSubPr>
                                  <m:e>
                                    <m:r>
                                      <a:rPr lang="en-US" altLang="zh-CN" sz="2400" i="1" kern="100" dirty="0" smtClean="0">
                                        <a:effectLst/>
                                        <a:latin typeface="Cambria Math" panose="02040503050406030204" pitchFamily="18" charset="0"/>
                                        <a:ea typeface="等线" panose="02010600030101010101" pitchFamily="2" charset="-122"/>
                                        <a:cs typeface="Times New Roman" panose="02020603050405020304" pitchFamily="18" charset="0"/>
                                      </a:rPr>
                                      <m:t>𝑟</m:t>
                                    </m:r>
                                  </m:e>
                                  <m:sub>
                                    <m:r>
                                      <m:rPr>
                                        <m:sty m:val="p"/>
                                      </m:rPr>
                                      <a:rPr lang="en-US" altLang="zh-CN" sz="2400" i="1" kern="100" dirty="0" smtClean="0">
                                        <a:effectLst/>
                                        <a:latin typeface="Cambria Math" panose="02040503050406030204" pitchFamily="18" charset="0"/>
                                        <a:ea typeface="等线" panose="02010600030101010101" pitchFamily="2" charset="-122"/>
                                        <a:cs typeface="Times New Roman" panose="02020603050405020304" pitchFamily="18" charset="0"/>
                                      </a:rPr>
                                      <m:t>max</m:t>
                                    </m:r>
                                  </m:sub>
                                </m:sSub>
                              </m:oMath>
                            </m:oMathPara>
                          </a14:m>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813444051"/>
                      </a:ext>
                    </a:extLst>
                  </a:tr>
                  <a:tr h="1384253">
                    <a:tc>
                      <a:txBody>
                        <a:bodyPr/>
                        <a:lstStyle/>
                        <a:p>
                          <a:pPr algn="ctr"/>
                          <a:r>
                            <a:rPr lang="en-US" altLang="zh-CN" sz="1800" b="1" kern="1200" dirty="0">
                              <a:solidFill>
                                <a:schemeClr val="lt1"/>
                              </a:solidFill>
                              <a:effectLst/>
                              <a:latin typeface="+mn-lt"/>
                              <a:ea typeface="+mn-ea"/>
                              <a:cs typeface="+mn-cs"/>
                            </a:rPr>
                            <a:t>1500</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2</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077413742"/>
                      </a:ext>
                    </a:extLst>
                  </a:tr>
                  <a:tr h="953501">
                    <a:tc>
                      <a:txBody>
                        <a:bodyPr/>
                        <a:lstStyle/>
                        <a:p>
                          <a:pPr algn="ctr"/>
                          <a:r>
                            <a:rPr lang="en-US" sz="1800" kern="100" dirty="0">
                              <a:effectLst/>
                            </a:rPr>
                            <a:t>2000</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2</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76745873"/>
                      </a:ext>
                    </a:extLst>
                  </a:tr>
                  <a:tr h="1009588">
                    <a:tc>
                      <a:txBody>
                        <a:bodyPr/>
                        <a:lstStyle/>
                        <a:p>
                          <a:pPr algn="ctr"/>
                          <a:r>
                            <a:rPr lang="en-US" sz="1800" kern="100" dirty="0">
                              <a:effectLst/>
                            </a:rPr>
                            <a:t>2500</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2</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281702948"/>
                      </a:ext>
                    </a:extLst>
                  </a:tr>
                </a:tbl>
              </a:graphicData>
            </a:graphic>
          </p:graphicFrame>
        </mc:Choice>
        <mc:Fallback>
          <p:graphicFrame>
            <p:nvGraphicFramePr>
              <p:cNvPr id="6" name="表格 2">
                <a:extLst>
                  <a:ext uri="{FF2B5EF4-FFF2-40B4-BE49-F238E27FC236}">
                    <a16:creationId xmlns:a16="http://schemas.microsoft.com/office/drawing/2014/main" id="{4013838F-0747-EB45-A8D9-C41D4F2A5984}"/>
                  </a:ext>
                </a:extLst>
              </p:cNvPr>
              <p:cNvGraphicFramePr>
                <a:graphicFrameLocks noGrp="1"/>
              </p:cNvGraphicFramePr>
              <p:nvPr/>
            </p:nvGraphicFramePr>
            <p:xfrm>
              <a:off x="663152" y="2265394"/>
              <a:ext cx="10446660" cy="3886108"/>
            </p:xfrm>
            <a:graphic>
              <a:graphicData uri="http://schemas.openxmlformats.org/drawingml/2006/table">
                <a:tbl>
                  <a:tblPr firstRow="1" firstCol="1" bandRow="1">
                    <a:tableStyleId>{5C22544A-7EE6-4342-B048-85BDC9FD1C3A}</a:tableStyleId>
                  </a:tblPr>
                  <a:tblGrid>
                    <a:gridCol w="787696">
                      <a:extLst>
                        <a:ext uri="{9D8B030D-6E8A-4147-A177-3AD203B41FA5}">
                          <a16:colId xmlns:a16="http://schemas.microsoft.com/office/drawing/2014/main" val="408999587"/>
                        </a:ext>
                      </a:extLst>
                    </a:gridCol>
                    <a:gridCol w="499872">
                      <a:extLst>
                        <a:ext uri="{9D8B030D-6E8A-4147-A177-3AD203B41FA5}">
                          <a16:colId xmlns:a16="http://schemas.microsoft.com/office/drawing/2014/main" val="1173218040"/>
                        </a:ext>
                      </a:extLst>
                    </a:gridCol>
                    <a:gridCol w="7376160">
                      <a:extLst>
                        <a:ext uri="{9D8B030D-6E8A-4147-A177-3AD203B41FA5}">
                          <a16:colId xmlns:a16="http://schemas.microsoft.com/office/drawing/2014/main" val="348293844"/>
                        </a:ext>
                      </a:extLst>
                    </a:gridCol>
                    <a:gridCol w="1782932">
                      <a:extLst>
                        <a:ext uri="{9D8B030D-6E8A-4147-A177-3AD203B41FA5}">
                          <a16:colId xmlns:a16="http://schemas.microsoft.com/office/drawing/2014/main" val="3207227593"/>
                        </a:ext>
                      </a:extLst>
                    </a:gridCol>
                  </a:tblGrid>
                  <a:tr h="538766">
                    <a:tc>
                      <a:txBody>
                        <a:bodyPr/>
                        <a:lstStyle/>
                        <a:p>
                          <a:endParaRPr lang="en-IL"/>
                        </a:p>
                      </a:txBody>
                      <a:tcPr marL="68580" marR="68580" marT="0" marB="0" anchor="ctr">
                        <a:blipFill>
                          <a:blip r:embed="rId3"/>
                          <a:stretch>
                            <a:fillRect l="-1613" t="-2326" r="-1230645" b="-616279"/>
                          </a:stretch>
                        </a:blipFill>
                      </a:tcPr>
                    </a:tc>
                    <a:tc>
                      <a:txBody>
                        <a:bodyPr/>
                        <a:lstStyle/>
                        <a:p>
                          <a:endParaRPr lang="en-IL"/>
                        </a:p>
                      </a:txBody>
                      <a:tcPr marL="68580" marR="68580" marT="0" marB="0" anchor="ctr">
                        <a:blipFill>
                          <a:blip r:embed="rId3"/>
                          <a:stretch>
                            <a:fillRect l="-161538" t="-2326" r="-1856410" b="-616279"/>
                          </a:stretch>
                        </a:blip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Experimental Result</a:t>
                          </a:r>
                          <a:endPar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endParaRPr lang="en-IL"/>
                        </a:p>
                      </a:txBody>
                      <a:tcPr marL="68580" marR="68580" marT="0" marB="0" anchor="ctr">
                        <a:blipFill>
                          <a:blip r:embed="rId3"/>
                          <a:stretch>
                            <a:fillRect l="-488571" t="-2326" r="-1429" b="-616279"/>
                          </a:stretch>
                        </a:blipFill>
                      </a:tcPr>
                    </a:tc>
                    <a:extLst>
                      <a:ext uri="{0D108BD9-81ED-4DB2-BD59-A6C34878D82A}">
                        <a16:rowId xmlns:a16="http://schemas.microsoft.com/office/drawing/2014/main" val="3813444051"/>
                      </a:ext>
                    </a:extLst>
                  </a:tr>
                  <a:tr h="1384253">
                    <a:tc>
                      <a:txBody>
                        <a:bodyPr/>
                        <a:lstStyle/>
                        <a:p>
                          <a:pPr algn="ctr"/>
                          <a:r>
                            <a:rPr lang="en-US" altLang="zh-CN" sz="1800" b="1" kern="1200" dirty="0">
                              <a:solidFill>
                                <a:schemeClr val="lt1"/>
                              </a:solidFill>
                              <a:effectLst/>
                              <a:latin typeface="+mn-lt"/>
                              <a:ea typeface="+mn-ea"/>
                              <a:cs typeface="+mn-cs"/>
                            </a:rPr>
                            <a:t>1500</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2</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077413742"/>
                      </a:ext>
                    </a:extLst>
                  </a:tr>
                  <a:tr h="953501">
                    <a:tc>
                      <a:txBody>
                        <a:bodyPr/>
                        <a:lstStyle/>
                        <a:p>
                          <a:pPr algn="ctr"/>
                          <a:r>
                            <a:rPr lang="en-US" sz="1800" kern="100" dirty="0">
                              <a:effectLst/>
                            </a:rPr>
                            <a:t>2000</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2</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76745873"/>
                      </a:ext>
                    </a:extLst>
                  </a:tr>
                  <a:tr h="1009588">
                    <a:tc>
                      <a:txBody>
                        <a:bodyPr/>
                        <a:lstStyle/>
                        <a:p>
                          <a:pPr algn="ctr"/>
                          <a:r>
                            <a:rPr lang="en-US" sz="1800" kern="100" dirty="0">
                              <a:effectLst/>
                            </a:rPr>
                            <a:t>2500</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2</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281702948"/>
                      </a:ext>
                    </a:extLst>
                  </a:tr>
                </a:tbl>
              </a:graphicData>
            </a:graphic>
          </p:graphicFrame>
        </mc:Fallback>
      </mc:AlternateContent>
    </p:spTree>
    <p:extLst>
      <p:ext uri="{BB962C8B-B14F-4D97-AF65-F5344CB8AC3E}">
        <p14:creationId xmlns:p14="http://schemas.microsoft.com/office/powerpoint/2010/main" val="996587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B5DF4C9-37CF-4F19-8D2F-58066A51EE1F}"/>
              </a:ext>
            </a:extLst>
          </p:cNvPr>
          <p:cNvSpPr/>
          <p:nvPr/>
        </p:nvSpPr>
        <p:spPr>
          <a:xfrm>
            <a:off x="663152" y="591590"/>
            <a:ext cx="10572125" cy="923330"/>
          </a:xfrm>
          <a:prstGeom prst="rect">
            <a:avLst/>
          </a:prstGeom>
          <a:noFill/>
        </p:spPr>
        <p:txBody>
          <a:bodyPr wrap="none" lIns="91440" tIns="45720" rIns="91440" bIns="45720">
            <a:spAutoFit/>
          </a:bodyPr>
          <a:lstStyle/>
          <a:p>
            <a:pPr algn="ctr"/>
            <a:r>
              <a:rPr lang="en-US" altLang="zh-CN" sz="5400" dirty="0">
                <a:ln w="0"/>
                <a:solidFill>
                  <a:schemeClr val="accent1"/>
                </a:solidFill>
                <a:effectLst>
                  <a:outerShdw blurRad="38100" dist="25400" dir="5400000" algn="ctr" rotWithShape="0">
                    <a:srgbClr val="6E747A">
                      <a:alpha val="43000"/>
                    </a:srgbClr>
                  </a:outerShdw>
                </a:effectLst>
              </a:rPr>
              <a:t>———————————————</a:t>
            </a:r>
            <a:endParaRPr lang="zh-CN" alt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4" name="矩形 5">
            <a:extLst>
              <a:ext uri="{FF2B5EF4-FFF2-40B4-BE49-F238E27FC236}">
                <a16:creationId xmlns:a16="http://schemas.microsoft.com/office/drawing/2014/main" id="{3C63A727-F8EC-5542-AE74-FAB946B6ACE9}"/>
              </a:ext>
            </a:extLst>
          </p:cNvPr>
          <p:cNvSpPr/>
          <p:nvPr/>
        </p:nvSpPr>
        <p:spPr>
          <a:xfrm>
            <a:off x="663152" y="591590"/>
            <a:ext cx="10446660" cy="954107"/>
          </a:xfrm>
          <a:prstGeom prst="rect">
            <a:avLst/>
          </a:prstGeom>
          <a:noFill/>
        </p:spPr>
        <p:txBody>
          <a:bodyPr wrap="square" lIns="91440" tIns="45720" rIns="91440" bIns="45720">
            <a:spAutoFit/>
          </a:bodyPr>
          <a:lstStyle/>
          <a:p>
            <a:pPr marL="457200" indent="-457200">
              <a:buFont typeface="Wingdings" pitchFamily="2" charset="2"/>
              <a:buChar char="Ø"/>
              <a:defRPr/>
            </a:pPr>
            <a:r>
              <a:rPr kumimoji="0" lang="en-US" altLang="zh-CN" sz="2800" b="1" i="0" u="none" strike="noStrike" kern="1200" cap="none" spc="0" normalizeH="0" baseline="0" noProof="0" dirty="0">
                <a:ln w="0"/>
                <a:solidFill>
                  <a:srgbClr val="ACD433"/>
                </a:solidFill>
                <a:effectLst>
                  <a:outerShdw blurRad="38100" dist="25400" dir="5400000" algn="ctr" rotWithShape="0">
                    <a:srgbClr val="6E747A">
                      <a:alpha val="43000"/>
                    </a:srgbClr>
                  </a:outerShdw>
                </a:effectLst>
                <a:uLnTx/>
                <a:uFillTx/>
                <a:latin typeface="Century Gothic" panose="020B0502020202020204"/>
                <a:ea typeface="等线" panose="02010600030101010101" pitchFamily="2" charset="-122"/>
                <a:cs typeface="Arial" panose="020B0604020202020204" pitchFamily="34" charset="0"/>
              </a:rPr>
              <a:t>Part 4</a:t>
            </a:r>
            <a:r>
              <a:rPr lang="en-US" altLang="zh-CN" sz="2800" b="1" dirty="0">
                <a:ln w="0"/>
                <a:solidFill>
                  <a:srgbClr val="ACD433"/>
                </a:solidFill>
                <a:effectLst>
                  <a:outerShdw blurRad="38100" dist="25400" dir="5400000" algn="ctr" rotWithShape="0">
                    <a:srgbClr val="6E747A">
                      <a:alpha val="43000"/>
                    </a:srgbClr>
                  </a:outerShdw>
                </a:effectLst>
                <a:ea typeface="等线" panose="02010600030101010101" pitchFamily="2" charset="-122"/>
                <a:cs typeface="Arial" panose="020B0604020202020204" pitchFamily="34" charset="0"/>
              </a:rPr>
              <a:t>: Algorithm – Appendix </a:t>
            </a:r>
          </a:p>
          <a:p>
            <a:pPr>
              <a:defRPr/>
            </a:pPr>
            <a:endParaRPr kumimoji="0" lang="en-US" altLang="zh-CN" sz="2800" b="1" i="0" u="none" strike="noStrike" kern="1200" cap="none" spc="0" normalizeH="0" baseline="0" noProof="0" dirty="0">
              <a:ln w="0"/>
              <a:solidFill>
                <a:srgbClr val="ACD433"/>
              </a:solidFill>
              <a:effectLst>
                <a:outerShdw blurRad="38100" dist="25400" dir="5400000" algn="ctr" rotWithShape="0">
                  <a:srgbClr val="6E747A">
                    <a:alpha val="43000"/>
                  </a:srgbClr>
                </a:outerShdw>
              </a:effectLst>
              <a:uLnTx/>
              <a:uFillTx/>
              <a:latin typeface="Century Gothic" panose="020B0502020202020204"/>
              <a:ea typeface="等线" panose="02010600030101010101" pitchFamily="2" charset="-122"/>
              <a:cs typeface="Arial" panose="020B0604020202020204" pitchFamily="34" charset="0"/>
            </a:endParaRPr>
          </a:p>
        </p:txBody>
      </p:sp>
      <mc:AlternateContent xmlns:mc="http://schemas.openxmlformats.org/markup-compatibility/2006">
        <mc:Choice xmlns:a14="http://schemas.microsoft.com/office/drawing/2010/main" Requires="a14">
          <p:sp>
            <p:nvSpPr>
              <p:cNvPr id="5" name="矩形 5">
                <a:extLst>
                  <a:ext uri="{FF2B5EF4-FFF2-40B4-BE49-F238E27FC236}">
                    <a16:creationId xmlns:a16="http://schemas.microsoft.com/office/drawing/2014/main" id="{7A98BA15-C097-8544-9711-72F0F38C1328}"/>
                  </a:ext>
                </a:extLst>
              </p:cNvPr>
              <p:cNvSpPr/>
              <p:nvPr/>
            </p:nvSpPr>
            <p:spPr>
              <a:xfrm>
                <a:off x="663152" y="1545771"/>
                <a:ext cx="10446660" cy="1475084"/>
              </a:xfrm>
              <a:prstGeom prst="rect">
                <a:avLst/>
              </a:prstGeom>
              <a:noFill/>
            </p:spPr>
            <p:txBody>
              <a:bodyPr wrap="square" lIns="91440" tIns="45720" rIns="91440" bIns="45720">
                <a:spAutoFit/>
              </a:bodyPr>
              <a:lstStyle/>
              <a:p>
                <a:pPr>
                  <a:defRPr/>
                </a:pPr>
                <a:r>
                  <a:rPr kumimoji="0" lang="en-US" altLang="zh-CN" sz="2400" i="0" u="none" strike="noStrike" kern="1200" cap="none" spc="0" normalizeH="0" baseline="0" noProof="0" dirty="0">
                    <a:ln w="0"/>
                    <a:solidFill>
                      <a:srgbClr val="ACD433"/>
                    </a:solidFill>
                    <a:effectLst>
                      <a:outerShdw blurRad="38100" dist="25400" dir="5400000" algn="ctr" rotWithShape="0">
                        <a:srgbClr val="6E747A">
                          <a:alpha val="43000"/>
                        </a:srgbClr>
                      </a:outerShdw>
                    </a:effectLst>
                    <a:uLnTx/>
                    <a:uFillTx/>
                    <a:latin typeface="Century Gothic" panose="020B0502020202020204"/>
                    <a:ea typeface="等线" panose="02010600030101010101" pitchFamily="2" charset="-122"/>
                    <a:cs typeface="Arial" panose="020B0604020202020204" pitchFamily="34" charset="0"/>
                  </a:rPr>
                  <a:t>4</a:t>
                </a:r>
                <a:r>
                  <a:rPr lang="en-US" altLang="zh-CN" sz="2400" dirty="0">
                    <a:ln w="0"/>
                    <a:solidFill>
                      <a:srgbClr val="ACD433"/>
                    </a:solidFill>
                    <a:effectLst>
                      <a:outerShdw blurRad="38100" dist="25400" dir="5400000" algn="ctr" rotWithShape="0">
                        <a:srgbClr val="6E747A">
                          <a:alpha val="43000"/>
                        </a:srgbClr>
                      </a:outerShdw>
                    </a:effectLst>
                    <a:ea typeface="等线" panose="02010600030101010101" pitchFamily="2" charset="-122"/>
                    <a:cs typeface="Arial" panose="020B0604020202020204" pitchFamily="34" charset="0"/>
                  </a:rPr>
                  <a:t>.1 variation of </a:t>
                </a:r>
                <a14:m>
                  <m:oMath xmlns:m="http://schemas.openxmlformats.org/officeDocument/2006/math">
                    <m:sSub>
                      <m:sSubPr>
                        <m:ctrlPr>
                          <a:rPr lang="en-US" altLang="zh-CN" sz="2400" i="1" dirty="0">
                            <a:ln w="0"/>
                            <a:solidFill>
                              <a:srgbClr val="ACD433"/>
                            </a:solidFill>
                            <a:effectLst>
                              <a:outerShdw blurRad="38100" dist="25400" dir="5400000" algn="ctr" rotWithShape="0">
                                <a:srgbClr val="6E747A">
                                  <a:alpha val="43000"/>
                                </a:srgbClr>
                              </a:outerShdw>
                            </a:effectLst>
                            <a:latin typeface="Cambria Math" panose="02040503050406030204" pitchFamily="18" charset="0"/>
                            <a:ea typeface="等线" panose="02010600030101010101" pitchFamily="2" charset="-122"/>
                            <a:cs typeface="Arial" panose="020B0604020202020204" pitchFamily="34" charset="0"/>
                          </a:rPr>
                        </m:ctrlPr>
                      </m:sSubPr>
                      <m:e>
                        <m:r>
                          <a:rPr lang="en-US" altLang="zh-CN" sz="2400" dirty="0">
                            <a:ln w="0"/>
                            <a:solidFill>
                              <a:srgbClr val="ACD433"/>
                            </a:solidFill>
                            <a:effectLst>
                              <a:outerShdw blurRad="38100" dist="25400" dir="5400000" algn="ctr" rotWithShape="0">
                                <a:srgbClr val="6E747A">
                                  <a:alpha val="43000"/>
                                </a:srgbClr>
                              </a:outerShdw>
                            </a:effectLst>
                            <a:latin typeface="Cambria Math" panose="02040503050406030204" pitchFamily="18" charset="0"/>
                            <a:ea typeface="等线" panose="02010600030101010101" pitchFamily="2" charset="-122"/>
                            <a:cs typeface="Arial" panose="020B0604020202020204" pitchFamily="34" charset="0"/>
                          </a:rPr>
                          <m:t>𝑘</m:t>
                        </m:r>
                      </m:e>
                      <m:sub>
                        <m:r>
                          <a:rPr lang="en-US" altLang="zh-CN" sz="2400" dirty="0">
                            <a:ln w="0"/>
                            <a:solidFill>
                              <a:srgbClr val="ACD433"/>
                            </a:solidFill>
                            <a:effectLst>
                              <a:outerShdw blurRad="38100" dist="25400" dir="5400000" algn="ctr" rotWithShape="0">
                                <a:srgbClr val="6E747A">
                                  <a:alpha val="43000"/>
                                </a:srgbClr>
                              </a:outerShdw>
                            </a:effectLst>
                            <a:latin typeface="Cambria Math" panose="02040503050406030204" pitchFamily="18" charset="0"/>
                            <a:ea typeface="等线" panose="02010600030101010101" pitchFamily="2" charset="-122"/>
                            <a:cs typeface="Arial" panose="020B0604020202020204" pitchFamily="34" charset="0"/>
                          </a:rPr>
                          <m:t>𝑝</m:t>
                        </m:r>
                      </m:sub>
                    </m:sSub>
                  </m:oMath>
                </a14:m>
                <a:r>
                  <a:rPr lang="en-US" altLang="zh-CN" sz="2400" dirty="0">
                    <a:ln w="0"/>
                    <a:solidFill>
                      <a:srgbClr val="ACD433"/>
                    </a:solidFill>
                    <a:effectLst>
                      <a:outerShdw blurRad="38100" dist="25400" dir="5400000" algn="ctr" rotWithShape="0">
                        <a:srgbClr val="6E747A">
                          <a:alpha val="43000"/>
                        </a:srgbClr>
                      </a:outerShdw>
                    </a:effectLst>
                    <a:ea typeface="等线" panose="02010600030101010101" pitchFamily="2" charset="-122"/>
                    <a:cs typeface="Arial" panose="020B0604020202020204" pitchFamily="34" charset="0"/>
                  </a:rPr>
                  <a:t> in </a:t>
                </a:r>
                <a14:m>
                  <m:oMath xmlns:m="http://schemas.openxmlformats.org/officeDocument/2006/math">
                    <m:r>
                      <a:rPr lang="en-US" altLang="zh-CN" sz="2400">
                        <a:ln w="0"/>
                        <a:solidFill>
                          <a:srgbClr val="ACD433"/>
                        </a:solidFill>
                        <a:effectLst>
                          <a:outerShdw blurRad="38100" dist="25400" dir="5400000" algn="ctr" rotWithShape="0">
                            <a:srgbClr val="6E747A">
                              <a:alpha val="43000"/>
                            </a:srgbClr>
                          </a:outerShdw>
                        </a:effectLst>
                        <a:latin typeface="Cambria Math" panose="02040503050406030204" pitchFamily="18" charset="0"/>
                        <a:ea typeface="等线" panose="02010600030101010101" pitchFamily="2" charset="-122"/>
                        <a:cs typeface="Arial" panose="020B0604020202020204" pitchFamily="34" charset="0"/>
                      </a:rPr>
                      <m:t>𝑧</m:t>
                    </m:r>
                  </m:oMath>
                </a14:m>
                <a:r>
                  <a:rPr lang="en-US" altLang="zh-CN" sz="2400" dirty="0">
                    <a:ln w="0"/>
                    <a:solidFill>
                      <a:srgbClr val="ACD433"/>
                    </a:solidFill>
                    <a:effectLst>
                      <a:outerShdw blurRad="38100" dist="25400" dir="5400000" algn="ctr" rotWithShape="0">
                        <a:srgbClr val="6E747A">
                          <a:alpha val="43000"/>
                        </a:srgbClr>
                      </a:outerShdw>
                    </a:effectLst>
                    <a:ea typeface="等线" panose="02010600030101010101" pitchFamily="2" charset="-122"/>
                    <a:cs typeface="Arial" panose="020B0604020202020204" pitchFamily="34" charset="0"/>
                  </a:rPr>
                  <a:t> direction</a:t>
                </a:r>
              </a:p>
              <a:p>
                <a:pPr>
                  <a:defRPr/>
                </a:pPr>
                <a:endParaRPr lang="en-US" altLang="zh-CN" sz="2400" dirty="0">
                  <a:ln w="0"/>
                  <a:solidFill>
                    <a:srgbClr val="ACD433"/>
                  </a:solidFill>
                  <a:effectLst>
                    <a:outerShdw blurRad="38100" dist="25400" dir="5400000" algn="ctr" rotWithShape="0">
                      <a:srgbClr val="6E747A">
                        <a:alpha val="43000"/>
                      </a:srgbClr>
                    </a:outerShdw>
                  </a:effectLst>
                  <a:ea typeface="等线" panose="02010600030101010101" pitchFamily="2" charset="-122"/>
                  <a:cs typeface="Arial" panose="020B0604020202020204" pitchFamily="34" charset="0"/>
                </a:endParaRPr>
              </a:p>
              <a:p>
                <a:pPr>
                  <a:defRPr/>
                </a:pPr>
                <a:endParaRPr lang="en-US" altLang="zh-CN" sz="2000" dirty="0">
                  <a:ln w="0"/>
                  <a:solidFill>
                    <a:srgbClr val="ACD433"/>
                  </a:solidFill>
                  <a:effectLst>
                    <a:outerShdw blurRad="38100" dist="25400" dir="5400000" algn="ctr" rotWithShape="0">
                      <a:srgbClr val="6E747A">
                        <a:alpha val="43000"/>
                      </a:srgbClr>
                    </a:outerShdw>
                  </a:effectLst>
                  <a:ea typeface="等线" panose="02010600030101010101" pitchFamily="2" charset="-122"/>
                  <a:cs typeface="Arial" panose="020B0604020202020204" pitchFamily="34" charset="0"/>
                </a:endParaRPr>
              </a:p>
              <a:p>
                <a:pPr>
                  <a:defRPr/>
                </a:pPr>
                <a:endParaRPr lang="en-US" altLang="zh-CN" sz="2000" dirty="0">
                  <a:ln w="0"/>
                  <a:solidFill>
                    <a:srgbClr val="ACD433"/>
                  </a:solidFill>
                  <a:effectLst>
                    <a:outerShdw blurRad="38100" dist="25400" dir="5400000" algn="ctr" rotWithShape="0">
                      <a:srgbClr val="6E747A">
                        <a:alpha val="43000"/>
                      </a:srgbClr>
                    </a:outerShdw>
                  </a:effectLst>
                  <a:ea typeface="等线" panose="02010600030101010101" pitchFamily="2" charset="-122"/>
                  <a:cs typeface="Arial" panose="020B0604020202020204" pitchFamily="34" charset="0"/>
                </a:endParaRPr>
              </a:p>
            </p:txBody>
          </p:sp>
        </mc:Choice>
        <mc:Fallback>
          <p:sp>
            <p:nvSpPr>
              <p:cNvPr id="5" name="矩形 5">
                <a:extLst>
                  <a:ext uri="{FF2B5EF4-FFF2-40B4-BE49-F238E27FC236}">
                    <a16:creationId xmlns:a16="http://schemas.microsoft.com/office/drawing/2014/main" id="{7A98BA15-C097-8544-9711-72F0F38C1328}"/>
                  </a:ext>
                </a:extLst>
              </p:cNvPr>
              <p:cNvSpPr>
                <a:spLocks noRot="1" noChangeAspect="1" noMove="1" noResize="1" noEditPoints="1" noAdjustHandles="1" noChangeArrowheads="1" noChangeShapeType="1" noTextEdit="1"/>
              </p:cNvSpPr>
              <p:nvPr/>
            </p:nvSpPr>
            <p:spPr>
              <a:xfrm>
                <a:off x="663152" y="1545771"/>
                <a:ext cx="10446660" cy="1475084"/>
              </a:xfrm>
              <a:prstGeom prst="rect">
                <a:avLst/>
              </a:prstGeom>
              <a:blipFill>
                <a:blip r:embed="rId2"/>
                <a:stretch>
                  <a:fillRect l="-1094" t="-3390"/>
                </a:stretch>
              </a:blipFill>
            </p:spPr>
            <p:txBody>
              <a:bodyPr/>
              <a:lstStyle/>
              <a:p>
                <a:r>
                  <a:rPr lang="en-IL">
                    <a:noFill/>
                  </a:rPr>
                  <a:t> </a:t>
                </a:r>
              </a:p>
            </p:txBody>
          </p:sp>
        </mc:Fallback>
      </mc:AlternateContent>
      <p:sp>
        <p:nvSpPr>
          <p:cNvPr id="7" name="矩形 5">
            <a:extLst>
              <a:ext uri="{FF2B5EF4-FFF2-40B4-BE49-F238E27FC236}">
                <a16:creationId xmlns:a16="http://schemas.microsoft.com/office/drawing/2014/main" id="{1A2B141E-D095-E547-92AF-041322FEDFFA}"/>
              </a:ext>
            </a:extLst>
          </p:cNvPr>
          <p:cNvSpPr/>
          <p:nvPr/>
        </p:nvSpPr>
        <p:spPr>
          <a:xfrm>
            <a:off x="1082188" y="2400429"/>
            <a:ext cx="6050132" cy="800219"/>
          </a:xfrm>
          <a:prstGeom prst="rect">
            <a:avLst/>
          </a:prstGeom>
          <a:noFill/>
        </p:spPr>
        <p:txBody>
          <a:bodyPr wrap="square" lIns="91440" tIns="45720" rIns="91440" bIns="45720">
            <a:spAutoFit/>
          </a:bodyPr>
          <a:lstStyle/>
          <a:p>
            <a:pPr lvl="0" algn="just"/>
            <a:endParaRPr lang="en-IL" dirty="0"/>
          </a:p>
          <a:p>
            <a:pPr marL="457200" indent="-457200" algn="just">
              <a:buFont typeface="Arial" panose="020B0604020202020204" pitchFamily="34" charset="0"/>
              <a:buChar char="•"/>
              <a:defRPr/>
            </a:pPr>
            <a:endParaRPr kumimoji="0" lang="en-US" altLang="zh-CN" sz="2800" b="1" i="0" u="none" strike="noStrike" kern="1200" cap="none" spc="0" normalizeH="0" baseline="0" noProof="0" dirty="0">
              <a:ln w="0"/>
              <a:solidFill>
                <a:srgbClr val="ACD433"/>
              </a:solidFill>
              <a:effectLst>
                <a:outerShdw blurRad="38100" dist="25400" dir="5400000" algn="ctr" rotWithShape="0">
                  <a:srgbClr val="6E747A">
                    <a:alpha val="43000"/>
                  </a:srgbClr>
                </a:outerShdw>
              </a:effectLst>
              <a:uLnTx/>
              <a:uFillTx/>
              <a:latin typeface="Century Gothic" panose="020B0502020202020204"/>
              <a:ea typeface="等线" panose="02010600030101010101" pitchFamily="2" charset="-122"/>
              <a:cs typeface="Arial" panose="020B0604020202020204" pitchFamily="34" charset="0"/>
            </a:endParaRPr>
          </a:p>
        </p:txBody>
      </p:sp>
      <mc:AlternateContent xmlns:mc="http://schemas.openxmlformats.org/markup-compatibility/2006">
        <mc:Choice xmlns:a14="http://schemas.microsoft.com/office/drawing/2010/main" Requires="a14">
          <p:graphicFrame>
            <p:nvGraphicFramePr>
              <p:cNvPr id="6" name="表格 2">
                <a:extLst>
                  <a:ext uri="{FF2B5EF4-FFF2-40B4-BE49-F238E27FC236}">
                    <a16:creationId xmlns:a16="http://schemas.microsoft.com/office/drawing/2014/main" id="{4013838F-0747-EB45-A8D9-C41D4F2A5984}"/>
                  </a:ext>
                </a:extLst>
              </p:cNvPr>
              <p:cNvGraphicFramePr>
                <a:graphicFrameLocks noGrp="1"/>
              </p:cNvGraphicFramePr>
              <p:nvPr/>
            </p:nvGraphicFramePr>
            <p:xfrm>
              <a:off x="663152" y="2265394"/>
              <a:ext cx="10446660" cy="3886108"/>
            </p:xfrm>
            <a:graphic>
              <a:graphicData uri="http://schemas.openxmlformats.org/drawingml/2006/table">
                <a:tbl>
                  <a:tblPr firstRow="1" firstCol="1" bandRow="1">
                    <a:tableStyleId>{5C22544A-7EE6-4342-B048-85BDC9FD1C3A}</a:tableStyleId>
                  </a:tblPr>
                  <a:tblGrid>
                    <a:gridCol w="787696">
                      <a:extLst>
                        <a:ext uri="{9D8B030D-6E8A-4147-A177-3AD203B41FA5}">
                          <a16:colId xmlns:a16="http://schemas.microsoft.com/office/drawing/2014/main" val="408999587"/>
                        </a:ext>
                      </a:extLst>
                    </a:gridCol>
                    <a:gridCol w="499872">
                      <a:extLst>
                        <a:ext uri="{9D8B030D-6E8A-4147-A177-3AD203B41FA5}">
                          <a16:colId xmlns:a16="http://schemas.microsoft.com/office/drawing/2014/main" val="1173218040"/>
                        </a:ext>
                      </a:extLst>
                    </a:gridCol>
                    <a:gridCol w="7376160">
                      <a:extLst>
                        <a:ext uri="{9D8B030D-6E8A-4147-A177-3AD203B41FA5}">
                          <a16:colId xmlns:a16="http://schemas.microsoft.com/office/drawing/2014/main" val="348293844"/>
                        </a:ext>
                      </a:extLst>
                    </a:gridCol>
                    <a:gridCol w="1782932">
                      <a:extLst>
                        <a:ext uri="{9D8B030D-6E8A-4147-A177-3AD203B41FA5}">
                          <a16:colId xmlns:a16="http://schemas.microsoft.com/office/drawing/2014/main" val="3207227593"/>
                        </a:ext>
                      </a:extLst>
                    </a:gridCol>
                  </a:tblGrid>
                  <a:tr h="538766">
                    <a:tc>
                      <a:txBody>
                        <a:bodyPr/>
                        <a:lstStyle/>
                        <a:p>
                          <a:pPr algn="ctr"/>
                          <a14:m>
                            <m:oMathPara xmlns:m="http://schemas.openxmlformats.org/officeDocument/2006/math">
                              <m:oMathParaPr>
                                <m:jc m:val="centerGroup"/>
                              </m:oMathParaPr>
                              <m:oMath xmlns:m="http://schemas.openxmlformats.org/officeDocument/2006/math">
                                <m:sSub>
                                  <m:sSubPr>
                                    <m:ctrlPr>
                                      <a:rPr lang="en-US" sz="2400" b="1" i="1" kern="100" dirty="0" smtClean="0">
                                        <a:effectLst/>
                                        <a:latin typeface="Cambria Math" panose="02040503050406030204" pitchFamily="18" charset="0"/>
                                      </a:rPr>
                                    </m:ctrlPr>
                                  </m:sSubPr>
                                  <m:e>
                                    <m:r>
                                      <a:rPr lang="en-US" sz="2400" i="1" kern="100" dirty="0" smtClean="0">
                                        <a:effectLst/>
                                        <a:latin typeface="Cambria Math" panose="02040503050406030204" pitchFamily="18" charset="0"/>
                                      </a:rPr>
                                      <m:t>𝑘</m:t>
                                    </m:r>
                                  </m:e>
                                  <m:sub>
                                    <m:r>
                                      <a:rPr lang="en-US" sz="2400" i="1" kern="100" dirty="0" smtClean="0">
                                        <a:effectLst/>
                                        <a:latin typeface="Cambria Math" panose="02040503050406030204" pitchFamily="18" charset="0"/>
                                      </a:rPr>
                                      <m:t>𝑝</m:t>
                                    </m:r>
                                  </m:sub>
                                </m:sSub>
                              </m:oMath>
                            </m:oMathPara>
                          </a14:m>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2400" b="1" i="1" kern="100" dirty="0" smtClean="0">
                                        <a:effectLst/>
                                        <a:latin typeface="Cambria Math" panose="02040503050406030204" pitchFamily="18" charset="0"/>
                                      </a:rPr>
                                    </m:ctrlPr>
                                  </m:sSubPr>
                                  <m:e>
                                    <m:r>
                                      <a:rPr lang="en-US" sz="2400" i="1" kern="100" dirty="0" smtClean="0">
                                        <a:effectLst/>
                                        <a:latin typeface="Cambria Math" panose="02040503050406030204" pitchFamily="18" charset="0"/>
                                      </a:rPr>
                                      <m:t>𝑘</m:t>
                                    </m:r>
                                  </m:e>
                                  <m:sub>
                                    <m:r>
                                      <a:rPr lang="en-US" sz="2400" b="1" i="1" kern="100" dirty="0" smtClean="0">
                                        <a:effectLst/>
                                        <a:latin typeface="Cambria Math" panose="02040503050406030204" pitchFamily="18" charset="0"/>
                                      </a:rPr>
                                      <m:t>𝒅</m:t>
                                    </m:r>
                                  </m:sub>
                                </m:sSub>
                              </m:oMath>
                            </m:oMathPara>
                          </a14:m>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Experimental Result</a:t>
                          </a:r>
                          <a:endPar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14:m>
                            <m:oMathPara xmlns:m="http://schemas.openxmlformats.org/officeDocument/2006/math">
                              <m:oMathParaPr>
                                <m:jc m:val="centerGroup"/>
                              </m:oMathParaPr>
                              <m:oMath xmlns:m="http://schemas.openxmlformats.org/officeDocument/2006/math">
                                <m:r>
                                  <a:rPr lang="en-US" altLang="zh-CN" sz="2400" i="1" kern="100" dirty="0" smtClean="0">
                                    <a:effectLst/>
                                    <a:latin typeface="Cambria Math" panose="02040503050406030204" pitchFamily="18" charset="0"/>
                                    <a:ea typeface="等线" panose="02010600030101010101" pitchFamily="2" charset="-122"/>
                                    <a:cs typeface="Times New Roman" panose="02020603050405020304" pitchFamily="18" charset="0"/>
                                  </a:rPr>
                                  <m:t>𝐸𝑟</m:t>
                                </m:r>
                                <m:sSub>
                                  <m:sSubPr>
                                    <m:ctrlPr>
                                      <a:rPr lang="en-US" altLang="zh-CN" sz="2400" i="1" kern="100" dirty="0" smtClean="0">
                                        <a:effectLst/>
                                        <a:latin typeface="Cambria Math" panose="02040503050406030204" pitchFamily="18" charset="0"/>
                                        <a:ea typeface="等线" panose="02010600030101010101" pitchFamily="2" charset="-122"/>
                                        <a:cs typeface="Times New Roman" panose="02020603050405020304" pitchFamily="18" charset="0"/>
                                      </a:rPr>
                                    </m:ctrlPr>
                                  </m:sSubPr>
                                  <m:e>
                                    <m:r>
                                      <a:rPr lang="en-US" altLang="zh-CN" sz="2400" i="1" kern="100" dirty="0" smtClean="0">
                                        <a:effectLst/>
                                        <a:latin typeface="Cambria Math" panose="02040503050406030204" pitchFamily="18" charset="0"/>
                                        <a:ea typeface="等线" panose="02010600030101010101" pitchFamily="2" charset="-122"/>
                                        <a:cs typeface="Times New Roman" panose="02020603050405020304" pitchFamily="18" charset="0"/>
                                      </a:rPr>
                                      <m:t>𝑟</m:t>
                                    </m:r>
                                  </m:e>
                                  <m:sub>
                                    <m:r>
                                      <m:rPr>
                                        <m:sty m:val="p"/>
                                      </m:rPr>
                                      <a:rPr lang="en-US" altLang="zh-CN" sz="2400" i="1" kern="100" dirty="0" smtClean="0">
                                        <a:effectLst/>
                                        <a:latin typeface="Cambria Math" panose="02040503050406030204" pitchFamily="18" charset="0"/>
                                        <a:ea typeface="等线" panose="02010600030101010101" pitchFamily="2" charset="-122"/>
                                        <a:cs typeface="Times New Roman" panose="02020603050405020304" pitchFamily="18" charset="0"/>
                                      </a:rPr>
                                      <m:t>max</m:t>
                                    </m:r>
                                  </m:sub>
                                </m:sSub>
                              </m:oMath>
                            </m:oMathPara>
                          </a14:m>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813444051"/>
                      </a:ext>
                    </a:extLst>
                  </a:tr>
                  <a:tr h="1384253">
                    <a:tc>
                      <a:txBody>
                        <a:bodyPr/>
                        <a:lstStyle/>
                        <a:p>
                          <a:pPr algn="ctr"/>
                          <a:r>
                            <a:rPr lang="en-US" altLang="zh-CN" sz="1800" b="1" kern="1200" dirty="0">
                              <a:solidFill>
                                <a:schemeClr val="lt1"/>
                              </a:solidFill>
                              <a:effectLst/>
                              <a:latin typeface="+mn-lt"/>
                              <a:ea typeface="+mn-ea"/>
                              <a:cs typeface="+mn-cs"/>
                            </a:rPr>
                            <a:t>1500</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2</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077413742"/>
                      </a:ext>
                    </a:extLst>
                  </a:tr>
                  <a:tr h="953501">
                    <a:tc>
                      <a:txBody>
                        <a:bodyPr/>
                        <a:lstStyle/>
                        <a:p>
                          <a:pPr algn="ctr"/>
                          <a:r>
                            <a:rPr lang="en-US" sz="1800" kern="100" dirty="0">
                              <a:effectLst/>
                            </a:rPr>
                            <a:t>2000</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2</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76745873"/>
                      </a:ext>
                    </a:extLst>
                  </a:tr>
                  <a:tr h="1009588">
                    <a:tc>
                      <a:txBody>
                        <a:bodyPr/>
                        <a:lstStyle/>
                        <a:p>
                          <a:pPr algn="ctr"/>
                          <a:r>
                            <a:rPr lang="en-US" sz="1800" kern="100" dirty="0">
                              <a:effectLst/>
                            </a:rPr>
                            <a:t>2500</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2</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281702948"/>
                      </a:ext>
                    </a:extLst>
                  </a:tr>
                </a:tbl>
              </a:graphicData>
            </a:graphic>
          </p:graphicFrame>
        </mc:Choice>
        <mc:Fallback>
          <p:graphicFrame>
            <p:nvGraphicFramePr>
              <p:cNvPr id="6" name="表格 2">
                <a:extLst>
                  <a:ext uri="{FF2B5EF4-FFF2-40B4-BE49-F238E27FC236}">
                    <a16:creationId xmlns:a16="http://schemas.microsoft.com/office/drawing/2014/main" id="{4013838F-0747-EB45-A8D9-C41D4F2A5984}"/>
                  </a:ext>
                </a:extLst>
              </p:cNvPr>
              <p:cNvGraphicFramePr>
                <a:graphicFrameLocks noGrp="1"/>
              </p:cNvGraphicFramePr>
              <p:nvPr/>
            </p:nvGraphicFramePr>
            <p:xfrm>
              <a:off x="663152" y="2265394"/>
              <a:ext cx="10446660" cy="3886108"/>
            </p:xfrm>
            <a:graphic>
              <a:graphicData uri="http://schemas.openxmlformats.org/drawingml/2006/table">
                <a:tbl>
                  <a:tblPr firstRow="1" firstCol="1" bandRow="1">
                    <a:tableStyleId>{5C22544A-7EE6-4342-B048-85BDC9FD1C3A}</a:tableStyleId>
                  </a:tblPr>
                  <a:tblGrid>
                    <a:gridCol w="787696">
                      <a:extLst>
                        <a:ext uri="{9D8B030D-6E8A-4147-A177-3AD203B41FA5}">
                          <a16:colId xmlns:a16="http://schemas.microsoft.com/office/drawing/2014/main" val="408999587"/>
                        </a:ext>
                      </a:extLst>
                    </a:gridCol>
                    <a:gridCol w="499872">
                      <a:extLst>
                        <a:ext uri="{9D8B030D-6E8A-4147-A177-3AD203B41FA5}">
                          <a16:colId xmlns:a16="http://schemas.microsoft.com/office/drawing/2014/main" val="1173218040"/>
                        </a:ext>
                      </a:extLst>
                    </a:gridCol>
                    <a:gridCol w="7376160">
                      <a:extLst>
                        <a:ext uri="{9D8B030D-6E8A-4147-A177-3AD203B41FA5}">
                          <a16:colId xmlns:a16="http://schemas.microsoft.com/office/drawing/2014/main" val="348293844"/>
                        </a:ext>
                      </a:extLst>
                    </a:gridCol>
                    <a:gridCol w="1782932">
                      <a:extLst>
                        <a:ext uri="{9D8B030D-6E8A-4147-A177-3AD203B41FA5}">
                          <a16:colId xmlns:a16="http://schemas.microsoft.com/office/drawing/2014/main" val="3207227593"/>
                        </a:ext>
                      </a:extLst>
                    </a:gridCol>
                  </a:tblGrid>
                  <a:tr h="538766">
                    <a:tc>
                      <a:txBody>
                        <a:bodyPr/>
                        <a:lstStyle/>
                        <a:p>
                          <a:endParaRPr lang="en-IL"/>
                        </a:p>
                      </a:txBody>
                      <a:tcPr marL="68580" marR="68580" marT="0" marB="0" anchor="ctr">
                        <a:blipFill>
                          <a:blip r:embed="rId3"/>
                          <a:stretch>
                            <a:fillRect l="-1613" t="-2326" r="-1230645" b="-616279"/>
                          </a:stretch>
                        </a:blipFill>
                      </a:tcPr>
                    </a:tc>
                    <a:tc>
                      <a:txBody>
                        <a:bodyPr/>
                        <a:lstStyle/>
                        <a:p>
                          <a:endParaRPr lang="en-IL"/>
                        </a:p>
                      </a:txBody>
                      <a:tcPr marL="68580" marR="68580" marT="0" marB="0" anchor="ctr">
                        <a:blipFill>
                          <a:blip r:embed="rId3"/>
                          <a:stretch>
                            <a:fillRect l="-161538" t="-2326" r="-1856410" b="-616279"/>
                          </a:stretch>
                        </a:blip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Experimental Result</a:t>
                          </a:r>
                          <a:endPar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endParaRPr lang="en-IL"/>
                        </a:p>
                      </a:txBody>
                      <a:tcPr marL="68580" marR="68580" marT="0" marB="0" anchor="ctr">
                        <a:blipFill>
                          <a:blip r:embed="rId3"/>
                          <a:stretch>
                            <a:fillRect l="-488571" t="-2326" r="-1429" b="-616279"/>
                          </a:stretch>
                        </a:blipFill>
                      </a:tcPr>
                    </a:tc>
                    <a:extLst>
                      <a:ext uri="{0D108BD9-81ED-4DB2-BD59-A6C34878D82A}">
                        <a16:rowId xmlns:a16="http://schemas.microsoft.com/office/drawing/2014/main" val="3813444051"/>
                      </a:ext>
                    </a:extLst>
                  </a:tr>
                  <a:tr h="1384253">
                    <a:tc>
                      <a:txBody>
                        <a:bodyPr/>
                        <a:lstStyle/>
                        <a:p>
                          <a:pPr algn="ctr"/>
                          <a:r>
                            <a:rPr lang="en-US" altLang="zh-CN" sz="1800" b="1" kern="1200" dirty="0">
                              <a:solidFill>
                                <a:schemeClr val="lt1"/>
                              </a:solidFill>
                              <a:effectLst/>
                              <a:latin typeface="+mn-lt"/>
                              <a:ea typeface="+mn-ea"/>
                              <a:cs typeface="+mn-cs"/>
                            </a:rPr>
                            <a:t>1500</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2</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077413742"/>
                      </a:ext>
                    </a:extLst>
                  </a:tr>
                  <a:tr h="953501">
                    <a:tc>
                      <a:txBody>
                        <a:bodyPr/>
                        <a:lstStyle/>
                        <a:p>
                          <a:pPr algn="ctr"/>
                          <a:r>
                            <a:rPr lang="en-US" sz="1800" kern="100" dirty="0">
                              <a:effectLst/>
                            </a:rPr>
                            <a:t>2000</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2</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76745873"/>
                      </a:ext>
                    </a:extLst>
                  </a:tr>
                  <a:tr h="1009588">
                    <a:tc>
                      <a:txBody>
                        <a:bodyPr/>
                        <a:lstStyle/>
                        <a:p>
                          <a:pPr algn="ctr"/>
                          <a:r>
                            <a:rPr lang="en-US" sz="1800" kern="100" dirty="0">
                              <a:effectLst/>
                            </a:rPr>
                            <a:t>2500</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2</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281702948"/>
                      </a:ext>
                    </a:extLst>
                  </a:tr>
                </a:tbl>
              </a:graphicData>
            </a:graphic>
          </p:graphicFrame>
        </mc:Fallback>
      </mc:AlternateContent>
    </p:spTree>
    <p:extLst>
      <p:ext uri="{BB962C8B-B14F-4D97-AF65-F5344CB8AC3E}">
        <p14:creationId xmlns:p14="http://schemas.microsoft.com/office/powerpoint/2010/main" val="2050769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B5DF4C9-37CF-4F19-8D2F-58066A51EE1F}"/>
              </a:ext>
            </a:extLst>
          </p:cNvPr>
          <p:cNvSpPr/>
          <p:nvPr/>
        </p:nvSpPr>
        <p:spPr>
          <a:xfrm>
            <a:off x="663152" y="591590"/>
            <a:ext cx="10572125" cy="923330"/>
          </a:xfrm>
          <a:prstGeom prst="rect">
            <a:avLst/>
          </a:prstGeom>
          <a:noFill/>
        </p:spPr>
        <p:txBody>
          <a:bodyPr wrap="none" lIns="91440" tIns="45720" rIns="91440" bIns="45720">
            <a:spAutoFit/>
          </a:bodyPr>
          <a:lstStyle/>
          <a:p>
            <a:pPr algn="ctr"/>
            <a:r>
              <a:rPr lang="en-US" altLang="zh-CN" sz="5400" dirty="0">
                <a:ln w="0"/>
                <a:solidFill>
                  <a:schemeClr val="accent1"/>
                </a:solidFill>
                <a:effectLst>
                  <a:outerShdw blurRad="38100" dist="25400" dir="5400000" algn="ctr" rotWithShape="0">
                    <a:srgbClr val="6E747A">
                      <a:alpha val="43000"/>
                    </a:srgbClr>
                  </a:outerShdw>
                </a:effectLst>
              </a:rPr>
              <a:t>———————————————</a:t>
            </a:r>
            <a:endParaRPr lang="zh-CN" alt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4" name="矩形 5">
            <a:extLst>
              <a:ext uri="{FF2B5EF4-FFF2-40B4-BE49-F238E27FC236}">
                <a16:creationId xmlns:a16="http://schemas.microsoft.com/office/drawing/2014/main" id="{3C63A727-F8EC-5542-AE74-FAB946B6ACE9}"/>
              </a:ext>
            </a:extLst>
          </p:cNvPr>
          <p:cNvSpPr/>
          <p:nvPr/>
        </p:nvSpPr>
        <p:spPr>
          <a:xfrm>
            <a:off x="663152" y="591590"/>
            <a:ext cx="10446660" cy="954107"/>
          </a:xfrm>
          <a:prstGeom prst="rect">
            <a:avLst/>
          </a:prstGeom>
          <a:noFill/>
        </p:spPr>
        <p:txBody>
          <a:bodyPr wrap="square" lIns="91440" tIns="45720" rIns="91440" bIns="45720">
            <a:spAutoFit/>
          </a:bodyPr>
          <a:lstStyle/>
          <a:p>
            <a:pPr marL="457200" indent="-457200">
              <a:buFont typeface="Wingdings" pitchFamily="2" charset="2"/>
              <a:buChar char="Ø"/>
              <a:defRPr/>
            </a:pPr>
            <a:r>
              <a:rPr kumimoji="0" lang="en-US" altLang="zh-CN" sz="2800" b="1" i="0" u="none" strike="noStrike" kern="1200" cap="none" spc="0" normalizeH="0" baseline="0" noProof="0" dirty="0">
                <a:ln w="0"/>
                <a:solidFill>
                  <a:srgbClr val="ACD433"/>
                </a:solidFill>
                <a:effectLst>
                  <a:outerShdw blurRad="38100" dist="25400" dir="5400000" algn="ctr" rotWithShape="0">
                    <a:srgbClr val="6E747A">
                      <a:alpha val="43000"/>
                    </a:srgbClr>
                  </a:outerShdw>
                </a:effectLst>
                <a:uLnTx/>
                <a:uFillTx/>
                <a:latin typeface="Century Gothic" panose="020B0502020202020204"/>
                <a:ea typeface="等线" panose="02010600030101010101" pitchFamily="2" charset="-122"/>
                <a:cs typeface="Arial" panose="020B0604020202020204" pitchFamily="34" charset="0"/>
              </a:rPr>
              <a:t>Part 4</a:t>
            </a:r>
            <a:r>
              <a:rPr lang="en-US" altLang="zh-CN" sz="2800" b="1" dirty="0">
                <a:ln w="0"/>
                <a:solidFill>
                  <a:srgbClr val="ACD433"/>
                </a:solidFill>
                <a:effectLst>
                  <a:outerShdw blurRad="38100" dist="25400" dir="5400000" algn="ctr" rotWithShape="0">
                    <a:srgbClr val="6E747A">
                      <a:alpha val="43000"/>
                    </a:srgbClr>
                  </a:outerShdw>
                </a:effectLst>
                <a:ea typeface="等线" panose="02010600030101010101" pitchFamily="2" charset="-122"/>
                <a:cs typeface="Arial" panose="020B0604020202020204" pitchFamily="34" charset="0"/>
              </a:rPr>
              <a:t>: Algorithm – Appendix </a:t>
            </a:r>
          </a:p>
          <a:p>
            <a:pPr>
              <a:defRPr/>
            </a:pPr>
            <a:endParaRPr kumimoji="0" lang="en-US" altLang="zh-CN" sz="2800" b="1" i="0" u="none" strike="noStrike" kern="1200" cap="none" spc="0" normalizeH="0" baseline="0" noProof="0" dirty="0">
              <a:ln w="0"/>
              <a:solidFill>
                <a:srgbClr val="ACD433"/>
              </a:solidFill>
              <a:effectLst>
                <a:outerShdw blurRad="38100" dist="25400" dir="5400000" algn="ctr" rotWithShape="0">
                  <a:srgbClr val="6E747A">
                    <a:alpha val="43000"/>
                  </a:srgbClr>
                </a:outerShdw>
              </a:effectLst>
              <a:uLnTx/>
              <a:uFillTx/>
              <a:latin typeface="Century Gothic" panose="020B0502020202020204"/>
              <a:ea typeface="等线" panose="02010600030101010101" pitchFamily="2" charset="-122"/>
              <a:cs typeface="Arial" panose="020B0604020202020204" pitchFamily="34" charset="0"/>
            </a:endParaRPr>
          </a:p>
        </p:txBody>
      </p:sp>
      <mc:AlternateContent xmlns:mc="http://schemas.openxmlformats.org/markup-compatibility/2006">
        <mc:Choice xmlns:a14="http://schemas.microsoft.com/office/drawing/2010/main" Requires="a14">
          <p:sp>
            <p:nvSpPr>
              <p:cNvPr id="5" name="矩形 5">
                <a:extLst>
                  <a:ext uri="{FF2B5EF4-FFF2-40B4-BE49-F238E27FC236}">
                    <a16:creationId xmlns:a16="http://schemas.microsoft.com/office/drawing/2014/main" id="{7A98BA15-C097-8544-9711-72F0F38C1328}"/>
                  </a:ext>
                </a:extLst>
              </p:cNvPr>
              <p:cNvSpPr/>
              <p:nvPr/>
            </p:nvSpPr>
            <p:spPr>
              <a:xfrm>
                <a:off x="663152" y="1545771"/>
                <a:ext cx="10446660" cy="1077218"/>
              </a:xfrm>
              <a:prstGeom prst="rect">
                <a:avLst/>
              </a:prstGeom>
              <a:noFill/>
            </p:spPr>
            <p:txBody>
              <a:bodyPr wrap="square" lIns="91440" tIns="45720" rIns="91440" bIns="45720">
                <a:spAutoFit/>
              </a:bodyPr>
              <a:lstStyle/>
              <a:p>
                <a:pPr>
                  <a:defRPr/>
                </a:pPr>
                <a:r>
                  <a:rPr kumimoji="0" lang="en-US" altLang="zh-CN" sz="2400" i="0" u="none" strike="noStrike" kern="1200" cap="none" spc="0" normalizeH="0" baseline="0" noProof="0" dirty="0">
                    <a:ln w="0"/>
                    <a:solidFill>
                      <a:srgbClr val="ACD433"/>
                    </a:solidFill>
                    <a:effectLst>
                      <a:outerShdw blurRad="38100" dist="25400" dir="5400000" algn="ctr" rotWithShape="0">
                        <a:srgbClr val="6E747A">
                          <a:alpha val="43000"/>
                        </a:srgbClr>
                      </a:outerShdw>
                    </a:effectLst>
                    <a:uLnTx/>
                    <a:uFillTx/>
                    <a:latin typeface="Century Gothic" panose="020B0502020202020204"/>
                    <a:ea typeface="等线" panose="02010600030101010101" pitchFamily="2" charset="-122"/>
                    <a:cs typeface="Arial" panose="020B0604020202020204" pitchFamily="34" charset="0"/>
                  </a:rPr>
                  <a:t>4</a:t>
                </a:r>
                <a:r>
                  <a:rPr lang="en-US" altLang="zh-CN" sz="2400" dirty="0">
                    <a:ln w="0"/>
                    <a:solidFill>
                      <a:srgbClr val="ACD433"/>
                    </a:solidFill>
                    <a:effectLst>
                      <a:outerShdw blurRad="38100" dist="25400" dir="5400000" algn="ctr" rotWithShape="0">
                        <a:srgbClr val="6E747A">
                          <a:alpha val="43000"/>
                        </a:srgbClr>
                      </a:outerShdw>
                    </a:effectLst>
                    <a:ea typeface="等线" panose="02010600030101010101" pitchFamily="2" charset="-122"/>
                    <a:cs typeface="Arial" panose="020B0604020202020204" pitchFamily="34" charset="0"/>
                  </a:rPr>
                  <a:t>.1 variation of </a:t>
                </a:r>
                <a14:m>
                  <m:oMath xmlns:m="http://schemas.openxmlformats.org/officeDocument/2006/math">
                    <m:sSub>
                      <m:sSubPr>
                        <m:ctrlPr>
                          <a:rPr lang="en-US" altLang="zh-CN" sz="2400" i="1">
                            <a:ln w="0"/>
                            <a:solidFill>
                              <a:srgbClr val="ACD433"/>
                            </a:solidFill>
                            <a:effectLst>
                              <a:outerShdw blurRad="38100" dist="25400" dir="5400000" algn="ctr" rotWithShape="0">
                                <a:srgbClr val="6E747A">
                                  <a:alpha val="43000"/>
                                </a:srgbClr>
                              </a:outerShdw>
                            </a:effectLst>
                            <a:latin typeface="Cambria Math" panose="02040503050406030204" pitchFamily="18" charset="0"/>
                            <a:ea typeface="等线" panose="02010600030101010101" pitchFamily="2" charset="-122"/>
                            <a:cs typeface="Arial" panose="020B0604020202020204" pitchFamily="34" charset="0"/>
                          </a:rPr>
                        </m:ctrlPr>
                      </m:sSubPr>
                      <m:e>
                        <m:r>
                          <a:rPr lang="en-US" altLang="zh-CN" sz="2400">
                            <a:ln w="0"/>
                            <a:solidFill>
                              <a:srgbClr val="ACD433"/>
                            </a:solidFill>
                            <a:effectLst>
                              <a:outerShdw blurRad="38100" dist="25400" dir="5400000" algn="ctr" rotWithShape="0">
                                <a:srgbClr val="6E747A">
                                  <a:alpha val="43000"/>
                                </a:srgbClr>
                              </a:outerShdw>
                            </a:effectLst>
                            <a:latin typeface="Cambria Math" panose="02040503050406030204" pitchFamily="18" charset="0"/>
                            <a:ea typeface="等线" panose="02010600030101010101" pitchFamily="2" charset="-122"/>
                            <a:cs typeface="Arial" panose="020B0604020202020204" pitchFamily="34" charset="0"/>
                          </a:rPr>
                          <m:t>𝑘</m:t>
                        </m:r>
                      </m:e>
                      <m:sub>
                        <m:r>
                          <a:rPr lang="en-US" altLang="zh-CN" sz="2400">
                            <a:ln w="0"/>
                            <a:solidFill>
                              <a:srgbClr val="ACD433"/>
                            </a:solidFill>
                            <a:effectLst>
                              <a:outerShdw blurRad="38100" dist="25400" dir="5400000" algn="ctr" rotWithShape="0">
                                <a:srgbClr val="6E747A">
                                  <a:alpha val="43000"/>
                                </a:srgbClr>
                              </a:outerShdw>
                            </a:effectLst>
                            <a:latin typeface="Cambria Math" panose="02040503050406030204" pitchFamily="18" charset="0"/>
                            <a:ea typeface="等线" panose="02010600030101010101" pitchFamily="2" charset="-122"/>
                            <a:cs typeface="Arial" panose="020B0604020202020204" pitchFamily="34" charset="0"/>
                          </a:rPr>
                          <m:t>𝑑</m:t>
                        </m:r>
                      </m:sub>
                    </m:sSub>
                  </m:oMath>
                </a14:m>
                <a:r>
                  <a:rPr lang="en-US" altLang="zh-CN" sz="2400" dirty="0">
                    <a:ln w="0"/>
                    <a:solidFill>
                      <a:srgbClr val="ACD433"/>
                    </a:solidFill>
                    <a:effectLst>
                      <a:outerShdw blurRad="38100" dist="25400" dir="5400000" algn="ctr" rotWithShape="0">
                        <a:srgbClr val="6E747A">
                          <a:alpha val="43000"/>
                        </a:srgbClr>
                      </a:outerShdw>
                    </a:effectLst>
                    <a:ea typeface="等线" panose="02010600030101010101" pitchFamily="2" charset="-122"/>
                    <a:cs typeface="Arial" panose="020B0604020202020204" pitchFamily="34" charset="0"/>
                  </a:rPr>
                  <a:t> in </a:t>
                </a:r>
                <a14:m>
                  <m:oMath xmlns:m="http://schemas.openxmlformats.org/officeDocument/2006/math">
                    <m:r>
                      <a:rPr lang="en-US" altLang="zh-CN" sz="2400">
                        <a:ln w="0"/>
                        <a:solidFill>
                          <a:srgbClr val="ACD433"/>
                        </a:solidFill>
                        <a:effectLst>
                          <a:outerShdw blurRad="38100" dist="25400" dir="5400000" algn="ctr" rotWithShape="0">
                            <a:srgbClr val="6E747A">
                              <a:alpha val="43000"/>
                            </a:srgbClr>
                          </a:outerShdw>
                        </a:effectLst>
                        <a:latin typeface="Cambria Math" panose="02040503050406030204" pitchFamily="18" charset="0"/>
                        <a:ea typeface="等线" panose="02010600030101010101" pitchFamily="2" charset="-122"/>
                        <a:cs typeface="Arial" panose="020B0604020202020204" pitchFamily="34" charset="0"/>
                      </a:rPr>
                      <m:t>𝑧</m:t>
                    </m:r>
                  </m:oMath>
                </a14:m>
                <a:r>
                  <a:rPr lang="en-US" altLang="zh-CN" sz="2400" dirty="0">
                    <a:ln w="0"/>
                    <a:solidFill>
                      <a:srgbClr val="ACD433"/>
                    </a:solidFill>
                    <a:effectLst>
                      <a:outerShdw blurRad="38100" dist="25400" dir="5400000" algn="ctr" rotWithShape="0">
                        <a:srgbClr val="6E747A">
                          <a:alpha val="43000"/>
                        </a:srgbClr>
                      </a:outerShdw>
                    </a:effectLst>
                    <a:ea typeface="等线" panose="02010600030101010101" pitchFamily="2" charset="-122"/>
                    <a:cs typeface="Arial" panose="020B0604020202020204" pitchFamily="34" charset="0"/>
                  </a:rPr>
                  <a:t> direction</a:t>
                </a:r>
              </a:p>
              <a:p>
                <a:pPr>
                  <a:defRPr/>
                </a:pPr>
                <a:endParaRPr lang="en-US" altLang="zh-CN" sz="2000" dirty="0">
                  <a:ln w="0"/>
                  <a:solidFill>
                    <a:srgbClr val="ACD433"/>
                  </a:solidFill>
                  <a:effectLst>
                    <a:outerShdw blurRad="38100" dist="25400" dir="5400000" algn="ctr" rotWithShape="0">
                      <a:srgbClr val="6E747A">
                        <a:alpha val="43000"/>
                      </a:srgbClr>
                    </a:outerShdw>
                  </a:effectLst>
                  <a:ea typeface="等线" panose="02010600030101010101" pitchFamily="2" charset="-122"/>
                  <a:cs typeface="Arial" panose="020B0604020202020204" pitchFamily="34" charset="0"/>
                </a:endParaRPr>
              </a:p>
              <a:p>
                <a:pPr>
                  <a:defRPr/>
                </a:pPr>
                <a:endParaRPr lang="en-US" altLang="zh-CN" sz="2000" dirty="0">
                  <a:ln w="0"/>
                  <a:solidFill>
                    <a:srgbClr val="ACD433"/>
                  </a:solidFill>
                  <a:effectLst>
                    <a:outerShdw blurRad="38100" dist="25400" dir="5400000" algn="ctr" rotWithShape="0">
                      <a:srgbClr val="6E747A">
                        <a:alpha val="43000"/>
                      </a:srgbClr>
                    </a:outerShdw>
                  </a:effectLst>
                  <a:ea typeface="等线" panose="02010600030101010101" pitchFamily="2" charset="-122"/>
                  <a:cs typeface="Arial" panose="020B0604020202020204" pitchFamily="34" charset="0"/>
                </a:endParaRPr>
              </a:p>
            </p:txBody>
          </p:sp>
        </mc:Choice>
        <mc:Fallback>
          <p:sp>
            <p:nvSpPr>
              <p:cNvPr id="5" name="矩形 5">
                <a:extLst>
                  <a:ext uri="{FF2B5EF4-FFF2-40B4-BE49-F238E27FC236}">
                    <a16:creationId xmlns:a16="http://schemas.microsoft.com/office/drawing/2014/main" id="{7A98BA15-C097-8544-9711-72F0F38C1328}"/>
                  </a:ext>
                </a:extLst>
              </p:cNvPr>
              <p:cNvSpPr>
                <a:spLocks noRot="1" noChangeAspect="1" noMove="1" noResize="1" noEditPoints="1" noAdjustHandles="1" noChangeArrowheads="1" noChangeShapeType="1" noTextEdit="1"/>
              </p:cNvSpPr>
              <p:nvPr/>
            </p:nvSpPr>
            <p:spPr>
              <a:xfrm>
                <a:off x="663152" y="1545771"/>
                <a:ext cx="10446660" cy="1077218"/>
              </a:xfrm>
              <a:prstGeom prst="rect">
                <a:avLst/>
              </a:prstGeom>
              <a:blipFill>
                <a:blip r:embed="rId2"/>
                <a:stretch>
                  <a:fillRect l="-1094" t="-4651"/>
                </a:stretch>
              </a:blipFill>
            </p:spPr>
            <p:txBody>
              <a:bodyPr/>
              <a:lstStyle/>
              <a:p>
                <a:r>
                  <a:rPr lang="en-IL">
                    <a:noFill/>
                  </a:rPr>
                  <a:t> </a:t>
                </a:r>
              </a:p>
            </p:txBody>
          </p:sp>
        </mc:Fallback>
      </mc:AlternateContent>
      <p:sp>
        <p:nvSpPr>
          <p:cNvPr id="7" name="矩形 5">
            <a:extLst>
              <a:ext uri="{FF2B5EF4-FFF2-40B4-BE49-F238E27FC236}">
                <a16:creationId xmlns:a16="http://schemas.microsoft.com/office/drawing/2014/main" id="{1A2B141E-D095-E547-92AF-041322FEDFFA}"/>
              </a:ext>
            </a:extLst>
          </p:cNvPr>
          <p:cNvSpPr/>
          <p:nvPr/>
        </p:nvSpPr>
        <p:spPr>
          <a:xfrm>
            <a:off x="1082188" y="2400429"/>
            <a:ext cx="6050132" cy="800219"/>
          </a:xfrm>
          <a:prstGeom prst="rect">
            <a:avLst/>
          </a:prstGeom>
          <a:noFill/>
        </p:spPr>
        <p:txBody>
          <a:bodyPr wrap="square" lIns="91440" tIns="45720" rIns="91440" bIns="45720">
            <a:spAutoFit/>
          </a:bodyPr>
          <a:lstStyle/>
          <a:p>
            <a:pPr lvl="0" algn="just"/>
            <a:endParaRPr lang="en-IL" dirty="0"/>
          </a:p>
          <a:p>
            <a:pPr marL="457200" indent="-457200" algn="just">
              <a:buFont typeface="Arial" panose="020B0604020202020204" pitchFamily="34" charset="0"/>
              <a:buChar char="•"/>
              <a:defRPr/>
            </a:pPr>
            <a:endParaRPr kumimoji="0" lang="en-US" altLang="zh-CN" sz="2800" b="1" i="0" u="none" strike="noStrike" kern="1200" cap="none" spc="0" normalizeH="0" baseline="0" noProof="0" dirty="0">
              <a:ln w="0"/>
              <a:solidFill>
                <a:srgbClr val="ACD433"/>
              </a:solidFill>
              <a:effectLst>
                <a:outerShdw blurRad="38100" dist="25400" dir="5400000" algn="ctr" rotWithShape="0">
                  <a:srgbClr val="6E747A">
                    <a:alpha val="43000"/>
                  </a:srgbClr>
                </a:outerShdw>
              </a:effectLst>
              <a:uLnTx/>
              <a:uFillTx/>
              <a:latin typeface="Century Gothic" panose="020B0502020202020204"/>
              <a:ea typeface="等线" panose="02010600030101010101" pitchFamily="2" charset="-122"/>
              <a:cs typeface="Arial" panose="020B0604020202020204" pitchFamily="34" charset="0"/>
            </a:endParaRPr>
          </a:p>
        </p:txBody>
      </p:sp>
      <mc:AlternateContent xmlns:mc="http://schemas.openxmlformats.org/markup-compatibility/2006">
        <mc:Choice xmlns:a14="http://schemas.microsoft.com/office/drawing/2010/main" Requires="a14">
          <p:graphicFrame>
            <p:nvGraphicFramePr>
              <p:cNvPr id="6" name="表格 2">
                <a:extLst>
                  <a:ext uri="{FF2B5EF4-FFF2-40B4-BE49-F238E27FC236}">
                    <a16:creationId xmlns:a16="http://schemas.microsoft.com/office/drawing/2014/main" id="{4013838F-0747-EB45-A8D9-C41D4F2A5984}"/>
                  </a:ext>
                </a:extLst>
              </p:cNvPr>
              <p:cNvGraphicFramePr>
                <a:graphicFrameLocks noGrp="1"/>
              </p:cNvGraphicFramePr>
              <p:nvPr/>
            </p:nvGraphicFramePr>
            <p:xfrm>
              <a:off x="663152" y="2265394"/>
              <a:ext cx="10446660" cy="3886108"/>
            </p:xfrm>
            <a:graphic>
              <a:graphicData uri="http://schemas.openxmlformats.org/drawingml/2006/table">
                <a:tbl>
                  <a:tblPr firstRow="1" firstCol="1" bandRow="1">
                    <a:tableStyleId>{5C22544A-7EE6-4342-B048-85BDC9FD1C3A}</a:tableStyleId>
                  </a:tblPr>
                  <a:tblGrid>
                    <a:gridCol w="787696">
                      <a:extLst>
                        <a:ext uri="{9D8B030D-6E8A-4147-A177-3AD203B41FA5}">
                          <a16:colId xmlns:a16="http://schemas.microsoft.com/office/drawing/2014/main" val="408999587"/>
                        </a:ext>
                      </a:extLst>
                    </a:gridCol>
                    <a:gridCol w="499872">
                      <a:extLst>
                        <a:ext uri="{9D8B030D-6E8A-4147-A177-3AD203B41FA5}">
                          <a16:colId xmlns:a16="http://schemas.microsoft.com/office/drawing/2014/main" val="1173218040"/>
                        </a:ext>
                      </a:extLst>
                    </a:gridCol>
                    <a:gridCol w="7376160">
                      <a:extLst>
                        <a:ext uri="{9D8B030D-6E8A-4147-A177-3AD203B41FA5}">
                          <a16:colId xmlns:a16="http://schemas.microsoft.com/office/drawing/2014/main" val="348293844"/>
                        </a:ext>
                      </a:extLst>
                    </a:gridCol>
                    <a:gridCol w="1782932">
                      <a:extLst>
                        <a:ext uri="{9D8B030D-6E8A-4147-A177-3AD203B41FA5}">
                          <a16:colId xmlns:a16="http://schemas.microsoft.com/office/drawing/2014/main" val="3207227593"/>
                        </a:ext>
                      </a:extLst>
                    </a:gridCol>
                  </a:tblGrid>
                  <a:tr h="538766">
                    <a:tc>
                      <a:txBody>
                        <a:bodyPr/>
                        <a:lstStyle/>
                        <a:p>
                          <a:pPr algn="ctr"/>
                          <a14:m>
                            <m:oMathPara xmlns:m="http://schemas.openxmlformats.org/officeDocument/2006/math">
                              <m:oMathParaPr>
                                <m:jc m:val="centerGroup"/>
                              </m:oMathParaPr>
                              <m:oMath xmlns:m="http://schemas.openxmlformats.org/officeDocument/2006/math">
                                <m:sSub>
                                  <m:sSubPr>
                                    <m:ctrlPr>
                                      <a:rPr lang="en-US" sz="2400" b="1" i="1" kern="100" dirty="0" smtClean="0">
                                        <a:effectLst/>
                                        <a:latin typeface="Cambria Math" panose="02040503050406030204" pitchFamily="18" charset="0"/>
                                      </a:rPr>
                                    </m:ctrlPr>
                                  </m:sSubPr>
                                  <m:e>
                                    <m:r>
                                      <a:rPr lang="en-US" sz="2400" i="1" kern="100" dirty="0" smtClean="0">
                                        <a:effectLst/>
                                        <a:latin typeface="Cambria Math" panose="02040503050406030204" pitchFamily="18" charset="0"/>
                                      </a:rPr>
                                      <m:t>𝑘</m:t>
                                    </m:r>
                                  </m:e>
                                  <m:sub>
                                    <m:r>
                                      <a:rPr lang="en-US" sz="2400" i="1" kern="100" dirty="0" smtClean="0">
                                        <a:effectLst/>
                                        <a:latin typeface="Cambria Math" panose="02040503050406030204" pitchFamily="18" charset="0"/>
                                      </a:rPr>
                                      <m:t>𝑝</m:t>
                                    </m:r>
                                  </m:sub>
                                </m:sSub>
                              </m:oMath>
                            </m:oMathPara>
                          </a14:m>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2400" b="1" i="1" kern="100" dirty="0" smtClean="0">
                                        <a:effectLst/>
                                        <a:latin typeface="Cambria Math" panose="02040503050406030204" pitchFamily="18" charset="0"/>
                                      </a:rPr>
                                    </m:ctrlPr>
                                  </m:sSubPr>
                                  <m:e>
                                    <m:r>
                                      <a:rPr lang="en-US" sz="2400" i="1" kern="100" dirty="0" smtClean="0">
                                        <a:effectLst/>
                                        <a:latin typeface="Cambria Math" panose="02040503050406030204" pitchFamily="18" charset="0"/>
                                      </a:rPr>
                                      <m:t>𝑘</m:t>
                                    </m:r>
                                  </m:e>
                                  <m:sub>
                                    <m:r>
                                      <a:rPr lang="en-US" sz="2400" b="1" i="1" kern="100" dirty="0" smtClean="0">
                                        <a:effectLst/>
                                        <a:latin typeface="Cambria Math" panose="02040503050406030204" pitchFamily="18" charset="0"/>
                                      </a:rPr>
                                      <m:t>𝒅</m:t>
                                    </m:r>
                                  </m:sub>
                                </m:sSub>
                              </m:oMath>
                            </m:oMathPara>
                          </a14:m>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Experimental Result</a:t>
                          </a:r>
                          <a:endPar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14:m>
                            <m:oMathPara xmlns:m="http://schemas.openxmlformats.org/officeDocument/2006/math">
                              <m:oMathParaPr>
                                <m:jc m:val="centerGroup"/>
                              </m:oMathParaPr>
                              <m:oMath xmlns:m="http://schemas.openxmlformats.org/officeDocument/2006/math">
                                <m:r>
                                  <a:rPr lang="en-US" altLang="zh-CN" sz="2400" i="1" kern="100" dirty="0" smtClean="0">
                                    <a:effectLst/>
                                    <a:latin typeface="Cambria Math" panose="02040503050406030204" pitchFamily="18" charset="0"/>
                                    <a:ea typeface="等线" panose="02010600030101010101" pitchFamily="2" charset="-122"/>
                                    <a:cs typeface="Times New Roman" panose="02020603050405020304" pitchFamily="18" charset="0"/>
                                  </a:rPr>
                                  <m:t>𝐸𝑟</m:t>
                                </m:r>
                                <m:sSub>
                                  <m:sSubPr>
                                    <m:ctrlPr>
                                      <a:rPr lang="en-US" altLang="zh-CN" sz="2400" i="1" kern="100" dirty="0" smtClean="0">
                                        <a:effectLst/>
                                        <a:latin typeface="Cambria Math" panose="02040503050406030204" pitchFamily="18" charset="0"/>
                                        <a:ea typeface="等线" panose="02010600030101010101" pitchFamily="2" charset="-122"/>
                                        <a:cs typeface="Times New Roman" panose="02020603050405020304" pitchFamily="18" charset="0"/>
                                      </a:rPr>
                                    </m:ctrlPr>
                                  </m:sSubPr>
                                  <m:e>
                                    <m:r>
                                      <a:rPr lang="en-US" altLang="zh-CN" sz="2400" i="1" kern="100" dirty="0" smtClean="0">
                                        <a:effectLst/>
                                        <a:latin typeface="Cambria Math" panose="02040503050406030204" pitchFamily="18" charset="0"/>
                                        <a:ea typeface="等线" panose="02010600030101010101" pitchFamily="2" charset="-122"/>
                                        <a:cs typeface="Times New Roman" panose="02020603050405020304" pitchFamily="18" charset="0"/>
                                      </a:rPr>
                                      <m:t>𝑟</m:t>
                                    </m:r>
                                  </m:e>
                                  <m:sub>
                                    <m:r>
                                      <m:rPr>
                                        <m:sty m:val="p"/>
                                      </m:rPr>
                                      <a:rPr lang="en-US" altLang="zh-CN" sz="2400" i="1" kern="100" dirty="0" smtClean="0">
                                        <a:effectLst/>
                                        <a:latin typeface="Cambria Math" panose="02040503050406030204" pitchFamily="18" charset="0"/>
                                        <a:ea typeface="等线" panose="02010600030101010101" pitchFamily="2" charset="-122"/>
                                        <a:cs typeface="Times New Roman" panose="02020603050405020304" pitchFamily="18" charset="0"/>
                                      </a:rPr>
                                      <m:t>max</m:t>
                                    </m:r>
                                  </m:sub>
                                </m:sSub>
                              </m:oMath>
                            </m:oMathPara>
                          </a14:m>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813444051"/>
                      </a:ext>
                    </a:extLst>
                  </a:tr>
                  <a:tr h="1384253">
                    <a:tc>
                      <a:txBody>
                        <a:bodyPr/>
                        <a:lstStyle/>
                        <a:p>
                          <a:pPr algn="ctr"/>
                          <a:r>
                            <a:rPr lang="en-US" altLang="zh-CN" sz="1800" b="1" kern="1200" dirty="0">
                              <a:solidFill>
                                <a:schemeClr val="lt1"/>
                              </a:solidFill>
                              <a:effectLst/>
                              <a:latin typeface="+mn-lt"/>
                              <a:ea typeface="+mn-ea"/>
                              <a:cs typeface="+mn-cs"/>
                            </a:rPr>
                            <a:t>1500</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2</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077413742"/>
                      </a:ext>
                    </a:extLst>
                  </a:tr>
                  <a:tr h="953501">
                    <a:tc>
                      <a:txBody>
                        <a:bodyPr/>
                        <a:lstStyle/>
                        <a:p>
                          <a:pPr algn="ctr"/>
                          <a:r>
                            <a:rPr lang="en-US" sz="1800" kern="100" dirty="0">
                              <a:effectLst/>
                            </a:rPr>
                            <a:t>2000</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2</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76745873"/>
                      </a:ext>
                    </a:extLst>
                  </a:tr>
                  <a:tr h="1009588">
                    <a:tc>
                      <a:txBody>
                        <a:bodyPr/>
                        <a:lstStyle/>
                        <a:p>
                          <a:pPr algn="ctr"/>
                          <a:r>
                            <a:rPr lang="en-US" sz="1800" kern="100" dirty="0">
                              <a:effectLst/>
                            </a:rPr>
                            <a:t>2500</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2</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281702948"/>
                      </a:ext>
                    </a:extLst>
                  </a:tr>
                </a:tbl>
              </a:graphicData>
            </a:graphic>
          </p:graphicFrame>
        </mc:Choice>
        <mc:Fallback>
          <p:graphicFrame>
            <p:nvGraphicFramePr>
              <p:cNvPr id="6" name="表格 2">
                <a:extLst>
                  <a:ext uri="{FF2B5EF4-FFF2-40B4-BE49-F238E27FC236}">
                    <a16:creationId xmlns:a16="http://schemas.microsoft.com/office/drawing/2014/main" id="{4013838F-0747-EB45-A8D9-C41D4F2A5984}"/>
                  </a:ext>
                </a:extLst>
              </p:cNvPr>
              <p:cNvGraphicFramePr>
                <a:graphicFrameLocks noGrp="1"/>
              </p:cNvGraphicFramePr>
              <p:nvPr/>
            </p:nvGraphicFramePr>
            <p:xfrm>
              <a:off x="663152" y="2265394"/>
              <a:ext cx="10446660" cy="3886108"/>
            </p:xfrm>
            <a:graphic>
              <a:graphicData uri="http://schemas.openxmlformats.org/drawingml/2006/table">
                <a:tbl>
                  <a:tblPr firstRow="1" firstCol="1" bandRow="1">
                    <a:tableStyleId>{5C22544A-7EE6-4342-B048-85BDC9FD1C3A}</a:tableStyleId>
                  </a:tblPr>
                  <a:tblGrid>
                    <a:gridCol w="787696">
                      <a:extLst>
                        <a:ext uri="{9D8B030D-6E8A-4147-A177-3AD203B41FA5}">
                          <a16:colId xmlns:a16="http://schemas.microsoft.com/office/drawing/2014/main" val="408999587"/>
                        </a:ext>
                      </a:extLst>
                    </a:gridCol>
                    <a:gridCol w="499872">
                      <a:extLst>
                        <a:ext uri="{9D8B030D-6E8A-4147-A177-3AD203B41FA5}">
                          <a16:colId xmlns:a16="http://schemas.microsoft.com/office/drawing/2014/main" val="1173218040"/>
                        </a:ext>
                      </a:extLst>
                    </a:gridCol>
                    <a:gridCol w="7376160">
                      <a:extLst>
                        <a:ext uri="{9D8B030D-6E8A-4147-A177-3AD203B41FA5}">
                          <a16:colId xmlns:a16="http://schemas.microsoft.com/office/drawing/2014/main" val="348293844"/>
                        </a:ext>
                      </a:extLst>
                    </a:gridCol>
                    <a:gridCol w="1782932">
                      <a:extLst>
                        <a:ext uri="{9D8B030D-6E8A-4147-A177-3AD203B41FA5}">
                          <a16:colId xmlns:a16="http://schemas.microsoft.com/office/drawing/2014/main" val="3207227593"/>
                        </a:ext>
                      </a:extLst>
                    </a:gridCol>
                  </a:tblGrid>
                  <a:tr h="538766">
                    <a:tc>
                      <a:txBody>
                        <a:bodyPr/>
                        <a:lstStyle/>
                        <a:p>
                          <a:endParaRPr lang="en-IL"/>
                        </a:p>
                      </a:txBody>
                      <a:tcPr marL="68580" marR="68580" marT="0" marB="0" anchor="ctr">
                        <a:blipFill>
                          <a:blip r:embed="rId3"/>
                          <a:stretch>
                            <a:fillRect l="-1613" t="-2326" r="-1230645" b="-616279"/>
                          </a:stretch>
                        </a:blipFill>
                      </a:tcPr>
                    </a:tc>
                    <a:tc>
                      <a:txBody>
                        <a:bodyPr/>
                        <a:lstStyle/>
                        <a:p>
                          <a:endParaRPr lang="en-IL"/>
                        </a:p>
                      </a:txBody>
                      <a:tcPr marL="68580" marR="68580" marT="0" marB="0" anchor="ctr">
                        <a:blipFill>
                          <a:blip r:embed="rId3"/>
                          <a:stretch>
                            <a:fillRect l="-161538" t="-2326" r="-1856410" b="-616279"/>
                          </a:stretch>
                        </a:blip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Experimental Result</a:t>
                          </a:r>
                          <a:endPar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endParaRPr lang="en-IL"/>
                        </a:p>
                      </a:txBody>
                      <a:tcPr marL="68580" marR="68580" marT="0" marB="0" anchor="ctr">
                        <a:blipFill>
                          <a:blip r:embed="rId3"/>
                          <a:stretch>
                            <a:fillRect l="-488571" t="-2326" r="-1429" b="-616279"/>
                          </a:stretch>
                        </a:blipFill>
                      </a:tcPr>
                    </a:tc>
                    <a:extLst>
                      <a:ext uri="{0D108BD9-81ED-4DB2-BD59-A6C34878D82A}">
                        <a16:rowId xmlns:a16="http://schemas.microsoft.com/office/drawing/2014/main" val="3813444051"/>
                      </a:ext>
                    </a:extLst>
                  </a:tr>
                  <a:tr h="1384253">
                    <a:tc>
                      <a:txBody>
                        <a:bodyPr/>
                        <a:lstStyle/>
                        <a:p>
                          <a:pPr algn="ctr"/>
                          <a:r>
                            <a:rPr lang="en-US" altLang="zh-CN" sz="1800" b="1" kern="1200" dirty="0">
                              <a:solidFill>
                                <a:schemeClr val="lt1"/>
                              </a:solidFill>
                              <a:effectLst/>
                              <a:latin typeface="+mn-lt"/>
                              <a:ea typeface="+mn-ea"/>
                              <a:cs typeface="+mn-cs"/>
                            </a:rPr>
                            <a:t>1500</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2</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077413742"/>
                      </a:ext>
                    </a:extLst>
                  </a:tr>
                  <a:tr h="953501">
                    <a:tc>
                      <a:txBody>
                        <a:bodyPr/>
                        <a:lstStyle/>
                        <a:p>
                          <a:pPr algn="ctr"/>
                          <a:r>
                            <a:rPr lang="en-US" sz="1800" kern="100" dirty="0">
                              <a:effectLst/>
                            </a:rPr>
                            <a:t>2000</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2</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76745873"/>
                      </a:ext>
                    </a:extLst>
                  </a:tr>
                  <a:tr h="1009588">
                    <a:tc>
                      <a:txBody>
                        <a:bodyPr/>
                        <a:lstStyle/>
                        <a:p>
                          <a:pPr algn="ctr"/>
                          <a:r>
                            <a:rPr lang="en-US" sz="1800" kern="100" dirty="0">
                              <a:effectLst/>
                            </a:rPr>
                            <a:t>2500</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2</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281702948"/>
                      </a:ext>
                    </a:extLst>
                  </a:tr>
                </a:tbl>
              </a:graphicData>
            </a:graphic>
          </p:graphicFrame>
        </mc:Fallback>
      </mc:AlternateContent>
    </p:spTree>
    <p:extLst>
      <p:ext uri="{BB962C8B-B14F-4D97-AF65-F5344CB8AC3E}">
        <p14:creationId xmlns:p14="http://schemas.microsoft.com/office/powerpoint/2010/main" val="3024783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B5DF4C9-37CF-4F19-8D2F-58066A51EE1F}"/>
              </a:ext>
            </a:extLst>
          </p:cNvPr>
          <p:cNvSpPr/>
          <p:nvPr/>
        </p:nvSpPr>
        <p:spPr>
          <a:xfrm>
            <a:off x="663152" y="591590"/>
            <a:ext cx="10572125" cy="923330"/>
          </a:xfrm>
          <a:prstGeom prst="rect">
            <a:avLst/>
          </a:prstGeom>
          <a:noFill/>
        </p:spPr>
        <p:txBody>
          <a:bodyPr wrap="none" lIns="91440" tIns="45720" rIns="91440" bIns="45720">
            <a:spAutoFit/>
          </a:bodyPr>
          <a:lstStyle/>
          <a:p>
            <a:pPr algn="ctr"/>
            <a:r>
              <a:rPr lang="en-US" altLang="zh-CN" sz="5400" dirty="0">
                <a:ln w="0"/>
                <a:solidFill>
                  <a:schemeClr val="accent1"/>
                </a:solidFill>
                <a:effectLst>
                  <a:outerShdw blurRad="38100" dist="25400" dir="5400000" algn="ctr" rotWithShape="0">
                    <a:srgbClr val="6E747A">
                      <a:alpha val="43000"/>
                    </a:srgbClr>
                  </a:outerShdw>
                </a:effectLst>
              </a:rPr>
              <a:t>———————————————</a:t>
            </a:r>
            <a:endParaRPr lang="zh-CN" alt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4" name="矩形 5">
            <a:extLst>
              <a:ext uri="{FF2B5EF4-FFF2-40B4-BE49-F238E27FC236}">
                <a16:creationId xmlns:a16="http://schemas.microsoft.com/office/drawing/2014/main" id="{3C63A727-F8EC-5542-AE74-FAB946B6ACE9}"/>
              </a:ext>
            </a:extLst>
          </p:cNvPr>
          <p:cNvSpPr/>
          <p:nvPr/>
        </p:nvSpPr>
        <p:spPr>
          <a:xfrm>
            <a:off x="663152" y="591590"/>
            <a:ext cx="10446660" cy="954107"/>
          </a:xfrm>
          <a:prstGeom prst="rect">
            <a:avLst/>
          </a:prstGeom>
          <a:noFill/>
        </p:spPr>
        <p:txBody>
          <a:bodyPr wrap="square" lIns="91440" tIns="45720" rIns="91440" bIns="45720">
            <a:spAutoFit/>
          </a:bodyPr>
          <a:lstStyle/>
          <a:p>
            <a:pPr marL="457200" indent="-457200">
              <a:buFont typeface="Wingdings" pitchFamily="2" charset="2"/>
              <a:buChar char="Ø"/>
              <a:defRPr/>
            </a:pPr>
            <a:r>
              <a:rPr kumimoji="0" lang="en-US" altLang="zh-CN" sz="2800" b="1" i="0" u="none" strike="noStrike" kern="1200" cap="none" spc="0" normalizeH="0" baseline="0" noProof="0" dirty="0">
                <a:ln w="0"/>
                <a:solidFill>
                  <a:srgbClr val="ACD433"/>
                </a:solidFill>
                <a:effectLst>
                  <a:outerShdw blurRad="38100" dist="25400" dir="5400000" algn="ctr" rotWithShape="0">
                    <a:srgbClr val="6E747A">
                      <a:alpha val="43000"/>
                    </a:srgbClr>
                  </a:outerShdw>
                </a:effectLst>
                <a:uLnTx/>
                <a:uFillTx/>
                <a:latin typeface="Century Gothic" panose="020B0502020202020204"/>
                <a:ea typeface="等线" panose="02010600030101010101" pitchFamily="2" charset="-122"/>
                <a:cs typeface="Arial" panose="020B0604020202020204" pitchFamily="34" charset="0"/>
              </a:rPr>
              <a:t>Part 4</a:t>
            </a:r>
            <a:r>
              <a:rPr lang="en-US" altLang="zh-CN" sz="2800" b="1" dirty="0">
                <a:ln w="0"/>
                <a:solidFill>
                  <a:srgbClr val="ACD433"/>
                </a:solidFill>
                <a:effectLst>
                  <a:outerShdw blurRad="38100" dist="25400" dir="5400000" algn="ctr" rotWithShape="0">
                    <a:srgbClr val="6E747A">
                      <a:alpha val="43000"/>
                    </a:srgbClr>
                  </a:outerShdw>
                </a:effectLst>
                <a:ea typeface="等线" panose="02010600030101010101" pitchFamily="2" charset="-122"/>
                <a:cs typeface="Arial" panose="020B0604020202020204" pitchFamily="34" charset="0"/>
              </a:rPr>
              <a:t>: Algorithm – Appendix </a:t>
            </a:r>
          </a:p>
          <a:p>
            <a:pPr>
              <a:defRPr/>
            </a:pPr>
            <a:endParaRPr kumimoji="0" lang="en-US" altLang="zh-CN" sz="2800" b="1" i="0" u="none" strike="noStrike" kern="1200" cap="none" spc="0" normalizeH="0" baseline="0" noProof="0" dirty="0">
              <a:ln w="0"/>
              <a:solidFill>
                <a:srgbClr val="ACD433"/>
              </a:solidFill>
              <a:effectLst>
                <a:outerShdw blurRad="38100" dist="25400" dir="5400000" algn="ctr" rotWithShape="0">
                  <a:srgbClr val="6E747A">
                    <a:alpha val="43000"/>
                  </a:srgbClr>
                </a:outerShdw>
              </a:effectLst>
              <a:uLnTx/>
              <a:uFillTx/>
              <a:latin typeface="Century Gothic" panose="020B0502020202020204"/>
              <a:ea typeface="等线" panose="02010600030101010101" pitchFamily="2" charset="-122"/>
              <a:cs typeface="Arial" panose="020B0604020202020204" pitchFamily="34" charset="0"/>
            </a:endParaRPr>
          </a:p>
        </p:txBody>
      </p:sp>
      <mc:AlternateContent xmlns:mc="http://schemas.openxmlformats.org/markup-compatibility/2006">
        <mc:Choice xmlns:a14="http://schemas.microsoft.com/office/drawing/2010/main" Requires="a14">
          <p:sp>
            <p:nvSpPr>
              <p:cNvPr id="5" name="矩形 5">
                <a:extLst>
                  <a:ext uri="{FF2B5EF4-FFF2-40B4-BE49-F238E27FC236}">
                    <a16:creationId xmlns:a16="http://schemas.microsoft.com/office/drawing/2014/main" id="{7A98BA15-C097-8544-9711-72F0F38C1328}"/>
                  </a:ext>
                </a:extLst>
              </p:cNvPr>
              <p:cNvSpPr/>
              <p:nvPr/>
            </p:nvSpPr>
            <p:spPr>
              <a:xfrm>
                <a:off x="663152" y="1545771"/>
                <a:ext cx="10446660" cy="1105752"/>
              </a:xfrm>
              <a:prstGeom prst="rect">
                <a:avLst/>
              </a:prstGeom>
              <a:noFill/>
            </p:spPr>
            <p:txBody>
              <a:bodyPr wrap="square" lIns="91440" tIns="45720" rIns="91440" bIns="45720">
                <a:spAutoFit/>
              </a:bodyPr>
              <a:lstStyle/>
              <a:p>
                <a:pPr>
                  <a:defRPr/>
                </a:pPr>
                <a:r>
                  <a:rPr kumimoji="0" lang="en-US" altLang="zh-CN" sz="2400" i="0" u="none" strike="noStrike" kern="1200" cap="none" spc="0" normalizeH="0" baseline="0" noProof="0" dirty="0">
                    <a:ln w="0"/>
                    <a:solidFill>
                      <a:srgbClr val="ACD433"/>
                    </a:solidFill>
                    <a:effectLst>
                      <a:outerShdw blurRad="38100" dist="25400" dir="5400000" algn="ctr" rotWithShape="0">
                        <a:srgbClr val="6E747A">
                          <a:alpha val="43000"/>
                        </a:srgbClr>
                      </a:outerShdw>
                    </a:effectLst>
                    <a:uLnTx/>
                    <a:uFillTx/>
                    <a:latin typeface="Century Gothic" panose="020B0502020202020204"/>
                    <a:ea typeface="等线" panose="02010600030101010101" pitchFamily="2" charset="-122"/>
                    <a:cs typeface="Arial" panose="020B0604020202020204" pitchFamily="34" charset="0"/>
                  </a:rPr>
                  <a:t>4</a:t>
                </a:r>
                <a:r>
                  <a:rPr lang="en-US" altLang="zh-CN" sz="2400" dirty="0">
                    <a:ln w="0"/>
                    <a:solidFill>
                      <a:srgbClr val="ACD433"/>
                    </a:solidFill>
                    <a:effectLst>
                      <a:outerShdw blurRad="38100" dist="25400" dir="5400000" algn="ctr" rotWithShape="0">
                        <a:srgbClr val="6E747A">
                          <a:alpha val="43000"/>
                        </a:srgbClr>
                      </a:outerShdw>
                    </a:effectLst>
                    <a:ea typeface="等线" panose="02010600030101010101" pitchFamily="2" charset="-122"/>
                    <a:cs typeface="Arial" panose="020B0604020202020204" pitchFamily="34" charset="0"/>
                  </a:rPr>
                  <a:t>.1 variation of </a:t>
                </a:r>
                <a14:m>
                  <m:oMath xmlns:m="http://schemas.openxmlformats.org/officeDocument/2006/math">
                    <m:sSub>
                      <m:sSubPr>
                        <m:ctrlPr>
                          <a:rPr lang="en-US" altLang="zh-CN" sz="2400" i="1" dirty="0">
                            <a:ln w="0"/>
                            <a:solidFill>
                              <a:srgbClr val="ACD433"/>
                            </a:solidFill>
                            <a:effectLst>
                              <a:outerShdw blurRad="38100" dist="25400" dir="5400000" algn="ctr" rotWithShape="0">
                                <a:srgbClr val="6E747A">
                                  <a:alpha val="43000"/>
                                </a:srgbClr>
                              </a:outerShdw>
                            </a:effectLst>
                            <a:latin typeface="Cambria Math" panose="02040503050406030204" pitchFamily="18" charset="0"/>
                            <a:ea typeface="等线" panose="02010600030101010101" pitchFamily="2" charset="-122"/>
                            <a:cs typeface="Arial" panose="020B0604020202020204" pitchFamily="34" charset="0"/>
                          </a:rPr>
                        </m:ctrlPr>
                      </m:sSubPr>
                      <m:e>
                        <m:r>
                          <a:rPr lang="en-US" altLang="zh-CN" sz="2400" dirty="0">
                            <a:ln w="0"/>
                            <a:solidFill>
                              <a:srgbClr val="ACD433"/>
                            </a:solidFill>
                            <a:effectLst>
                              <a:outerShdw blurRad="38100" dist="25400" dir="5400000" algn="ctr" rotWithShape="0">
                                <a:srgbClr val="6E747A">
                                  <a:alpha val="43000"/>
                                </a:srgbClr>
                              </a:outerShdw>
                            </a:effectLst>
                            <a:latin typeface="Cambria Math" panose="02040503050406030204" pitchFamily="18" charset="0"/>
                            <a:ea typeface="等线" panose="02010600030101010101" pitchFamily="2" charset="-122"/>
                            <a:cs typeface="Arial" panose="020B0604020202020204" pitchFamily="34" charset="0"/>
                          </a:rPr>
                          <m:t>𝑘</m:t>
                        </m:r>
                      </m:e>
                      <m:sub>
                        <m:r>
                          <a:rPr lang="en-US" altLang="zh-CN" sz="2400" dirty="0">
                            <a:ln w="0"/>
                            <a:solidFill>
                              <a:srgbClr val="ACD433"/>
                            </a:solidFill>
                            <a:effectLst>
                              <a:outerShdw blurRad="38100" dist="25400" dir="5400000" algn="ctr" rotWithShape="0">
                                <a:srgbClr val="6E747A">
                                  <a:alpha val="43000"/>
                                </a:srgbClr>
                              </a:outerShdw>
                            </a:effectLst>
                            <a:latin typeface="Cambria Math" panose="02040503050406030204" pitchFamily="18" charset="0"/>
                            <a:ea typeface="等线" panose="02010600030101010101" pitchFamily="2" charset="-122"/>
                            <a:cs typeface="Arial" panose="020B0604020202020204" pitchFamily="34" charset="0"/>
                          </a:rPr>
                          <m:t>𝑝</m:t>
                        </m:r>
                      </m:sub>
                    </m:sSub>
                  </m:oMath>
                </a14:m>
                <a:r>
                  <a:rPr lang="en-US" altLang="zh-CN" sz="2400" dirty="0">
                    <a:ln w="0"/>
                    <a:solidFill>
                      <a:srgbClr val="ACD433"/>
                    </a:solidFill>
                    <a:effectLst>
                      <a:outerShdw blurRad="38100" dist="25400" dir="5400000" algn="ctr" rotWithShape="0">
                        <a:srgbClr val="6E747A">
                          <a:alpha val="43000"/>
                        </a:srgbClr>
                      </a:outerShdw>
                    </a:effectLst>
                    <a:ea typeface="等线" panose="02010600030101010101" pitchFamily="2" charset="-122"/>
                    <a:cs typeface="Arial" panose="020B0604020202020204" pitchFamily="34" charset="0"/>
                  </a:rPr>
                  <a:t> and </a:t>
                </a:r>
                <a14:m>
                  <m:oMath xmlns:m="http://schemas.openxmlformats.org/officeDocument/2006/math">
                    <m:sSub>
                      <m:sSubPr>
                        <m:ctrlPr>
                          <a:rPr lang="en-US" altLang="zh-CN" sz="2400" i="1" dirty="0">
                            <a:ln w="0"/>
                            <a:solidFill>
                              <a:srgbClr val="ACD433"/>
                            </a:solidFill>
                            <a:effectLst>
                              <a:outerShdw blurRad="38100" dist="25400" dir="5400000" algn="ctr" rotWithShape="0">
                                <a:srgbClr val="6E747A">
                                  <a:alpha val="43000"/>
                                </a:srgbClr>
                              </a:outerShdw>
                            </a:effectLst>
                            <a:latin typeface="Cambria Math" panose="02040503050406030204" pitchFamily="18" charset="0"/>
                            <a:ea typeface="等线" panose="02010600030101010101" pitchFamily="2" charset="-122"/>
                            <a:cs typeface="Arial" panose="020B0604020202020204" pitchFamily="34" charset="0"/>
                          </a:rPr>
                        </m:ctrlPr>
                      </m:sSubPr>
                      <m:e>
                        <m:r>
                          <a:rPr lang="en-US" altLang="zh-CN" sz="2400" dirty="0">
                            <a:ln w="0"/>
                            <a:solidFill>
                              <a:srgbClr val="ACD433"/>
                            </a:solidFill>
                            <a:effectLst>
                              <a:outerShdw blurRad="38100" dist="25400" dir="5400000" algn="ctr" rotWithShape="0">
                                <a:srgbClr val="6E747A">
                                  <a:alpha val="43000"/>
                                </a:srgbClr>
                              </a:outerShdw>
                            </a:effectLst>
                            <a:latin typeface="Cambria Math" panose="02040503050406030204" pitchFamily="18" charset="0"/>
                            <a:ea typeface="等线" panose="02010600030101010101" pitchFamily="2" charset="-122"/>
                            <a:cs typeface="Arial" panose="020B0604020202020204" pitchFamily="34" charset="0"/>
                          </a:rPr>
                          <m:t>𝑘</m:t>
                        </m:r>
                      </m:e>
                      <m:sub>
                        <m:r>
                          <a:rPr lang="en-US" altLang="zh-CN" sz="2400" dirty="0">
                            <a:ln w="0"/>
                            <a:solidFill>
                              <a:srgbClr val="ACD433"/>
                            </a:solidFill>
                            <a:effectLst>
                              <a:outerShdw blurRad="38100" dist="25400" dir="5400000" algn="ctr" rotWithShape="0">
                                <a:srgbClr val="6E747A">
                                  <a:alpha val="43000"/>
                                </a:srgbClr>
                              </a:outerShdw>
                            </a:effectLst>
                            <a:latin typeface="Cambria Math" panose="02040503050406030204" pitchFamily="18" charset="0"/>
                            <a:ea typeface="等线" panose="02010600030101010101" pitchFamily="2" charset="-122"/>
                            <a:cs typeface="Arial" panose="020B0604020202020204" pitchFamily="34" charset="0"/>
                          </a:rPr>
                          <m:t>𝑑</m:t>
                        </m:r>
                      </m:sub>
                    </m:sSub>
                    <m:r>
                      <a:rPr lang="en-US" altLang="zh-CN" sz="2400" dirty="0">
                        <a:ln w="0"/>
                        <a:solidFill>
                          <a:srgbClr val="ACD433"/>
                        </a:solidFill>
                        <a:effectLst>
                          <a:outerShdw blurRad="38100" dist="25400" dir="5400000" algn="ctr" rotWithShape="0">
                            <a:srgbClr val="6E747A">
                              <a:alpha val="43000"/>
                            </a:srgbClr>
                          </a:outerShdw>
                        </a:effectLst>
                        <a:latin typeface="Cambria Math" panose="02040503050406030204" pitchFamily="18" charset="0"/>
                        <a:ea typeface="等线" panose="02010600030101010101" pitchFamily="2" charset="-122"/>
                        <a:cs typeface="Arial" panose="020B0604020202020204" pitchFamily="34" charset="0"/>
                      </a:rPr>
                      <m:t> </m:t>
                    </m:r>
                  </m:oMath>
                </a14:m>
                <a:r>
                  <a:rPr lang="en-US" altLang="zh-CN" sz="2400" dirty="0">
                    <a:ln w="0"/>
                    <a:solidFill>
                      <a:srgbClr val="ACD433"/>
                    </a:solidFill>
                    <a:effectLst>
                      <a:outerShdw blurRad="38100" dist="25400" dir="5400000" algn="ctr" rotWithShape="0">
                        <a:srgbClr val="6E747A">
                          <a:alpha val="43000"/>
                        </a:srgbClr>
                      </a:outerShdw>
                    </a:effectLst>
                    <a:ea typeface="等线" panose="02010600030101010101" pitchFamily="2" charset="-122"/>
                    <a:cs typeface="Arial" panose="020B0604020202020204" pitchFamily="34" charset="0"/>
                  </a:rPr>
                  <a:t>in </a:t>
                </a:r>
                <a14:m>
                  <m:oMath xmlns:m="http://schemas.openxmlformats.org/officeDocument/2006/math">
                    <m:r>
                      <a:rPr lang="en-US" altLang="zh-CN" sz="2400">
                        <a:ln w="0"/>
                        <a:solidFill>
                          <a:srgbClr val="ACD433"/>
                        </a:solidFill>
                        <a:effectLst>
                          <a:outerShdw blurRad="38100" dist="25400" dir="5400000" algn="ctr" rotWithShape="0">
                            <a:srgbClr val="6E747A">
                              <a:alpha val="43000"/>
                            </a:srgbClr>
                          </a:outerShdw>
                        </a:effectLst>
                        <a:latin typeface="Cambria Math" panose="02040503050406030204" pitchFamily="18" charset="0"/>
                        <a:ea typeface="等线" panose="02010600030101010101" pitchFamily="2" charset="-122"/>
                        <a:cs typeface="Arial" panose="020B0604020202020204" pitchFamily="34" charset="0"/>
                      </a:rPr>
                      <m:t>𝑧</m:t>
                    </m:r>
                  </m:oMath>
                </a14:m>
                <a:r>
                  <a:rPr lang="en-US" altLang="zh-CN" sz="2400" dirty="0">
                    <a:ln w="0"/>
                    <a:solidFill>
                      <a:srgbClr val="ACD433"/>
                    </a:solidFill>
                    <a:effectLst>
                      <a:outerShdw blurRad="38100" dist="25400" dir="5400000" algn="ctr" rotWithShape="0">
                        <a:srgbClr val="6E747A">
                          <a:alpha val="43000"/>
                        </a:srgbClr>
                      </a:outerShdw>
                    </a:effectLst>
                    <a:ea typeface="等线" panose="02010600030101010101" pitchFamily="2" charset="-122"/>
                    <a:cs typeface="Arial" panose="020B0604020202020204" pitchFamily="34" charset="0"/>
                  </a:rPr>
                  <a:t> direction</a:t>
                </a:r>
                <a:r>
                  <a:rPr lang="en-IL" altLang="zh-CN" sz="2400" dirty="0">
                    <a:ln w="0"/>
                    <a:solidFill>
                      <a:srgbClr val="ACD433"/>
                    </a:solidFill>
                    <a:effectLst>
                      <a:outerShdw blurRad="38100" dist="25400" dir="5400000" algn="ctr" rotWithShape="0">
                        <a:srgbClr val="6E747A">
                          <a:alpha val="43000"/>
                        </a:srgbClr>
                      </a:outerShdw>
                    </a:effectLst>
                    <a:ea typeface="等线" panose="02010600030101010101" pitchFamily="2" charset="-122"/>
                    <a:cs typeface="Arial" panose="020B0604020202020204" pitchFamily="34" charset="0"/>
                  </a:rPr>
                  <a:t> that </a:t>
                </a:r>
                <a:r>
                  <a:rPr lang="en-US" sz="2400" dirty="0">
                    <a:ln w="0"/>
                    <a:solidFill>
                      <a:srgbClr val="ACD433"/>
                    </a:solidFill>
                    <a:effectLst>
                      <a:outerShdw blurRad="38100" dist="25400" dir="5400000" algn="ctr" rotWithShape="0">
                        <a:srgbClr val="6E747A">
                          <a:alpha val="43000"/>
                        </a:srgbClr>
                      </a:outerShdw>
                    </a:effectLst>
                    <a:ea typeface="等线" panose="02010600030101010101" pitchFamily="2" charset="-122"/>
                    <a:cs typeface="Arial" panose="020B0604020202020204" pitchFamily="34" charset="0"/>
                  </a:rPr>
                  <a:t>cross the band</a:t>
                </a:r>
                <a:endParaRPr lang="en-US" altLang="zh-CN" sz="2400" dirty="0">
                  <a:ln w="0"/>
                  <a:solidFill>
                    <a:srgbClr val="ACD433"/>
                  </a:solidFill>
                  <a:effectLst>
                    <a:outerShdw blurRad="38100" dist="25400" dir="5400000" algn="ctr" rotWithShape="0">
                      <a:srgbClr val="6E747A">
                        <a:alpha val="43000"/>
                      </a:srgbClr>
                    </a:outerShdw>
                  </a:effectLst>
                  <a:ea typeface="等线" panose="02010600030101010101" pitchFamily="2" charset="-122"/>
                  <a:cs typeface="Arial" panose="020B0604020202020204" pitchFamily="34" charset="0"/>
                </a:endParaRPr>
              </a:p>
              <a:p>
                <a:pPr>
                  <a:defRPr/>
                </a:pPr>
                <a:endParaRPr lang="en-US" altLang="zh-CN" sz="2000" dirty="0">
                  <a:ln w="0"/>
                  <a:solidFill>
                    <a:srgbClr val="ACD433"/>
                  </a:solidFill>
                  <a:effectLst>
                    <a:outerShdw blurRad="38100" dist="25400" dir="5400000" algn="ctr" rotWithShape="0">
                      <a:srgbClr val="6E747A">
                        <a:alpha val="43000"/>
                      </a:srgbClr>
                    </a:outerShdw>
                  </a:effectLst>
                  <a:ea typeface="等线" panose="02010600030101010101" pitchFamily="2" charset="-122"/>
                  <a:cs typeface="Arial" panose="020B0604020202020204" pitchFamily="34" charset="0"/>
                </a:endParaRPr>
              </a:p>
              <a:p>
                <a:pPr>
                  <a:defRPr/>
                </a:pPr>
                <a:endParaRPr lang="en-US" altLang="zh-CN" sz="2000" dirty="0">
                  <a:ln w="0"/>
                  <a:solidFill>
                    <a:srgbClr val="ACD433"/>
                  </a:solidFill>
                  <a:effectLst>
                    <a:outerShdw blurRad="38100" dist="25400" dir="5400000" algn="ctr" rotWithShape="0">
                      <a:srgbClr val="6E747A">
                        <a:alpha val="43000"/>
                      </a:srgbClr>
                    </a:outerShdw>
                  </a:effectLst>
                  <a:ea typeface="等线" panose="02010600030101010101" pitchFamily="2" charset="-122"/>
                  <a:cs typeface="Arial" panose="020B0604020202020204" pitchFamily="34" charset="0"/>
                </a:endParaRPr>
              </a:p>
            </p:txBody>
          </p:sp>
        </mc:Choice>
        <mc:Fallback>
          <p:sp>
            <p:nvSpPr>
              <p:cNvPr id="5" name="矩形 5">
                <a:extLst>
                  <a:ext uri="{FF2B5EF4-FFF2-40B4-BE49-F238E27FC236}">
                    <a16:creationId xmlns:a16="http://schemas.microsoft.com/office/drawing/2014/main" id="{7A98BA15-C097-8544-9711-72F0F38C1328}"/>
                  </a:ext>
                </a:extLst>
              </p:cNvPr>
              <p:cNvSpPr>
                <a:spLocks noRot="1" noChangeAspect="1" noMove="1" noResize="1" noEditPoints="1" noAdjustHandles="1" noChangeArrowheads="1" noChangeShapeType="1" noTextEdit="1"/>
              </p:cNvSpPr>
              <p:nvPr/>
            </p:nvSpPr>
            <p:spPr>
              <a:xfrm>
                <a:off x="663152" y="1545771"/>
                <a:ext cx="10446660" cy="1105752"/>
              </a:xfrm>
              <a:prstGeom prst="rect">
                <a:avLst/>
              </a:prstGeom>
              <a:blipFill>
                <a:blip r:embed="rId2"/>
                <a:stretch>
                  <a:fillRect l="-1094" t="-4545"/>
                </a:stretch>
              </a:blipFill>
            </p:spPr>
            <p:txBody>
              <a:bodyPr/>
              <a:lstStyle/>
              <a:p>
                <a:r>
                  <a:rPr lang="en-IL">
                    <a:noFill/>
                  </a:rPr>
                  <a:t> </a:t>
                </a:r>
              </a:p>
            </p:txBody>
          </p:sp>
        </mc:Fallback>
      </mc:AlternateContent>
      <p:sp>
        <p:nvSpPr>
          <p:cNvPr id="7" name="矩形 5">
            <a:extLst>
              <a:ext uri="{FF2B5EF4-FFF2-40B4-BE49-F238E27FC236}">
                <a16:creationId xmlns:a16="http://schemas.microsoft.com/office/drawing/2014/main" id="{1A2B141E-D095-E547-92AF-041322FEDFFA}"/>
              </a:ext>
            </a:extLst>
          </p:cNvPr>
          <p:cNvSpPr/>
          <p:nvPr/>
        </p:nvSpPr>
        <p:spPr>
          <a:xfrm>
            <a:off x="1082188" y="2400429"/>
            <a:ext cx="6050132" cy="800219"/>
          </a:xfrm>
          <a:prstGeom prst="rect">
            <a:avLst/>
          </a:prstGeom>
          <a:noFill/>
        </p:spPr>
        <p:txBody>
          <a:bodyPr wrap="square" lIns="91440" tIns="45720" rIns="91440" bIns="45720">
            <a:spAutoFit/>
          </a:bodyPr>
          <a:lstStyle/>
          <a:p>
            <a:pPr lvl="0" algn="just"/>
            <a:endParaRPr lang="en-IL" dirty="0"/>
          </a:p>
          <a:p>
            <a:pPr marL="457200" indent="-457200" algn="just">
              <a:buFont typeface="Arial" panose="020B0604020202020204" pitchFamily="34" charset="0"/>
              <a:buChar char="•"/>
              <a:defRPr/>
            </a:pPr>
            <a:endParaRPr kumimoji="0" lang="en-US" altLang="zh-CN" sz="2800" b="1" i="0" u="none" strike="noStrike" kern="1200" cap="none" spc="0" normalizeH="0" baseline="0" noProof="0" dirty="0">
              <a:ln w="0"/>
              <a:solidFill>
                <a:srgbClr val="ACD433"/>
              </a:solidFill>
              <a:effectLst>
                <a:outerShdw blurRad="38100" dist="25400" dir="5400000" algn="ctr" rotWithShape="0">
                  <a:srgbClr val="6E747A">
                    <a:alpha val="43000"/>
                  </a:srgbClr>
                </a:outerShdw>
              </a:effectLst>
              <a:uLnTx/>
              <a:uFillTx/>
              <a:latin typeface="Century Gothic" panose="020B0502020202020204"/>
              <a:ea typeface="等线" panose="02010600030101010101" pitchFamily="2" charset="-122"/>
              <a:cs typeface="Arial" panose="020B0604020202020204" pitchFamily="34" charset="0"/>
            </a:endParaRPr>
          </a:p>
        </p:txBody>
      </p:sp>
      <mc:AlternateContent xmlns:mc="http://schemas.openxmlformats.org/markup-compatibility/2006">
        <mc:Choice xmlns:a14="http://schemas.microsoft.com/office/drawing/2010/main" Requires="a14">
          <p:graphicFrame>
            <p:nvGraphicFramePr>
              <p:cNvPr id="6" name="表格 2">
                <a:extLst>
                  <a:ext uri="{FF2B5EF4-FFF2-40B4-BE49-F238E27FC236}">
                    <a16:creationId xmlns:a16="http://schemas.microsoft.com/office/drawing/2014/main" id="{4013838F-0747-EB45-A8D9-C41D4F2A5984}"/>
                  </a:ext>
                </a:extLst>
              </p:cNvPr>
              <p:cNvGraphicFramePr>
                <a:graphicFrameLocks noGrp="1"/>
              </p:cNvGraphicFramePr>
              <p:nvPr/>
            </p:nvGraphicFramePr>
            <p:xfrm>
              <a:off x="663152" y="2265394"/>
              <a:ext cx="10446660" cy="3886108"/>
            </p:xfrm>
            <a:graphic>
              <a:graphicData uri="http://schemas.openxmlformats.org/drawingml/2006/table">
                <a:tbl>
                  <a:tblPr firstRow="1" firstCol="1" bandRow="1">
                    <a:tableStyleId>{5C22544A-7EE6-4342-B048-85BDC9FD1C3A}</a:tableStyleId>
                  </a:tblPr>
                  <a:tblGrid>
                    <a:gridCol w="787696">
                      <a:extLst>
                        <a:ext uri="{9D8B030D-6E8A-4147-A177-3AD203B41FA5}">
                          <a16:colId xmlns:a16="http://schemas.microsoft.com/office/drawing/2014/main" val="408999587"/>
                        </a:ext>
                      </a:extLst>
                    </a:gridCol>
                    <a:gridCol w="499872">
                      <a:extLst>
                        <a:ext uri="{9D8B030D-6E8A-4147-A177-3AD203B41FA5}">
                          <a16:colId xmlns:a16="http://schemas.microsoft.com/office/drawing/2014/main" val="1173218040"/>
                        </a:ext>
                      </a:extLst>
                    </a:gridCol>
                    <a:gridCol w="7376160">
                      <a:extLst>
                        <a:ext uri="{9D8B030D-6E8A-4147-A177-3AD203B41FA5}">
                          <a16:colId xmlns:a16="http://schemas.microsoft.com/office/drawing/2014/main" val="348293844"/>
                        </a:ext>
                      </a:extLst>
                    </a:gridCol>
                    <a:gridCol w="1782932">
                      <a:extLst>
                        <a:ext uri="{9D8B030D-6E8A-4147-A177-3AD203B41FA5}">
                          <a16:colId xmlns:a16="http://schemas.microsoft.com/office/drawing/2014/main" val="3207227593"/>
                        </a:ext>
                      </a:extLst>
                    </a:gridCol>
                  </a:tblGrid>
                  <a:tr h="538766">
                    <a:tc>
                      <a:txBody>
                        <a:bodyPr/>
                        <a:lstStyle/>
                        <a:p>
                          <a:pPr algn="ctr"/>
                          <a14:m>
                            <m:oMathPara xmlns:m="http://schemas.openxmlformats.org/officeDocument/2006/math">
                              <m:oMathParaPr>
                                <m:jc m:val="centerGroup"/>
                              </m:oMathParaPr>
                              <m:oMath xmlns:m="http://schemas.openxmlformats.org/officeDocument/2006/math">
                                <m:sSub>
                                  <m:sSubPr>
                                    <m:ctrlPr>
                                      <a:rPr lang="en-US" sz="2400" b="1" i="1" kern="100" dirty="0" smtClean="0">
                                        <a:effectLst/>
                                        <a:latin typeface="Cambria Math" panose="02040503050406030204" pitchFamily="18" charset="0"/>
                                      </a:rPr>
                                    </m:ctrlPr>
                                  </m:sSubPr>
                                  <m:e>
                                    <m:r>
                                      <a:rPr lang="en-US" sz="2400" i="1" kern="100" dirty="0" smtClean="0">
                                        <a:effectLst/>
                                        <a:latin typeface="Cambria Math" panose="02040503050406030204" pitchFamily="18" charset="0"/>
                                      </a:rPr>
                                      <m:t>𝑘</m:t>
                                    </m:r>
                                  </m:e>
                                  <m:sub>
                                    <m:r>
                                      <a:rPr lang="en-US" sz="2400" i="1" kern="100" dirty="0" smtClean="0">
                                        <a:effectLst/>
                                        <a:latin typeface="Cambria Math" panose="02040503050406030204" pitchFamily="18" charset="0"/>
                                      </a:rPr>
                                      <m:t>𝑝</m:t>
                                    </m:r>
                                  </m:sub>
                                </m:sSub>
                              </m:oMath>
                            </m:oMathPara>
                          </a14:m>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2400" b="1" i="1" kern="100" dirty="0" smtClean="0">
                                        <a:effectLst/>
                                        <a:latin typeface="Cambria Math" panose="02040503050406030204" pitchFamily="18" charset="0"/>
                                      </a:rPr>
                                    </m:ctrlPr>
                                  </m:sSubPr>
                                  <m:e>
                                    <m:r>
                                      <a:rPr lang="en-US" sz="2400" i="1" kern="100" dirty="0" smtClean="0">
                                        <a:effectLst/>
                                        <a:latin typeface="Cambria Math" panose="02040503050406030204" pitchFamily="18" charset="0"/>
                                      </a:rPr>
                                      <m:t>𝑘</m:t>
                                    </m:r>
                                  </m:e>
                                  <m:sub>
                                    <m:r>
                                      <a:rPr lang="en-US" sz="2400" b="1" i="1" kern="100" dirty="0" smtClean="0">
                                        <a:effectLst/>
                                        <a:latin typeface="Cambria Math" panose="02040503050406030204" pitchFamily="18" charset="0"/>
                                      </a:rPr>
                                      <m:t>𝒅</m:t>
                                    </m:r>
                                  </m:sub>
                                </m:sSub>
                              </m:oMath>
                            </m:oMathPara>
                          </a14:m>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Experimental Result</a:t>
                          </a:r>
                          <a:endPar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14:m>
                            <m:oMathPara xmlns:m="http://schemas.openxmlformats.org/officeDocument/2006/math">
                              <m:oMathParaPr>
                                <m:jc m:val="centerGroup"/>
                              </m:oMathParaPr>
                              <m:oMath xmlns:m="http://schemas.openxmlformats.org/officeDocument/2006/math">
                                <m:r>
                                  <a:rPr lang="en-US" altLang="zh-CN" sz="2400" i="1" kern="100" dirty="0" smtClean="0">
                                    <a:effectLst/>
                                    <a:latin typeface="Cambria Math" panose="02040503050406030204" pitchFamily="18" charset="0"/>
                                    <a:ea typeface="等线" panose="02010600030101010101" pitchFamily="2" charset="-122"/>
                                    <a:cs typeface="Times New Roman" panose="02020603050405020304" pitchFamily="18" charset="0"/>
                                  </a:rPr>
                                  <m:t>𝐸𝑟</m:t>
                                </m:r>
                                <m:sSub>
                                  <m:sSubPr>
                                    <m:ctrlPr>
                                      <a:rPr lang="en-US" altLang="zh-CN" sz="2400" i="1" kern="100" dirty="0" smtClean="0">
                                        <a:effectLst/>
                                        <a:latin typeface="Cambria Math" panose="02040503050406030204" pitchFamily="18" charset="0"/>
                                        <a:ea typeface="等线" panose="02010600030101010101" pitchFamily="2" charset="-122"/>
                                        <a:cs typeface="Times New Roman" panose="02020603050405020304" pitchFamily="18" charset="0"/>
                                      </a:rPr>
                                    </m:ctrlPr>
                                  </m:sSubPr>
                                  <m:e>
                                    <m:r>
                                      <a:rPr lang="en-US" altLang="zh-CN" sz="2400" i="1" kern="100" dirty="0" smtClean="0">
                                        <a:effectLst/>
                                        <a:latin typeface="Cambria Math" panose="02040503050406030204" pitchFamily="18" charset="0"/>
                                        <a:ea typeface="等线" panose="02010600030101010101" pitchFamily="2" charset="-122"/>
                                        <a:cs typeface="Times New Roman" panose="02020603050405020304" pitchFamily="18" charset="0"/>
                                      </a:rPr>
                                      <m:t>𝑟</m:t>
                                    </m:r>
                                  </m:e>
                                  <m:sub>
                                    <m:r>
                                      <m:rPr>
                                        <m:sty m:val="p"/>
                                      </m:rPr>
                                      <a:rPr lang="en-US" altLang="zh-CN" sz="2400" i="1" kern="100" dirty="0" smtClean="0">
                                        <a:effectLst/>
                                        <a:latin typeface="Cambria Math" panose="02040503050406030204" pitchFamily="18" charset="0"/>
                                        <a:ea typeface="等线" panose="02010600030101010101" pitchFamily="2" charset="-122"/>
                                        <a:cs typeface="Times New Roman" panose="02020603050405020304" pitchFamily="18" charset="0"/>
                                      </a:rPr>
                                      <m:t>max</m:t>
                                    </m:r>
                                  </m:sub>
                                </m:sSub>
                              </m:oMath>
                            </m:oMathPara>
                          </a14:m>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813444051"/>
                      </a:ext>
                    </a:extLst>
                  </a:tr>
                  <a:tr h="1384253">
                    <a:tc>
                      <a:txBody>
                        <a:bodyPr/>
                        <a:lstStyle/>
                        <a:p>
                          <a:pPr algn="ctr"/>
                          <a:r>
                            <a:rPr lang="en-US" altLang="zh-CN" sz="1800" b="1" kern="1200" dirty="0">
                              <a:solidFill>
                                <a:schemeClr val="lt1"/>
                              </a:solidFill>
                              <a:effectLst/>
                              <a:latin typeface="+mn-lt"/>
                              <a:ea typeface="+mn-ea"/>
                              <a:cs typeface="+mn-cs"/>
                            </a:rPr>
                            <a:t>1500</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2</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077413742"/>
                      </a:ext>
                    </a:extLst>
                  </a:tr>
                  <a:tr h="953501">
                    <a:tc>
                      <a:txBody>
                        <a:bodyPr/>
                        <a:lstStyle/>
                        <a:p>
                          <a:pPr algn="ctr"/>
                          <a:r>
                            <a:rPr lang="en-US" sz="1800" kern="100" dirty="0">
                              <a:effectLst/>
                            </a:rPr>
                            <a:t>2000</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2</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76745873"/>
                      </a:ext>
                    </a:extLst>
                  </a:tr>
                  <a:tr h="1009588">
                    <a:tc>
                      <a:txBody>
                        <a:bodyPr/>
                        <a:lstStyle/>
                        <a:p>
                          <a:pPr algn="ctr"/>
                          <a:r>
                            <a:rPr lang="en-US" sz="1800" kern="100" dirty="0">
                              <a:effectLst/>
                            </a:rPr>
                            <a:t>2500</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2</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281702948"/>
                      </a:ext>
                    </a:extLst>
                  </a:tr>
                </a:tbl>
              </a:graphicData>
            </a:graphic>
          </p:graphicFrame>
        </mc:Choice>
        <mc:Fallback>
          <p:graphicFrame>
            <p:nvGraphicFramePr>
              <p:cNvPr id="6" name="表格 2">
                <a:extLst>
                  <a:ext uri="{FF2B5EF4-FFF2-40B4-BE49-F238E27FC236}">
                    <a16:creationId xmlns:a16="http://schemas.microsoft.com/office/drawing/2014/main" id="{4013838F-0747-EB45-A8D9-C41D4F2A5984}"/>
                  </a:ext>
                </a:extLst>
              </p:cNvPr>
              <p:cNvGraphicFramePr>
                <a:graphicFrameLocks noGrp="1"/>
              </p:cNvGraphicFramePr>
              <p:nvPr/>
            </p:nvGraphicFramePr>
            <p:xfrm>
              <a:off x="663152" y="2265394"/>
              <a:ext cx="10446660" cy="3886108"/>
            </p:xfrm>
            <a:graphic>
              <a:graphicData uri="http://schemas.openxmlformats.org/drawingml/2006/table">
                <a:tbl>
                  <a:tblPr firstRow="1" firstCol="1" bandRow="1">
                    <a:tableStyleId>{5C22544A-7EE6-4342-B048-85BDC9FD1C3A}</a:tableStyleId>
                  </a:tblPr>
                  <a:tblGrid>
                    <a:gridCol w="787696">
                      <a:extLst>
                        <a:ext uri="{9D8B030D-6E8A-4147-A177-3AD203B41FA5}">
                          <a16:colId xmlns:a16="http://schemas.microsoft.com/office/drawing/2014/main" val="408999587"/>
                        </a:ext>
                      </a:extLst>
                    </a:gridCol>
                    <a:gridCol w="499872">
                      <a:extLst>
                        <a:ext uri="{9D8B030D-6E8A-4147-A177-3AD203B41FA5}">
                          <a16:colId xmlns:a16="http://schemas.microsoft.com/office/drawing/2014/main" val="1173218040"/>
                        </a:ext>
                      </a:extLst>
                    </a:gridCol>
                    <a:gridCol w="7376160">
                      <a:extLst>
                        <a:ext uri="{9D8B030D-6E8A-4147-A177-3AD203B41FA5}">
                          <a16:colId xmlns:a16="http://schemas.microsoft.com/office/drawing/2014/main" val="348293844"/>
                        </a:ext>
                      </a:extLst>
                    </a:gridCol>
                    <a:gridCol w="1782932">
                      <a:extLst>
                        <a:ext uri="{9D8B030D-6E8A-4147-A177-3AD203B41FA5}">
                          <a16:colId xmlns:a16="http://schemas.microsoft.com/office/drawing/2014/main" val="3207227593"/>
                        </a:ext>
                      </a:extLst>
                    </a:gridCol>
                  </a:tblGrid>
                  <a:tr h="538766">
                    <a:tc>
                      <a:txBody>
                        <a:bodyPr/>
                        <a:lstStyle/>
                        <a:p>
                          <a:endParaRPr lang="en-IL"/>
                        </a:p>
                      </a:txBody>
                      <a:tcPr marL="68580" marR="68580" marT="0" marB="0" anchor="ctr">
                        <a:blipFill>
                          <a:blip r:embed="rId3"/>
                          <a:stretch>
                            <a:fillRect l="-1613" t="-2326" r="-1230645" b="-616279"/>
                          </a:stretch>
                        </a:blipFill>
                      </a:tcPr>
                    </a:tc>
                    <a:tc>
                      <a:txBody>
                        <a:bodyPr/>
                        <a:lstStyle/>
                        <a:p>
                          <a:endParaRPr lang="en-IL"/>
                        </a:p>
                      </a:txBody>
                      <a:tcPr marL="68580" marR="68580" marT="0" marB="0" anchor="ctr">
                        <a:blipFill>
                          <a:blip r:embed="rId3"/>
                          <a:stretch>
                            <a:fillRect l="-161538" t="-2326" r="-1856410" b="-616279"/>
                          </a:stretch>
                        </a:blip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Experimental Result</a:t>
                          </a:r>
                          <a:endPar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endParaRPr lang="en-IL"/>
                        </a:p>
                      </a:txBody>
                      <a:tcPr marL="68580" marR="68580" marT="0" marB="0" anchor="ctr">
                        <a:blipFill>
                          <a:blip r:embed="rId3"/>
                          <a:stretch>
                            <a:fillRect l="-488571" t="-2326" r="-1429" b="-616279"/>
                          </a:stretch>
                        </a:blipFill>
                      </a:tcPr>
                    </a:tc>
                    <a:extLst>
                      <a:ext uri="{0D108BD9-81ED-4DB2-BD59-A6C34878D82A}">
                        <a16:rowId xmlns:a16="http://schemas.microsoft.com/office/drawing/2014/main" val="3813444051"/>
                      </a:ext>
                    </a:extLst>
                  </a:tr>
                  <a:tr h="1384253">
                    <a:tc>
                      <a:txBody>
                        <a:bodyPr/>
                        <a:lstStyle/>
                        <a:p>
                          <a:pPr algn="ctr"/>
                          <a:r>
                            <a:rPr lang="en-US" altLang="zh-CN" sz="1800" b="1" kern="1200" dirty="0">
                              <a:solidFill>
                                <a:schemeClr val="lt1"/>
                              </a:solidFill>
                              <a:effectLst/>
                              <a:latin typeface="+mn-lt"/>
                              <a:ea typeface="+mn-ea"/>
                              <a:cs typeface="+mn-cs"/>
                            </a:rPr>
                            <a:t>1500</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2</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077413742"/>
                      </a:ext>
                    </a:extLst>
                  </a:tr>
                  <a:tr h="953501">
                    <a:tc>
                      <a:txBody>
                        <a:bodyPr/>
                        <a:lstStyle/>
                        <a:p>
                          <a:pPr algn="ctr"/>
                          <a:r>
                            <a:rPr lang="en-US" sz="1800" kern="100" dirty="0">
                              <a:effectLst/>
                            </a:rPr>
                            <a:t>2000</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2</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76745873"/>
                      </a:ext>
                    </a:extLst>
                  </a:tr>
                  <a:tr h="1009588">
                    <a:tc>
                      <a:txBody>
                        <a:bodyPr/>
                        <a:lstStyle/>
                        <a:p>
                          <a:pPr algn="ctr"/>
                          <a:r>
                            <a:rPr lang="en-US" sz="1800" kern="100" dirty="0">
                              <a:effectLst/>
                            </a:rPr>
                            <a:t>2500</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2</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281702948"/>
                      </a:ext>
                    </a:extLst>
                  </a:tr>
                </a:tbl>
              </a:graphicData>
            </a:graphic>
          </p:graphicFrame>
        </mc:Fallback>
      </mc:AlternateContent>
    </p:spTree>
    <p:extLst>
      <p:ext uri="{BB962C8B-B14F-4D97-AF65-F5344CB8AC3E}">
        <p14:creationId xmlns:p14="http://schemas.microsoft.com/office/powerpoint/2010/main" val="2175355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31CCE92F-C102-4B6F-B4FE-5993EC0A5EDC}"/>
              </a:ext>
            </a:extLst>
          </p:cNvPr>
          <p:cNvSpPr/>
          <p:nvPr/>
        </p:nvSpPr>
        <p:spPr>
          <a:xfrm>
            <a:off x="663152" y="1865205"/>
            <a:ext cx="10446660" cy="4401205"/>
          </a:xfrm>
          <a:prstGeom prst="rect">
            <a:avLst/>
          </a:prstGeom>
          <a:noFill/>
        </p:spPr>
        <p:txBody>
          <a:bodyPr wrap="square" lIns="91440" tIns="45720" rIns="91440" bIns="45720">
            <a:spAutoFit/>
          </a:bodyPr>
          <a:lstStyle/>
          <a:p>
            <a:pPr marL="457200" indent="-457200">
              <a:lnSpc>
                <a:spcPct val="150000"/>
              </a:lnSpc>
              <a:buFont typeface="Wingdings" pitchFamily="2" charset="2"/>
              <a:buChar char="Ø"/>
              <a:defRPr/>
            </a:pPr>
            <a:r>
              <a:rPr kumimoji="0" lang="en-US" altLang="zh-CN" sz="2800" b="1" i="0" u="none" strike="noStrike" kern="1200" cap="none" spc="0" normalizeH="0" baseline="0" noProof="0" dirty="0">
                <a:ln w="0"/>
                <a:solidFill>
                  <a:srgbClr val="ACD433"/>
                </a:solidFill>
                <a:effectLst>
                  <a:outerShdw blurRad="38100" dist="25400" dir="5400000" algn="ctr" rotWithShape="0">
                    <a:srgbClr val="6E747A">
                      <a:alpha val="43000"/>
                    </a:srgbClr>
                  </a:outerShdw>
                </a:effectLst>
                <a:uLnTx/>
                <a:uFillTx/>
                <a:latin typeface="Century Gothic" panose="020B0502020202020204"/>
                <a:ea typeface="等线" panose="02010600030101010101" pitchFamily="2" charset="-122"/>
                <a:cs typeface="Arial" panose="020B0604020202020204" pitchFamily="34" charset="0"/>
                <a:hlinkClick r:id="rId2" action="ppaction://hlinksldjump"/>
              </a:rPr>
              <a:t>Part 1</a:t>
            </a:r>
            <a:r>
              <a:rPr lang="en-US" altLang="zh-CN" sz="2800" b="1" dirty="0">
                <a:ln w="0"/>
                <a:solidFill>
                  <a:srgbClr val="ACD433"/>
                </a:solidFill>
                <a:effectLst>
                  <a:outerShdw blurRad="38100" dist="25400" dir="5400000" algn="ctr" rotWithShape="0">
                    <a:srgbClr val="6E747A">
                      <a:alpha val="43000"/>
                    </a:srgbClr>
                  </a:outerShdw>
                </a:effectLst>
                <a:ea typeface="等线" panose="02010600030101010101" pitchFamily="2" charset="-122"/>
                <a:cs typeface="Arial" panose="020B0604020202020204" pitchFamily="34" charset="0"/>
                <a:hlinkClick r:id="rId2" action="ppaction://hlinksldjump"/>
              </a:rPr>
              <a:t>: Challenge description</a:t>
            </a:r>
            <a:endParaRPr lang="en-US" altLang="zh-CN" sz="2800" b="1" dirty="0">
              <a:ln w="0"/>
              <a:solidFill>
                <a:srgbClr val="ACD433"/>
              </a:solidFill>
              <a:effectLst>
                <a:outerShdw blurRad="38100" dist="25400" dir="5400000" algn="ctr" rotWithShape="0">
                  <a:srgbClr val="6E747A">
                    <a:alpha val="43000"/>
                  </a:srgbClr>
                </a:outerShdw>
              </a:effectLst>
              <a:ea typeface="等线" panose="02010600030101010101" pitchFamily="2" charset="-122"/>
              <a:cs typeface="Arial" panose="020B0604020202020204" pitchFamily="34" charset="0"/>
            </a:endParaRPr>
          </a:p>
          <a:p>
            <a:pPr marL="457200" indent="-457200">
              <a:lnSpc>
                <a:spcPct val="150000"/>
              </a:lnSpc>
              <a:buFont typeface="Wingdings" pitchFamily="2" charset="2"/>
              <a:buChar char="Ø"/>
              <a:defRPr/>
            </a:pPr>
            <a:r>
              <a:rPr lang="en-US" altLang="zh-CN" sz="2800" b="1" dirty="0">
                <a:ln w="0"/>
                <a:solidFill>
                  <a:srgbClr val="ACD433"/>
                </a:solidFill>
                <a:effectLst>
                  <a:outerShdw blurRad="38100" dist="25400" dir="5400000" algn="ctr" rotWithShape="0">
                    <a:srgbClr val="6E747A">
                      <a:alpha val="43000"/>
                    </a:srgbClr>
                  </a:outerShdw>
                </a:effectLst>
                <a:ea typeface="等线" panose="02010600030101010101" pitchFamily="2" charset="-122"/>
                <a:cs typeface="Arial" panose="020B0604020202020204" pitchFamily="34" charset="0"/>
                <a:hlinkClick r:id="rId2" action="ppaction://hlinksldjump"/>
              </a:rPr>
              <a:t>Part 2: </a:t>
            </a:r>
            <a:r>
              <a:rPr kumimoji="0" lang="en-US" altLang="zh-CN" sz="2800" b="1" i="0" u="none" strike="noStrike" kern="1200" cap="none" spc="0" normalizeH="0" baseline="0" noProof="0" dirty="0">
                <a:ln w="0"/>
                <a:solidFill>
                  <a:srgbClr val="ACD433"/>
                </a:solidFill>
                <a:effectLst>
                  <a:outerShdw blurRad="38100" dist="25400" dir="5400000" algn="ctr" rotWithShape="0">
                    <a:srgbClr val="6E747A">
                      <a:alpha val="43000"/>
                    </a:srgbClr>
                  </a:outerShdw>
                </a:effectLst>
                <a:uLnTx/>
                <a:uFillTx/>
                <a:latin typeface="Century Gothic" panose="020B0502020202020204"/>
                <a:ea typeface="等线" panose="02010600030101010101" pitchFamily="2" charset="-122"/>
                <a:cs typeface="Arial" panose="020B0604020202020204" pitchFamily="34" charset="0"/>
                <a:hlinkClick r:id="rId2" action="ppaction://hlinksldjump"/>
              </a:rPr>
              <a:t>Simulation Environment</a:t>
            </a:r>
            <a:endParaRPr kumimoji="0" lang="en-US" altLang="zh-CN" sz="2800" b="1" i="0" u="none" strike="noStrike" kern="1200" cap="none" spc="0" normalizeH="0" baseline="0" noProof="0" dirty="0">
              <a:ln w="0"/>
              <a:solidFill>
                <a:srgbClr val="ACD433"/>
              </a:solidFill>
              <a:effectLst>
                <a:outerShdw blurRad="38100" dist="25400" dir="5400000" algn="ctr" rotWithShape="0">
                  <a:srgbClr val="6E747A">
                    <a:alpha val="43000"/>
                  </a:srgbClr>
                </a:outerShdw>
              </a:effectLst>
              <a:uLnTx/>
              <a:uFillTx/>
              <a:latin typeface="Century Gothic" panose="020B0502020202020204"/>
              <a:ea typeface="等线" panose="02010600030101010101" pitchFamily="2" charset="-122"/>
              <a:cs typeface="Arial" panose="020B0604020202020204" pitchFamily="34" charset="0"/>
            </a:endParaRPr>
          </a:p>
          <a:p>
            <a:pPr marL="457200" indent="-457200">
              <a:lnSpc>
                <a:spcPct val="150000"/>
              </a:lnSpc>
              <a:buFont typeface="Wingdings" pitchFamily="2" charset="2"/>
              <a:buChar char="Ø"/>
              <a:defRPr/>
            </a:pPr>
            <a:r>
              <a:rPr lang="en-US" altLang="zh-CN" sz="2800" b="1" dirty="0">
                <a:ln w="0"/>
                <a:solidFill>
                  <a:srgbClr val="ACD433"/>
                </a:solidFill>
                <a:effectLst>
                  <a:outerShdw blurRad="38100" dist="25400" dir="5400000" algn="ctr" rotWithShape="0">
                    <a:srgbClr val="6E747A">
                      <a:alpha val="43000"/>
                    </a:srgbClr>
                  </a:outerShdw>
                </a:effectLst>
                <a:ea typeface="等线" panose="02010600030101010101" pitchFamily="2" charset="-122"/>
                <a:cs typeface="Arial" panose="020B0604020202020204" pitchFamily="34" charset="0"/>
                <a:hlinkClick r:id="rId3" action="ppaction://hlinksldjump"/>
              </a:rPr>
              <a:t>Part 3: </a:t>
            </a:r>
            <a:r>
              <a:rPr lang="en-US" altLang="zh-CN" sz="2800" b="1" dirty="0">
                <a:ln w="0"/>
                <a:solidFill>
                  <a:srgbClr val="ACD433"/>
                </a:solidFill>
                <a:effectLst>
                  <a:outerShdw blurRad="38100" dist="25400" dir="5400000" algn="ctr" rotWithShape="0">
                    <a:srgbClr val="6E747A">
                      <a:alpha val="43000"/>
                    </a:srgbClr>
                  </a:outerShdw>
                </a:effectLst>
                <a:latin typeface="Century Gothic" panose="020B0502020202020204"/>
                <a:ea typeface="等线" panose="02010600030101010101" pitchFamily="2" charset="-122"/>
                <a:cs typeface="Arial" panose="020B0604020202020204" pitchFamily="34" charset="0"/>
                <a:hlinkClick r:id="rId3" action="ppaction://hlinksldjump"/>
              </a:rPr>
              <a:t>Algorithm</a:t>
            </a:r>
            <a:endParaRPr lang="en-US" altLang="zh-CN" sz="2800" b="1" dirty="0">
              <a:ln w="0"/>
              <a:solidFill>
                <a:srgbClr val="ACD433"/>
              </a:solidFill>
              <a:effectLst>
                <a:outerShdw blurRad="38100" dist="25400" dir="5400000" algn="ctr" rotWithShape="0">
                  <a:srgbClr val="6E747A">
                    <a:alpha val="43000"/>
                  </a:srgbClr>
                </a:outerShdw>
              </a:effectLst>
              <a:latin typeface="Century Gothic" panose="020B0502020202020204"/>
              <a:ea typeface="等线" panose="02010600030101010101" pitchFamily="2" charset="-122"/>
              <a:cs typeface="Arial" panose="020B0604020202020204" pitchFamily="34" charset="0"/>
            </a:endParaRPr>
          </a:p>
          <a:p>
            <a:pPr marL="457200" indent="-457200">
              <a:lnSpc>
                <a:spcPct val="150000"/>
              </a:lnSpc>
              <a:buFont typeface="Wingdings" pitchFamily="2" charset="2"/>
              <a:buChar char="Ø"/>
              <a:defRPr/>
            </a:pPr>
            <a:r>
              <a:rPr lang="en-US" altLang="zh-CN" sz="2800" b="1" dirty="0">
                <a:ln w="0"/>
                <a:solidFill>
                  <a:srgbClr val="ACD433"/>
                </a:solidFill>
                <a:effectLst>
                  <a:outerShdw blurRad="38100" dist="25400" dir="5400000" algn="ctr" rotWithShape="0">
                    <a:srgbClr val="6E747A">
                      <a:alpha val="43000"/>
                    </a:srgbClr>
                  </a:outerShdw>
                </a:effectLst>
                <a:ea typeface="等线" panose="02010600030101010101" pitchFamily="2" charset="-122"/>
                <a:cs typeface="Arial" panose="020B0604020202020204" pitchFamily="34" charset="0"/>
                <a:hlinkClick r:id="rId4" action="ppaction://hlinksldjump"/>
              </a:rPr>
              <a:t>Part 4: Experimental Results: Tuning of parameters </a:t>
            </a:r>
            <a:endParaRPr lang="en-US" altLang="zh-CN" sz="2800" b="1" dirty="0">
              <a:ln w="0"/>
              <a:solidFill>
                <a:srgbClr val="ACD433"/>
              </a:solidFill>
              <a:effectLst>
                <a:outerShdw blurRad="38100" dist="25400" dir="5400000" algn="ctr" rotWithShape="0">
                  <a:srgbClr val="6E747A">
                    <a:alpha val="43000"/>
                  </a:srgbClr>
                </a:outerShdw>
              </a:effectLst>
              <a:ea typeface="等线" panose="02010600030101010101" pitchFamily="2" charset="-122"/>
              <a:cs typeface="Arial" panose="020B0604020202020204" pitchFamily="34" charset="0"/>
            </a:endParaRPr>
          </a:p>
          <a:p>
            <a:pPr marL="457200" indent="-457200">
              <a:lnSpc>
                <a:spcPct val="150000"/>
              </a:lnSpc>
              <a:buFont typeface="Wingdings" pitchFamily="2" charset="2"/>
              <a:buChar char="Ø"/>
              <a:defRPr/>
            </a:pPr>
            <a:r>
              <a:rPr lang="en-US" altLang="zh-CN" sz="2800" b="1" dirty="0">
                <a:ln w="0"/>
                <a:solidFill>
                  <a:srgbClr val="ACD433"/>
                </a:solidFill>
                <a:effectLst>
                  <a:outerShdw blurRad="38100" dist="25400" dir="5400000" algn="ctr" rotWithShape="0">
                    <a:srgbClr val="6E747A">
                      <a:alpha val="43000"/>
                    </a:srgbClr>
                  </a:outerShdw>
                </a:effectLst>
                <a:ea typeface="等线" panose="02010600030101010101" pitchFamily="2" charset="-122"/>
                <a:cs typeface="Arial" panose="020B0604020202020204" pitchFamily="34" charset="0"/>
              </a:rPr>
              <a:t>Part 5: Performance under assumed best parameters</a:t>
            </a:r>
          </a:p>
          <a:p>
            <a:pPr marL="457200" indent="-457200">
              <a:lnSpc>
                <a:spcPct val="150000"/>
              </a:lnSpc>
              <a:buFont typeface="Wingdings" pitchFamily="2" charset="2"/>
              <a:buChar char="Ø"/>
              <a:defRPr/>
            </a:pPr>
            <a:r>
              <a:rPr lang="en-US" altLang="zh-CN" sz="2800" b="1" dirty="0">
                <a:ln w="0"/>
                <a:solidFill>
                  <a:srgbClr val="ACD433"/>
                </a:solidFill>
                <a:effectLst>
                  <a:outerShdw blurRad="38100" dist="25400" dir="5400000" algn="ctr" rotWithShape="0">
                    <a:srgbClr val="6E747A">
                      <a:alpha val="43000"/>
                    </a:srgbClr>
                  </a:outerShdw>
                </a:effectLst>
                <a:ea typeface="等线" panose="02010600030101010101" pitchFamily="2" charset="-122"/>
                <a:cs typeface="Arial" panose="020B0604020202020204" pitchFamily="34" charset="0"/>
              </a:rPr>
              <a:t>Part 6: Future Development</a:t>
            </a:r>
          </a:p>
          <a:p>
            <a:pPr marL="457200" indent="-457200">
              <a:buFont typeface="Wingdings" pitchFamily="2" charset="2"/>
              <a:buChar char="Ø"/>
              <a:defRPr/>
            </a:pPr>
            <a:endParaRPr kumimoji="0" lang="en-US" altLang="zh-CN" sz="2800" b="1" i="0" u="none" strike="noStrike" kern="1200" cap="none" spc="0" normalizeH="0" baseline="0" noProof="0" dirty="0">
              <a:ln w="0"/>
              <a:solidFill>
                <a:srgbClr val="ACD433"/>
              </a:solidFill>
              <a:effectLst>
                <a:outerShdw blurRad="38100" dist="25400" dir="5400000" algn="ctr" rotWithShape="0">
                  <a:srgbClr val="6E747A">
                    <a:alpha val="43000"/>
                  </a:srgbClr>
                </a:outerShdw>
              </a:effectLst>
              <a:uLnTx/>
              <a:uFillTx/>
              <a:latin typeface="Century Gothic" panose="020B0502020202020204"/>
              <a:ea typeface="等线" panose="02010600030101010101" pitchFamily="2" charset="-122"/>
              <a:cs typeface="Arial" panose="020B0604020202020204" pitchFamily="34" charset="0"/>
            </a:endParaRPr>
          </a:p>
        </p:txBody>
      </p:sp>
      <p:sp>
        <p:nvSpPr>
          <p:cNvPr id="2" name="矩形 1">
            <a:extLst>
              <a:ext uri="{FF2B5EF4-FFF2-40B4-BE49-F238E27FC236}">
                <a16:creationId xmlns:a16="http://schemas.microsoft.com/office/drawing/2014/main" id="{1B5DF4C9-37CF-4F19-8D2F-58066A51EE1F}"/>
              </a:ext>
            </a:extLst>
          </p:cNvPr>
          <p:cNvSpPr/>
          <p:nvPr/>
        </p:nvSpPr>
        <p:spPr>
          <a:xfrm>
            <a:off x="663152" y="591590"/>
            <a:ext cx="10572125" cy="923330"/>
          </a:xfrm>
          <a:prstGeom prst="rect">
            <a:avLst/>
          </a:prstGeom>
          <a:noFill/>
        </p:spPr>
        <p:txBody>
          <a:bodyPr wrap="none" lIns="91440" tIns="45720" rIns="91440" bIns="45720">
            <a:spAutoFit/>
          </a:bodyPr>
          <a:lstStyle/>
          <a:p>
            <a:pPr algn="ctr"/>
            <a:r>
              <a:rPr lang="en-US" altLang="zh-CN" sz="5400" dirty="0">
                <a:ln w="0"/>
                <a:solidFill>
                  <a:schemeClr val="accent1"/>
                </a:solidFill>
                <a:effectLst>
                  <a:outerShdw blurRad="38100" dist="25400" dir="5400000" algn="ctr" rotWithShape="0">
                    <a:srgbClr val="6E747A">
                      <a:alpha val="43000"/>
                    </a:srgbClr>
                  </a:outerShdw>
                </a:effectLst>
              </a:rPr>
              <a:t>———————————————</a:t>
            </a:r>
            <a:endParaRPr lang="zh-CN" altLang="en-US" sz="5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264962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31CCE92F-C102-4B6F-B4FE-5993EC0A5EDC}"/>
              </a:ext>
            </a:extLst>
          </p:cNvPr>
          <p:cNvSpPr/>
          <p:nvPr/>
        </p:nvSpPr>
        <p:spPr>
          <a:xfrm>
            <a:off x="663152" y="1545697"/>
            <a:ext cx="10446660" cy="2739211"/>
          </a:xfrm>
          <a:prstGeom prst="rect">
            <a:avLst/>
          </a:prstGeom>
          <a:noFill/>
        </p:spPr>
        <p:txBody>
          <a:bodyPr wrap="square" lIns="91440" tIns="45720" rIns="91440" bIns="45720">
            <a:spAutoFit/>
          </a:bodyPr>
          <a:lstStyle/>
          <a:p>
            <a:pPr marL="285750" lvl="0" indent="-285750">
              <a:buFont typeface="Wingdings" pitchFamily="2" charset="2"/>
              <a:buChar char="q"/>
            </a:pPr>
            <a:r>
              <a:rPr lang="en-US" sz="2000" dirty="0"/>
              <a:t>The insertion operation of robot using traditional PID control:</a:t>
            </a:r>
          </a:p>
          <a:p>
            <a:pPr marL="800100" lvl="1" indent="-342900">
              <a:buFont typeface="Arial" panose="020B0604020202020204" pitchFamily="34" charset="0"/>
              <a:buChar char="•"/>
            </a:pPr>
            <a:r>
              <a:rPr lang="en-US" sz="2000" dirty="0"/>
              <a:t>Might have low robustness when the location of the hole is uncertain</a:t>
            </a:r>
          </a:p>
          <a:p>
            <a:pPr marL="800100" lvl="1" indent="-342900">
              <a:buFont typeface="Arial" panose="020B0604020202020204" pitchFamily="34" charset="0"/>
              <a:buChar char="•"/>
            </a:pPr>
            <a:r>
              <a:rPr lang="en-US" sz="2000" dirty="0"/>
              <a:t>Results in damage in robot arms and working objects. </a:t>
            </a:r>
          </a:p>
          <a:p>
            <a:pPr marL="800100" lvl="1" indent="-342900">
              <a:buFont typeface="Arial" panose="020B0604020202020204" pitchFamily="34" charset="0"/>
              <a:buChar char="•"/>
            </a:pPr>
            <a:r>
              <a:rPr lang="en-US" sz="2000" dirty="0"/>
              <a:t>(impulse in joint load, exceeding maximum material strength, </a:t>
            </a:r>
            <a:r>
              <a:rPr lang="en-US" sz="2000" dirty="0" err="1"/>
              <a:t>etc</a:t>
            </a:r>
            <a:r>
              <a:rPr lang="en-US" sz="2000" dirty="0"/>
              <a:t>)</a:t>
            </a:r>
          </a:p>
          <a:p>
            <a:pPr marL="285750" lvl="0" indent="-285750">
              <a:buFont typeface="Arial" panose="020B0604020202020204" pitchFamily="34" charset="0"/>
              <a:buChar char="•"/>
            </a:pPr>
            <a:endParaRPr lang="en-IL" sz="2000" dirty="0"/>
          </a:p>
          <a:p>
            <a:pPr marL="285750" lvl="0" indent="-285750">
              <a:buFont typeface="Wingdings" pitchFamily="2" charset="2"/>
              <a:buChar char="q"/>
            </a:pPr>
            <a:r>
              <a:rPr lang="en-US" sz="2400" b="1" dirty="0"/>
              <a:t>Need impedance control to avoid such a situation!</a:t>
            </a:r>
            <a:endParaRPr lang="en-IL" sz="2400" b="1" dirty="0"/>
          </a:p>
          <a:p>
            <a:pPr lvl="0"/>
            <a:r>
              <a:rPr lang="en-IL" sz="2000" dirty="0"/>
              <a:t>	</a:t>
            </a:r>
            <a:r>
              <a:rPr lang="en-US" sz="2000" dirty="0"/>
              <a:t>Example: 2D project</a:t>
            </a:r>
            <a:endParaRPr lang="en-IL" sz="2000" dirty="0"/>
          </a:p>
          <a:p>
            <a:pPr marL="457200" indent="-457200">
              <a:buFont typeface="Arial" panose="020B0604020202020204" pitchFamily="34" charset="0"/>
              <a:buChar char="•"/>
              <a:defRPr/>
            </a:pPr>
            <a:endParaRPr kumimoji="0" lang="en-US" altLang="zh-CN" sz="2800" b="1" i="0" u="none" strike="noStrike" kern="1200" cap="none" spc="0" normalizeH="0" baseline="0" noProof="0" dirty="0">
              <a:ln w="0"/>
              <a:solidFill>
                <a:srgbClr val="ACD433"/>
              </a:solidFill>
              <a:effectLst>
                <a:outerShdw blurRad="38100" dist="25400" dir="5400000" algn="ctr" rotWithShape="0">
                  <a:srgbClr val="6E747A">
                    <a:alpha val="43000"/>
                  </a:srgbClr>
                </a:outerShdw>
              </a:effectLst>
              <a:uLnTx/>
              <a:uFillTx/>
              <a:latin typeface="Century Gothic" panose="020B0502020202020204"/>
              <a:ea typeface="等线" panose="02010600030101010101" pitchFamily="2" charset="-122"/>
              <a:cs typeface="Arial" panose="020B0604020202020204" pitchFamily="34" charset="0"/>
            </a:endParaRPr>
          </a:p>
        </p:txBody>
      </p:sp>
      <p:sp>
        <p:nvSpPr>
          <p:cNvPr id="2" name="矩形 1">
            <a:extLst>
              <a:ext uri="{FF2B5EF4-FFF2-40B4-BE49-F238E27FC236}">
                <a16:creationId xmlns:a16="http://schemas.microsoft.com/office/drawing/2014/main" id="{1B5DF4C9-37CF-4F19-8D2F-58066A51EE1F}"/>
              </a:ext>
            </a:extLst>
          </p:cNvPr>
          <p:cNvSpPr/>
          <p:nvPr/>
        </p:nvSpPr>
        <p:spPr>
          <a:xfrm>
            <a:off x="663152" y="591590"/>
            <a:ext cx="10572125" cy="923330"/>
          </a:xfrm>
          <a:prstGeom prst="rect">
            <a:avLst/>
          </a:prstGeom>
          <a:noFill/>
        </p:spPr>
        <p:txBody>
          <a:bodyPr wrap="none" lIns="91440" tIns="45720" rIns="91440" bIns="45720">
            <a:spAutoFit/>
          </a:bodyPr>
          <a:lstStyle/>
          <a:p>
            <a:pPr algn="ctr"/>
            <a:r>
              <a:rPr lang="en-US" altLang="zh-CN" sz="5400" dirty="0">
                <a:ln w="0"/>
                <a:solidFill>
                  <a:schemeClr val="accent1"/>
                </a:solidFill>
                <a:effectLst>
                  <a:outerShdw blurRad="38100" dist="25400" dir="5400000" algn="ctr" rotWithShape="0">
                    <a:srgbClr val="6E747A">
                      <a:alpha val="43000"/>
                    </a:srgbClr>
                  </a:outerShdw>
                </a:effectLst>
              </a:rPr>
              <a:t>———————————————</a:t>
            </a:r>
            <a:endParaRPr lang="zh-CN" alt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4" name="矩形 5">
            <a:extLst>
              <a:ext uri="{FF2B5EF4-FFF2-40B4-BE49-F238E27FC236}">
                <a16:creationId xmlns:a16="http://schemas.microsoft.com/office/drawing/2014/main" id="{3C63A727-F8EC-5542-AE74-FAB946B6ACE9}"/>
              </a:ext>
            </a:extLst>
          </p:cNvPr>
          <p:cNvSpPr/>
          <p:nvPr/>
        </p:nvSpPr>
        <p:spPr>
          <a:xfrm>
            <a:off x="663152" y="591590"/>
            <a:ext cx="10446660" cy="954107"/>
          </a:xfrm>
          <a:prstGeom prst="rect">
            <a:avLst/>
          </a:prstGeom>
          <a:noFill/>
        </p:spPr>
        <p:txBody>
          <a:bodyPr wrap="square" lIns="91440" tIns="45720" rIns="91440" bIns="45720">
            <a:spAutoFit/>
          </a:bodyPr>
          <a:lstStyle/>
          <a:p>
            <a:pPr marL="457200" indent="-457200">
              <a:buFont typeface="Wingdings" pitchFamily="2" charset="2"/>
              <a:buChar char="Ø"/>
              <a:defRPr/>
            </a:pPr>
            <a:r>
              <a:rPr kumimoji="0" lang="en-US" altLang="zh-CN" sz="2800" b="1" i="0" u="none" strike="noStrike" kern="1200" cap="none" spc="0" normalizeH="0" baseline="0" noProof="0" dirty="0">
                <a:ln w="0"/>
                <a:solidFill>
                  <a:srgbClr val="ACD433"/>
                </a:solidFill>
                <a:effectLst>
                  <a:outerShdw blurRad="38100" dist="25400" dir="5400000" algn="ctr" rotWithShape="0">
                    <a:srgbClr val="6E747A">
                      <a:alpha val="43000"/>
                    </a:srgbClr>
                  </a:outerShdw>
                </a:effectLst>
                <a:uLnTx/>
                <a:uFillTx/>
                <a:latin typeface="Century Gothic" panose="020B0502020202020204"/>
                <a:ea typeface="等线" panose="02010600030101010101" pitchFamily="2" charset="-122"/>
                <a:cs typeface="Arial" panose="020B0604020202020204" pitchFamily="34" charset="0"/>
              </a:rPr>
              <a:t>Part 1</a:t>
            </a:r>
            <a:r>
              <a:rPr lang="en-US" altLang="zh-CN" sz="2800" b="1" dirty="0">
                <a:ln w="0"/>
                <a:solidFill>
                  <a:srgbClr val="ACD433"/>
                </a:solidFill>
                <a:effectLst>
                  <a:outerShdw blurRad="38100" dist="25400" dir="5400000" algn="ctr" rotWithShape="0">
                    <a:srgbClr val="6E747A">
                      <a:alpha val="43000"/>
                    </a:srgbClr>
                  </a:outerShdw>
                </a:effectLst>
                <a:ea typeface="等线" panose="02010600030101010101" pitchFamily="2" charset="-122"/>
                <a:cs typeface="Arial" panose="020B0604020202020204" pitchFamily="34" charset="0"/>
              </a:rPr>
              <a:t>: Challenge description</a:t>
            </a:r>
          </a:p>
          <a:p>
            <a:pPr>
              <a:defRPr/>
            </a:pPr>
            <a:endParaRPr kumimoji="0" lang="en-US" altLang="zh-CN" sz="2800" b="1" i="0" u="none" strike="noStrike" kern="1200" cap="none" spc="0" normalizeH="0" baseline="0" noProof="0" dirty="0">
              <a:ln w="0"/>
              <a:solidFill>
                <a:srgbClr val="ACD433"/>
              </a:solidFill>
              <a:effectLst>
                <a:outerShdw blurRad="38100" dist="25400" dir="5400000" algn="ctr" rotWithShape="0">
                  <a:srgbClr val="6E747A">
                    <a:alpha val="43000"/>
                  </a:srgbClr>
                </a:outerShdw>
              </a:effectLst>
              <a:uLnTx/>
              <a:uFillTx/>
              <a:latin typeface="Century Gothic" panose="020B0502020202020204"/>
              <a:ea typeface="等线" panose="02010600030101010101" pitchFamily="2" charset="-122"/>
              <a:cs typeface="Arial" panose="020B0604020202020204" pitchFamily="34" charset="0"/>
            </a:endParaRPr>
          </a:p>
        </p:txBody>
      </p:sp>
    </p:spTree>
    <p:extLst>
      <p:ext uri="{BB962C8B-B14F-4D97-AF65-F5344CB8AC3E}">
        <p14:creationId xmlns:p14="http://schemas.microsoft.com/office/powerpoint/2010/main" val="1152812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31CCE92F-C102-4B6F-B4FE-5993EC0A5EDC}"/>
              </a:ext>
            </a:extLst>
          </p:cNvPr>
          <p:cNvSpPr/>
          <p:nvPr/>
        </p:nvSpPr>
        <p:spPr>
          <a:xfrm>
            <a:off x="663152" y="1309458"/>
            <a:ext cx="10446660" cy="5539978"/>
          </a:xfrm>
          <a:prstGeom prst="rect">
            <a:avLst/>
          </a:prstGeom>
          <a:noFill/>
        </p:spPr>
        <p:txBody>
          <a:bodyPr wrap="square" lIns="91440" tIns="45720" rIns="91440" bIns="45720">
            <a:spAutoFit/>
          </a:bodyPr>
          <a:lstStyle/>
          <a:p>
            <a:pPr marL="285750" lvl="0" indent="-285750">
              <a:buFont typeface="Wingdings" pitchFamily="2" charset="2"/>
              <a:buChar char="q"/>
            </a:pPr>
            <a:r>
              <a:rPr lang="en-US" sz="2000" b="1" dirty="0"/>
              <a:t>Simulation</a:t>
            </a:r>
            <a:r>
              <a:rPr lang="zh-CN" altLang="en-US" sz="2000" b="1" dirty="0"/>
              <a:t> </a:t>
            </a:r>
            <a:r>
              <a:rPr lang="en-US" altLang="zh-CN" sz="2000" b="1" dirty="0"/>
              <a:t>Software: Robosuite</a:t>
            </a:r>
            <a:r>
              <a:rPr lang="zh-CN" altLang="en-US" sz="2000" b="1" dirty="0"/>
              <a:t> </a:t>
            </a:r>
            <a:r>
              <a:rPr lang="en-US" altLang="zh-CN" sz="2000" b="1" dirty="0"/>
              <a:t>.</a:t>
            </a:r>
          </a:p>
          <a:p>
            <a:pPr lvl="0"/>
            <a:endParaRPr lang="en-US" altLang="zh-CN" dirty="0"/>
          </a:p>
          <a:p>
            <a:pPr lvl="0"/>
            <a:r>
              <a:rPr lang="en-US" altLang="zh-CN" sz="1600" dirty="0"/>
              <a:t>R</a:t>
            </a:r>
            <a:r>
              <a:rPr lang="en-US" sz="1600" dirty="0"/>
              <a:t>obosuite is a simulation framework powered by the MuJoCo physics engine for robot learning. It also offers a suite of benchmark environments for reproducible research. The release or Robosuite v1.2 features manipulation tasks with supports of procedural generation, advanced controllers, teleoperation, etc. This project is part of the broader Advancing Robot Intelligence through Simulated Environments (ARISE) Initiative, with the aim of lowering the barriers of entry for cutting-edge research at the intersection of AI and Robotics.</a:t>
            </a:r>
          </a:p>
          <a:p>
            <a:pPr lvl="0"/>
            <a:endParaRPr lang="en-US" sz="1600" dirty="0"/>
          </a:p>
          <a:p>
            <a:pPr lvl="0"/>
            <a:r>
              <a:rPr lang="en-US" sz="1600" dirty="0"/>
              <a:t>Installation Reference: </a:t>
            </a:r>
            <a:r>
              <a:rPr lang="en-US" sz="1600" dirty="0">
                <a:hlinkClick r:id="rId2"/>
              </a:rPr>
              <a:t>https://github.com/shirkozlovsky/robosuite</a:t>
            </a:r>
            <a:r>
              <a:rPr lang="en-US" sz="1600" dirty="0"/>
              <a:t> </a:t>
            </a:r>
          </a:p>
          <a:p>
            <a:pPr lvl="0"/>
            <a:endParaRPr lang="en-IL" dirty="0"/>
          </a:p>
          <a:p>
            <a:pPr marL="285750" lvl="0" indent="-285750">
              <a:buFont typeface="Wingdings" pitchFamily="2" charset="2"/>
              <a:buChar char="q"/>
            </a:pPr>
            <a:r>
              <a:rPr lang="en-US" sz="2000" b="1" dirty="0"/>
              <a:t>Task model: </a:t>
            </a:r>
            <a:endParaRPr lang="en-IL" sz="2000" b="1" dirty="0"/>
          </a:p>
          <a:p>
            <a:pPr marL="742950" lvl="1" indent="-285750">
              <a:buFont typeface="Arial" panose="020B0604020202020204" pitchFamily="34" charset="0"/>
              <a:buChar char="•"/>
            </a:pPr>
            <a:r>
              <a:rPr lang="en-IL" sz="2000" dirty="0"/>
              <a:t>16mm diameter aluminum rod</a:t>
            </a:r>
          </a:p>
          <a:p>
            <a:pPr marL="742950" lvl="1" indent="-285750">
              <a:buFont typeface="Arial" panose="020B0604020202020204" pitchFamily="34" charset="0"/>
              <a:buChar char="•"/>
            </a:pPr>
            <a:r>
              <a:rPr lang="en-US" sz="2000" dirty="0"/>
              <a:t>R</a:t>
            </a:r>
            <a:r>
              <a:rPr lang="en-IL" sz="2000" dirty="0"/>
              <a:t>ectanguar hole</a:t>
            </a:r>
          </a:p>
          <a:p>
            <a:pPr marL="742950" lvl="1" indent="-285750">
              <a:buFont typeface="Arial" panose="020B0604020202020204" pitchFamily="34" charset="0"/>
              <a:buChar char="•"/>
            </a:pPr>
            <a:r>
              <a:rPr lang="en-IL" sz="2000" dirty="0"/>
              <a:t>(add picture of the initial posture) </a:t>
            </a:r>
          </a:p>
          <a:p>
            <a:endParaRPr lang="en-IL" dirty="0"/>
          </a:p>
          <a:p>
            <a:pPr marL="285750" indent="-285750">
              <a:buFont typeface="Wingdings" pitchFamily="2" charset="2"/>
              <a:buChar char="q"/>
            </a:pPr>
            <a:r>
              <a:rPr lang="en-IL" sz="2000" b="1" dirty="0"/>
              <a:t>Trajectory planning</a:t>
            </a:r>
          </a:p>
          <a:p>
            <a:pPr marL="742950" lvl="1" indent="-285750">
              <a:buFont typeface="Arial" panose="020B0604020202020204" pitchFamily="34" charset="0"/>
              <a:buChar char="•"/>
            </a:pPr>
            <a:r>
              <a:rPr lang="en-IL" sz="2000" dirty="0"/>
              <a:t>Pick – and – place process, in order to do multiple tasks if needed</a:t>
            </a:r>
          </a:p>
          <a:p>
            <a:pPr marL="457200" indent="-457200">
              <a:buFont typeface="Arial" panose="020B0604020202020204" pitchFamily="34" charset="0"/>
              <a:buChar char="•"/>
              <a:defRPr/>
            </a:pPr>
            <a:endParaRPr kumimoji="0" lang="en-US" altLang="zh-CN" sz="2800" b="1" i="0" u="none" strike="noStrike" kern="1200" cap="none" spc="0" normalizeH="0" baseline="0" noProof="0" dirty="0">
              <a:ln w="0"/>
              <a:solidFill>
                <a:srgbClr val="ACD433"/>
              </a:solidFill>
              <a:effectLst>
                <a:outerShdw blurRad="38100" dist="25400" dir="5400000" algn="ctr" rotWithShape="0">
                  <a:srgbClr val="6E747A">
                    <a:alpha val="43000"/>
                  </a:srgbClr>
                </a:outerShdw>
              </a:effectLst>
              <a:uLnTx/>
              <a:uFillTx/>
              <a:latin typeface="Century Gothic" panose="020B0502020202020204"/>
              <a:ea typeface="等线" panose="02010600030101010101" pitchFamily="2" charset="-122"/>
              <a:cs typeface="Arial" panose="020B0604020202020204" pitchFamily="34" charset="0"/>
            </a:endParaRPr>
          </a:p>
        </p:txBody>
      </p:sp>
      <p:sp>
        <p:nvSpPr>
          <p:cNvPr id="2" name="矩形 1">
            <a:extLst>
              <a:ext uri="{FF2B5EF4-FFF2-40B4-BE49-F238E27FC236}">
                <a16:creationId xmlns:a16="http://schemas.microsoft.com/office/drawing/2014/main" id="{1B5DF4C9-37CF-4F19-8D2F-58066A51EE1F}"/>
              </a:ext>
            </a:extLst>
          </p:cNvPr>
          <p:cNvSpPr/>
          <p:nvPr/>
        </p:nvSpPr>
        <p:spPr>
          <a:xfrm>
            <a:off x="663152" y="591590"/>
            <a:ext cx="10572125" cy="923330"/>
          </a:xfrm>
          <a:prstGeom prst="rect">
            <a:avLst/>
          </a:prstGeom>
          <a:noFill/>
        </p:spPr>
        <p:txBody>
          <a:bodyPr wrap="none" lIns="91440" tIns="45720" rIns="91440" bIns="45720">
            <a:spAutoFit/>
          </a:bodyPr>
          <a:lstStyle/>
          <a:p>
            <a:pPr algn="ctr"/>
            <a:r>
              <a:rPr lang="en-US" altLang="zh-CN" sz="5400" dirty="0">
                <a:ln w="0"/>
                <a:solidFill>
                  <a:schemeClr val="accent1"/>
                </a:solidFill>
                <a:effectLst>
                  <a:outerShdw blurRad="38100" dist="25400" dir="5400000" algn="ctr" rotWithShape="0">
                    <a:srgbClr val="6E747A">
                      <a:alpha val="43000"/>
                    </a:srgbClr>
                  </a:outerShdw>
                </a:effectLst>
              </a:rPr>
              <a:t>———————————————</a:t>
            </a:r>
            <a:endParaRPr lang="zh-CN" alt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4" name="矩形 5">
            <a:extLst>
              <a:ext uri="{FF2B5EF4-FFF2-40B4-BE49-F238E27FC236}">
                <a16:creationId xmlns:a16="http://schemas.microsoft.com/office/drawing/2014/main" id="{3C63A727-F8EC-5542-AE74-FAB946B6ACE9}"/>
              </a:ext>
            </a:extLst>
          </p:cNvPr>
          <p:cNvSpPr/>
          <p:nvPr/>
        </p:nvSpPr>
        <p:spPr>
          <a:xfrm>
            <a:off x="663152" y="591590"/>
            <a:ext cx="10446660" cy="954107"/>
          </a:xfrm>
          <a:prstGeom prst="rect">
            <a:avLst/>
          </a:prstGeom>
          <a:noFill/>
        </p:spPr>
        <p:txBody>
          <a:bodyPr wrap="square" lIns="91440" tIns="45720" rIns="91440" bIns="45720">
            <a:spAutoFit/>
          </a:bodyPr>
          <a:lstStyle/>
          <a:p>
            <a:pPr marL="457200" indent="-457200">
              <a:buFont typeface="Wingdings" pitchFamily="2" charset="2"/>
              <a:buChar char="Ø"/>
              <a:defRPr/>
            </a:pPr>
            <a:r>
              <a:rPr kumimoji="0" lang="en-US" altLang="zh-CN" sz="2800" b="1" i="0" u="none" strike="noStrike" kern="1200" cap="none" spc="0" normalizeH="0" baseline="0" noProof="0" dirty="0">
                <a:ln w="0"/>
                <a:solidFill>
                  <a:srgbClr val="ACD433"/>
                </a:solidFill>
                <a:effectLst>
                  <a:outerShdw blurRad="38100" dist="25400" dir="5400000" algn="ctr" rotWithShape="0">
                    <a:srgbClr val="6E747A">
                      <a:alpha val="43000"/>
                    </a:srgbClr>
                  </a:outerShdw>
                </a:effectLst>
                <a:uLnTx/>
                <a:uFillTx/>
                <a:latin typeface="Century Gothic" panose="020B0502020202020204"/>
                <a:ea typeface="等线" panose="02010600030101010101" pitchFamily="2" charset="-122"/>
                <a:cs typeface="Arial" panose="020B0604020202020204" pitchFamily="34" charset="0"/>
              </a:rPr>
              <a:t>Part 2</a:t>
            </a:r>
            <a:r>
              <a:rPr lang="en-US" altLang="zh-CN" sz="2800" b="1" dirty="0">
                <a:ln w="0"/>
                <a:solidFill>
                  <a:srgbClr val="ACD433"/>
                </a:solidFill>
                <a:effectLst>
                  <a:outerShdw blurRad="38100" dist="25400" dir="5400000" algn="ctr" rotWithShape="0">
                    <a:srgbClr val="6E747A">
                      <a:alpha val="43000"/>
                    </a:srgbClr>
                  </a:outerShdw>
                </a:effectLst>
                <a:ea typeface="等线" panose="02010600030101010101" pitchFamily="2" charset="-122"/>
                <a:cs typeface="Arial" panose="020B0604020202020204" pitchFamily="34" charset="0"/>
              </a:rPr>
              <a:t>: Simulation Environment</a:t>
            </a:r>
          </a:p>
          <a:p>
            <a:pPr>
              <a:defRPr/>
            </a:pPr>
            <a:endParaRPr kumimoji="0" lang="en-US" altLang="zh-CN" sz="2800" b="1" i="0" u="none" strike="noStrike" kern="1200" cap="none" spc="0" normalizeH="0" baseline="0" noProof="0" dirty="0">
              <a:ln w="0"/>
              <a:solidFill>
                <a:srgbClr val="ACD433"/>
              </a:solidFill>
              <a:effectLst>
                <a:outerShdw blurRad="38100" dist="25400" dir="5400000" algn="ctr" rotWithShape="0">
                  <a:srgbClr val="6E747A">
                    <a:alpha val="43000"/>
                  </a:srgbClr>
                </a:outerShdw>
              </a:effectLst>
              <a:uLnTx/>
              <a:uFillTx/>
              <a:latin typeface="Century Gothic" panose="020B0502020202020204"/>
              <a:ea typeface="等线" panose="02010600030101010101" pitchFamily="2" charset="-122"/>
              <a:cs typeface="Arial" panose="020B0604020202020204" pitchFamily="34" charset="0"/>
            </a:endParaRPr>
          </a:p>
        </p:txBody>
      </p:sp>
    </p:spTree>
    <p:extLst>
      <p:ext uri="{BB962C8B-B14F-4D97-AF65-F5344CB8AC3E}">
        <p14:creationId xmlns:p14="http://schemas.microsoft.com/office/powerpoint/2010/main" val="235701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31CCE92F-C102-4B6F-B4FE-5993EC0A5EDC}"/>
              </a:ext>
            </a:extLst>
          </p:cNvPr>
          <p:cNvSpPr/>
          <p:nvPr/>
        </p:nvSpPr>
        <p:spPr>
          <a:xfrm>
            <a:off x="663152" y="1309458"/>
            <a:ext cx="10446660" cy="3477875"/>
          </a:xfrm>
          <a:prstGeom prst="rect">
            <a:avLst/>
          </a:prstGeom>
          <a:noFill/>
        </p:spPr>
        <p:txBody>
          <a:bodyPr wrap="square" lIns="91440" tIns="45720" rIns="91440" bIns="45720">
            <a:spAutoFit/>
          </a:bodyPr>
          <a:lstStyle/>
          <a:p>
            <a:pPr marL="285750" lvl="0" indent="-285750">
              <a:buFont typeface="Wingdings" pitchFamily="2" charset="2"/>
              <a:buChar char="q"/>
            </a:pPr>
            <a:r>
              <a:rPr lang="en-US" sz="2400" b="1" dirty="0"/>
              <a:t>Impedance control</a:t>
            </a:r>
          </a:p>
          <a:p>
            <a:pPr marL="742950" lvl="1" indent="-285750">
              <a:buFont typeface="Arial" panose="020B0604020202020204" pitchFamily="34" charset="0"/>
              <a:buChar char="•"/>
            </a:pPr>
            <a:r>
              <a:rPr lang="en-US" altLang="zh-CN" sz="2400" dirty="0"/>
              <a:t>DBIC &amp; PBIC</a:t>
            </a:r>
          </a:p>
          <a:p>
            <a:pPr marL="742950" lvl="1" indent="-285750">
              <a:buFont typeface="Arial" panose="020B0604020202020204" pitchFamily="34" charset="0"/>
              <a:buChar char="•"/>
            </a:pPr>
            <a:r>
              <a:rPr lang="en-US" altLang="zh-CN" sz="2400" dirty="0"/>
              <a:t>Advantages: Easy to derivate</a:t>
            </a:r>
          </a:p>
          <a:p>
            <a:pPr marL="742950" lvl="1" indent="-285750">
              <a:buFont typeface="Arial" panose="020B0604020202020204" pitchFamily="34" charset="0"/>
              <a:buChar char="•"/>
            </a:pPr>
            <a:r>
              <a:rPr lang="en-US" altLang="zh-CN" sz="2400" dirty="0"/>
              <a:t>Disadvantages: Hard to implement in Robosuite environment, force sensor might be very noisy</a:t>
            </a:r>
          </a:p>
          <a:p>
            <a:pPr lvl="0"/>
            <a:endParaRPr lang="en-IL" sz="2400" dirty="0"/>
          </a:p>
          <a:p>
            <a:pPr marL="285750" lvl="0" indent="-285750">
              <a:buFont typeface="Wingdings" pitchFamily="2" charset="2"/>
              <a:buChar char="q"/>
            </a:pPr>
            <a:r>
              <a:rPr lang="en-US" sz="2400" b="1" dirty="0"/>
              <a:t>Operational Space Control with fixed impedance</a:t>
            </a:r>
            <a:endParaRPr lang="en-IL" sz="2400" b="1" dirty="0"/>
          </a:p>
          <a:p>
            <a:pPr marL="742950" lvl="1" indent="-285750">
              <a:buFont typeface="Arial" panose="020B0604020202020204" pitchFamily="34" charset="0"/>
              <a:buChar char="•"/>
            </a:pPr>
            <a:r>
              <a:rPr lang="en-IL" sz="2400" dirty="0"/>
              <a:t>… </a:t>
            </a:r>
          </a:p>
          <a:p>
            <a:pPr marL="457200" indent="-457200">
              <a:buFont typeface="Arial" panose="020B0604020202020204" pitchFamily="34" charset="0"/>
              <a:buChar char="•"/>
              <a:defRPr/>
            </a:pPr>
            <a:endParaRPr kumimoji="0" lang="en-US" altLang="zh-CN" sz="2800" b="1" i="0" u="none" strike="noStrike" kern="1200" cap="none" spc="0" normalizeH="0" baseline="0" noProof="0" dirty="0">
              <a:ln w="0"/>
              <a:solidFill>
                <a:srgbClr val="ACD433"/>
              </a:solidFill>
              <a:effectLst>
                <a:outerShdw blurRad="38100" dist="25400" dir="5400000" algn="ctr" rotWithShape="0">
                  <a:srgbClr val="6E747A">
                    <a:alpha val="43000"/>
                  </a:srgbClr>
                </a:outerShdw>
              </a:effectLst>
              <a:uLnTx/>
              <a:uFillTx/>
              <a:latin typeface="Century Gothic" panose="020B0502020202020204"/>
              <a:ea typeface="等线" panose="02010600030101010101" pitchFamily="2" charset="-122"/>
              <a:cs typeface="Arial" panose="020B0604020202020204" pitchFamily="34" charset="0"/>
            </a:endParaRPr>
          </a:p>
        </p:txBody>
      </p:sp>
      <p:sp>
        <p:nvSpPr>
          <p:cNvPr id="2" name="矩形 1">
            <a:extLst>
              <a:ext uri="{FF2B5EF4-FFF2-40B4-BE49-F238E27FC236}">
                <a16:creationId xmlns:a16="http://schemas.microsoft.com/office/drawing/2014/main" id="{1B5DF4C9-37CF-4F19-8D2F-58066A51EE1F}"/>
              </a:ext>
            </a:extLst>
          </p:cNvPr>
          <p:cNvSpPr/>
          <p:nvPr/>
        </p:nvSpPr>
        <p:spPr>
          <a:xfrm>
            <a:off x="663152" y="591590"/>
            <a:ext cx="10572125" cy="923330"/>
          </a:xfrm>
          <a:prstGeom prst="rect">
            <a:avLst/>
          </a:prstGeom>
          <a:noFill/>
        </p:spPr>
        <p:txBody>
          <a:bodyPr wrap="none" lIns="91440" tIns="45720" rIns="91440" bIns="45720">
            <a:spAutoFit/>
          </a:bodyPr>
          <a:lstStyle/>
          <a:p>
            <a:pPr algn="ctr"/>
            <a:r>
              <a:rPr lang="en-US" altLang="zh-CN" sz="5400" dirty="0">
                <a:ln w="0"/>
                <a:solidFill>
                  <a:schemeClr val="accent1"/>
                </a:solidFill>
                <a:effectLst>
                  <a:outerShdw blurRad="38100" dist="25400" dir="5400000" algn="ctr" rotWithShape="0">
                    <a:srgbClr val="6E747A">
                      <a:alpha val="43000"/>
                    </a:srgbClr>
                  </a:outerShdw>
                </a:effectLst>
              </a:rPr>
              <a:t>———————————————</a:t>
            </a:r>
            <a:endParaRPr lang="zh-CN" alt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4" name="矩形 5">
            <a:extLst>
              <a:ext uri="{FF2B5EF4-FFF2-40B4-BE49-F238E27FC236}">
                <a16:creationId xmlns:a16="http://schemas.microsoft.com/office/drawing/2014/main" id="{3C63A727-F8EC-5542-AE74-FAB946B6ACE9}"/>
              </a:ext>
            </a:extLst>
          </p:cNvPr>
          <p:cNvSpPr/>
          <p:nvPr/>
        </p:nvSpPr>
        <p:spPr>
          <a:xfrm>
            <a:off x="663152" y="591590"/>
            <a:ext cx="10446660" cy="954107"/>
          </a:xfrm>
          <a:prstGeom prst="rect">
            <a:avLst/>
          </a:prstGeom>
          <a:noFill/>
        </p:spPr>
        <p:txBody>
          <a:bodyPr wrap="square" lIns="91440" tIns="45720" rIns="91440" bIns="45720">
            <a:spAutoFit/>
          </a:bodyPr>
          <a:lstStyle/>
          <a:p>
            <a:pPr marL="457200" indent="-457200">
              <a:buFont typeface="Wingdings" pitchFamily="2" charset="2"/>
              <a:buChar char="Ø"/>
              <a:defRPr/>
            </a:pPr>
            <a:r>
              <a:rPr kumimoji="0" lang="en-US" altLang="zh-CN" sz="2800" b="1" i="0" u="none" strike="noStrike" kern="1200" cap="none" spc="0" normalizeH="0" baseline="0" noProof="0" dirty="0">
                <a:ln w="0"/>
                <a:solidFill>
                  <a:srgbClr val="ACD433"/>
                </a:solidFill>
                <a:effectLst>
                  <a:outerShdw blurRad="38100" dist="25400" dir="5400000" algn="ctr" rotWithShape="0">
                    <a:srgbClr val="6E747A">
                      <a:alpha val="43000"/>
                    </a:srgbClr>
                  </a:outerShdw>
                </a:effectLst>
                <a:uLnTx/>
                <a:uFillTx/>
                <a:latin typeface="Century Gothic" panose="020B0502020202020204"/>
                <a:ea typeface="等线" panose="02010600030101010101" pitchFamily="2" charset="-122"/>
                <a:cs typeface="Arial" panose="020B0604020202020204" pitchFamily="34" charset="0"/>
              </a:rPr>
              <a:t>Part </a:t>
            </a:r>
            <a:r>
              <a:rPr lang="en-US" altLang="zh-CN" sz="2800" b="1" dirty="0">
                <a:ln w="0"/>
                <a:solidFill>
                  <a:srgbClr val="ACD433"/>
                </a:solidFill>
                <a:effectLst>
                  <a:outerShdw blurRad="38100" dist="25400" dir="5400000" algn="ctr" rotWithShape="0">
                    <a:srgbClr val="6E747A">
                      <a:alpha val="43000"/>
                    </a:srgbClr>
                  </a:outerShdw>
                </a:effectLst>
                <a:latin typeface="Century Gothic" panose="020B0502020202020204"/>
                <a:ea typeface="等线" panose="02010600030101010101" pitchFamily="2" charset="-122"/>
                <a:cs typeface="Arial" panose="020B0604020202020204" pitchFamily="34" charset="0"/>
              </a:rPr>
              <a:t>3</a:t>
            </a:r>
            <a:r>
              <a:rPr lang="en-US" altLang="zh-CN" sz="2800" b="1" dirty="0">
                <a:ln w="0"/>
                <a:solidFill>
                  <a:srgbClr val="ACD433"/>
                </a:solidFill>
                <a:effectLst>
                  <a:outerShdw blurRad="38100" dist="25400" dir="5400000" algn="ctr" rotWithShape="0">
                    <a:srgbClr val="6E747A">
                      <a:alpha val="43000"/>
                    </a:srgbClr>
                  </a:outerShdw>
                </a:effectLst>
                <a:ea typeface="等线" panose="02010600030101010101" pitchFamily="2" charset="-122"/>
                <a:cs typeface="Arial" panose="020B0604020202020204" pitchFamily="34" charset="0"/>
              </a:rPr>
              <a:t>: Algorithm</a:t>
            </a:r>
          </a:p>
          <a:p>
            <a:pPr>
              <a:defRPr/>
            </a:pPr>
            <a:endParaRPr kumimoji="0" lang="en-US" altLang="zh-CN" sz="2800" b="1" i="0" u="none" strike="noStrike" kern="1200" cap="none" spc="0" normalizeH="0" baseline="0" noProof="0" dirty="0">
              <a:ln w="0"/>
              <a:solidFill>
                <a:srgbClr val="ACD433"/>
              </a:solidFill>
              <a:effectLst>
                <a:outerShdw blurRad="38100" dist="25400" dir="5400000" algn="ctr" rotWithShape="0">
                  <a:srgbClr val="6E747A">
                    <a:alpha val="43000"/>
                  </a:srgbClr>
                </a:outerShdw>
              </a:effectLst>
              <a:uLnTx/>
              <a:uFillTx/>
              <a:latin typeface="Century Gothic" panose="020B0502020202020204"/>
              <a:ea typeface="等线" panose="02010600030101010101" pitchFamily="2" charset="-122"/>
              <a:cs typeface="Arial" panose="020B0604020202020204" pitchFamily="34" charset="0"/>
            </a:endParaRPr>
          </a:p>
        </p:txBody>
      </p:sp>
    </p:spTree>
    <p:extLst>
      <p:ext uri="{BB962C8B-B14F-4D97-AF65-F5344CB8AC3E}">
        <p14:creationId xmlns:p14="http://schemas.microsoft.com/office/powerpoint/2010/main" val="3131360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31CCE92F-C102-4B6F-B4FE-5993EC0A5EDC}"/>
              </a:ext>
            </a:extLst>
          </p:cNvPr>
          <p:cNvSpPr/>
          <p:nvPr/>
        </p:nvSpPr>
        <p:spPr>
          <a:xfrm>
            <a:off x="6493916" y="2514487"/>
            <a:ext cx="4162361" cy="2462213"/>
          </a:xfrm>
          <a:prstGeom prst="rect">
            <a:avLst/>
          </a:prstGeom>
          <a:noFill/>
        </p:spPr>
        <p:txBody>
          <a:bodyPr wrap="square" lIns="91440" tIns="45720" rIns="91440" bIns="45720">
            <a:spAutoFit/>
          </a:bodyPr>
          <a:lstStyle/>
          <a:p>
            <a:pPr marL="285750" lvl="0" indent="-285750" algn="just">
              <a:buFont typeface="Wingdings" pitchFamily="2" charset="2"/>
              <a:buChar char="q"/>
            </a:pPr>
            <a:r>
              <a:rPr lang="en-US" dirty="0"/>
              <a:t>Variables</a:t>
            </a:r>
            <a:endParaRPr lang="en-IL" dirty="0"/>
          </a:p>
          <a:p>
            <a:pPr marL="742950" lvl="1" indent="-285750" algn="just">
              <a:buFont typeface="Arial" panose="020B0604020202020204" pitchFamily="34" charset="0"/>
              <a:buChar char="•"/>
            </a:pPr>
            <a:r>
              <a:rPr lang="en-US" dirty="0" err="1"/>
              <a:t>Kp</a:t>
            </a:r>
            <a:r>
              <a:rPr lang="en-US" dirty="0"/>
              <a:t> &amp; </a:t>
            </a:r>
            <a:r>
              <a:rPr lang="en-US" dirty="0" err="1"/>
              <a:t>Kd</a:t>
            </a:r>
            <a:r>
              <a:rPr lang="en-US" dirty="0"/>
              <a:t> in </a:t>
            </a:r>
            <a:r>
              <a:rPr lang="en-US" dirty="0" err="1"/>
              <a:t>x,y,z</a:t>
            </a:r>
            <a:r>
              <a:rPr lang="en-US" dirty="0"/>
              <a:t> prismatic and torsional directions</a:t>
            </a:r>
          </a:p>
          <a:p>
            <a:pPr marL="742950" lvl="1" indent="-285750" algn="just">
              <a:buFont typeface="Arial" panose="020B0604020202020204" pitchFamily="34" charset="0"/>
              <a:buChar char="•"/>
            </a:pPr>
            <a:r>
              <a:rPr lang="en-US" dirty="0"/>
              <a:t>Perception error (dislocation of the hole as percentage of the diameter of the rod)</a:t>
            </a:r>
            <a:endParaRPr lang="en-IL" dirty="0"/>
          </a:p>
          <a:p>
            <a:pPr marL="742950" lvl="1" indent="-285750">
              <a:buFont typeface="Arial" panose="020B0604020202020204" pitchFamily="34" charset="0"/>
              <a:buChar char="•"/>
            </a:pPr>
            <a:endParaRPr lang="en-US" dirty="0"/>
          </a:p>
          <a:p>
            <a:pPr marL="457200" indent="-457200">
              <a:buFont typeface="Arial" panose="020B0604020202020204" pitchFamily="34" charset="0"/>
              <a:buChar char="•"/>
              <a:defRPr/>
            </a:pPr>
            <a:endParaRPr kumimoji="0" lang="en-US" altLang="zh-CN" sz="2800" b="1" i="0" u="none" strike="noStrike" kern="1200" cap="none" spc="0" normalizeH="0" baseline="0" noProof="0" dirty="0">
              <a:ln w="0"/>
              <a:solidFill>
                <a:srgbClr val="ACD433"/>
              </a:solidFill>
              <a:effectLst>
                <a:outerShdw blurRad="38100" dist="25400" dir="5400000" algn="ctr" rotWithShape="0">
                  <a:srgbClr val="6E747A">
                    <a:alpha val="43000"/>
                  </a:srgbClr>
                </a:outerShdw>
              </a:effectLst>
              <a:uLnTx/>
              <a:uFillTx/>
              <a:latin typeface="Century Gothic" panose="020B0502020202020204"/>
              <a:ea typeface="等线" panose="02010600030101010101" pitchFamily="2" charset="-122"/>
              <a:cs typeface="Arial" panose="020B0604020202020204" pitchFamily="34" charset="0"/>
            </a:endParaRPr>
          </a:p>
        </p:txBody>
      </p:sp>
      <p:sp>
        <p:nvSpPr>
          <p:cNvPr id="2" name="矩形 1">
            <a:extLst>
              <a:ext uri="{FF2B5EF4-FFF2-40B4-BE49-F238E27FC236}">
                <a16:creationId xmlns:a16="http://schemas.microsoft.com/office/drawing/2014/main" id="{1B5DF4C9-37CF-4F19-8D2F-58066A51EE1F}"/>
              </a:ext>
            </a:extLst>
          </p:cNvPr>
          <p:cNvSpPr/>
          <p:nvPr/>
        </p:nvSpPr>
        <p:spPr>
          <a:xfrm>
            <a:off x="663152" y="591590"/>
            <a:ext cx="10572125" cy="923330"/>
          </a:xfrm>
          <a:prstGeom prst="rect">
            <a:avLst/>
          </a:prstGeom>
          <a:noFill/>
        </p:spPr>
        <p:txBody>
          <a:bodyPr wrap="none" lIns="91440" tIns="45720" rIns="91440" bIns="45720">
            <a:spAutoFit/>
          </a:bodyPr>
          <a:lstStyle/>
          <a:p>
            <a:pPr algn="ctr"/>
            <a:r>
              <a:rPr lang="en-US" altLang="zh-CN" sz="5400" dirty="0">
                <a:ln w="0"/>
                <a:solidFill>
                  <a:schemeClr val="accent1"/>
                </a:solidFill>
                <a:effectLst>
                  <a:outerShdw blurRad="38100" dist="25400" dir="5400000" algn="ctr" rotWithShape="0">
                    <a:srgbClr val="6E747A">
                      <a:alpha val="43000"/>
                    </a:srgbClr>
                  </a:outerShdw>
                </a:effectLst>
              </a:rPr>
              <a:t>———————————————</a:t>
            </a:r>
            <a:endParaRPr lang="zh-CN" alt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4" name="矩形 5">
            <a:extLst>
              <a:ext uri="{FF2B5EF4-FFF2-40B4-BE49-F238E27FC236}">
                <a16:creationId xmlns:a16="http://schemas.microsoft.com/office/drawing/2014/main" id="{3C63A727-F8EC-5542-AE74-FAB946B6ACE9}"/>
              </a:ext>
            </a:extLst>
          </p:cNvPr>
          <p:cNvSpPr/>
          <p:nvPr/>
        </p:nvSpPr>
        <p:spPr>
          <a:xfrm>
            <a:off x="663152" y="591590"/>
            <a:ext cx="10446660" cy="954107"/>
          </a:xfrm>
          <a:prstGeom prst="rect">
            <a:avLst/>
          </a:prstGeom>
          <a:noFill/>
        </p:spPr>
        <p:txBody>
          <a:bodyPr wrap="square" lIns="91440" tIns="45720" rIns="91440" bIns="45720">
            <a:spAutoFit/>
          </a:bodyPr>
          <a:lstStyle/>
          <a:p>
            <a:pPr marL="457200" indent="-457200">
              <a:buFont typeface="Wingdings" pitchFamily="2" charset="2"/>
              <a:buChar char="Ø"/>
              <a:defRPr/>
            </a:pPr>
            <a:r>
              <a:rPr kumimoji="0" lang="en-US" altLang="zh-CN" sz="2800" b="1" i="0" u="none" strike="noStrike" kern="1200" cap="none" spc="0" normalizeH="0" baseline="0" noProof="0" dirty="0">
                <a:ln w="0"/>
                <a:solidFill>
                  <a:srgbClr val="ACD433"/>
                </a:solidFill>
                <a:effectLst>
                  <a:outerShdw blurRad="38100" dist="25400" dir="5400000" algn="ctr" rotWithShape="0">
                    <a:srgbClr val="6E747A">
                      <a:alpha val="43000"/>
                    </a:srgbClr>
                  </a:outerShdw>
                </a:effectLst>
                <a:uLnTx/>
                <a:uFillTx/>
                <a:latin typeface="Century Gothic" panose="020B0502020202020204"/>
                <a:ea typeface="等线" panose="02010600030101010101" pitchFamily="2" charset="-122"/>
                <a:cs typeface="Arial" panose="020B0604020202020204" pitchFamily="34" charset="0"/>
              </a:rPr>
              <a:t>Part 4</a:t>
            </a:r>
            <a:r>
              <a:rPr lang="en-US" altLang="zh-CN" sz="2800" b="1" dirty="0">
                <a:ln w="0"/>
                <a:solidFill>
                  <a:srgbClr val="ACD433"/>
                </a:solidFill>
                <a:effectLst>
                  <a:outerShdw blurRad="38100" dist="25400" dir="5400000" algn="ctr" rotWithShape="0">
                    <a:srgbClr val="6E747A">
                      <a:alpha val="43000"/>
                    </a:srgbClr>
                  </a:outerShdw>
                </a:effectLst>
                <a:ea typeface="等线" panose="02010600030101010101" pitchFamily="2" charset="-122"/>
                <a:cs typeface="Arial" panose="020B0604020202020204" pitchFamily="34" charset="0"/>
              </a:rPr>
              <a:t>: Algorithm</a:t>
            </a:r>
          </a:p>
          <a:p>
            <a:pPr>
              <a:defRPr/>
            </a:pPr>
            <a:endParaRPr kumimoji="0" lang="en-US" altLang="zh-CN" sz="2800" b="1" i="0" u="none" strike="noStrike" kern="1200" cap="none" spc="0" normalizeH="0" baseline="0" noProof="0" dirty="0">
              <a:ln w="0"/>
              <a:solidFill>
                <a:srgbClr val="ACD433"/>
              </a:solidFill>
              <a:effectLst>
                <a:outerShdw blurRad="38100" dist="25400" dir="5400000" algn="ctr" rotWithShape="0">
                  <a:srgbClr val="6E747A">
                    <a:alpha val="43000"/>
                  </a:srgbClr>
                </a:outerShdw>
              </a:effectLst>
              <a:uLnTx/>
              <a:uFillTx/>
              <a:latin typeface="Century Gothic" panose="020B0502020202020204"/>
              <a:ea typeface="等线" panose="02010600030101010101" pitchFamily="2" charset="-122"/>
              <a:cs typeface="Arial" panose="020B0604020202020204" pitchFamily="34" charset="0"/>
            </a:endParaRPr>
          </a:p>
        </p:txBody>
      </p:sp>
      <p:sp>
        <p:nvSpPr>
          <p:cNvPr id="5" name="矩形 5">
            <a:extLst>
              <a:ext uri="{FF2B5EF4-FFF2-40B4-BE49-F238E27FC236}">
                <a16:creationId xmlns:a16="http://schemas.microsoft.com/office/drawing/2014/main" id="{7A98BA15-C097-8544-9711-72F0F38C1328}"/>
              </a:ext>
            </a:extLst>
          </p:cNvPr>
          <p:cNvSpPr/>
          <p:nvPr/>
        </p:nvSpPr>
        <p:spPr>
          <a:xfrm>
            <a:off x="663152" y="1545771"/>
            <a:ext cx="10446660" cy="892552"/>
          </a:xfrm>
          <a:prstGeom prst="rect">
            <a:avLst/>
          </a:prstGeom>
          <a:noFill/>
        </p:spPr>
        <p:txBody>
          <a:bodyPr wrap="square" lIns="91440" tIns="45720" rIns="91440" bIns="45720">
            <a:spAutoFit/>
          </a:bodyPr>
          <a:lstStyle/>
          <a:p>
            <a:pPr>
              <a:defRPr/>
            </a:pPr>
            <a:r>
              <a:rPr kumimoji="0" lang="en-US" altLang="zh-CN" sz="2400" i="0" u="none" strike="noStrike" kern="1200" cap="none" spc="0" normalizeH="0" baseline="0" noProof="0" dirty="0">
                <a:ln w="0"/>
                <a:solidFill>
                  <a:srgbClr val="ACD433"/>
                </a:solidFill>
                <a:effectLst>
                  <a:outerShdw blurRad="38100" dist="25400" dir="5400000" algn="ctr" rotWithShape="0">
                    <a:srgbClr val="6E747A">
                      <a:alpha val="43000"/>
                    </a:srgbClr>
                  </a:outerShdw>
                </a:effectLst>
                <a:uLnTx/>
                <a:uFillTx/>
                <a:latin typeface="Century Gothic" panose="020B0502020202020204"/>
                <a:ea typeface="等线" panose="02010600030101010101" pitchFamily="2" charset="-122"/>
                <a:cs typeface="Arial" panose="020B0604020202020204" pitchFamily="34" charset="0"/>
              </a:rPr>
              <a:t>4</a:t>
            </a:r>
            <a:r>
              <a:rPr lang="en-US" altLang="zh-CN" sz="2400" dirty="0">
                <a:ln w="0"/>
                <a:solidFill>
                  <a:srgbClr val="ACD433"/>
                </a:solidFill>
                <a:effectLst>
                  <a:outerShdw blurRad="38100" dist="25400" dir="5400000" algn="ctr" rotWithShape="0">
                    <a:srgbClr val="6E747A">
                      <a:alpha val="43000"/>
                    </a:srgbClr>
                  </a:outerShdw>
                </a:effectLst>
                <a:ea typeface="等线" panose="02010600030101010101" pitchFamily="2" charset="-122"/>
                <a:cs typeface="Arial" panose="020B0604020202020204" pitchFamily="34" charset="0"/>
              </a:rPr>
              <a:t>.1 To test range of parameters for successful insertion</a:t>
            </a:r>
          </a:p>
          <a:p>
            <a:pPr>
              <a:defRPr/>
            </a:pPr>
            <a:endParaRPr kumimoji="0" lang="en-US" altLang="zh-CN" sz="2800" b="1" i="0" u="none" strike="noStrike" kern="1200" cap="none" spc="0" normalizeH="0" baseline="0" noProof="0" dirty="0">
              <a:ln w="0"/>
              <a:solidFill>
                <a:srgbClr val="ACD433"/>
              </a:solidFill>
              <a:effectLst>
                <a:outerShdw blurRad="38100" dist="25400" dir="5400000" algn="ctr" rotWithShape="0">
                  <a:srgbClr val="6E747A">
                    <a:alpha val="43000"/>
                  </a:srgbClr>
                </a:outerShdw>
              </a:effectLst>
              <a:uLnTx/>
              <a:uFillTx/>
              <a:latin typeface="Century Gothic" panose="020B0502020202020204"/>
              <a:ea typeface="等线" panose="02010600030101010101" pitchFamily="2" charset="-122"/>
              <a:cs typeface="Arial" panose="020B0604020202020204" pitchFamily="34" charset="0"/>
            </a:endParaRPr>
          </a:p>
        </p:txBody>
      </p:sp>
      <p:sp>
        <p:nvSpPr>
          <p:cNvPr id="7" name="矩形 5">
            <a:extLst>
              <a:ext uri="{FF2B5EF4-FFF2-40B4-BE49-F238E27FC236}">
                <a16:creationId xmlns:a16="http://schemas.microsoft.com/office/drawing/2014/main" id="{1A2B141E-D095-E547-92AF-041322FEDFFA}"/>
              </a:ext>
            </a:extLst>
          </p:cNvPr>
          <p:cNvSpPr/>
          <p:nvPr/>
        </p:nvSpPr>
        <p:spPr>
          <a:xfrm>
            <a:off x="663152" y="2505751"/>
            <a:ext cx="4615897" cy="3293209"/>
          </a:xfrm>
          <a:prstGeom prst="rect">
            <a:avLst/>
          </a:prstGeom>
          <a:noFill/>
        </p:spPr>
        <p:txBody>
          <a:bodyPr wrap="square" lIns="91440" tIns="45720" rIns="91440" bIns="45720">
            <a:spAutoFit/>
          </a:bodyPr>
          <a:lstStyle/>
          <a:p>
            <a:pPr marL="285750" lvl="0" indent="-285750" algn="just">
              <a:buFont typeface="Wingdings" pitchFamily="2" charset="2"/>
              <a:buChar char="q"/>
            </a:pPr>
            <a:r>
              <a:rPr lang="en-US" dirty="0"/>
              <a:t>Criteria: </a:t>
            </a:r>
          </a:p>
          <a:p>
            <a:pPr marL="742950" lvl="1" indent="-285750" algn="just">
              <a:buFont typeface="Arial" panose="020B0604020202020204" pitchFamily="34" charset="0"/>
              <a:buChar char="•"/>
            </a:pPr>
            <a:r>
              <a:rPr lang="en-US" altLang="zh-CN" dirty="0"/>
              <a:t>Run time: consider exceeding 30s as failure, to achieve a more effective control.</a:t>
            </a:r>
          </a:p>
          <a:p>
            <a:pPr marL="742950" lvl="1" indent="-285750" algn="just">
              <a:buFont typeface="Arial" panose="020B0604020202020204" pitchFamily="34" charset="0"/>
              <a:buChar char="•"/>
            </a:pPr>
            <a:r>
              <a:rPr lang="en-US" altLang="zh-CN" dirty="0"/>
              <a:t>External force in x, y, z direction: applying the impedance control, the reaction force changes more smoothly, and the maximum force is not too high.</a:t>
            </a:r>
          </a:p>
          <a:p>
            <a:pPr lvl="0" algn="just"/>
            <a:endParaRPr lang="en-IL" dirty="0"/>
          </a:p>
          <a:p>
            <a:pPr marL="457200" indent="-457200" algn="just">
              <a:buFont typeface="Arial" panose="020B0604020202020204" pitchFamily="34" charset="0"/>
              <a:buChar char="•"/>
              <a:defRPr/>
            </a:pPr>
            <a:endParaRPr kumimoji="0" lang="en-US" altLang="zh-CN" sz="2800" b="1" i="0" u="none" strike="noStrike" kern="1200" cap="none" spc="0" normalizeH="0" baseline="0" noProof="0" dirty="0">
              <a:ln w="0"/>
              <a:solidFill>
                <a:srgbClr val="ACD433"/>
              </a:solidFill>
              <a:effectLst>
                <a:outerShdw blurRad="38100" dist="25400" dir="5400000" algn="ctr" rotWithShape="0">
                  <a:srgbClr val="6E747A">
                    <a:alpha val="43000"/>
                  </a:srgbClr>
                </a:outerShdw>
              </a:effectLst>
              <a:uLnTx/>
              <a:uFillTx/>
              <a:latin typeface="Century Gothic" panose="020B0502020202020204"/>
              <a:ea typeface="等线" panose="02010600030101010101" pitchFamily="2" charset="-122"/>
              <a:cs typeface="Arial" panose="020B0604020202020204" pitchFamily="34" charset="0"/>
            </a:endParaRPr>
          </a:p>
        </p:txBody>
      </p:sp>
      <p:sp>
        <p:nvSpPr>
          <p:cNvPr id="8" name="矩形 1">
            <a:extLst>
              <a:ext uri="{FF2B5EF4-FFF2-40B4-BE49-F238E27FC236}">
                <a16:creationId xmlns:a16="http://schemas.microsoft.com/office/drawing/2014/main" id="{45B4CF22-0509-E243-BB9D-A8B2872AEAF9}"/>
              </a:ext>
            </a:extLst>
          </p:cNvPr>
          <p:cNvSpPr/>
          <p:nvPr/>
        </p:nvSpPr>
        <p:spPr>
          <a:xfrm rot="16200000">
            <a:off x="4483244" y="3708935"/>
            <a:ext cx="2806477" cy="400110"/>
          </a:xfrm>
          <a:prstGeom prst="rect">
            <a:avLst/>
          </a:prstGeom>
          <a:noFill/>
        </p:spPr>
        <p:txBody>
          <a:bodyPr wrap="square" lIns="91440" tIns="45720" rIns="91440" bIns="45720">
            <a:spAutoFit/>
          </a:bodyPr>
          <a:lstStyle/>
          <a:p>
            <a:pPr algn="ctr"/>
            <a:r>
              <a:rPr lang="en-US" altLang="zh-CN" sz="2000" dirty="0">
                <a:ln w="0"/>
                <a:effectLst>
                  <a:outerShdw blurRad="38100" dist="25400" dir="5400000" algn="ctr" rotWithShape="0">
                    <a:srgbClr val="6E747A">
                      <a:alpha val="43000"/>
                    </a:srgbClr>
                  </a:outerShdw>
                </a:effectLst>
              </a:rPr>
              <a:t>——————————</a:t>
            </a:r>
            <a:endParaRPr lang="zh-CN" altLang="en-US" sz="2000" dirty="0">
              <a:ln w="0"/>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902110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B5DF4C9-37CF-4F19-8D2F-58066A51EE1F}"/>
              </a:ext>
            </a:extLst>
          </p:cNvPr>
          <p:cNvSpPr/>
          <p:nvPr/>
        </p:nvSpPr>
        <p:spPr>
          <a:xfrm>
            <a:off x="663152" y="591590"/>
            <a:ext cx="10572125" cy="923330"/>
          </a:xfrm>
          <a:prstGeom prst="rect">
            <a:avLst/>
          </a:prstGeom>
          <a:noFill/>
        </p:spPr>
        <p:txBody>
          <a:bodyPr wrap="none" lIns="91440" tIns="45720" rIns="91440" bIns="45720">
            <a:spAutoFit/>
          </a:bodyPr>
          <a:lstStyle/>
          <a:p>
            <a:pPr algn="ctr"/>
            <a:r>
              <a:rPr lang="en-US" altLang="zh-CN" sz="5400" dirty="0">
                <a:ln w="0"/>
                <a:solidFill>
                  <a:schemeClr val="accent1"/>
                </a:solidFill>
                <a:effectLst>
                  <a:outerShdw blurRad="38100" dist="25400" dir="5400000" algn="ctr" rotWithShape="0">
                    <a:srgbClr val="6E747A">
                      <a:alpha val="43000"/>
                    </a:srgbClr>
                  </a:outerShdw>
                </a:effectLst>
              </a:rPr>
              <a:t>———————————————</a:t>
            </a:r>
            <a:endParaRPr lang="zh-CN" alt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4" name="矩形 5">
            <a:extLst>
              <a:ext uri="{FF2B5EF4-FFF2-40B4-BE49-F238E27FC236}">
                <a16:creationId xmlns:a16="http://schemas.microsoft.com/office/drawing/2014/main" id="{3C63A727-F8EC-5542-AE74-FAB946B6ACE9}"/>
              </a:ext>
            </a:extLst>
          </p:cNvPr>
          <p:cNvSpPr/>
          <p:nvPr/>
        </p:nvSpPr>
        <p:spPr>
          <a:xfrm>
            <a:off x="663152" y="591590"/>
            <a:ext cx="10446660" cy="954107"/>
          </a:xfrm>
          <a:prstGeom prst="rect">
            <a:avLst/>
          </a:prstGeom>
          <a:noFill/>
        </p:spPr>
        <p:txBody>
          <a:bodyPr wrap="square" lIns="91440" tIns="45720" rIns="91440" bIns="45720">
            <a:spAutoFit/>
          </a:bodyPr>
          <a:lstStyle/>
          <a:p>
            <a:pPr marL="457200" indent="-457200">
              <a:buFont typeface="Wingdings" pitchFamily="2" charset="2"/>
              <a:buChar char="Ø"/>
              <a:defRPr/>
            </a:pPr>
            <a:r>
              <a:rPr kumimoji="0" lang="en-US" altLang="zh-CN" sz="2800" b="1" i="0" u="none" strike="noStrike" kern="1200" cap="none" spc="0" normalizeH="0" baseline="0" noProof="0" dirty="0">
                <a:ln w="0"/>
                <a:solidFill>
                  <a:srgbClr val="ACD433"/>
                </a:solidFill>
                <a:effectLst>
                  <a:outerShdw blurRad="38100" dist="25400" dir="5400000" algn="ctr" rotWithShape="0">
                    <a:srgbClr val="6E747A">
                      <a:alpha val="43000"/>
                    </a:srgbClr>
                  </a:outerShdw>
                </a:effectLst>
                <a:uLnTx/>
                <a:uFillTx/>
                <a:latin typeface="Century Gothic" panose="020B0502020202020204"/>
                <a:ea typeface="等线" panose="02010600030101010101" pitchFamily="2" charset="-122"/>
                <a:cs typeface="Arial" panose="020B0604020202020204" pitchFamily="34" charset="0"/>
              </a:rPr>
              <a:t>Part 4</a:t>
            </a:r>
            <a:r>
              <a:rPr lang="en-US" altLang="zh-CN" sz="2800" b="1" dirty="0">
                <a:ln w="0"/>
                <a:solidFill>
                  <a:srgbClr val="ACD433"/>
                </a:solidFill>
                <a:effectLst>
                  <a:outerShdw blurRad="38100" dist="25400" dir="5400000" algn="ctr" rotWithShape="0">
                    <a:srgbClr val="6E747A">
                      <a:alpha val="43000"/>
                    </a:srgbClr>
                  </a:outerShdw>
                </a:effectLst>
                <a:ea typeface="等线" panose="02010600030101010101" pitchFamily="2" charset="-122"/>
                <a:cs typeface="Arial" panose="020B0604020202020204" pitchFamily="34" charset="0"/>
              </a:rPr>
              <a:t>: Algorithm</a:t>
            </a:r>
          </a:p>
          <a:p>
            <a:pPr>
              <a:defRPr/>
            </a:pPr>
            <a:endParaRPr kumimoji="0" lang="en-US" altLang="zh-CN" sz="2800" b="1" i="0" u="none" strike="noStrike" kern="1200" cap="none" spc="0" normalizeH="0" baseline="0" noProof="0" dirty="0">
              <a:ln w="0"/>
              <a:solidFill>
                <a:srgbClr val="ACD433"/>
              </a:solidFill>
              <a:effectLst>
                <a:outerShdw blurRad="38100" dist="25400" dir="5400000" algn="ctr" rotWithShape="0">
                  <a:srgbClr val="6E747A">
                    <a:alpha val="43000"/>
                  </a:srgbClr>
                </a:outerShdw>
              </a:effectLst>
              <a:uLnTx/>
              <a:uFillTx/>
              <a:latin typeface="Century Gothic" panose="020B0502020202020204"/>
              <a:ea typeface="等线" panose="02010600030101010101" pitchFamily="2" charset="-122"/>
              <a:cs typeface="Arial" panose="020B0604020202020204" pitchFamily="34" charset="0"/>
            </a:endParaRPr>
          </a:p>
        </p:txBody>
      </p:sp>
      <mc:AlternateContent xmlns:mc="http://schemas.openxmlformats.org/markup-compatibility/2006">
        <mc:Choice xmlns:a14="http://schemas.microsoft.com/office/drawing/2010/main" Requires="a14">
          <p:sp>
            <p:nvSpPr>
              <p:cNvPr id="5" name="矩形 5">
                <a:extLst>
                  <a:ext uri="{FF2B5EF4-FFF2-40B4-BE49-F238E27FC236}">
                    <a16:creationId xmlns:a16="http://schemas.microsoft.com/office/drawing/2014/main" id="{7A98BA15-C097-8544-9711-72F0F38C1328}"/>
                  </a:ext>
                </a:extLst>
              </p:cNvPr>
              <p:cNvSpPr/>
              <p:nvPr/>
            </p:nvSpPr>
            <p:spPr>
              <a:xfrm>
                <a:off x="663152" y="1545771"/>
                <a:ext cx="10446660" cy="1351973"/>
              </a:xfrm>
              <a:prstGeom prst="rect">
                <a:avLst/>
              </a:prstGeom>
              <a:noFill/>
            </p:spPr>
            <p:txBody>
              <a:bodyPr wrap="square" lIns="91440" tIns="45720" rIns="91440" bIns="45720">
                <a:spAutoFit/>
              </a:bodyPr>
              <a:lstStyle/>
              <a:p>
                <a:pPr>
                  <a:defRPr/>
                </a:pPr>
                <a:r>
                  <a:rPr kumimoji="0" lang="en-US" altLang="zh-CN" sz="2400" i="0" u="none" strike="noStrike" kern="1200" cap="none" spc="0" normalizeH="0" baseline="0" noProof="0" dirty="0">
                    <a:ln w="0"/>
                    <a:solidFill>
                      <a:srgbClr val="ACD433"/>
                    </a:solidFill>
                    <a:effectLst>
                      <a:outerShdw blurRad="38100" dist="25400" dir="5400000" algn="ctr" rotWithShape="0">
                        <a:srgbClr val="6E747A">
                          <a:alpha val="43000"/>
                        </a:srgbClr>
                      </a:outerShdw>
                    </a:effectLst>
                    <a:uLnTx/>
                    <a:uFillTx/>
                    <a:latin typeface="Century Gothic" panose="020B0502020202020204"/>
                    <a:ea typeface="等线" panose="02010600030101010101" pitchFamily="2" charset="-122"/>
                    <a:cs typeface="Arial" panose="020B0604020202020204" pitchFamily="34" charset="0"/>
                  </a:rPr>
                  <a:t>4</a:t>
                </a:r>
                <a:r>
                  <a:rPr lang="en-US" altLang="zh-CN" sz="2400" dirty="0">
                    <a:ln w="0"/>
                    <a:solidFill>
                      <a:srgbClr val="ACD433"/>
                    </a:solidFill>
                    <a:effectLst>
                      <a:outerShdw blurRad="38100" dist="25400" dir="5400000" algn="ctr" rotWithShape="0">
                        <a:srgbClr val="6E747A">
                          <a:alpha val="43000"/>
                        </a:srgbClr>
                      </a:outerShdw>
                    </a:effectLst>
                    <a:ea typeface="等线" panose="02010600030101010101" pitchFamily="2" charset="-122"/>
                    <a:cs typeface="Arial" panose="020B0604020202020204" pitchFamily="34" charset="0"/>
                  </a:rPr>
                  <a:t>.1 Results for variation of </a:t>
                </a:r>
                <a14:m>
                  <m:oMath xmlns:m="http://schemas.openxmlformats.org/officeDocument/2006/math">
                    <m:sSub>
                      <m:sSubPr>
                        <m:ctrlPr>
                          <a:rPr lang="en-US" altLang="zh-CN" sz="2400" b="0" i="1" dirty="0" smtClean="0">
                            <a:ln w="0"/>
                            <a:solidFill>
                              <a:srgbClr val="ACD433"/>
                            </a:solidFill>
                            <a:effectLst>
                              <a:outerShdw blurRad="38100" dist="25400" dir="5400000" algn="ctr" rotWithShape="0">
                                <a:srgbClr val="6E747A">
                                  <a:alpha val="43000"/>
                                </a:srgbClr>
                              </a:outerShdw>
                            </a:effectLst>
                            <a:latin typeface="Cambria Math" panose="02040503050406030204" pitchFamily="18" charset="0"/>
                            <a:ea typeface="等线" panose="02010600030101010101" pitchFamily="2" charset="-122"/>
                            <a:cs typeface="Arial" panose="020B0604020202020204" pitchFamily="34" charset="0"/>
                          </a:rPr>
                        </m:ctrlPr>
                      </m:sSubPr>
                      <m:e>
                        <m:r>
                          <a:rPr lang="en-US" altLang="zh-CN" sz="2400" i="1" dirty="0" smtClean="0">
                            <a:ln w="0"/>
                            <a:solidFill>
                              <a:srgbClr val="ACD433"/>
                            </a:solidFill>
                            <a:effectLst>
                              <a:outerShdw blurRad="38100" dist="25400" dir="5400000" algn="ctr" rotWithShape="0">
                                <a:srgbClr val="6E747A">
                                  <a:alpha val="43000"/>
                                </a:srgbClr>
                              </a:outerShdw>
                            </a:effectLst>
                            <a:latin typeface="Cambria Math" panose="02040503050406030204" pitchFamily="18" charset="0"/>
                            <a:ea typeface="等线" panose="02010600030101010101" pitchFamily="2" charset="-122"/>
                            <a:cs typeface="Arial" panose="020B0604020202020204" pitchFamily="34" charset="0"/>
                          </a:rPr>
                          <m:t>𝑘</m:t>
                        </m:r>
                      </m:e>
                      <m:sub>
                        <m:r>
                          <a:rPr lang="en-US" altLang="zh-CN" sz="2400" i="1" dirty="0" smtClean="0">
                            <a:ln w="0"/>
                            <a:solidFill>
                              <a:srgbClr val="ACD433"/>
                            </a:solidFill>
                            <a:effectLst>
                              <a:outerShdw blurRad="38100" dist="25400" dir="5400000" algn="ctr" rotWithShape="0">
                                <a:srgbClr val="6E747A">
                                  <a:alpha val="43000"/>
                                </a:srgbClr>
                              </a:outerShdw>
                            </a:effectLst>
                            <a:latin typeface="Cambria Math" panose="02040503050406030204" pitchFamily="18" charset="0"/>
                            <a:ea typeface="等线" panose="02010600030101010101" pitchFamily="2" charset="-122"/>
                            <a:cs typeface="Arial" panose="020B0604020202020204" pitchFamily="34" charset="0"/>
                          </a:rPr>
                          <m:t>𝑝</m:t>
                        </m:r>
                      </m:sub>
                    </m:sSub>
                  </m:oMath>
                </a14:m>
                <a:r>
                  <a:rPr lang="en-US" altLang="zh-CN" sz="2400" dirty="0">
                    <a:ln w="0"/>
                    <a:solidFill>
                      <a:srgbClr val="ACD433"/>
                    </a:solidFill>
                    <a:effectLst>
                      <a:outerShdw blurRad="38100" dist="25400" dir="5400000" algn="ctr" rotWithShape="0">
                        <a:srgbClr val="6E747A">
                          <a:alpha val="43000"/>
                        </a:srgbClr>
                      </a:outerShdw>
                    </a:effectLst>
                    <a:ea typeface="等线" panose="02010600030101010101" pitchFamily="2" charset="-122"/>
                    <a:cs typeface="Arial" panose="020B0604020202020204" pitchFamily="34" charset="0"/>
                  </a:rPr>
                  <a:t> and </a:t>
                </a:r>
                <a14:m>
                  <m:oMath xmlns:m="http://schemas.openxmlformats.org/officeDocument/2006/math">
                    <m:sSub>
                      <m:sSubPr>
                        <m:ctrlPr>
                          <a:rPr lang="en-US" altLang="zh-CN" sz="2400" b="0" i="1" dirty="0" smtClean="0">
                            <a:ln w="0"/>
                            <a:solidFill>
                              <a:srgbClr val="ACD433"/>
                            </a:solidFill>
                            <a:effectLst>
                              <a:outerShdw blurRad="38100" dist="25400" dir="5400000" algn="ctr" rotWithShape="0">
                                <a:srgbClr val="6E747A">
                                  <a:alpha val="43000"/>
                                </a:srgbClr>
                              </a:outerShdw>
                            </a:effectLst>
                            <a:latin typeface="Cambria Math" panose="02040503050406030204" pitchFamily="18" charset="0"/>
                            <a:ea typeface="等线" panose="02010600030101010101" pitchFamily="2" charset="-122"/>
                            <a:cs typeface="Arial" panose="020B0604020202020204" pitchFamily="34" charset="0"/>
                          </a:rPr>
                        </m:ctrlPr>
                      </m:sSubPr>
                      <m:e>
                        <m:r>
                          <a:rPr lang="en-US" altLang="zh-CN" sz="2400" i="1" dirty="0" smtClean="0">
                            <a:ln w="0"/>
                            <a:solidFill>
                              <a:srgbClr val="ACD433"/>
                            </a:solidFill>
                            <a:effectLst>
                              <a:outerShdw blurRad="38100" dist="25400" dir="5400000" algn="ctr" rotWithShape="0">
                                <a:srgbClr val="6E747A">
                                  <a:alpha val="43000"/>
                                </a:srgbClr>
                              </a:outerShdw>
                            </a:effectLst>
                            <a:latin typeface="Cambria Math" panose="02040503050406030204" pitchFamily="18" charset="0"/>
                            <a:ea typeface="等线" panose="02010600030101010101" pitchFamily="2" charset="-122"/>
                            <a:cs typeface="Arial" panose="020B0604020202020204" pitchFamily="34" charset="0"/>
                          </a:rPr>
                          <m:t>𝑘</m:t>
                        </m:r>
                      </m:e>
                      <m:sub>
                        <m:r>
                          <a:rPr lang="en-US" altLang="zh-CN" sz="2400" i="1" dirty="0" smtClean="0">
                            <a:ln w="0"/>
                            <a:solidFill>
                              <a:srgbClr val="ACD433"/>
                            </a:solidFill>
                            <a:effectLst>
                              <a:outerShdw blurRad="38100" dist="25400" dir="5400000" algn="ctr" rotWithShape="0">
                                <a:srgbClr val="6E747A">
                                  <a:alpha val="43000"/>
                                </a:srgbClr>
                              </a:outerShdw>
                            </a:effectLst>
                            <a:latin typeface="Cambria Math" panose="02040503050406030204" pitchFamily="18" charset="0"/>
                            <a:ea typeface="等线" panose="02010600030101010101" pitchFamily="2" charset="-122"/>
                            <a:cs typeface="Arial" panose="020B0604020202020204" pitchFamily="34" charset="0"/>
                          </a:rPr>
                          <m:t>𝑑</m:t>
                        </m:r>
                      </m:sub>
                    </m:sSub>
                  </m:oMath>
                </a14:m>
                <a:r>
                  <a:rPr lang="en-US" altLang="zh-CN" sz="2400" dirty="0">
                    <a:ln w="0"/>
                    <a:solidFill>
                      <a:srgbClr val="ACD433"/>
                    </a:solidFill>
                    <a:effectLst>
                      <a:outerShdw blurRad="38100" dist="25400" dir="5400000" algn="ctr" rotWithShape="0">
                        <a:srgbClr val="6E747A">
                          <a:alpha val="43000"/>
                        </a:srgbClr>
                      </a:outerShdw>
                    </a:effectLst>
                    <a:ea typeface="等线" panose="02010600030101010101" pitchFamily="2" charset="-122"/>
                    <a:cs typeface="Arial" panose="020B0604020202020204" pitchFamily="34" charset="0"/>
                  </a:rPr>
                  <a:t> in </a:t>
                </a:r>
                <a14:m>
                  <m:oMath xmlns:m="http://schemas.openxmlformats.org/officeDocument/2006/math">
                    <m:r>
                      <a:rPr lang="en-US" altLang="zh-CN" sz="2400" i="1" dirty="0" smtClean="0">
                        <a:ln w="0"/>
                        <a:solidFill>
                          <a:srgbClr val="ACD433"/>
                        </a:solidFill>
                        <a:effectLst>
                          <a:outerShdw blurRad="38100" dist="25400" dir="5400000" algn="ctr" rotWithShape="0">
                            <a:srgbClr val="6E747A">
                              <a:alpha val="43000"/>
                            </a:srgbClr>
                          </a:outerShdw>
                        </a:effectLst>
                        <a:latin typeface="Cambria Math" panose="02040503050406030204" pitchFamily="18" charset="0"/>
                        <a:ea typeface="等线" panose="02010600030101010101" pitchFamily="2" charset="-122"/>
                        <a:cs typeface="Arial" panose="020B0604020202020204" pitchFamily="34" charset="0"/>
                      </a:rPr>
                      <m:t>𝑥</m:t>
                    </m:r>
                  </m:oMath>
                </a14:m>
                <a:r>
                  <a:rPr lang="en-US" altLang="zh-CN" sz="2400" dirty="0">
                    <a:ln w="0"/>
                    <a:solidFill>
                      <a:srgbClr val="ACD433"/>
                    </a:solidFill>
                    <a:effectLst>
                      <a:outerShdw blurRad="38100" dist="25400" dir="5400000" algn="ctr" rotWithShape="0">
                        <a:srgbClr val="6E747A">
                          <a:alpha val="43000"/>
                        </a:srgbClr>
                      </a:outerShdw>
                    </a:effectLst>
                    <a:ea typeface="等线" panose="02010600030101010101" pitchFamily="2" charset="-122"/>
                    <a:cs typeface="Arial" panose="020B0604020202020204" pitchFamily="34" charset="0"/>
                  </a:rPr>
                  <a:t> and </a:t>
                </a:r>
                <a14:m>
                  <m:oMath xmlns:m="http://schemas.openxmlformats.org/officeDocument/2006/math">
                    <m:r>
                      <a:rPr lang="en-US" altLang="zh-CN" sz="2400" i="1" dirty="0" smtClean="0">
                        <a:ln w="0"/>
                        <a:solidFill>
                          <a:srgbClr val="ACD433"/>
                        </a:solidFill>
                        <a:effectLst>
                          <a:outerShdw blurRad="38100" dist="25400" dir="5400000" algn="ctr" rotWithShape="0">
                            <a:srgbClr val="6E747A">
                              <a:alpha val="43000"/>
                            </a:srgbClr>
                          </a:outerShdw>
                        </a:effectLst>
                        <a:latin typeface="Cambria Math" panose="02040503050406030204" pitchFamily="18" charset="0"/>
                        <a:ea typeface="等线" panose="02010600030101010101" pitchFamily="2" charset="-122"/>
                        <a:cs typeface="Arial" panose="020B0604020202020204" pitchFamily="34" charset="0"/>
                      </a:rPr>
                      <m:t>𝑦</m:t>
                    </m:r>
                  </m:oMath>
                </a14:m>
                <a:r>
                  <a:rPr lang="en-US" altLang="zh-CN" sz="2400" dirty="0">
                    <a:ln w="0"/>
                    <a:solidFill>
                      <a:srgbClr val="ACD433"/>
                    </a:solidFill>
                    <a:effectLst>
                      <a:outerShdw blurRad="38100" dist="25400" dir="5400000" algn="ctr" rotWithShape="0">
                        <a:srgbClr val="6E747A">
                          <a:alpha val="43000"/>
                        </a:srgbClr>
                      </a:outerShdw>
                    </a:effectLst>
                    <a:ea typeface="等线" panose="02010600030101010101" pitchFamily="2" charset="-122"/>
                    <a:cs typeface="Arial" panose="020B0604020202020204" pitchFamily="34" charset="0"/>
                  </a:rPr>
                  <a:t> direction</a:t>
                </a:r>
              </a:p>
              <a:p>
                <a:pPr>
                  <a:defRPr/>
                </a:pPr>
                <a:endParaRPr lang="en-US" altLang="zh-CN" sz="2000" dirty="0">
                  <a:ln w="0"/>
                  <a:solidFill>
                    <a:srgbClr val="ACD433"/>
                  </a:solidFill>
                  <a:effectLst>
                    <a:outerShdw blurRad="38100" dist="25400" dir="5400000" algn="ctr" rotWithShape="0">
                      <a:srgbClr val="6E747A">
                        <a:alpha val="43000"/>
                      </a:srgbClr>
                    </a:outerShdw>
                  </a:effectLst>
                  <a:ea typeface="等线" panose="02010600030101010101" pitchFamily="2" charset="-122"/>
                  <a:cs typeface="Arial" panose="020B0604020202020204" pitchFamily="34" charset="0"/>
                </a:endParaRPr>
              </a:p>
              <a:p>
                <a:pPr>
                  <a:defRPr/>
                </a:pPr>
                <a:r>
                  <a:rPr kumimoji="0" lang="en-US" altLang="zh-CN" i="0" u="none" strike="noStrike" kern="1200" cap="none" spc="0" normalizeH="0" baseline="0" noProof="0" dirty="0">
                    <a:ln w="0"/>
                    <a:effectLst>
                      <a:outerShdw blurRad="38100" dist="25400" dir="5400000" algn="ctr" rotWithShape="0">
                        <a:srgbClr val="6E747A">
                          <a:alpha val="43000"/>
                        </a:srgbClr>
                      </a:outerShdw>
                    </a:effectLst>
                    <a:uLnTx/>
                    <a:uFillTx/>
                    <a:latin typeface="Century Gothic" panose="020B0502020202020204"/>
                    <a:ea typeface="等线" panose="02010600030101010101" pitchFamily="2" charset="-122"/>
                    <a:cs typeface="Arial" panose="020B0604020202020204" pitchFamily="34" charset="0"/>
                  </a:rPr>
                  <a:t>(since parameters in x and y direction is equivalent for rod insertion, the corresponding parameters are equal in each test) </a:t>
                </a:r>
                <a:endParaRPr kumimoji="0" lang="en-US" altLang="zh-CN" sz="2400" i="0" u="none" strike="noStrike" kern="1200" cap="none" spc="0" normalizeH="0" baseline="0" noProof="0" dirty="0">
                  <a:ln w="0"/>
                  <a:effectLst>
                    <a:outerShdw blurRad="38100" dist="25400" dir="5400000" algn="ctr" rotWithShape="0">
                      <a:srgbClr val="6E747A">
                        <a:alpha val="43000"/>
                      </a:srgbClr>
                    </a:outerShdw>
                  </a:effectLst>
                  <a:uLnTx/>
                  <a:uFillTx/>
                  <a:latin typeface="Century Gothic" panose="020B0502020202020204"/>
                  <a:ea typeface="等线" panose="02010600030101010101" pitchFamily="2" charset="-122"/>
                  <a:cs typeface="Arial" panose="020B0604020202020204" pitchFamily="34" charset="0"/>
                </a:endParaRPr>
              </a:p>
            </p:txBody>
          </p:sp>
        </mc:Choice>
        <mc:Fallback>
          <p:sp>
            <p:nvSpPr>
              <p:cNvPr id="5" name="矩形 5">
                <a:extLst>
                  <a:ext uri="{FF2B5EF4-FFF2-40B4-BE49-F238E27FC236}">
                    <a16:creationId xmlns:a16="http://schemas.microsoft.com/office/drawing/2014/main" id="{7A98BA15-C097-8544-9711-72F0F38C1328}"/>
                  </a:ext>
                </a:extLst>
              </p:cNvPr>
              <p:cNvSpPr>
                <a:spLocks noRot="1" noChangeAspect="1" noMove="1" noResize="1" noEditPoints="1" noAdjustHandles="1" noChangeArrowheads="1" noChangeShapeType="1" noTextEdit="1"/>
              </p:cNvSpPr>
              <p:nvPr/>
            </p:nvSpPr>
            <p:spPr>
              <a:xfrm>
                <a:off x="663152" y="1545771"/>
                <a:ext cx="10446660" cy="1351973"/>
              </a:xfrm>
              <a:prstGeom prst="rect">
                <a:avLst/>
              </a:prstGeom>
              <a:blipFill>
                <a:blip r:embed="rId2"/>
                <a:stretch>
                  <a:fillRect l="-1094" t="-3704" b="-8333"/>
                </a:stretch>
              </a:blipFill>
            </p:spPr>
            <p:txBody>
              <a:bodyPr/>
              <a:lstStyle/>
              <a:p>
                <a:r>
                  <a:rPr lang="en-IL">
                    <a:noFill/>
                  </a:rPr>
                  <a:t> </a:t>
                </a:r>
              </a:p>
            </p:txBody>
          </p:sp>
        </mc:Fallback>
      </mc:AlternateContent>
      <p:sp>
        <p:nvSpPr>
          <p:cNvPr id="7" name="矩形 5">
            <a:extLst>
              <a:ext uri="{FF2B5EF4-FFF2-40B4-BE49-F238E27FC236}">
                <a16:creationId xmlns:a16="http://schemas.microsoft.com/office/drawing/2014/main" id="{1A2B141E-D095-E547-92AF-041322FEDFFA}"/>
              </a:ext>
            </a:extLst>
          </p:cNvPr>
          <p:cNvSpPr/>
          <p:nvPr/>
        </p:nvSpPr>
        <p:spPr>
          <a:xfrm>
            <a:off x="1082188" y="2400429"/>
            <a:ext cx="6050132" cy="800219"/>
          </a:xfrm>
          <a:prstGeom prst="rect">
            <a:avLst/>
          </a:prstGeom>
          <a:noFill/>
        </p:spPr>
        <p:txBody>
          <a:bodyPr wrap="square" lIns="91440" tIns="45720" rIns="91440" bIns="45720">
            <a:spAutoFit/>
          </a:bodyPr>
          <a:lstStyle/>
          <a:p>
            <a:pPr lvl="0" algn="just"/>
            <a:endParaRPr lang="en-IL" dirty="0"/>
          </a:p>
          <a:p>
            <a:pPr marL="457200" indent="-457200" algn="just">
              <a:buFont typeface="Arial" panose="020B0604020202020204" pitchFamily="34" charset="0"/>
              <a:buChar char="•"/>
              <a:defRPr/>
            </a:pPr>
            <a:endParaRPr kumimoji="0" lang="en-US" altLang="zh-CN" sz="2800" b="1" i="0" u="none" strike="noStrike" kern="1200" cap="none" spc="0" normalizeH="0" baseline="0" noProof="0" dirty="0">
              <a:ln w="0"/>
              <a:solidFill>
                <a:srgbClr val="ACD433"/>
              </a:solidFill>
              <a:effectLst>
                <a:outerShdw blurRad="38100" dist="25400" dir="5400000" algn="ctr" rotWithShape="0">
                  <a:srgbClr val="6E747A">
                    <a:alpha val="43000"/>
                  </a:srgbClr>
                </a:outerShdw>
              </a:effectLst>
              <a:uLnTx/>
              <a:uFillTx/>
              <a:latin typeface="Century Gothic" panose="020B0502020202020204"/>
              <a:ea typeface="等线" panose="02010600030101010101" pitchFamily="2" charset="-122"/>
              <a:cs typeface="Arial" panose="020B0604020202020204" pitchFamily="34" charset="0"/>
            </a:endParaRPr>
          </a:p>
        </p:txBody>
      </p:sp>
    </p:spTree>
    <p:extLst>
      <p:ext uri="{BB962C8B-B14F-4D97-AF65-F5344CB8AC3E}">
        <p14:creationId xmlns:p14="http://schemas.microsoft.com/office/powerpoint/2010/main" val="3969716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B5DF4C9-37CF-4F19-8D2F-58066A51EE1F}"/>
              </a:ext>
            </a:extLst>
          </p:cNvPr>
          <p:cNvSpPr/>
          <p:nvPr/>
        </p:nvSpPr>
        <p:spPr>
          <a:xfrm>
            <a:off x="663152" y="591590"/>
            <a:ext cx="10572125" cy="923330"/>
          </a:xfrm>
          <a:prstGeom prst="rect">
            <a:avLst/>
          </a:prstGeom>
          <a:noFill/>
        </p:spPr>
        <p:txBody>
          <a:bodyPr wrap="none" lIns="91440" tIns="45720" rIns="91440" bIns="45720">
            <a:spAutoFit/>
          </a:bodyPr>
          <a:lstStyle/>
          <a:p>
            <a:pPr algn="ctr"/>
            <a:r>
              <a:rPr lang="en-US" altLang="zh-CN" sz="5400" dirty="0">
                <a:ln w="0"/>
                <a:solidFill>
                  <a:schemeClr val="accent1"/>
                </a:solidFill>
                <a:effectLst>
                  <a:outerShdw blurRad="38100" dist="25400" dir="5400000" algn="ctr" rotWithShape="0">
                    <a:srgbClr val="6E747A">
                      <a:alpha val="43000"/>
                    </a:srgbClr>
                  </a:outerShdw>
                </a:effectLst>
              </a:rPr>
              <a:t>———————————————</a:t>
            </a:r>
            <a:endParaRPr lang="zh-CN" alt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4" name="矩形 5">
            <a:extLst>
              <a:ext uri="{FF2B5EF4-FFF2-40B4-BE49-F238E27FC236}">
                <a16:creationId xmlns:a16="http://schemas.microsoft.com/office/drawing/2014/main" id="{3C63A727-F8EC-5542-AE74-FAB946B6ACE9}"/>
              </a:ext>
            </a:extLst>
          </p:cNvPr>
          <p:cNvSpPr/>
          <p:nvPr/>
        </p:nvSpPr>
        <p:spPr>
          <a:xfrm>
            <a:off x="663152" y="591590"/>
            <a:ext cx="10446660" cy="954107"/>
          </a:xfrm>
          <a:prstGeom prst="rect">
            <a:avLst/>
          </a:prstGeom>
          <a:noFill/>
        </p:spPr>
        <p:txBody>
          <a:bodyPr wrap="square" lIns="91440" tIns="45720" rIns="91440" bIns="45720">
            <a:spAutoFit/>
          </a:bodyPr>
          <a:lstStyle/>
          <a:p>
            <a:pPr marL="457200" indent="-457200">
              <a:buFont typeface="Wingdings" pitchFamily="2" charset="2"/>
              <a:buChar char="Ø"/>
              <a:defRPr/>
            </a:pPr>
            <a:r>
              <a:rPr kumimoji="0" lang="en-US" altLang="zh-CN" sz="2800" b="1" i="0" u="none" strike="noStrike" kern="1200" cap="none" spc="0" normalizeH="0" baseline="0" noProof="0" dirty="0">
                <a:ln w="0"/>
                <a:solidFill>
                  <a:srgbClr val="ACD433"/>
                </a:solidFill>
                <a:effectLst>
                  <a:outerShdw blurRad="38100" dist="25400" dir="5400000" algn="ctr" rotWithShape="0">
                    <a:srgbClr val="6E747A">
                      <a:alpha val="43000"/>
                    </a:srgbClr>
                  </a:outerShdw>
                </a:effectLst>
                <a:uLnTx/>
                <a:uFillTx/>
                <a:latin typeface="Century Gothic" panose="020B0502020202020204"/>
                <a:ea typeface="等线" panose="02010600030101010101" pitchFamily="2" charset="-122"/>
                <a:cs typeface="Arial" panose="020B0604020202020204" pitchFamily="34" charset="0"/>
              </a:rPr>
              <a:t>Part 4</a:t>
            </a:r>
            <a:r>
              <a:rPr lang="en-US" altLang="zh-CN" sz="2800" b="1" dirty="0">
                <a:ln w="0"/>
                <a:solidFill>
                  <a:srgbClr val="ACD433"/>
                </a:solidFill>
                <a:effectLst>
                  <a:outerShdw blurRad="38100" dist="25400" dir="5400000" algn="ctr" rotWithShape="0">
                    <a:srgbClr val="6E747A">
                      <a:alpha val="43000"/>
                    </a:srgbClr>
                  </a:outerShdw>
                </a:effectLst>
                <a:ea typeface="等线" panose="02010600030101010101" pitchFamily="2" charset="-122"/>
                <a:cs typeface="Arial" panose="020B0604020202020204" pitchFamily="34" charset="0"/>
              </a:rPr>
              <a:t>: Algorithm</a:t>
            </a:r>
          </a:p>
          <a:p>
            <a:pPr>
              <a:defRPr/>
            </a:pPr>
            <a:endParaRPr kumimoji="0" lang="en-US" altLang="zh-CN" sz="2800" b="1" i="0" u="none" strike="noStrike" kern="1200" cap="none" spc="0" normalizeH="0" baseline="0" noProof="0" dirty="0">
              <a:ln w="0"/>
              <a:solidFill>
                <a:srgbClr val="ACD433"/>
              </a:solidFill>
              <a:effectLst>
                <a:outerShdw blurRad="38100" dist="25400" dir="5400000" algn="ctr" rotWithShape="0">
                  <a:srgbClr val="6E747A">
                    <a:alpha val="43000"/>
                  </a:srgbClr>
                </a:outerShdw>
              </a:effectLst>
              <a:uLnTx/>
              <a:uFillTx/>
              <a:latin typeface="Century Gothic" panose="020B0502020202020204"/>
              <a:ea typeface="等线" panose="02010600030101010101" pitchFamily="2" charset="-122"/>
              <a:cs typeface="Arial" panose="020B0604020202020204" pitchFamily="34" charset="0"/>
            </a:endParaRPr>
          </a:p>
        </p:txBody>
      </p:sp>
      <mc:AlternateContent xmlns:mc="http://schemas.openxmlformats.org/markup-compatibility/2006">
        <mc:Choice xmlns:a14="http://schemas.microsoft.com/office/drawing/2010/main" Requires="a14">
          <p:sp>
            <p:nvSpPr>
              <p:cNvPr id="5" name="矩形 5">
                <a:extLst>
                  <a:ext uri="{FF2B5EF4-FFF2-40B4-BE49-F238E27FC236}">
                    <a16:creationId xmlns:a16="http://schemas.microsoft.com/office/drawing/2014/main" id="{7A98BA15-C097-8544-9711-72F0F38C1328}"/>
                  </a:ext>
                </a:extLst>
              </p:cNvPr>
              <p:cNvSpPr/>
              <p:nvPr/>
            </p:nvSpPr>
            <p:spPr>
              <a:xfrm>
                <a:off x="663152" y="1545771"/>
                <a:ext cx="10446660" cy="3149132"/>
              </a:xfrm>
              <a:prstGeom prst="rect">
                <a:avLst/>
              </a:prstGeom>
              <a:noFill/>
            </p:spPr>
            <p:txBody>
              <a:bodyPr wrap="square" lIns="91440" tIns="45720" rIns="91440" bIns="45720">
                <a:spAutoFit/>
              </a:bodyPr>
              <a:lstStyle/>
              <a:p>
                <a:pPr>
                  <a:defRPr/>
                </a:pPr>
                <a:r>
                  <a:rPr kumimoji="0" lang="en-US" altLang="zh-CN" sz="2400" i="0" u="none" strike="noStrike" kern="1200" cap="none" spc="0" normalizeH="0" baseline="0" noProof="0" dirty="0">
                    <a:ln w="0"/>
                    <a:solidFill>
                      <a:srgbClr val="ACD433"/>
                    </a:solidFill>
                    <a:effectLst>
                      <a:outerShdw blurRad="38100" dist="25400" dir="5400000" algn="ctr" rotWithShape="0">
                        <a:srgbClr val="6E747A">
                          <a:alpha val="43000"/>
                        </a:srgbClr>
                      </a:outerShdw>
                    </a:effectLst>
                    <a:uLnTx/>
                    <a:uFillTx/>
                    <a:latin typeface="Century Gothic" panose="020B0502020202020204"/>
                    <a:ea typeface="等线" panose="02010600030101010101" pitchFamily="2" charset="-122"/>
                    <a:cs typeface="Arial" panose="020B0604020202020204" pitchFamily="34" charset="0"/>
                  </a:rPr>
                  <a:t>4</a:t>
                </a:r>
                <a:r>
                  <a:rPr lang="en-US" altLang="zh-CN" sz="2400" dirty="0">
                    <a:ln w="0"/>
                    <a:solidFill>
                      <a:srgbClr val="ACD433"/>
                    </a:solidFill>
                    <a:effectLst>
                      <a:outerShdw blurRad="38100" dist="25400" dir="5400000" algn="ctr" rotWithShape="0">
                        <a:srgbClr val="6E747A">
                          <a:alpha val="43000"/>
                        </a:srgbClr>
                      </a:outerShdw>
                    </a:effectLst>
                    <a:ea typeface="等线" panose="02010600030101010101" pitchFamily="2" charset="-122"/>
                    <a:cs typeface="Arial" panose="020B0604020202020204" pitchFamily="34" charset="0"/>
                  </a:rPr>
                  <a:t>.1 Results for variation of </a:t>
                </a:r>
                <a14:m>
                  <m:oMath xmlns:m="http://schemas.openxmlformats.org/officeDocument/2006/math">
                    <m:sSub>
                      <m:sSubPr>
                        <m:ctrlPr>
                          <a:rPr lang="en-US" altLang="zh-CN" sz="2400" b="0" i="1" dirty="0" smtClean="0">
                            <a:ln w="0"/>
                            <a:solidFill>
                              <a:srgbClr val="ACD433"/>
                            </a:solidFill>
                            <a:effectLst>
                              <a:outerShdw blurRad="38100" dist="25400" dir="5400000" algn="ctr" rotWithShape="0">
                                <a:srgbClr val="6E747A">
                                  <a:alpha val="43000"/>
                                </a:srgbClr>
                              </a:outerShdw>
                            </a:effectLst>
                            <a:latin typeface="Cambria Math" panose="02040503050406030204" pitchFamily="18" charset="0"/>
                            <a:ea typeface="等线" panose="02010600030101010101" pitchFamily="2" charset="-122"/>
                            <a:cs typeface="Arial" panose="020B0604020202020204" pitchFamily="34" charset="0"/>
                          </a:rPr>
                        </m:ctrlPr>
                      </m:sSubPr>
                      <m:e>
                        <m:r>
                          <a:rPr lang="en-US" altLang="zh-CN" sz="2400" i="1" dirty="0" smtClean="0">
                            <a:ln w="0"/>
                            <a:solidFill>
                              <a:srgbClr val="ACD433"/>
                            </a:solidFill>
                            <a:effectLst>
                              <a:outerShdw blurRad="38100" dist="25400" dir="5400000" algn="ctr" rotWithShape="0">
                                <a:srgbClr val="6E747A">
                                  <a:alpha val="43000"/>
                                </a:srgbClr>
                              </a:outerShdw>
                            </a:effectLst>
                            <a:latin typeface="Cambria Math" panose="02040503050406030204" pitchFamily="18" charset="0"/>
                            <a:ea typeface="等线" panose="02010600030101010101" pitchFamily="2" charset="-122"/>
                            <a:cs typeface="Arial" panose="020B0604020202020204" pitchFamily="34" charset="0"/>
                          </a:rPr>
                          <m:t>𝑘</m:t>
                        </m:r>
                      </m:e>
                      <m:sub>
                        <m:r>
                          <a:rPr lang="en-US" altLang="zh-CN" sz="2400" i="1" dirty="0" smtClean="0">
                            <a:ln w="0"/>
                            <a:solidFill>
                              <a:srgbClr val="ACD433"/>
                            </a:solidFill>
                            <a:effectLst>
                              <a:outerShdw blurRad="38100" dist="25400" dir="5400000" algn="ctr" rotWithShape="0">
                                <a:srgbClr val="6E747A">
                                  <a:alpha val="43000"/>
                                </a:srgbClr>
                              </a:outerShdw>
                            </a:effectLst>
                            <a:latin typeface="Cambria Math" panose="02040503050406030204" pitchFamily="18" charset="0"/>
                            <a:ea typeface="等线" panose="02010600030101010101" pitchFamily="2" charset="-122"/>
                            <a:cs typeface="Arial" panose="020B0604020202020204" pitchFamily="34" charset="0"/>
                          </a:rPr>
                          <m:t>𝑝</m:t>
                        </m:r>
                      </m:sub>
                    </m:sSub>
                  </m:oMath>
                </a14:m>
                <a:r>
                  <a:rPr lang="en-US" altLang="zh-CN" sz="2400" dirty="0">
                    <a:ln w="0"/>
                    <a:solidFill>
                      <a:srgbClr val="ACD433"/>
                    </a:solidFill>
                    <a:effectLst>
                      <a:outerShdw blurRad="38100" dist="25400" dir="5400000" algn="ctr" rotWithShape="0">
                        <a:srgbClr val="6E747A">
                          <a:alpha val="43000"/>
                        </a:srgbClr>
                      </a:outerShdw>
                    </a:effectLst>
                    <a:ea typeface="等线" panose="02010600030101010101" pitchFamily="2" charset="-122"/>
                    <a:cs typeface="Arial" panose="020B0604020202020204" pitchFamily="34" charset="0"/>
                  </a:rPr>
                  <a:t> and </a:t>
                </a:r>
                <a14:m>
                  <m:oMath xmlns:m="http://schemas.openxmlformats.org/officeDocument/2006/math">
                    <m:sSub>
                      <m:sSubPr>
                        <m:ctrlPr>
                          <a:rPr lang="en-US" altLang="zh-CN" sz="2400" b="0" i="1" dirty="0" smtClean="0">
                            <a:ln w="0"/>
                            <a:solidFill>
                              <a:srgbClr val="ACD433"/>
                            </a:solidFill>
                            <a:effectLst>
                              <a:outerShdw blurRad="38100" dist="25400" dir="5400000" algn="ctr" rotWithShape="0">
                                <a:srgbClr val="6E747A">
                                  <a:alpha val="43000"/>
                                </a:srgbClr>
                              </a:outerShdw>
                            </a:effectLst>
                            <a:latin typeface="Cambria Math" panose="02040503050406030204" pitchFamily="18" charset="0"/>
                            <a:ea typeface="等线" panose="02010600030101010101" pitchFamily="2" charset="-122"/>
                            <a:cs typeface="Arial" panose="020B0604020202020204" pitchFamily="34" charset="0"/>
                          </a:rPr>
                        </m:ctrlPr>
                      </m:sSubPr>
                      <m:e>
                        <m:r>
                          <a:rPr lang="en-US" altLang="zh-CN" sz="2400" i="1" dirty="0" smtClean="0">
                            <a:ln w="0"/>
                            <a:solidFill>
                              <a:srgbClr val="ACD433"/>
                            </a:solidFill>
                            <a:effectLst>
                              <a:outerShdw blurRad="38100" dist="25400" dir="5400000" algn="ctr" rotWithShape="0">
                                <a:srgbClr val="6E747A">
                                  <a:alpha val="43000"/>
                                </a:srgbClr>
                              </a:outerShdw>
                            </a:effectLst>
                            <a:latin typeface="Cambria Math" panose="02040503050406030204" pitchFamily="18" charset="0"/>
                            <a:ea typeface="等线" panose="02010600030101010101" pitchFamily="2" charset="-122"/>
                            <a:cs typeface="Arial" panose="020B0604020202020204" pitchFamily="34" charset="0"/>
                          </a:rPr>
                          <m:t>𝑘</m:t>
                        </m:r>
                      </m:e>
                      <m:sub>
                        <m:r>
                          <a:rPr lang="en-US" altLang="zh-CN" sz="2400" i="1" dirty="0" smtClean="0">
                            <a:ln w="0"/>
                            <a:solidFill>
                              <a:srgbClr val="ACD433"/>
                            </a:solidFill>
                            <a:effectLst>
                              <a:outerShdw blurRad="38100" dist="25400" dir="5400000" algn="ctr" rotWithShape="0">
                                <a:srgbClr val="6E747A">
                                  <a:alpha val="43000"/>
                                </a:srgbClr>
                              </a:outerShdw>
                            </a:effectLst>
                            <a:latin typeface="Cambria Math" panose="02040503050406030204" pitchFamily="18" charset="0"/>
                            <a:ea typeface="等线" panose="02010600030101010101" pitchFamily="2" charset="-122"/>
                            <a:cs typeface="Arial" panose="020B0604020202020204" pitchFamily="34" charset="0"/>
                          </a:rPr>
                          <m:t>𝑑</m:t>
                        </m:r>
                      </m:sub>
                    </m:sSub>
                  </m:oMath>
                </a14:m>
                <a:r>
                  <a:rPr lang="en-US" altLang="zh-CN" sz="2400" dirty="0">
                    <a:ln w="0"/>
                    <a:solidFill>
                      <a:srgbClr val="ACD433"/>
                    </a:solidFill>
                    <a:effectLst>
                      <a:outerShdw blurRad="38100" dist="25400" dir="5400000" algn="ctr" rotWithShape="0">
                        <a:srgbClr val="6E747A">
                          <a:alpha val="43000"/>
                        </a:srgbClr>
                      </a:outerShdw>
                    </a:effectLst>
                    <a:ea typeface="等线" panose="02010600030101010101" pitchFamily="2" charset="-122"/>
                    <a:cs typeface="Arial" panose="020B0604020202020204" pitchFamily="34" charset="0"/>
                  </a:rPr>
                  <a:t> in </a:t>
                </a:r>
                <a14:m>
                  <m:oMath xmlns:m="http://schemas.openxmlformats.org/officeDocument/2006/math">
                    <m:r>
                      <a:rPr lang="en-US" altLang="zh-CN" sz="2400" i="1" dirty="0" smtClean="0">
                        <a:ln w="0"/>
                        <a:solidFill>
                          <a:srgbClr val="ACD433"/>
                        </a:solidFill>
                        <a:effectLst>
                          <a:outerShdw blurRad="38100" dist="25400" dir="5400000" algn="ctr" rotWithShape="0">
                            <a:srgbClr val="6E747A">
                              <a:alpha val="43000"/>
                            </a:srgbClr>
                          </a:outerShdw>
                        </a:effectLst>
                        <a:latin typeface="Cambria Math" panose="02040503050406030204" pitchFamily="18" charset="0"/>
                        <a:ea typeface="等线" panose="02010600030101010101" pitchFamily="2" charset="-122"/>
                        <a:cs typeface="Arial" panose="020B0604020202020204" pitchFamily="34" charset="0"/>
                      </a:rPr>
                      <m:t>𝑥</m:t>
                    </m:r>
                  </m:oMath>
                </a14:m>
                <a:r>
                  <a:rPr lang="en-US" altLang="zh-CN" sz="2400" dirty="0">
                    <a:ln w="0"/>
                    <a:solidFill>
                      <a:srgbClr val="ACD433"/>
                    </a:solidFill>
                    <a:effectLst>
                      <a:outerShdw blurRad="38100" dist="25400" dir="5400000" algn="ctr" rotWithShape="0">
                        <a:srgbClr val="6E747A">
                          <a:alpha val="43000"/>
                        </a:srgbClr>
                      </a:outerShdw>
                    </a:effectLst>
                    <a:ea typeface="等线" panose="02010600030101010101" pitchFamily="2" charset="-122"/>
                    <a:cs typeface="Arial" panose="020B0604020202020204" pitchFamily="34" charset="0"/>
                  </a:rPr>
                  <a:t> and </a:t>
                </a:r>
                <a14:m>
                  <m:oMath xmlns:m="http://schemas.openxmlformats.org/officeDocument/2006/math">
                    <m:r>
                      <a:rPr lang="en-US" altLang="zh-CN" sz="2400" i="1" dirty="0" smtClean="0">
                        <a:ln w="0"/>
                        <a:solidFill>
                          <a:srgbClr val="ACD433"/>
                        </a:solidFill>
                        <a:effectLst>
                          <a:outerShdw blurRad="38100" dist="25400" dir="5400000" algn="ctr" rotWithShape="0">
                            <a:srgbClr val="6E747A">
                              <a:alpha val="43000"/>
                            </a:srgbClr>
                          </a:outerShdw>
                        </a:effectLst>
                        <a:latin typeface="Cambria Math" panose="02040503050406030204" pitchFamily="18" charset="0"/>
                        <a:ea typeface="等线" panose="02010600030101010101" pitchFamily="2" charset="-122"/>
                        <a:cs typeface="Arial" panose="020B0604020202020204" pitchFamily="34" charset="0"/>
                      </a:rPr>
                      <m:t>𝑦</m:t>
                    </m:r>
                  </m:oMath>
                </a14:m>
                <a:r>
                  <a:rPr lang="en-US" altLang="zh-CN" sz="2400" dirty="0">
                    <a:ln w="0"/>
                    <a:solidFill>
                      <a:srgbClr val="ACD433"/>
                    </a:solidFill>
                    <a:effectLst>
                      <a:outerShdw blurRad="38100" dist="25400" dir="5400000" algn="ctr" rotWithShape="0">
                        <a:srgbClr val="6E747A">
                          <a:alpha val="43000"/>
                        </a:srgbClr>
                      </a:outerShdw>
                    </a:effectLst>
                    <a:ea typeface="等线" panose="02010600030101010101" pitchFamily="2" charset="-122"/>
                    <a:cs typeface="Arial" panose="020B0604020202020204" pitchFamily="34" charset="0"/>
                  </a:rPr>
                  <a:t> direction</a:t>
                </a:r>
              </a:p>
              <a:p>
                <a:pPr>
                  <a:defRPr/>
                </a:pPr>
                <a:endParaRPr lang="en-US" altLang="zh-CN" sz="2000" dirty="0">
                  <a:ln w="0"/>
                  <a:solidFill>
                    <a:srgbClr val="ACD433"/>
                  </a:solidFill>
                  <a:effectLst>
                    <a:outerShdw blurRad="38100" dist="25400" dir="5400000" algn="ctr" rotWithShape="0">
                      <a:srgbClr val="6E747A">
                        <a:alpha val="43000"/>
                      </a:srgbClr>
                    </a:outerShdw>
                  </a:effectLst>
                  <a:ea typeface="等线" panose="02010600030101010101" pitchFamily="2" charset="-122"/>
                  <a:cs typeface="Arial" panose="020B0604020202020204" pitchFamily="34" charset="0"/>
                </a:endParaRPr>
              </a:p>
              <a:p>
                <a:pPr>
                  <a:defRPr/>
                </a:pPr>
                <a:r>
                  <a:rPr kumimoji="0" lang="en-US" altLang="zh-CN" i="0" u="none" strike="noStrike" kern="1200" cap="none" spc="0" normalizeH="0" baseline="0" noProof="0" dirty="0">
                    <a:ln w="0"/>
                    <a:effectLst>
                      <a:outerShdw blurRad="38100" dist="25400" dir="5400000" algn="ctr" rotWithShape="0">
                        <a:srgbClr val="6E747A">
                          <a:alpha val="43000"/>
                        </a:srgbClr>
                      </a:outerShdw>
                    </a:effectLst>
                    <a:uLnTx/>
                    <a:uFillTx/>
                    <a:latin typeface="Century Gothic" panose="020B0502020202020204"/>
                    <a:ea typeface="等线" panose="02010600030101010101" pitchFamily="2" charset="-122"/>
                    <a:cs typeface="Arial" panose="020B0604020202020204" pitchFamily="34" charset="0"/>
                  </a:rPr>
                  <a:t>Discussion: </a:t>
                </a:r>
              </a:p>
              <a:p>
                <a:pPr>
                  <a:defRPr/>
                </a:pPr>
                <a:endParaRPr lang="en-US" altLang="zh-CN" sz="2400" dirty="0">
                  <a:ln w="0"/>
                  <a:effectLst>
                    <a:outerShdw blurRad="38100" dist="25400" dir="5400000" algn="ctr" rotWithShape="0">
                      <a:srgbClr val="6E747A">
                        <a:alpha val="43000"/>
                      </a:srgbClr>
                    </a:outerShdw>
                  </a:effectLst>
                  <a:latin typeface="Century Gothic" panose="020B0502020202020204"/>
                  <a:ea typeface="等线" panose="02010600030101010101" pitchFamily="2" charset="-122"/>
                  <a:cs typeface="Arial" panose="020B0604020202020204" pitchFamily="34" charset="0"/>
                </a:endParaRPr>
              </a:p>
              <a:p>
                <a:pPr marL="342900" indent="-342900">
                  <a:buFont typeface="Arial" panose="020B0604020202020204" pitchFamily="34" charset="0"/>
                  <a:buChar char="•"/>
                  <a:defRPr/>
                </a:pPr>
                <a:r>
                  <a:rPr lang="en-US" altLang="zh-CN" dirty="0">
                    <a:ln w="0"/>
                    <a:effectLst>
                      <a:outerShdw blurRad="38100" dist="25400" dir="5400000" algn="ctr" rotWithShape="0">
                        <a:srgbClr val="6E747A">
                          <a:alpha val="43000"/>
                        </a:srgbClr>
                      </a:outerShdw>
                    </a:effectLst>
                    <a:ea typeface="等线" panose="02010600030101010101" pitchFamily="2" charset="-122"/>
                    <a:cs typeface="Arial" panose="020B0604020202020204" pitchFamily="34" charset="0"/>
                  </a:rPr>
                  <a:t>The acceptable parameters distributed closely on a band in </a:t>
                </a:r>
                <a14:m>
                  <m:oMath xmlns:m="http://schemas.openxmlformats.org/officeDocument/2006/math">
                    <m:sSub>
                      <m:sSubPr>
                        <m:ctrlPr>
                          <a:rPr lang="en-US" altLang="zh-CN" i="1" dirty="0">
                            <a:ln w="0"/>
                            <a:effectLst>
                              <a:outerShdw blurRad="38100" dist="25400" dir="5400000" algn="ctr" rotWithShape="0">
                                <a:srgbClr val="6E747A">
                                  <a:alpha val="43000"/>
                                </a:srgbClr>
                              </a:outerShdw>
                            </a:effectLst>
                            <a:latin typeface="Cambria Math" panose="02040503050406030204" pitchFamily="18" charset="0"/>
                            <a:ea typeface="等线" panose="02010600030101010101" pitchFamily="2" charset="-122"/>
                            <a:cs typeface="Arial" panose="020B0604020202020204" pitchFamily="34" charset="0"/>
                          </a:rPr>
                        </m:ctrlPr>
                      </m:sSubPr>
                      <m:e>
                        <m:r>
                          <a:rPr lang="en-US" altLang="zh-CN" i="1" dirty="0">
                            <a:ln w="0"/>
                            <a:effectLst>
                              <a:outerShdw blurRad="38100" dist="25400" dir="5400000" algn="ctr" rotWithShape="0">
                                <a:srgbClr val="6E747A">
                                  <a:alpha val="43000"/>
                                </a:srgbClr>
                              </a:outerShdw>
                            </a:effectLst>
                            <a:latin typeface="Cambria Math" panose="02040503050406030204" pitchFamily="18" charset="0"/>
                            <a:ea typeface="等线" panose="02010600030101010101" pitchFamily="2" charset="-122"/>
                            <a:cs typeface="Arial" panose="020B0604020202020204" pitchFamily="34" charset="0"/>
                          </a:rPr>
                          <m:t>𝑘</m:t>
                        </m:r>
                      </m:e>
                      <m:sub>
                        <m:r>
                          <a:rPr lang="en-US" altLang="zh-CN" i="1" dirty="0">
                            <a:ln w="0"/>
                            <a:effectLst>
                              <a:outerShdw blurRad="38100" dist="25400" dir="5400000" algn="ctr" rotWithShape="0">
                                <a:srgbClr val="6E747A">
                                  <a:alpha val="43000"/>
                                </a:srgbClr>
                              </a:outerShdw>
                            </a:effectLst>
                            <a:latin typeface="Cambria Math" panose="02040503050406030204" pitchFamily="18" charset="0"/>
                            <a:ea typeface="等线" panose="02010600030101010101" pitchFamily="2" charset="-122"/>
                            <a:cs typeface="Arial" panose="020B0604020202020204" pitchFamily="34" charset="0"/>
                          </a:rPr>
                          <m:t>𝑝</m:t>
                        </m:r>
                      </m:sub>
                    </m:sSub>
                    <m:r>
                      <a:rPr lang="en-US" altLang="zh-CN" dirty="0">
                        <a:ln w="0"/>
                        <a:effectLst>
                          <a:outerShdw blurRad="38100" dist="25400" dir="5400000" algn="ctr" rotWithShape="0">
                            <a:srgbClr val="6E747A">
                              <a:alpha val="43000"/>
                            </a:srgbClr>
                          </a:outerShdw>
                        </a:effectLst>
                        <a:latin typeface="Cambria Math" panose="02040503050406030204" pitchFamily="18" charset="0"/>
                        <a:ea typeface="等线" panose="02010600030101010101" pitchFamily="2" charset="-122"/>
                        <a:cs typeface="Arial" panose="020B0604020202020204" pitchFamily="34" charset="0"/>
                      </a:rPr>
                      <m:t>−</m:t>
                    </m:r>
                    <m:sSub>
                      <m:sSubPr>
                        <m:ctrlPr>
                          <a:rPr lang="en-US" altLang="zh-CN" i="1" dirty="0">
                            <a:ln w="0"/>
                            <a:effectLst>
                              <a:outerShdw blurRad="38100" dist="25400" dir="5400000" algn="ctr" rotWithShape="0">
                                <a:srgbClr val="6E747A">
                                  <a:alpha val="43000"/>
                                </a:srgbClr>
                              </a:outerShdw>
                            </a:effectLst>
                            <a:latin typeface="Cambria Math" panose="02040503050406030204" pitchFamily="18" charset="0"/>
                            <a:ea typeface="等线" panose="02010600030101010101" pitchFamily="2" charset="-122"/>
                            <a:cs typeface="Arial" panose="020B0604020202020204" pitchFamily="34" charset="0"/>
                          </a:rPr>
                        </m:ctrlPr>
                      </m:sSubPr>
                      <m:e>
                        <m:r>
                          <a:rPr lang="en-US" altLang="zh-CN" i="1" dirty="0">
                            <a:ln w="0"/>
                            <a:effectLst>
                              <a:outerShdw blurRad="38100" dist="25400" dir="5400000" algn="ctr" rotWithShape="0">
                                <a:srgbClr val="6E747A">
                                  <a:alpha val="43000"/>
                                </a:srgbClr>
                              </a:outerShdw>
                            </a:effectLst>
                            <a:latin typeface="Cambria Math" panose="02040503050406030204" pitchFamily="18" charset="0"/>
                            <a:ea typeface="等线" panose="02010600030101010101" pitchFamily="2" charset="-122"/>
                            <a:cs typeface="Arial" panose="020B0604020202020204" pitchFamily="34" charset="0"/>
                          </a:rPr>
                          <m:t>𝑘</m:t>
                        </m:r>
                      </m:e>
                      <m:sub>
                        <m:r>
                          <a:rPr lang="en-US" altLang="zh-CN" i="1" dirty="0">
                            <a:ln w="0"/>
                            <a:effectLst>
                              <a:outerShdw blurRad="38100" dist="25400" dir="5400000" algn="ctr" rotWithShape="0">
                                <a:srgbClr val="6E747A">
                                  <a:alpha val="43000"/>
                                </a:srgbClr>
                              </a:outerShdw>
                            </a:effectLst>
                            <a:latin typeface="Cambria Math" panose="02040503050406030204" pitchFamily="18" charset="0"/>
                            <a:ea typeface="等线" panose="02010600030101010101" pitchFamily="2" charset="-122"/>
                            <a:cs typeface="Arial" panose="020B0604020202020204" pitchFamily="34" charset="0"/>
                          </a:rPr>
                          <m:t>𝑑</m:t>
                        </m:r>
                      </m:sub>
                    </m:sSub>
                  </m:oMath>
                </a14:m>
                <a:r>
                  <a:rPr lang="en-US" altLang="zh-CN" dirty="0">
                    <a:ln w="0"/>
                    <a:effectLst>
                      <a:outerShdw blurRad="38100" dist="25400" dir="5400000" algn="ctr" rotWithShape="0">
                        <a:srgbClr val="6E747A">
                          <a:alpha val="43000"/>
                        </a:srgbClr>
                      </a:outerShdw>
                    </a:effectLst>
                    <a:ea typeface="等线" panose="02010600030101010101" pitchFamily="2" charset="-122"/>
                    <a:cs typeface="Arial" panose="020B0604020202020204" pitchFamily="34" charset="0"/>
                  </a:rPr>
                  <a:t> field within [100, 500] for </a:t>
                </a:r>
                <a14:m>
                  <m:oMath xmlns:m="http://schemas.openxmlformats.org/officeDocument/2006/math">
                    <m:sSub>
                      <m:sSubPr>
                        <m:ctrlPr>
                          <a:rPr lang="en-US" altLang="zh-CN" i="1" dirty="0">
                            <a:ln w="0"/>
                            <a:effectLst>
                              <a:outerShdw blurRad="38100" dist="25400" dir="5400000" algn="ctr" rotWithShape="0">
                                <a:srgbClr val="6E747A">
                                  <a:alpha val="43000"/>
                                </a:srgbClr>
                              </a:outerShdw>
                            </a:effectLst>
                            <a:latin typeface="Cambria Math" panose="02040503050406030204" pitchFamily="18" charset="0"/>
                            <a:ea typeface="等线" panose="02010600030101010101" pitchFamily="2" charset="-122"/>
                            <a:cs typeface="Arial" panose="020B0604020202020204" pitchFamily="34" charset="0"/>
                          </a:rPr>
                        </m:ctrlPr>
                      </m:sSubPr>
                      <m:e>
                        <m:r>
                          <a:rPr lang="en-US" altLang="zh-CN" i="1" dirty="0">
                            <a:ln w="0"/>
                            <a:effectLst>
                              <a:outerShdw blurRad="38100" dist="25400" dir="5400000" algn="ctr" rotWithShape="0">
                                <a:srgbClr val="6E747A">
                                  <a:alpha val="43000"/>
                                </a:srgbClr>
                              </a:outerShdw>
                            </a:effectLst>
                            <a:latin typeface="Cambria Math" panose="02040503050406030204" pitchFamily="18" charset="0"/>
                            <a:ea typeface="等线" panose="02010600030101010101" pitchFamily="2" charset="-122"/>
                            <a:cs typeface="Arial" panose="020B0604020202020204" pitchFamily="34" charset="0"/>
                          </a:rPr>
                          <m:t>𝑘</m:t>
                        </m:r>
                      </m:e>
                      <m:sub>
                        <m:r>
                          <a:rPr lang="en-US" altLang="zh-CN" i="1" dirty="0">
                            <a:ln w="0"/>
                            <a:effectLst>
                              <a:outerShdw blurRad="38100" dist="25400" dir="5400000" algn="ctr" rotWithShape="0">
                                <a:srgbClr val="6E747A">
                                  <a:alpha val="43000"/>
                                </a:srgbClr>
                              </a:outerShdw>
                            </a:effectLst>
                            <a:latin typeface="Cambria Math" panose="02040503050406030204" pitchFamily="18" charset="0"/>
                            <a:ea typeface="等线" panose="02010600030101010101" pitchFamily="2" charset="-122"/>
                            <a:cs typeface="Arial" panose="020B0604020202020204" pitchFamily="34" charset="0"/>
                          </a:rPr>
                          <m:t>𝑝</m:t>
                        </m:r>
                      </m:sub>
                    </m:sSub>
                  </m:oMath>
                </a14:m>
                <a:r>
                  <a:rPr kumimoji="0" lang="en-US" altLang="zh-CN" i="0" u="none" strike="noStrike" kern="1200" cap="none" spc="0" normalizeH="0" baseline="0" noProof="0" dirty="0">
                    <a:ln w="0"/>
                    <a:effectLst>
                      <a:outerShdw blurRad="38100" dist="25400" dir="5400000" algn="ctr" rotWithShape="0">
                        <a:srgbClr val="6E747A">
                          <a:alpha val="43000"/>
                        </a:srgbClr>
                      </a:outerShdw>
                    </a:effectLst>
                    <a:uLnTx/>
                    <a:uFillTx/>
                    <a:latin typeface="Century Gothic" panose="020B0502020202020204"/>
                    <a:ea typeface="等线" panose="02010600030101010101" pitchFamily="2" charset="-122"/>
                    <a:cs typeface="Arial" panose="020B0604020202020204" pitchFamily="34" charset="0"/>
                  </a:rPr>
                  <a:t> and [0.25, 5]</a:t>
                </a:r>
                <a:r>
                  <a:rPr kumimoji="0" lang="en-US" altLang="zh-CN" i="0" u="none" strike="noStrike" kern="1200" cap="none" spc="0" normalizeH="0" noProof="0" dirty="0">
                    <a:ln w="0"/>
                    <a:effectLst>
                      <a:outerShdw blurRad="38100" dist="25400" dir="5400000" algn="ctr" rotWithShape="0">
                        <a:srgbClr val="6E747A">
                          <a:alpha val="43000"/>
                        </a:srgbClr>
                      </a:outerShdw>
                    </a:effectLst>
                    <a:uLnTx/>
                    <a:uFillTx/>
                    <a:latin typeface="Century Gothic" panose="020B0502020202020204"/>
                    <a:ea typeface="等线" panose="02010600030101010101" pitchFamily="2" charset="-122"/>
                    <a:cs typeface="Arial" panose="020B0604020202020204" pitchFamily="34" charset="0"/>
                  </a:rPr>
                  <a:t> for </a:t>
                </a:r>
                <a14:m>
                  <m:oMath xmlns:m="http://schemas.openxmlformats.org/officeDocument/2006/math">
                    <m:sSub>
                      <m:sSubPr>
                        <m:ctrlPr>
                          <a:rPr lang="en-US" altLang="zh-CN" i="1" dirty="0">
                            <a:ln w="0"/>
                            <a:effectLst>
                              <a:outerShdw blurRad="38100" dist="25400" dir="5400000" algn="ctr" rotWithShape="0">
                                <a:srgbClr val="6E747A">
                                  <a:alpha val="43000"/>
                                </a:srgbClr>
                              </a:outerShdw>
                            </a:effectLst>
                            <a:latin typeface="Cambria Math" panose="02040503050406030204" pitchFamily="18" charset="0"/>
                            <a:ea typeface="等线" panose="02010600030101010101" pitchFamily="2" charset="-122"/>
                            <a:cs typeface="Arial" panose="020B0604020202020204" pitchFamily="34" charset="0"/>
                          </a:rPr>
                        </m:ctrlPr>
                      </m:sSubPr>
                      <m:e>
                        <m:r>
                          <a:rPr lang="en-US" altLang="zh-CN" i="1" dirty="0">
                            <a:ln w="0"/>
                            <a:effectLst>
                              <a:outerShdw blurRad="38100" dist="25400" dir="5400000" algn="ctr" rotWithShape="0">
                                <a:srgbClr val="6E747A">
                                  <a:alpha val="43000"/>
                                </a:srgbClr>
                              </a:outerShdw>
                            </a:effectLst>
                            <a:latin typeface="Cambria Math" panose="02040503050406030204" pitchFamily="18" charset="0"/>
                            <a:ea typeface="等线" panose="02010600030101010101" pitchFamily="2" charset="-122"/>
                            <a:cs typeface="Arial" panose="020B0604020202020204" pitchFamily="34" charset="0"/>
                          </a:rPr>
                          <m:t>𝑘</m:t>
                        </m:r>
                      </m:e>
                      <m:sub>
                        <m:r>
                          <a:rPr lang="en-US" altLang="zh-CN" i="1" dirty="0">
                            <a:ln w="0"/>
                            <a:effectLst>
                              <a:outerShdw blurRad="38100" dist="25400" dir="5400000" algn="ctr" rotWithShape="0">
                                <a:srgbClr val="6E747A">
                                  <a:alpha val="43000"/>
                                </a:srgbClr>
                              </a:outerShdw>
                            </a:effectLst>
                            <a:latin typeface="Cambria Math" panose="02040503050406030204" pitchFamily="18" charset="0"/>
                            <a:ea typeface="等线" panose="02010600030101010101" pitchFamily="2" charset="-122"/>
                            <a:cs typeface="Arial" panose="020B0604020202020204" pitchFamily="34" charset="0"/>
                          </a:rPr>
                          <m:t>𝑑</m:t>
                        </m:r>
                      </m:sub>
                    </m:sSub>
                  </m:oMath>
                </a14:m>
                <a:r>
                  <a:rPr kumimoji="0" lang="en-US" altLang="zh-CN" i="0" u="none" strike="noStrike" kern="1200" cap="none" spc="0" normalizeH="0" baseline="0" noProof="0" dirty="0">
                    <a:ln w="0"/>
                    <a:effectLst>
                      <a:outerShdw blurRad="38100" dist="25400" dir="5400000" algn="ctr" rotWithShape="0">
                        <a:srgbClr val="6E747A">
                          <a:alpha val="43000"/>
                        </a:srgbClr>
                      </a:outerShdw>
                    </a:effectLst>
                    <a:uLnTx/>
                    <a:uFillTx/>
                    <a:latin typeface="Century Gothic" panose="020B0502020202020204"/>
                    <a:ea typeface="等线" panose="02010600030101010101" pitchFamily="2" charset="-122"/>
                    <a:cs typeface="Arial" panose="020B0604020202020204" pitchFamily="34" charset="0"/>
                  </a:rPr>
                  <a:t>. Namely</a:t>
                </a:r>
                <a:r>
                  <a:rPr lang="en-US" altLang="zh-CN" dirty="0">
                    <a:ln w="0"/>
                    <a:effectLst>
                      <a:outerShdw blurRad="38100" dist="25400" dir="5400000" algn="ctr" rotWithShape="0">
                        <a:srgbClr val="6E747A">
                          <a:alpha val="43000"/>
                        </a:srgbClr>
                      </a:outerShdw>
                    </a:effectLst>
                    <a:latin typeface="Century Gothic" panose="020B0502020202020204"/>
                    <a:ea typeface="等线" panose="02010600030101010101" pitchFamily="2" charset="-122"/>
                    <a:cs typeface="Arial" panose="020B0604020202020204" pitchFamily="34" charset="0"/>
                  </a:rPr>
                  <a:t>, high stiffness with low damping or low stiffness with high damping will results in failure in our tasks. </a:t>
                </a:r>
              </a:p>
              <a:p>
                <a:pPr>
                  <a:defRPr/>
                </a:pPr>
                <a:endParaRPr lang="en-US" altLang="zh-CN" dirty="0">
                  <a:ln w="0"/>
                  <a:effectLst>
                    <a:outerShdw blurRad="38100" dist="25400" dir="5400000" algn="ctr" rotWithShape="0">
                      <a:srgbClr val="6E747A">
                        <a:alpha val="43000"/>
                      </a:srgbClr>
                    </a:outerShdw>
                  </a:effectLst>
                  <a:latin typeface="Century Gothic" panose="020B0502020202020204"/>
                  <a:ea typeface="等线" panose="02010600030101010101" pitchFamily="2" charset="-122"/>
                  <a:cs typeface="Arial" panose="020B0604020202020204" pitchFamily="34" charset="0"/>
                </a:endParaRPr>
              </a:p>
              <a:p>
                <a:pPr marL="342900" indent="-342900">
                  <a:buFont typeface="Arial" panose="020B0604020202020204" pitchFamily="34" charset="0"/>
                  <a:buChar char="•"/>
                  <a:defRPr/>
                </a:pPr>
                <a:r>
                  <a:rPr kumimoji="0" lang="en-US" altLang="zh-CN" i="0" u="none" strike="noStrike" kern="1200" cap="none" spc="0" normalizeH="0" baseline="0" noProof="0" dirty="0">
                    <a:ln w="0"/>
                    <a:effectLst>
                      <a:outerShdw blurRad="38100" dist="25400" dir="5400000" algn="ctr" rotWithShape="0">
                        <a:srgbClr val="6E747A">
                          <a:alpha val="43000"/>
                        </a:srgbClr>
                      </a:outerShdw>
                    </a:effectLst>
                    <a:uLnTx/>
                    <a:uFillTx/>
                    <a:latin typeface="Century Gothic" panose="020B0502020202020204"/>
                    <a:ea typeface="等线" panose="02010600030101010101" pitchFamily="2" charset="-122"/>
                    <a:cs typeface="Arial" panose="020B0604020202020204" pitchFamily="34" charset="0"/>
                  </a:rPr>
                  <a:t>Runtime </a:t>
                </a:r>
                <a:r>
                  <a:rPr lang="en-US" altLang="zh-CN" dirty="0">
                    <a:ln w="0"/>
                    <a:effectLst>
                      <a:outerShdw blurRad="38100" dist="25400" dir="5400000" algn="ctr" rotWithShape="0">
                        <a:srgbClr val="6E747A">
                          <a:alpha val="43000"/>
                        </a:srgbClr>
                      </a:outerShdw>
                    </a:effectLst>
                    <a:latin typeface="Century Gothic" panose="020B0502020202020204"/>
                    <a:ea typeface="等线" panose="02010600030101010101" pitchFamily="2" charset="-122"/>
                    <a:cs typeface="Arial" panose="020B0604020202020204" pitchFamily="34" charset="0"/>
                  </a:rPr>
                  <a:t>in the center of the band is higher than the edges. If efficiency is taken in consideration first, parameters lies on the center of band should be used. </a:t>
                </a:r>
                <a:endParaRPr kumimoji="0" lang="en-US" altLang="zh-CN" i="0" u="none" strike="noStrike" kern="1200" cap="none" spc="0" normalizeH="0" baseline="0" noProof="0" dirty="0">
                  <a:ln w="0"/>
                  <a:effectLst>
                    <a:outerShdw blurRad="38100" dist="25400" dir="5400000" algn="ctr" rotWithShape="0">
                      <a:srgbClr val="6E747A">
                        <a:alpha val="43000"/>
                      </a:srgbClr>
                    </a:outerShdw>
                  </a:effectLst>
                  <a:uLnTx/>
                  <a:uFillTx/>
                  <a:latin typeface="Century Gothic" panose="020B0502020202020204"/>
                  <a:ea typeface="等线" panose="02010600030101010101" pitchFamily="2" charset="-122"/>
                  <a:cs typeface="Arial" panose="020B0604020202020204" pitchFamily="34" charset="0"/>
                </a:endParaRPr>
              </a:p>
            </p:txBody>
          </p:sp>
        </mc:Choice>
        <mc:Fallback>
          <p:sp>
            <p:nvSpPr>
              <p:cNvPr id="5" name="矩形 5">
                <a:extLst>
                  <a:ext uri="{FF2B5EF4-FFF2-40B4-BE49-F238E27FC236}">
                    <a16:creationId xmlns:a16="http://schemas.microsoft.com/office/drawing/2014/main" id="{7A98BA15-C097-8544-9711-72F0F38C1328}"/>
                  </a:ext>
                </a:extLst>
              </p:cNvPr>
              <p:cNvSpPr>
                <a:spLocks noRot="1" noChangeAspect="1" noMove="1" noResize="1" noEditPoints="1" noAdjustHandles="1" noChangeArrowheads="1" noChangeShapeType="1" noTextEdit="1"/>
              </p:cNvSpPr>
              <p:nvPr/>
            </p:nvSpPr>
            <p:spPr>
              <a:xfrm>
                <a:off x="663152" y="1545771"/>
                <a:ext cx="10446660" cy="3149132"/>
              </a:xfrm>
              <a:prstGeom prst="rect">
                <a:avLst/>
              </a:prstGeom>
              <a:blipFill>
                <a:blip r:embed="rId2"/>
                <a:stretch>
                  <a:fillRect l="-1094" t="-1606" r="-1094" b="-2811"/>
                </a:stretch>
              </a:blipFill>
            </p:spPr>
            <p:txBody>
              <a:bodyPr/>
              <a:lstStyle/>
              <a:p>
                <a:r>
                  <a:rPr lang="en-IL">
                    <a:noFill/>
                  </a:rPr>
                  <a:t> </a:t>
                </a:r>
              </a:p>
            </p:txBody>
          </p:sp>
        </mc:Fallback>
      </mc:AlternateContent>
      <p:sp>
        <p:nvSpPr>
          <p:cNvPr id="7" name="矩形 5">
            <a:extLst>
              <a:ext uri="{FF2B5EF4-FFF2-40B4-BE49-F238E27FC236}">
                <a16:creationId xmlns:a16="http://schemas.microsoft.com/office/drawing/2014/main" id="{1A2B141E-D095-E547-92AF-041322FEDFFA}"/>
              </a:ext>
            </a:extLst>
          </p:cNvPr>
          <p:cNvSpPr/>
          <p:nvPr/>
        </p:nvSpPr>
        <p:spPr>
          <a:xfrm>
            <a:off x="1082188" y="2400429"/>
            <a:ext cx="6050132" cy="800219"/>
          </a:xfrm>
          <a:prstGeom prst="rect">
            <a:avLst/>
          </a:prstGeom>
          <a:noFill/>
        </p:spPr>
        <p:txBody>
          <a:bodyPr wrap="square" lIns="91440" tIns="45720" rIns="91440" bIns="45720">
            <a:spAutoFit/>
          </a:bodyPr>
          <a:lstStyle/>
          <a:p>
            <a:pPr lvl="0" algn="just"/>
            <a:endParaRPr lang="en-IL" dirty="0"/>
          </a:p>
          <a:p>
            <a:pPr marL="457200" indent="-457200" algn="just">
              <a:buFont typeface="Arial" panose="020B0604020202020204" pitchFamily="34" charset="0"/>
              <a:buChar char="•"/>
              <a:defRPr/>
            </a:pPr>
            <a:endParaRPr kumimoji="0" lang="en-US" altLang="zh-CN" sz="2800" b="1" i="0" u="none" strike="noStrike" kern="1200" cap="none" spc="0" normalizeH="0" baseline="0" noProof="0" dirty="0">
              <a:ln w="0"/>
              <a:solidFill>
                <a:srgbClr val="ACD433"/>
              </a:solidFill>
              <a:effectLst>
                <a:outerShdw blurRad="38100" dist="25400" dir="5400000" algn="ctr" rotWithShape="0">
                  <a:srgbClr val="6E747A">
                    <a:alpha val="43000"/>
                  </a:srgbClr>
                </a:outerShdw>
              </a:effectLst>
              <a:uLnTx/>
              <a:uFillTx/>
              <a:latin typeface="Century Gothic" panose="020B0502020202020204"/>
              <a:ea typeface="等线"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64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B5DF4C9-37CF-4F19-8D2F-58066A51EE1F}"/>
              </a:ext>
            </a:extLst>
          </p:cNvPr>
          <p:cNvSpPr/>
          <p:nvPr/>
        </p:nvSpPr>
        <p:spPr>
          <a:xfrm>
            <a:off x="663152" y="591590"/>
            <a:ext cx="10572125" cy="923330"/>
          </a:xfrm>
          <a:prstGeom prst="rect">
            <a:avLst/>
          </a:prstGeom>
          <a:noFill/>
        </p:spPr>
        <p:txBody>
          <a:bodyPr wrap="none" lIns="91440" tIns="45720" rIns="91440" bIns="45720">
            <a:spAutoFit/>
          </a:bodyPr>
          <a:lstStyle/>
          <a:p>
            <a:pPr algn="ctr"/>
            <a:r>
              <a:rPr lang="en-US" altLang="zh-CN" sz="5400" dirty="0">
                <a:ln w="0"/>
                <a:solidFill>
                  <a:schemeClr val="accent1"/>
                </a:solidFill>
                <a:effectLst>
                  <a:outerShdw blurRad="38100" dist="25400" dir="5400000" algn="ctr" rotWithShape="0">
                    <a:srgbClr val="6E747A">
                      <a:alpha val="43000"/>
                    </a:srgbClr>
                  </a:outerShdw>
                </a:effectLst>
              </a:rPr>
              <a:t>———————————————</a:t>
            </a:r>
            <a:endParaRPr lang="zh-CN" alt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4" name="矩形 5">
            <a:extLst>
              <a:ext uri="{FF2B5EF4-FFF2-40B4-BE49-F238E27FC236}">
                <a16:creationId xmlns:a16="http://schemas.microsoft.com/office/drawing/2014/main" id="{3C63A727-F8EC-5542-AE74-FAB946B6ACE9}"/>
              </a:ext>
            </a:extLst>
          </p:cNvPr>
          <p:cNvSpPr/>
          <p:nvPr/>
        </p:nvSpPr>
        <p:spPr>
          <a:xfrm>
            <a:off x="663152" y="591590"/>
            <a:ext cx="10446660" cy="954107"/>
          </a:xfrm>
          <a:prstGeom prst="rect">
            <a:avLst/>
          </a:prstGeom>
          <a:noFill/>
        </p:spPr>
        <p:txBody>
          <a:bodyPr wrap="square" lIns="91440" tIns="45720" rIns="91440" bIns="45720">
            <a:spAutoFit/>
          </a:bodyPr>
          <a:lstStyle/>
          <a:p>
            <a:pPr marL="457200" indent="-457200">
              <a:buFont typeface="Wingdings" pitchFamily="2" charset="2"/>
              <a:buChar char="Ø"/>
              <a:defRPr/>
            </a:pPr>
            <a:r>
              <a:rPr kumimoji="0" lang="en-US" altLang="zh-CN" sz="2800" b="1" i="0" u="none" strike="noStrike" kern="1200" cap="none" spc="0" normalizeH="0" baseline="0" noProof="0" dirty="0">
                <a:ln w="0"/>
                <a:solidFill>
                  <a:srgbClr val="ACD433"/>
                </a:solidFill>
                <a:effectLst>
                  <a:outerShdw blurRad="38100" dist="25400" dir="5400000" algn="ctr" rotWithShape="0">
                    <a:srgbClr val="6E747A">
                      <a:alpha val="43000"/>
                    </a:srgbClr>
                  </a:outerShdw>
                </a:effectLst>
                <a:uLnTx/>
                <a:uFillTx/>
                <a:latin typeface="Century Gothic" panose="020B0502020202020204"/>
                <a:ea typeface="等线" panose="02010600030101010101" pitchFamily="2" charset="-122"/>
                <a:cs typeface="Arial" panose="020B0604020202020204" pitchFamily="34" charset="0"/>
              </a:rPr>
              <a:t>Part 4</a:t>
            </a:r>
            <a:r>
              <a:rPr lang="en-US" altLang="zh-CN" sz="2800" b="1" dirty="0">
                <a:ln w="0"/>
                <a:solidFill>
                  <a:srgbClr val="ACD433"/>
                </a:solidFill>
                <a:effectLst>
                  <a:outerShdw blurRad="38100" dist="25400" dir="5400000" algn="ctr" rotWithShape="0">
                    <a:srgbClr val="6E747A">
                      <a:alpha val="43000"/>
                    </a:srgbClr>
                  </a:outerShdw>
                </a:effectLst>
                <a:ea typeface="等线" panose="02010600030101010101" pitchFamily="2" charset="-122"/>
                <a:cs typeface="Arial" panose="020B0604020202020204" pitchFamily="34" charset="0"/>
              </a:rPr>
              <a:t>: Algorithm</a:t>
            </a:r>
          </a:p>
          <a:p>
            <a:pPr>
              <a:defRPr/>
            </a:pPr>
            <a:endParaRPr kumimoji="0" lang="en-US" altLang="zh-CN" sz="2800" b="1" i="0" u="none" strike="noStrike" kern="1200" cap="none" spc="0" normalizeH="0" baseline="0" noProof="0" dirty="0">
              <a:ln w="0"/>
              <a:solidFill>
                <a:srgbClr val="ACD433"/>
              </a:solidFill>
              <a:effectLst>
                <a:outerShdw blurRad="38100" dist="25400" dir="5400000" algn="ctr" rotWithShape="0">
                  <a:srgbClr val="6E747A">
                    <a:alpha val="43000"/>
                  </a:srgbClr>
                </a:outerShdw>
              </a:effectLst>
              <a:uLnTx/>
              <a:uFillTx/>
              <a:latin typeface="Century Gothic" panose="020B0502020202020204"/>
              <a:ea typeface="等线" panose="02010600030101010101" pitchFamily="2" charset="-122"/>
              <a:cs typeface="Arial" panose="020B0604020202020204" pitchFamily="34" charset="0"/>
            </a:endParaRPr>
          </a:p>
        </p:txBody>
      </p:sp>
      <mc:AlternateContent xmlns:mc="http://schemas.openxmlformats.org/markup-compatibility/2006">
        <mc:Choice xmlns:a14="http://schemas.microsoft.com/office/drawing/2010/main" Requires="a14">
          <p:sp>
            <p:nvSpPr>
              <p:cNvPr id="5" name="矩形 5">
                <a:extLst>
                  <a:ext uri="{FF2B5EF4-FFF2-40B4-BE49-F238E27FC236}">
                    <a16:creationId xmlns:a16="http://schemas.microsoft.com/office/drawing/2014/main" id="{7A98BA15-C097-8544-9711-72F0F38C1328}"/>
                  </a:ext>
                </a:extLst>
              </p:cNvPr>
              <p:cNvSpPr/>
              <p:nvPr/>
            </p:nvSpPr>
            <p:spPr>
              <a:xfrm>
                <a:off x="663152" y="1545771"/>
                <a:ext cx="10446660" cy="4744440"/>
              </a:xfrm>
              <a:prstGeom prst="rect">
                <a:avLst/>
              </a:prstGeom>
              <a:noFill/>
            </p:spPr>
            <p:txBody>
              <a:bodyPr wrap="square" lIns="91440" tIns="45720" rIns="91440" bIns="45720">
                <a:spAutoFit/>
              </a:bodyPr>
              <a:lstStyle/>
              <a:p>
                <a:pPr>
                  <a:defRPr/>
                </a:pPr>
                <a:r>
                  <a:rPr kumimoji="0" lang="en-US" altLang="zh-CN" sz="2400" i="0" u="none" strike="noStrike" kern="1200" cap="none" spc="0" normalizeH="0" baseline="0" noProof="0" dirty="0">
                    <a:ln w="0"/>
                    <a:solidFill>
                      <a:srgbClr val="ACD433"/>
                    </a:solidFill>
                    <a:effectLst>
                      <a:outerShdw blurRad="38100" dist="25400" dir="5400000" algn="ctr" rotWithShape="0">
                        <a:srgbClr val="6E747A">
                          <a:alpha val="43000"/>
                        </a:srgbClr>
                      </a:outerShdw>
                    </a:effectLst>
                    <a:uLnTx/>
                    <a:uFillTx/>
                    <a:latin typeface="Century Gothic" panose="020B0502020202020204"/>
                    <a:ea typeface="等线" panose="02010600030101010101" pitchFamily="2" charset="-122"/>
                    <a:cs typeface="Arial" panose="020B0604020202020204" pitchFamily="34" charset="0"/>
                  </a:rPr>
                  <a:t>4</a:t>
                </a:r>
                <a:r>
                  <a:rPr lang="en-US" altLang="zh-CN" sz="2400" dirty="0">
                    <a:ln w="0"/>
                    <a:solidFill>
                      <a:srgbClr val="ACD433"/>
                    </a:solidFill>
                    <a:effectLst>
                      <a:outerShdw blurRad="38100" dist="25400" dir="5400000" algn="ctr" rotWithShape="0">
                        <a:srgbClr val="6E747A">
                          <a:alpha val="43000"/>
                        </a:srgbClr>
                      </a:outerShdw>
                    </a:effectLst>
                    <a:ea typeface="等线" panose="02010600030101010101" pitchFamily="2" charset="-122"/>
                    <a:cs typeface="Arial" panose="020B0604020202020204" pitchFamily="34" charset="0"/>
                  </a:rPr>
                  <a:t>.2 To test robustness of particular parameters:</a:t>
                </a:r>
              </a:p>
              <a:p>
                <a:pPr marL="342900" indent="-342900">
                  <a:buFont typeface="Arial" panose="020B0604020202020204" pitchFamily="34" charset="0"/>
                  <a:buChar char="•"/>
                  <a:defRPr/>
                </a:pPr>
                <a:r>
                  <a:rPr lang="en-US" altLang="zh-CN" sz="2400" dirty="0">
                    <a:ln w="0"/>
                    <a:effectLst>
                      <a:outerShdw blurRad="38100" dist="25400" dir="5400000" algn="ctr" rotWithShape="0">
                        <a:srgbClr val="6E747A">
                          <a:alpha val="43000"/>
                        </a:srgbClr>
                      </a:outerShdw>
                    </a:effectLst>
                    <a:ea typeface="等线" panose="02010600030101010101" pitchFamily="2" charset="-122"/>
                    <a:cs typeface="Arial" panose="020B0604020202020204" pitchFamily="34" charset="0"/>
                  </a:rPr>
                  <a:t>Perception: dislocation of the hole as ratio of rod diameter in percentage</a:t>
                </a:r>
              </a:p>
              <a:p>
                <a:pPr marL="342900" indent="-342900">
                  <a:buFont typeface="Arial" panose="020B0604020202020204" pitchFamily="34" charset="0"/>
                  <a:buChar char="•"/>
                  <a:defRPr/>
                </a:pPr>
                <a:r>
                  <a:rPr lang="en-US" altLang="zh-CN" sz="2400" dirty="0">
                    <a:ln w="0"/>
                    <a:effectLst>
                      <a:outerShdw blurRad="38100" dist="25400" dir="5400000" algn="ctr" rotWithShape="0">
                        <a:srgbClr val="6E747A">
                          <a:alpha val="43000"/>
                        </a:srgbClr>
                      </a:outerShdw>
                    </a:effectLst>
                    <a:ea typeface="等线" panose="02010600030101010101" pitchFamily="2" charset="-122"/>
                    <a:cs typeface="Arial" panose="020B0604020202020204" pitchFamily="34" charset="0"/>
                  </a:rPr>
                  <a:t>Basing on previous results, the acceptable parameters distributed closely on a band in </a:t>
                </a:r>
                <a14:m>
                  <m:oMath xmlns:m="http://schemas.openxmlformats.org/officeDocument/2006/math">
                    <m:sSub>
                      <m:sSubPr>
                        <m:ctrlPr>
                          <a:rPr lang="en-US" altLang="zh-CN" sz="2400" i="1" dirty="0">
                            <a:ln w="0"/>
                            <a:effectLst>
                              <a:outerShdw blurRad="38100" dist="25400" dir="5400000" algn="ctr" rotWithShape="0">
                                <a:srgbClr val="6E747A">
                                  <a:alpha val="43000"/>
                                </a:srgbClr>
                              </a:outerShdw>
                            </a:effectLst>
                            <a:latin typeface="Cambria Math" panose="02040503050406030204" pitchFamily="18" charset="0"/>
                            <a:ea typeface="等线" panose="02010600030101010101" pitchFamily="2" charset="-122"/>
                            <a:cs typeface="Arial" panose="020B0604020202020204" pitchFamily="34" charset="0"/>
                          </a:rPr>
                        </m:ctrlPr>
                      </m:sSubPr>
                      <m:e>
                        <m:r>
                          <a:rPr lang="en-US" altLang="zh-CN" sz="2400" i="1" dirty="0">
                            <a:ln w="0"/>
                            <a:effectLst>
                              <a:outerShdw blurRad="38100" dist="25400" dir="5400000" algn="ctr" rotWithShape="0">
                                <a:srgbClr val="6E747A">
                                  <a:alpha val="43000"/>
                                </a:srgbClr>
                              </a:outerShdw>
                            </a:effectLst>
                            <a:latin typeface="Cambria Math" panose="02040503050406030204" pitchFamily="18" charset="0"/>
                            <a:ea typeface="等线" panose="02010600030101010101" pitchFamily="2" charset="-122"/>
                            <a:cs typeface="Arial" panose="020B0604020202020204" pitchFamily="34" charset="0"/>
                          </a:rPr>
                          <m:t>𝑘</m:t>
                        </m:r>
                      </m:e>
                      <m:sub>
                        <m:r>
                          <a:rPr lang="en-US" altLang="zh-CN" sz="2400" i="1" dirty="0">
                            <a:ln w="0"/>
                            <a:effectLst>
                              <a:outerShdw blurRad="38100" dist="25400" dir="5400000" algn="ctr" rotWithShape="0">
                                <a:srgbClr val="6E747A">
                                  <a:alpha val="43000"/>
                                </a:srgbClr>
                              </a:outerShdw>
                            </a:effectLst>
                            <a:latin typeface="Cambria Math" panose="02040503050406030204" pitchFamily="18" charset="0"/>
                            <a:ea typeface="等线" panose="02010600030101010101" pitchFamily="2" charset="-122"/>
                            <a:cs typeface="Arial" panose="020B0604020202020204" pitchFamily="34" charset="0"/>
                          </a:rPr>
                          <m:t>𝑝</m:t>
                        </m:r>
                      </m:sub>
                    </m:sSub>
                    <m:r>
                      <a:rPr lang="en-US" altLang="zh-CN" sz="2400" b="0" i="0" dirty="0" smtClean="0">
                        <a:ln w="0"/>
                        <a:effectLst>
                          <a:outerShdw blurRad="38100" dist="25400" dir="5400000" algn="ctr" rotWithShape="0">
                            <a:srgbClr val="6E747A">
                              <a:alpha val="43000"/>
                            </a:srgbClr>
                          </a:outerShdw>
                        </a:effectLst>
                        <a:latin typeface="Cambria Math" panose="02040503050406030204" pitchFamily="18" charset="0"/>
                        <a:ea typeface="等线" panose="02010600030101010101" pitchFamily="2" charset="-122"/>
                        <a:cs typeface="Arial" panose="020B0604020202020204" pitchFamily="34" charset="0"/>
                      </a:rPr>
                      <m:t>−</m:t>
                    </m:r>
                    <m:sSub>
                      <m:sSubPr>
                        <m:ctrlPr>
                          <a:rPr lang="en-US" altLang="zh-CN" sz="2400" i="1" dirty="0">
                            <a:ln w="0"/>
                            <a:effectLst>
                              <a:outerShdw blurRad="38100" dist="25400" dir="5400000" algn="ctr" rotWithShape="0">
                                <a:srgbClr val="6E747A">
                                  <a:alpha val="43000"/>
                                </a:srgbClr>
                              </a:outerShdw>
                            </a:effectLst>
                            <a:latin typeface="Cambria Math" panose="02040503050406030204" pitchFamily="18" charset="0"/>
                            <a:ea typeface="等线" panose="02010600030101010101" pitchFamily="2" charset="-122"/>
                            <a:cs typeface="Arial" panose="020B0604020202020204" pitchFamily="34" charset="0"/>
                          </a:rPr>
                        </m:ctrlPr>
                      </m:sSubPr>
                      <m:e>
                        <m:r>
                          <a:rPr lang="en-US" altLang="zh-CN" sz="2400" i="1" dirty="0">
                            <a:ln w="0"/>
                            <a:effectLst>
                              <a:outerShdw blurRad="38100" dist="25400" dir="5400000" algn="ctr" rotWithShape="0">
                                <a:srgbClr val="6E747A">
                                  <a:alpha val="43000"/>
                                </a:srgbClr>
                              </a:outerShdw>
                            </a:effectLst>
                            <a:latin typeface="Cambria Math" panose="02040503050406030204" pitchFamily="18" charset="0"/>
                            <a:ea typeface="等线" panose="02010600030101010101" pitchFamily="2" charset="-122"/>
                            <a:cs typeface="Arial" panose="020B0604020202020204" pitchFamily="34" charset="0"/>
                          </a:rPr>
                          <m:t>𝑘</m:t>
                        </m:r>
                      </m:e>
                      <m:sub>
                        <m:r>
                          <a:rPr lang="en-US" altLang="zh-CN" sz="2400" i="1" dirty="0">
                            <a:ln w="0"/>
                            <a:effectLst>
                              <a:outerShdw blurRad="38100" dist="25400" dir="5400000" algn="ctr" rotWithShape="0">
                                <a:srgbClr val="6E747A">
                                  <a:alpha val="43000"/>
                                </a:srgbClr>
                              </a:outerShdw>
                            </a:effectLst>
                            <a:latin typeface="Cambria Math" panose="02040503050406030204" pitchFamily="18" charset="0"/>
                            <a:ea typeface="等线" panose="02010600030101010101" pitchFamily="2" charset="-122"/>
                            <a:cs typeface="Arial" panose="020B0604020202020204" pitchFamily="34" charset="0"/>
                          </a:rPr>
                          <m:t>𝑑</m:t>
                        </m:r>
                      </m:sub>
                    </m:sSub>
                  </m:oMath>
                </a14:m>
                <a:r>
                  <a:rPr lang="en-US" altLang="zh-CN" sz="2400" dirty="0">
                    <a:ln w="0"/>
                    <a:effectLst>
                      <a:outerShdw blurRad="38100" dist="25400" dir="5400000" algn="ctr" rotWithShape="0">
                        <a:srgbClr val="6E747A">
                          <a:alpha val="43000"/>
                        </a:srgbClr>
                      </a:outerShdw>
                    </a:effectLst>
                    <a:ea typeface="等线" panose="02010600030101010101" pitchFamily="2" charset="-122"/>
                    <a:cs typeface="Arial" panose="020B0604020202020204" pitchFamily="34" charset="0"/>
                  </a:rPr>
                  <a:t> field. </a:t>
                </a:r>
              </a:p>
              <a:p>
                <a:pPr marL="342900" indent="-342900">
                  <a:buFont typeface="System Font Regular"/>
                  <a:buChar char="→"/>
                  <a:defRPr/>
                </a:pPr>
                <a:r>
                  <a:rPr lang="en-US" altLang="zh-CN" sz="2400" dirty="0">
                    <a:ln w="0"/>
                    <a:effectLst>
                      <a:outerShdw blurRad="38100" dist="25400" dir="5400000" algn="ctr" rotWithShape="0">
                        <a:srgbClr val="6E747A">
                          <a:alpha val="43000"/>
                        </a:srgbClr>
                      </a:outerShdw>
                    </a:effectLst>
                    <a:ea typeface="等线" panose="02010600030101010101" pitchFamily="2" charset="-122"/>
                    <a:cs typeface="Arial" panose="020B0604020202020204" pitchFamily="34" charset="0"/>
                  </a:rPr>
                  <a:t>To investigate the robustness of variables in these bands, perception test is conducted in 6 different ways: </a:t>
                </a:r>
              </a:p>
              <a:p>
                <a:pPr marL="742950" lvl="1" indent="-285750">
                  <a:buFont typeface="Courier New" panose="02070309020205020404" pitchFamily="49" charset="0"/>
                  <a:buChar char="o"/>
                </a:pPr>
                <a:r>
                  <a:rPr lang="en-US" altLang="zh-CN" dirty="0">
                    <a:ln w="0"/>
                    <a:solidFill>
                      <a:schemeClr val="tx1"/>
                    </a:solidFill>
                    <a:effectLst>
                      <a:outerShdw blurRad="38100" dist="25400" dir="5400000" algn="ctr" rotWithShape="0">
                        <a:srgbClr val="6E747A">
                          <a:alpha val="43000"/>
                        </a:srgbClr>
                      </a:outerShdw>
                    </a:effectLst>
                    <a:latin typeface="Century Gothic" panose="020B0502020202020204"/>
                    <a:ea typeface="等线" panose="02010600030101010101" pitchFamily="2" charset="-122"/>
                    <a:cs typeface="Arial" panose="020B0604020202020204" pitchFamily="34" charset="0"/>
                  </a:rPr>
                  <a:t>variation of </a:t>
                </a:r>
                <a14:m>
                  <m:oMath xmlns:m="http://schemas.openxmlformats.org/officeDocument/2006/math">
                    <m:sSub>
                      <m:sSubPr>
                        <m:ctrlPr>
                          <a:rPr lang="en-US" altLang="zh-CN" dirty="0">
                            <a:ln w="0"/>
                            <a:solidFill>
                              <a:schemeClr val="tx1"/>
                            </a:solidFill>
                            <a:effectLst>
                              <a:outerShdw blurRad="38100" dist="25400" dir="5400000" algn="ctr" rotWithShape="0">
                                <a:srgbClr val="6E747A">
                                  <a:alpha val="43000"/>
                                </a:srgbClr>
                              </a:outerShdw>
                            </a:effectLst>
                            <a:latin typeface="Century Gothic" panose="020B0502020202020204"/>
                            <a:ea typeface="等线" panose="02010600030101010101" pitchFamily="2" charset="-122"/>
                            <a:cs typeface="Arial" panose="020B0604020202020204" pitchFamily="34" charset="0"/>
                          </a:rPr>
                        </m:ctrlPr>
                      </m:sSubPr>
                      <m:e>
                        <m:r>
                          <a:rPr lang="en-US" altLang="zh-CN" dirty="0">
                            <a:ln w="0"/>
                            <a:solidFill>
                              <a:schemeClr val="tx1"/>
                            </a:solidFill>
                            <a:effectLst>
                              <a:outerShdw blurRad="38100" dist="25400" dir="5400000" algn="ctr" rotWithShape="0">
                                <a:srgbClr val="6E747A">
                                  <a:alpha val="43000"/>
                                </a:srgbClr>
                              </a:outerShdw>
                            </a:effectLst>
                            <a:latin typeface="Century Gothic" panose="020B0502020202020204"/>
                            <a:ea typeface="等线" panose="02010600030101010101" pitchFamily="2" charset="-122"/>
                            <a:cs typeface="Arial" panose="020B0604020202020204" pitchFamily="34" charset="0"/>
                          </a:rPr>
                          <m:t>𝑘</m:t>
                        </m:r>
                      </m:e>
                      <m:sub>
                        <m:r>
                          <a:rPr lang="en-US" altLang="zh-CN" dirty="0">
                            <a:ln w="0"/>
                            <a:solidFill>
                              <a:schemeClr val="tx1"/>
                            </a:solidFill>
                            <a:effectLst>
                              <a:outerShdw blurRad="38100" dist="25400" dir="5400000" algn="ctr" rotWithShape="0">
                                <a:srgbClr val="6E747A">
                                  <a:alpha val="43000"/>
                                </a:srgbClr>
                              </a:outerShdw>
                            </a:effectLst>
                            <a:latin typeface="Century Gothic" panose="020B0502020202020204"/>
                            <a:ea typeface="等线" panose="02010600030101010101" pitchFamily="2" charset="-122"/>
                            <a:cs typeface="Arial" panose="020B0604020202020204" pitchFamily="34" charset="0"/>
                          </a:rPr>
                          <m:t>𝑝</m:t>
                        </m:r>
                      </m:sub>
                    </m:sSub>
                    <m:r>
                      <a:rPr lang="en-US" altLang="zh-CN" dirty="0">
                        <a:ln w="0"/>
                        <a:solidFill>
                          <a:schemeClr val="tx1"/>
                        </a:solidFill>
                        <a:effectLst>
                          <a:outerShdw blurRad="38100" dist="25400" dir="5400000" algn="ctr" rotWithShape="0">
                            <a:srgbClr val="6E747A">
                              <a:alpha val="43000"/>
                            </a:srgbClr>
                          </a:outerShdw>
                        </a:effectLst>
                        <a:latin typeface="Century Gothic" panose="020B0502020202020204"/>
                        <a:ea typeface="等线" panose="02010600030101010101" pitchFamily="2" charset="-122"/>
                        <a:cs typeface="Arial" panose="020B0604020202020204" pitchFamily="34" charset="0"/>
                      </a:rPr>
                      <m:t> </m:t>
                    </m:r>
                  </m:oMath>
                </a14:m>
                <a:r>
                  <a:rPr lang="en-US" altLang="zh-CN" dirty="0">
                    <a:ln w="0"/>
                    <a:solidFill>
                      <a:schemeClr val="tx1"/>
                    </a:solidFill>
                    <a:effectLst>
                      <a:outerShdw blurRad="38100" dist="25400" dir="5400000" algn="ctr" rotWithShape="0">
                        <a:srgbClr val="6E747A">
                          <a:alpha val="43000"/>
                        </a:srgbClr>
                      </a:outerShdw>
                    </a:effectLst>
                    <a:latin typeface="Century Gothic" panose="020B0502020202020204"/>
                    <a:ea typeface="等线" panose="02010600030101010101" pitchFamily="2" charset="-122"/>
                    <a:cs typeface="Arial" panose="020B0604020202020204" pitchFamily="34" charset="0"/>
                  </a:rPr>
                  <a:t>in </a:t>
                </a:r>
                <a14:m>
                  <m:oMath xmlns:m="http://schemas.openxmlformats.org/officeDocument/2006/math">
                    <m:r>
                      <a:rPr lang="en-US" altLang="zh-CN" dirty="0">
                        <a:ln w="0"/>
                        <a:solidFill>
                          <a:schemeClr val="tx1"/>
                        </a:solidFill>
                        <a:effectLst>
                          <a:outerShdw blurRad="38100" dist="25400" dir="5400000" algn="ctr" rotWithShape="0">
                            <a:srgbClr val="6E747A">
                              <a:alpha val="43000"/>
                            </a:srgbClr>
                          </a:outerShdw>
                        </a:effectLst>
                        <a:latin typeface="Century Gothic" panose="020B0502020202020204"/>
                        <a:ea typeface="等线" panose="02010600030101010101" pitchFamily="2" charset="-122"/>
                        <a:cs typeface="Arial" panose="020B0604020202020204" pitchFamily="34" charset="0"/>
                      </a:rPr>
                      <m:t>𝑥</m:t>
                    </m:r>
                  </m:oMath>
                </a14:m>
                <a:r>
                  <a:rPr lang="en-US" altLang="zh-CN" dirty="0">
                    <a:ln w="0"/>
                    <a:solidFill>
                      <a:schemeClr val="tx1"/>
                    </a:solidFill>
                    <a:effectLst>
                      <a:outerShdw blurRad="38100" dist="25400" dir="5400000" algn="ctr" rotWithShape="0">
                        <a:srgbClr val="6E747A">
                          <a:alpha val="43000"/>
                        </a:srgbClr>
                      </a:outerShdw>
                    </a:effectLst>
                    <a:latin typeface="Century Gothic" panose="020B0502020202020204"/>
                    <a:ea typeface="等线" panose="02010600030101010101" pitchFamily="2" charset="-122"/>
                    <a:cs typeface="Arial" panose="020B0604020202020204" pitchFamily="34" charset="0"/>
                  </a:rPr>
                  <a:t> and </a:t>
                </a:r>
                <a14:m>
                  <m:oMath xmlns:m="http://schemas.openxmlformats.org/officeDocument/2006/math">
                    <m:r>
                      <a:rPr lang="en-US" altLang="zh-CN" dirty="0">
                        <a:ln w="0"/>
                        <a:solidFill>
                          <a:schemeClr val="tx1"/>
                        </a:solidFill>
                        <a:effectLst>
                          <a:outerShdw blurRad="38100" dist="25400" dir="5400000" algn="ctr" rotWithShape="0">
                            <a:srgbClr val="6E747A">
                              <a:alpha val="43000"/>
                            </a:srgbClr>
                          </a:outerShdw>
                        </a:effectLst>
                        <a:latin typeface="Century Gothic" panose="020B0502020202020204"/>
                        <a:ea typeface="等线" panose="02010600030101010101" pitchFamily="2" charset="-122"/>
                        <a:cs typeface="Arial" panose="020B0604020202020204" pitchFamily="34" charset="0"/>
                      </a:rPr>
                      <m:t>𝑦</m:t>
                    </m:r>
                  </m:oMath>
                </a14:m>
                <a:r>
                  <a:rPr lang="en-US" altLang="zh-CN" dirty="0">
                    <a:ln w="0"/>
                    <a:solidFill>
                      <a:schemeClr val="tx1"/>
                    </a:solidFill>
                    <a:effectLst>
                      <a:outerShdw blurRad="38100" dist="25400" dir="5400000" algn="ctr" rotWithShape="0">
                        <a:srgbClr val="6E747A">
                          <a:alpha val="43000"/>
                        </a:srgbClr>
                      </a:outerShdw>
                    </a:effectLst>
                    <a:latin typeface="Century Gothic" panose="020B0502020202020204"/>
                    <a:ea typeface="等线" panose="02010600030101010101" pitchFamily="2" charset="-122"/>
                    <a:cs typeface="Arial" panose="020B0604020202020204" pitchFamily="34" charset="0"/>
                  </a:rPr>
                  <a:t> direction on </a:t>
                </a:r>
                <a:r>
                  <a:rPr lang="en-US" dirty="0">
                    <a:ln w="0"/>
                    <a:solidFill>
                      <a:schemeClr val="tx1"/>
                    </a:solidFill>
                    <a:effectLst>
                      <a:outerShdw blurRad="38100" dist="25400" dir="5400000" algn="ctr" rotWithShape="0">
                        <a:srgbClr val="6E747A">
                          <a:alpha val="43000"/>
                        </a:srgbClr>
                      </a:outerShdw>
                    </a:effectLst>
                    <a:latin typeface="Century Gothic" panose="020B0502020202020204"/>
                    <a:ea typeface="等线" panose="02010600030101010101" pitchFamily="2" charset="-122"/>
                    <a:cs typeface="Arial" panose="020B0604020202020204" pitchFamily="34" charset="0"/>
                  </a:rPr>
                  <a:t>center of band </a:t>
                </a:r>
                <a:endParaRPr lang="en-IL" dirty="0">
                  <a:ln w="0"/>
                  <a:solidFill>
                    <a:schemeClr val="tx1"/>
                  </a:solidFill>
                  <a:effectLst>
                    <a:outerShdw blurRad="38100" dist="25400" dir="5400000" algn="ctr" rotWithShape="0">
                      <a:srgbClr val="6E747A">
                        <a:alpha val="43000"/>
                      </a:srgbClr>
                    </a:outerShdw>
                  </a:effectLst>
                  <a:latin typeface="Century Gothic" panose="020B0502020202020204"/>
                  <a:ea typeface="等线" panose="02010600030101010101" pitchFamily="2" charset="-122"/>
                  <a:cs typeface="Arial" panose="020B0604020202020204" pitchFamily="34" charset="0"/>
                </a:endParaRPr>
              </a:p>
              <a:p>
                <a:pPr marL="742950" lvl="1" indent="-285750">
                  <a:buFont typeface="Courier New" panose="02070309020205020404" pitchFamily="49" charset="0"/>
                  <a:buChar char="o"/>
                </a:pPr>
                <a:r>
                  <a:rPr lang="en-US" altLang="zh-CN" dirty="0">
                    <a:ln w="0"/>
                    <a:solidFill>
                      <a:schemeClr val="tx1"/>
                    </a:solidFill>
                    <a:effectLst>
                      <a:outerShdw blurRad="38100" dist="25400" dir="5400000" algn="ctr" rotWithShape="0">
                        <a:srgbClr val="6E747A">
                          <a:alpha val="43000"/>
                        </a:srgbClr>
                      </a:outerShdw>
                    </a:effectLst>
                    <a:latin typeface="Century Gothic" panose="020B0502020202020204"/>
                    <a:ea typeface="等线" panose="02010600030101010101" pitchFamily="2" charset="-122"/>
                    <a:cs typeface="Arial" panose="020B0604020202020204" pitchFamily="34" charset="0"/>
                  </a:rPr>
                  <a:t>variation of </a:t>
                </a:r>
                <a14:m>
                  <m:oMath xmlns:m="http://schemas.openxmlformats.org/officeDocument/2006/math">
                    <m:sSub>
                      <m:sSubPr>
                        <m:ctrlPr>
                          <a:rPr lang="en-US" altLang="zh-CN" dirty="0">
                            <a:ln w="0"/>
                            <a:solidFill>
                              <a:schemeClr val="tx1"/>
                            </a:solidFill>
                            <a:effectLst>
                              <a:outerShdw blurRad="38100" dist="25400" dir="5400000" algn="ctr" rotWithShape="0">
                                <a:srgbClr val="6E747A">
                                  <a:alpha val="43000"/>
                                </a:srgbClr>
                              </a:outerShdw>
                            </a:effectLst>
                            <a:latin typeface="Century Gothic" panose="020B0502020202020204"/>
                            <a:ea typeface="等线" panose="02010600030101010101" pitchFamily="2" charset="-122"/>
                            <a:cs typeface="Arial" panose="020B0604020202020204" pitchFamily="34" charset="0"/>
                          </a:rPr>
                        </m:ctrlPr>
                      </m:sSubPr>
                      <m:e>
                        <m:r>
                          <a:rPr lang="en-US" altLang="zh-CN" dirty="0">
                            <a:ln w="0"/>
                            <a:solidFill>
                              <a:schemeClr val="tx1"/>
                            </a:solidFill>
                            <a:effectLst>
                              <a:outerShdw blurRad="38100" dist="25400" dir="5400000" algn="ctr" rotWithShape="0">
                                <a:srgbClr val="6E747A">
                                  <a:alpha val="43000"/>
                                </a:srgbClr>
                              </a:outerShdw>
                            </a:effectLst>
                            <a:latin typeface="Century Gothic" panose="020B0502020202020204"/>
                            <a:ea typeface="等线" panose="02010600030101010101" pitchFamily="2" charset="-122"/>
                            <a:cs typeface="Arial" panose="020B0604020202020204" pitchFamily="34" charset="0"/>
                          </a:rPr>
                          <m:t>𝑘</m:t>
                        </m:r>
                      </m:e>
                      <m:sub>
                        <m:r>
                          <a:rPr lang="en-US" altLang="zh-CN" dirty="0">
                            <a:ln w="0"/>
                            <a:solidFill>
                              <a:schemeClr val="tx1"/>
                            </a:solidFill>
                            <a:effectLst>
                              <a:outerShdw blurRad="38100" dist="25400" dir="5400000" algn="ctr" rotWithShape="0">
                                <a:srgbClr val="6E747A">
                                  <a:alpha val="43000"/>
                                </a:srgbClr>
                              </a:outerShdw>
                            </a:effectLst>
                            <a:latin typeface="Century Gothic" panose="020B0502020202020204"/>
                            <a:ea typeface="等线" panose="02010600030101010101" pitchFamily="2" charset="-122"/>
                            <a:cs typeface="Arial" panose="020B0604020202020204" pitchFamily="34" charset="0"/>
                          </a:rPr>
                          <m:t>𝑑</m:t>
                        </m:r>
                      </m:sub>
                    </m:sSub>
                  </m:oMath>
                </a14:m>
                <a:r>
                  <a:rPr lang="en-US" altLang="zh-CN" dirty="0">
                    <a:ln w="0"/>
                    <a:solidFill>
                      <a:schemeClr val="tx1"/>
                    </a:solidFill>
                    <a:effectLst>
                      <a:outerShdw blurRad="38100" dist="25400" dir="5400000" algn="ctr" rotWithShape="0">
                        <a:srgbClr val="6E747A">
                          <a:alpha val="43000"/>
                        </a:srgbClr>
                      </a:outerShdw>
                    </a:effectLst>
                    <a:latin typeface="Century Gothic" panose="020B0502020202020204"/>
                    <a:ea typeface="等线" panose="02010600030101010101" pitchFamily="2" charset="-122"/>
                    <a:cs typeface="Arial" panose="020B0604020202020204" pitchFamily="34" charset="0"/>
                  </a:rPr>
                  <a:t> in </a:t>
                </a:r>
                <a14:m>
                  <m:oMath xmlns:m="http://schemas.openxmlformats.org/officeDocument/2006/math">
                    <m:r>
                      <a:rPr lang="en-US" altLang="zh-CN" dirty="0">
                        <a:ln w="0"/>
                        <a:solidFill>
                          <a:schemeClr val="tx1"/>
                        </a:solidFill>
                        <a:effectLst>
                          <a:outerShdw blurRad="38100" dist="25400" dir="5400000" algn="ctr" rotWithShape="0">
                            <a:srgbClr val="6E747A">
                              <a:alpha val="43000"/>
                            </a:srgbClr>
                          </a:outerShdw>
                        </a:effectLst>
                        <a:latin typeface="Century Gothic" panose="020B0502020202020204"/>
                        <a:ea typeface="等线" panose="02010600030101010101" pitchFamily="2" charset="-122"/>
                        <a:cs typeface="Arial" panose="020B0604020202020204" pitchFamily="34" charset="0"/>
                      </a:rPr>
                      <m:t>𝑥</m:t>
                    </m:r>
                  </m:oMath>
                </a14:m>
                <a:r>
                  <a:rPr lang="en-US" altLang="zh-CN" dirty="0">
                    <a:ln w="0"/>
                    <a:solidFill>
                      <a:schemeClr val="tx1"/>
                    </a:solidFill>
                    <a:effectLst>
                      <a:outerShdw blurRad="38100" dist="25400" dir="5400000" algn="ctr" rotWithShape="0">
                        <a:srgbClr val="6E747A">
                          <a:alpha val="43000"/>
                        </a:srgbClr>
                      </a:outerShdw>
                    </a:effectLst>
                    <a:latin typeface="Century Gothic" panose="020B0502020202020204"/>
                    <a:ea typeface="等线" panose="02010600030101010101" pitchFamily="2" charset="-122"/>
                    <a:cs typeface="Arial" panose="020B0604020202020204" pitchFamily="34" charset="0"/>
                  </a:rPr>
                  <a:t> and </a:t>
                </a:r>
                <a14:m>
                  <m:oMath xmlns:m="http://schemas.openxmlformats.org/officeDocument/2006/math">
                    <m:r>
                      <a:rPr lang="en-US" altLang="zh-CN" dirty="0">
                        <a:ln w="0"/>
                        <a:solidFill>
                          <a:schemeClr val="tx1"/>
                        </a:solidFill>
                        <a:effectLst>
                          <a:outerShdw blurRad="38100" dist="25400" dir="5400000" algn="ctr" rotWithShape="0">
                            <a:srgbClr val="6E747A">
                              <a:alpha val="43000"/>
                            </a:srgbClr>
                          </a:outerShdw>
                        </a:effectLst>
                        <a:latin typeface="Century Gothic" panose="020B0502020202020204"/>
                        <a:ea typeface="等线" panose="02010600030101010101" pitchFamily="2" charset="-122"/>
                        <a:cs typeface="Arial" panose="020B0604020202020204" pitchFamily="34" charset="0"/>
                      </a:rPr>
                      <m:t>𝑦</m:t>
                    </m:r>
                  </m:oMath>
                </a14:m>
                <a:r>
                  <a:rPr lang="en-US" altLang="zh-CN" dirty="0">
                    <a:ln w="0"/>
                    <a:solidFill>
                      <a:schemeClr val="tx1"/>
                    </a:solidFill>
                    <a:effectLst>
                      <a:outerShdw blurRad="38100" dist="25400" dir="5400000" algn="ctr" rotWithShape="0">
                        <a:srgbClr val="6E747A">
                          <a:alpha val="43000"/>
                        </a:srgbClr>
                      </a:outerShdw>
                    </a:effectLst>
                    <a:latin typeface="Century Gothic" panose="020B0502020202020204"/>
                    <a:ea typeface="等线" panose="02010600030101010101" pitchFamily="2" charset="-122"/>
                    <a:cs typeface="Arial" panose="020B0604020202020204" pitchFamily="34" charset="0"/>
                  </a:rPr>
                  <a:t> direction on </a:t>
                </a:r>
                <a:r>
                  <a:rPr lang="en-US" dirty="0">
                    <a:ln w="0"/>
                    <a:solidFill>
                      <a:schemeClr val="tx1"/>
                    </a:solidFill>
                    <a:effectLst>
                      <a:outerShdw blurRad="38100" dist="25400" dir="5400000" algn="ctr" rotWithShape="0">
                        <a:srgbClr val="6E747A">
                          <a:alpha val="43000"/>
                        </a:srgbClr>
                      </a:outerShdw>
                    </a:effectLst>
                    <a:latin typeface="Century Gothic" panose="020B0502020202020204"/>
                    <a:ea typeface="等线" panose="02010600030101010101" pitchFamily="2" charset="-122"/>
                    <a:cs typeface="Arial" panose="020B0604020202020204" pitchFamily="34" charset="0"/>
                  </a:rPr>
                  <a:t>center of band </a:t>
                </a:r>
              </a:p>
              <a:p>
                <a:pPr marL="742950" lvl="1" indent="-285750">
                  <a:buFont typeface="Courier New" panose="02070309020205020404" pitchFamily="49" charset="0"/>
                  <a:buChar char="o"/>
                </a:pPr>
                <a:r>
                  <a:rPr lang="en-US" altLang="zh-CN" dirty="0">
                    <a:ln w="0"/>
                    <a:solidFill>
                      <a:schemeClr val="tx1"/>
                    </a:solidFill>
                    <a:effectLst>
                      <a:outerShdw blurRad="38100" dist="25400" dir="5400000" algn="ctr" rotWithShape="0">
                        <a:srgbClr val="6E747A">
                          <a:alpha val="43000"/>
                        </a:srgbClr>
                      </a:outerShdw>
                    </a:effectLst>
                    <a:latin typeface="Century Gothic" panose="020B0502020202020204"/>
                    <a:ea typeface="等线" panose="02010600030101010101" pitchFamily="2" charset="-122"/>
                    <a:cs typeface="Arial" panose="020B0604020202020204" pitchFamily="34" charset="0"/>
                  </a:rPr>
                  <a:t>variation of </a:t>
                </a:r>
                <a14:m>
                  <m:oMath xmlns:m="http://schemas.openxmlformats.org/officeDocument/2006/math">
                    <m:sSub>
                      <m:sSubPr>
                        <m:ctrlPr>
                          <a:rPr lang="en-US" altLang="zh-CN" dirty="0">
                            <a:ln w="0"/>
                            <a:solidFill>
                              <a:schemeClr val="tx1"/>
                            </a:solidFill>
                            <a:effectLst>
                              <a:outerShdw blurRad="38100" dist="25400" dir="5400000" algn="ctr" rotWithShape="0">
                                <a:srgbClr val="6E747A">
                                  <a:alpha val="43000"/>
                                </a:srgbClr>
                              </a:outerShdw>
                            </a:effectLst>
                            <a:latin typeface="Century Gothic" panose="020B0502020202020204"/>
                            <a:ea typeface="等线" panose="02010600030101010101" pitchFamily="2" charset="-122"/>
                            <a:cs typeface="Arial" panose="020B0604020202020204" pitchFamily="34" charset="0"/>
                          </a:rPr>
                        </m:ctrlPr>
                      </m:sSubPr>
                      <m:e>
                        <m:r>
                          <a:rPr lang="en-US" altLang="zh-CN" dirty="0">
                            <a:ln w="0"/>
                            <a:solidFill>
                              <a:schemeClr val="tx1"/>
                            </a:solidFill>
                            <a:effectLst>
                              <a:outerShdw blurRad="38100" dist="25400" dir="5400000" algn="ctr" rotWithShape="0">
                                <a:srgbClr val="6E747A">
                                  <a:alpha val="43000"/>
                                </a:srgbClr>
                              </a:outerShdw>
                            </a:effectLst>
                            <a:latin typeface="Century Gothic" panose="020B0502020202020204"/>
                            <a:ea typeface="等线" panose="02010600030101010101" pitchFamily="2" charset="-122"/>
                            <a:cs typeface="Arial" panose="020B0604020202020204" pitchFamily="34" charset="0"/>
                          </a:rPr>
                          <m:t>𝑘</m:t>
                        </m:r>
                      </m:e>
                      <m:sub>
                        <m:r>
                          <a:rPr lang="en-US" altLang="zh-CN" dirty="0">
                            <a:ln w="0"/>
                            <a:solidFill>
                              <a:schemeClr val="tx1"/>
                            </a:solidFill>
                            <a:effectLst>
                              <a:outerShdw blurRad="38100" dist="25400" dir="5400000" algn="ctr" rotWithShape="0">
                                <a:srgbClr val="6E747A">
                                  <a:alpha val="43000"/>
                                </a:srgbClr>
                              </a:outerShdw>
                            </a:effectLst>
                            <a:latin typeface="Century Gothic" panose="020B0502020202020204"/>
                            <a:ea typeface="等线" panose="02010600030101010101" pitchFamily="2" charset="-122"/>
                            <a:cs typeface="Arial" panose="020B0604020202020204" pitchFamily="34" charset="0"/>
                          </a:rPr>
                          <m:t>𝑝</m:t>
                        </m:r>
                      </m:sub>
                    </m:sSub>
                  </m:oMath>
                </a14:m>
                <a:r>
                  <a:rPr lang="en-US" altLang="zh-CN" dirty="0">
                    <a:ln w="0"/>
                    <a:solidFill>
                      <a:schemeClr val="tx1"/>
                    </a:solidFill>
                    <a:effectLst>
                      <a:outerShdw blurRad="38100" dist="25400" dir="5400000" algn="ctr" rotWithShape="0">
                        <a:srgbClr val="6E747A">
                          <a:alpha val="43000"/>
                        </a:srgbClr>
                      </a:outerShdw>
                    </a:effectLst>
                    <a:latin typeface="Century Gothic" panose="020B0502020202020204"/>
                    <a:ea typeface="等线" panose="02010600030101010101" pitchFamily="2" charset="-122"/>
                    <a:cs typeface="Arial" panose="020B0604020202020204" pitchFamily="34" charset="0"/>
                  </a:rPr>
                  <a:t> and </a:t>
                </a:r>
                <a14:m>
                  <m:oMath xmlns:m="http://schemas.openxmlformats.org/officeDocument/2006/math">
                    <m:sSub>
                      <m:sSubPr>
                        <m:ctrlPr>
                          <a:rPr lang="en-US" altLang="zh-CN" dirty="0">
                            <a:ln w="0"/>
                            <a:solidFill>
                              <a:schemeClr val="tx1"/>
                            </a:solidFill>
                            <a:effectLst>
                              <a:outerShdw blurRad="38100" dist="25400" dir="5400000" algn="ctr" rotWithShape="0">
                                <a:srgbClr val="6E747A">
                                  <a:alpha val="43000"/>
                                </a:srgbClr>
                              </a:outerShdw>
                            </a:effectLst>
                            <a:latin typeface="Century Gothic" panose="020B0502020202020204"/>
                            <a:ea typeface="等线" panose="02010600030101010101" pitchFamily="2" charset="-122"/>
                            <a:cs typeface="Arial" panose="020B0604020202020204" pitchFamily="34" charset="0"/>
                          </a:rPr>
                        </m:ctrlPr>
                      </m:sSubPr>
                      <m:e>
                        <m:r>
                          <a:rPr lang="en-US" altLang="zh-CN" dirty="0">
                            <a:ln w="0"/>
                            <a:solidFill>
                              <a:schemeClr val="tx1"/>
                            </a:solidFill>
                            <a:effectLst>
                              <a:outerShdw blurRad="38100" dist="25400" dir="5400000" algn="ctr" rotWithShape="0">
                                <a:srgbClr val="6E747A">
                                  <a:alpha val="43000"/>
                                </a:srgbClr>
                              </a:outerShdw>
                            </a:effectLst>
                            <a:latin typeface="Century Gothic" panose="020B0502020202020204"/>
                            <a:ea typeface="等线" panose="02010600030101010101" pitchFamily="2" charset="-122"/>
                            <a:cs typeface="Arial" panose="020B0604020202020204" pitchFamily="34" charset="0"/>
                          </a:rPr>
                          <m:t>𝑘</m:t>
                        </m:r>
                      </m:e>
                      <m:sub>
                        <m:r>
                          <a:rPr lang="en-US" altLang="zh-CN" dirty="0">
                            <a:ln w="0"/>
                            <a:solidFill>
                              <a:schemeClr val="tx1"/>
                            </a:solidFill>
                            <a:effectLst>
                              <a:outerShdw blurRad="38100" dist="25400" dir="5400000" algn="ctr" rotWithShape="0">
                                <a:srgbClr val="6E747A">
                                  <a:alpha val="43000"/>
                                </a:srgbClr>
                              </a:outerShdw>
                            </a:effectLst>
                            <a:latin typeface="Century Gothic" panose="020B0502020202020204"/>
                            <a:ea typeface="等线" panose="02010600030101010101" pitchFamily="2" charset="-122"/>
                            <a:cs typeface="Arial" panose="020B0604020202020204" pitchFamily="34" charset="0"/>
                          </a:rPr>
                          <m:t>𝑑</m:t>
                        </m:r>
                      </m:sub>
                    </m:sSub>
                  </m:oMath>
                </a14:m>
                <a:r>
                  <a:rPr lang="en-US" altLang="zh-CN" dirty="0">
                    <a:ln w="0"/>
                    <a:solidFill>
                      <a:schemeClr val="tx1"/>
                    </a:solidFill>
                    <a:effectLst>
                      <a:outerShdw blurRad="38100" dist="25400" dir="5400000" algn="ctr" rotWithShape="0">
                        <a:srgbClr val="6E747A">
                          <a:alpha val="43000"/>
                        </a:srgbClr>
                      </a:outerShdw>
                    </a:effectLst>
                    <a:latin typeface="Century Gothic" panose="020B0502020202020204"/>
                    <a:ea typeface="等线" panose="02010600030101010101" pitchFamily="2" charset="-122"/>
                    <a:cs typeface="Arial" panose="020B0604020202020204" pitchFamily="34" charset="0"/>
                  </a:rPr>
                  <a:t> in </a:t>
                </a:r>
                <a14:m>
                  <m:oMath xmlns:m="http://schemas.openxmlformats.org/officeDocument/2006/math">
                    <m:r>
                      <a:rPr lang="en-US" altLang="zh-CN" dirty="0">
                        <a:ln w="0"/>
                        <a:solidFill>
                          <a:schemeClr val="tx1"/>
                        </a:solidFill>
                        <a:effectLst>
                          <a:outerShdw blurRad="38100" dist="25400" dir="5400000" algn="ctr" rotWithShape="0">
                            <a:srgbClr val="6E747A">
                              <a:alpha val="43000"/>
                            </a:srgbClr>
                          </a:outerShdw>
                        </a:effectLst>
                        <a:latin typeface="Century Gothic" panose="020B0502020202020204"/>
                        <a:ea typeface="等线" panose="02010600030101010101" pitchFamily="2" charset="-122"/>
                        <a:cs typeface="Arial" panose="020B0604020202020204" pitchFamily="34" charset="0"/>
                      </a:rPr>
                      <m:t>𝑥</m:t>
                    </m:r>
                  </m:oMath>
                </a14:m>
                <a:r>
                  <a:rPr lang="en-US" altLang="zh-CN" dirty="0">
                    <a:ln w="0"/>
                    <a:solidFill>
                      <a:schemeClr val="tx1"/>
                    </a:solidFill>
                    <a:effectLst>
                      <a:outerShdw blurRad="38100" dist="25400" dir="5400000" algn="ctr" rotWithShape="0">
                        <a:srgbClr val="6E747A">
                          <a:alpha val="43000"/>
                        </a:srgbClr>
                      </a:outerShdw>
                    </a:effectLst>
                    <a:latin typeface="Century Gothic" panose="020B0502020202020204"/>
                    <a:ea typeface="等线" panose="02010600030101010101" pitchFamily="2" charset="-122"/>
                    <a:cs typeface="Arial" panose="020B0604020202020204" pitchFamily="34" charset="0"/>
                  </a:rPr>
                  <a:t> and </a:t>
                </a:r>
                <a14:m>
                  <m:oMath xmlns:m="http://schemas.openxmlformats.org/officeDocument/2006/math">
                    <m:r>
                      <a:rPr lang="en-US" altLang="zh-CN" dirty="0">
                        <a:ln w="0"/>
                        <a:solidFill>
                          <a:schemeClr val="tx1"/>
                        </a:solidFill>
                        <a:effectLst>
                          <a:outerShdw blurRad="38100" dist="25400" dir="5400000" algn="ctr" rotWithShape="0">
                            <a:srgbClr val="6E747A">
                              <a:alpha val="43000"/>
                            </a:srgbClr>
                          </a:outerShdw>
                        </a:effectLst>
                        <a:latin typeface="Century Gothic" panose="020B0502020202020204"/>
                        <a:ea typeface="等线" panose="02010600030101010101" pitchFamily="2" charset="-122"/>
                        <a:cs typeface="Arial" panose="020B0604020202020204" pitchFamily="34" charset="0"/>
                      </a:rPr>
                      <m:t>𝑦</m:t>
                    </m:r>
                  </m:oMath>
                </a14:m>
                <a:r>
                  <a:rPr lang="en-US" altLang="zh-CN" dirty="0">
                    <a:ln w="0"/>
                    <a:solidFill>
                      <a:schemeClr val="tx1"/>
                    </a:solidFill>
                    <a:effectLst>
                      <a:outerShdw blurRad="38100" dist="25400" dir="5400000" algn="ctr" rotWithShape="0">
                        <a:srgbClr val="6E747A">
                          <a:alpha val="43000"/>
                        </a:srgbClr>
                      </a:outerShdw>
                    </a:effectLst>
                    <a:latin typeface="Century Gothic" panose="020B0502020202020204"/>
                    <a:ea typeface="等线" panose="02010600030101010101" pitchFamily="2" charset="-122"/>
                    <a:cs typeface="Arial" panose="020B0604020202020204" pitchFamily="34" charset="0"/>
                  </a:rPr>
                  <a:t> direction on band </a:t>
                </a:r>
                <a:r>
                  <a:rPr lang="en-US" dirty="0">
                    <a:ln w="0"/>
                    <a:solidFill>
                      <a:schemeClr val="tx1"/>
                    </a:solidFill>
                    <a:effectLst>
                      <a:outerShdw blurRad="38100" dist="25400" dir="5400000" algn="ctr" rotWithShape="0">
                        <a:srgbClr val="6E747A">
                          <a:alpha val="43000"/>
                        </a:srgbClr>
                      </a:outerShdw>
                    </a:effectLst>
                    <a:latin typeface="Century Gothic" panose="020B0502020202020204"/>
                    <a:ea typeface="等线" panose="02010600030101010101" pitchFamily="2" charset="-122"/>
                    <a:cs typeface="Arial" panose="020B0604020202020204" pitchFamily="34" charset="0"/>
                  </a:rPr>
                  <a:t>edges</a:t>
                </a:r>
                <a:endParaRPr lang="en-IL" dirty="0">
                  <a:ln w="0"/>
                  <a:solidFill>
                    <a:schemeClr val="tx1"/>
                  </a:solidFill>
                  <a:effectLst>
                    <a:outerShdw blurRad="38100" dist="25400" dir="5400000" algn="ctr" rotWithShape="0">
                      <a:srgbClr val="6E747A">
                        <a:alpha val="43000"/>
                      </a:srgbClr>
                    </a:outerShdw>
                  </a:effectLst>
                  <a:latin typeface="Century Gothic" panose="020B0502020202020204"/>
                  <a:ea typeface="等线" panose="02010600030101010101" pitchFamily="2" charset="-122"/>
                  <a:cs typeface="Arial" panose="020B0604020202020204" pitchFamily="34" charset="0"/>
                </a:endParaRPr>
              </a:p>
              <a:p>
                <a:pPr marL="742950" lvl="1" indent="-285750">
                  <a:buFont typeface="Courier New" panose="02070309020205020404" pitchFamily="49" charset="0"/>
                  <a:buChar char="o"/>
                </a:pPr>
                <a:r>
                  <a:rPr lang="en-US" altLang="zh-CN" dirty="0">
                    <a:ln w="0"/>
                    <a:solidFill>
                      <a:schemeClr val="tx1"/>
                    </a:solidFill>
                    <a:effectLst>
                      <a:outerShdw blurRad="38100" dist="25400" dir="5400000" algn="ctr" rotWithShape="0">
                        <a:srgbClr val="6E747A">
                          <a:alpha val="43000"/>
                        </a:srgbClr>
                      </a:outerShdw>
                    </a:effectLst>
                    <a:latin typeface="Century Gothic" panose="020B0502020202020204"/>
                    <a:ea typeface="等线" panose="02010600030101010101" pitchFamily="2" charset="-122"/>
                    <a:cs typeface="Arial" panose="020B0604020202020204" pitchFamily="34" charset="0"/>
                  </a:rPr>
                  <a:t>variation of </a:t>
                </a:r>
                <a14:m>
                  <m:oMath xmlns:m="http://schemas.openxmlformats.org/officeDocument/2006/math">
                    <m:sSub>
                      <m:sSubPr>
                        <m:ctrlPr>
                          <a:rPr lang="en-US" altLang="zh-CN" dirty="0">
                            <a:ln w="0"/>
                            <a:solidFill>
                              <a:schemeClr val="tx1"/>
                            </a:solidFill>
                            <a:effectLst>
                              <a:outerShdw blurRad="38100" dist="25400" dir="5400000" algn="ctr" rotWithShape="0">
                                <a:srgbClr val="6E747A">
                                  <a:alpha val="43000"/>
                                </a:srgbClr>
                              </a:outerShdw>
                            </a:effectLst>
                            <a:latin typeface="Century Gothic" panose="020B0502020202020204"/>
                            <a:ea typeface="等线" panose="02010600030101010101" pitchFamily="2" charset="-122"/>
                            <a:cs typeface="Arial" panose="020B0604020202020204" pitchFamily="34" charset="0"/>
                          </a:rPr>
                        </m:ctrlPr>
                      </m:sSubPr>
                      <m:e>
                        <m:r>
                          <a:rPr lang="en-US" altLang="zh-CN" dirty="0">
                            <a:ln w="0"/>
                            <a:solidFill>
                              <a:schemeClr val="tx1"/>
                            </a:solidFill>
                            <a:effectLst>
                              <a:outerShdw blurRad="38100" dist="25400" dir="5400000" algn="ctr" rotWithShape="0">
                                <a:srgbClr val="6E747A">
                                  <a:alpha val="43000"/>
                                </a:srgbClr>
                              </a:outerShdw>
                            </a:effectLst>
                            <a:latin typeface="Century Gothic" panose="020B0502020202020204"/>
                            <a:ea typeface="等线" panose="02010600030101010101" pitchFamily="2" charset="-122"/>
                            <a:cs typeface="Arial" panose="020B0604020202020204" pitchFamily="34" charset="0"/>
                          </a:rPr>
                          <m:t>𝑘</m:t>
                        </m:r>
                      </m:e>
                      <m:sub>
                        <m:r>
                          <a:rPr lang="en-US" altLang="zh-CN" dirty="0">
                            <a:ln w="0"/>
                            <a:solidFill>
                              <a:schemeClr val="tx1"/>
                            </a:solidFill>
                            <a:effectLst>
                              <a:outerShdw blurRad="38100" dist="25400" dir="5400000" algn="ctr" rotWithShape="0">
                                <a:srgbClr val="6E747A">
                                  <a:alpha val="43000"/>
                                </a:srgbClr>
                              </a:outerShdw>
                            </a:effectLst>
                            <a:latin typeface="Century Gothic" panose="020B0502020202020204"/>
                            <a:ea typeface="等线" panose="02010600030101010101" pitchFamily="2" charset="-122"/>
                            <a:cs typeface="Arial" panose="020B0604020202020204" pitchFamily="34" charset="0"/>
                          </a:rPr>
                          <m:t>𝑝</m:t>
                        </m:r>
                      </m:sub>
                    </m:sSub>
                  </m:oMath>
                </a14:m>
                <a:r>
                  <a:rPr lang="en-US" altLang="zh-CN" dirty="0">
                    <a:ln w="0"/>
                    <a:solidFill>
                      <a:schemeClr val="tx1"/>
                    </a:solidFill>
                    <a:effectLst>
                      <a:outerShdw blurRad="38100" dist="25400" dir="5400000" algn="ctr" rotWithShape="0">
                        <a:srgbClr val="6E747A">
                          <a:alpha val="43000"/>
                        </a:srgbClr>
                      </a:outerShdw>
                    </a:effectLst>
                    <a:latin typeface="Century Gothic" panose="020B0502020202020204"/>
                    <a:ea typeface="等线" panose="02010600030101010101" pitchFamily="2" charset="-122"/>
                    <a:cs typeface="Arial" panose="020B0604020202020204" pitchFamily="34" charset="0"/>
                  </a:rPr>
                  <a:t> in </a:t>
                </a:r>
                <a14:m>
                  <m:oMath xmlns:m="http://schemas.openxmlformats.org/officeDocument/2006/math">
                    <m:r>
                      <a:rPr lang="en-US" altLang="zh-CN">
                        <a:ln w="0"/>
                        <a:solidFill>
                          <a:schemeClr val="tx1"/>
                        </a:solidFill>
                        <a:effectLst>
                          <a:outerShdw blurRad="38100" dist="25400" dir="5400000" algn="ctr" rotWithShape="0">
                            <a:srgbClr val="6E747A">
                              <a:alpha val="43000"/>
                            </a:srgbClr>
                          </a:outerShdw>
                        </a:effectLst>
                        <a:latin typeface="Century Gothic" panose="020B0502020202020204"/>
                        <a:ea typeface="等线" panose="02010600030101010101" pitchFamily="2" charset="-122"/>
                        <a:cs typeface="Arial" panose="020B0604020202020204" pitchFamily="34" charset="0"/>
                      </a:rPr>
                      <m:t>𝑧</m:t>
                    </m:r>
                  </m:oMath>
                </a14:m>
                <a:r>
                  <a:rPr lang="en-US" altLang="zh-CN" dirty="0">
                    <a:ln w="0"/>
                    <a:solidFill>
                      <a:schemeClr val="tx1"/>
                    </a:solidFill>
                    <a:effectLst>
                      <a:outerShdw blurRad="38100" dist="25400" dir="5400000" algn="ctr" rotWithShape="0">
                        <a:srgbClr val="6E747A">
                          <a:alpha val="43000"/>
                        </a:srgbClr>
                      </a:outerShdw>
                    </a:effectLst>
                    <a:latin typeface="Century Gothic" panose="020B0502020202020204"/>
                    <a:ea typeface="等线" panose="02010600030101010101" pitchFamily="2" charset="-122"/>
                    <a:cs typeface="Arial" panose="020B0604020202020204" pitchFamily="34" charset="0"/>
                  </a:rPr>
                  <a:t> direction</a:t>
                </a:r>
              </a:p>
              <a:p>
                <a:pPr marL="742950" lvl="1" indent="-285750">
                  <a:buFont typeface="Courier New" panose="02070309020205020404" pitchFamily="49" charset="0"/>
                  <a:buChar char="o"/>
                </a:pPr>
                <a:r>
                  <a:rPr lang="en-US" altLang="zh-CN" dirty="0">
                    <a:ln w="0"/>
                    <a:solidFill>
                      <a:schemeClr val="tx1"/>
                    </a:solidFill>
                    <a:effectLst>
                      <a:outerShdw blurRad="38100" dist="25400" dir="5400000" algn="ctr" rotWithShape="0">
                        <a:srgbClr val="6E747A">
                          <a:alpha val="43000"/>
                        </a:srgbClr>
                      </a:outerShdw>
                    </a:effectLst>
                    <a:latin typeface="Century Gothic" panose="020B0502020202020204"/>
                    <a:ea typeface="等线" panose="02010600030101010101" pitchFamily="2" charset="-122"/>
                    <a:cs typeface="Arial" panose="020B0604020202020204" pitchFamily="34" charset="0"/>
                  </a:rPr>
                  <a:t>variation of </a:t>
                </a:r>
                <a14:m>
                  <m:oMath xmlns:m="http://schemas.openxmlformats.org/officeDocument/2006/math">
                    <m:sSub>
                      <m:sSubPr>
                        <m:ctrlPr>
                          <a:rPr lang="en-US" altLang="zh-CN">
                            <a:ln w="0"/>
                            <a:solidFill>
                              <a:schemeClr val="tx1"/>
                            </a:solidFill>
                            <a:effectLst>
                              <a:outerShdw blurRad="38100" dist="25400" dir="5400000" algn="ctr" rotWithShape="0">
                                <a:srgbClr val="6E747A">
                                  <a:alpha val="43000"/>
                                </a:srgbClr>
                              </a:outerShdw>
                            </a:effectLst>
                            <a:latin typeface="Century Gothic" panose="020B0502020202020204"/>
                            <a:ea typeface="等线" panose="02010600030101010101" pitchFamily="2" charset="-122"/>
                            <a:cs typeface="Arial" panose="020B0604020202020204" pitchFamily="34" charset="0"/>
                          </a:rPr>
                        </m:ctrlPr>
                      </m:sSubPr>
                      <m:e>
                        <m:r>
                          <a:rPr lang="en-US" altLang="zh-CN">
                            <a:ln w="0"/>
                            <a:solidFill>
                              <a:schemeClr val="tx1"/>
                            </a:solidFill>
                            <a:effectLst>
                              <a:outerShdw blurRad="38100" dist="25400" dir="5400000" algn="ctr" rotWithShape="0">
                                <a:srgbClr val="6E747A">
                                  <a:alpha val="43000"/>
                                </a:srgbClr>
                              </a:outerShdw>
                            </a:effectLst>
                            <a:latin typeface="Century Gothic" panose="020B0502020202020204"/>
                            <a:ea typeface="等线" panose="02010600030101010101" pitchFamily="2" charset="-122"/>
                            <a:cs typeface="Arial" panose="020B0604020202020204" pitchFamily="34" charset="0"/>
                          </a:rPr>
                          <m:t>𝑘</m:t>
                        </m:r>
                      </m:e>
                      <m:sub>
                        <m:r>
                          <a:rPr lang="en-US" altLang="zh-CN">
                            <a:ln w="0"/>
                            <a:solidFill>
                              <a:schemeClr val="tx1"/>
                            </a:solidFill>
                            <a:effectLst>
                              <a:outerShdw blurRad="38100" dist="25400" dir="5400000" algn="ctr" rotWithShape="0">
                                <a:srgbClr val="6E747A">
                                  <a:alpha val="43000"/>
                                </a:srgbClr>
                              </a:outerShdw>
                            </a:effectLst>
                            <a:latin typeface="Century Gothic" panose="020B0502020202020204"/>
                            <a:ea typeface="等线" panose="02010600030101010101" pitchFamily="2" charset="-122"/>
                            <a:cs typeface="Arial" panose="020B0604020202020204" pitchFamily="34" charset="0"/>
                          </a:rPr>
                          <m:t>𝑑</m:t>
                        </m:r>
                      </m:sub>
                    </m:sSub>
                  </m:oMath>
                </a14:m>
                <a:r>
                  <a:rPr lang="en-US" altLang="zh-CN" dirty="0">
                    <a:ln w="0"/>
                    <a:solidFill>
                      <a:schemeClr val="tx1"/>
                    </a:solidFill>
                    <a:effectLst>
                      <a:outerShdw blurRad="38100" dist="25400" dir="5400000" algn="ctr" rotWithShape="0">
                        <a:srgbClr val="6E747A">
                          <a:alpha val="43000"/>
                        </a:srgbClr>
                      </a:outerShdw>
                    </a:effectLst>
                    <a:latin typeface="Century Gothic" panose="020B0502020202020204"/>
                    <a:ea typeface="等线" panose="02010600030101010101" pitchFamily="2" charset="-122"/>
                    <a:cs typeface="Arial" panose="020B0604020202020204" pitchFamily="34" charset="0"/>
                  </a:rPr>
                  <a:t> in </a:t>
                </a:r>
                <a14:m>
                  <m:oMath xmlns:m="http://schemas.openxmlformats.org/officeDocument/2006/math">
                    <m:r>
                      <a:rPr lang="en-US" altLang="zh-CN">
                        <a:ln w="0"/>
                        <a:solidFill>
                          <a:schemeClr val="tx1"/>
                        </a:solidFill>
                        <a:effectLst>
                          <a:outerShdw blurRad="38100" dist="25400" dir="5400000" algn="ctr" rotWithShape="0">
                            <a:srgbClr val="6E747A">
                              <a:alpha val="43000"/>
                            </a:srgbClr>
                          </a:outerShdw>
                        </a:effectLst>
                        <a:latin typeface="Century Gothic" panose="020B0502020202020204"/>
                        <a:ea typeface="等线" panose="02010600030101010101" pitchFamily="2" charset="-122"/>
                        <a:cs typeface="Arial" panose="020B0604020202020204" pitchFamily="34" charset="0"/>
                      </a:rPr>
                      <m:t>𝑧</m:t>
                    </m:r>
                  </m:oMath>
                </a14:m>
                <a:r>
                  <a:rPr lang="en-US" altLang="zh-CN" dirty="0">
                    <a:ln w="0"/>
                    <a:solidFill>
                      <a:schemeClr val="tx1"/>
                    </a:solidFill>
                    <a:effectLst>
                      <a:outerShdw blurRad="38100" dist="25400" dir="5400000" algn="ctr" rotWithShape="0">
                        <a:srgbClr val="6E747A">
                          <a:alpha val="43000"/>
                        </a:srgbClr>
                      </a:outerShdw>
                    </a:effectLst>
                    <a:latin typeface="Century Gothic" panose="020B0502020202020204"/>
                    <a:ea typeface="等线" panose="02010600030101010101" pitchFamily="2" charset="-122"/>
                    <a:cs typeface="Arial" panose="020B0604020202020204" pitchFamily="34" charset="0"/>
                  </a:rPr>
                  <a:t> direction</a:t>
                </a:r>
                <a:endParaRPr lang="en-IL" dirty="0">
                  <a:ln w="0"/>
                  <a:solidFill>
                    <a:schemeClr val="tx1"/>
                  </a:solidFill>
                  <a:effectLst>
                    <a:outerShdw blurRad="38100" dist="25400" dir="5400000" algn="ctr" rotWithShape="0">
                      <a:srgbClr val="6E747A">
                        <a:alpha val="43000"/>
                      </a:srgbClr>
                    </a:outerShdw>
                  </a:effectLst>
                  <a:latin typeface="Century Gothic" panose="020B0502020202020204"/>
                  <a:ea typeface="等线" panose="02010600030101010101" pitchFamily="2" charset="-122"/>
                  <a:cs typeface="Arial" panose="020B0604020202020204" pitchFamily="34" charset="0"/>
                </a:endParaRPr>
              </a:p>
              <a:p>
                <a:pPr marL="742950" lvl="1" indent="-285750">
                  <a:buFont typeface="Courier New" panose="02070309020205020404" pitchFamily="49" charset="0"/>
                  <a:buChar char="o"/>
                </a:pPr>
                <a:r>
                  <a:rPr lang="en-US" altLang="zh-CN" dirty="0">
                    <a:ln w="0"/>
                    <a:solidFill>
                      <a:schemeClr val="tx1"/>
                    </a:solidFill>
                    <a:effectLst>
                      <a:outerShdw blurRad="38100" dist="25400" dir="5400000" algn="ctr" rotWithShape="0">
                        <a:srgbClr val="6E747A">
                          <a:alpha val="43000"/>
                        </a:srgbClr>
                      </a:outerShdw>
                    </a:effectLst>
                    <a:latin typeface="Century Gothic" panose="020B0502020202020204"/>
                    <a:ea typeface="等线" panose="02010600030101010101" pitchFamily="2" charset="-122"/>
                    <a:cs typeface="Arial" panose="020B0604020202020204" pitchFamily="34" charset="0"/>
                  </a:rPr>
                  <a:t>variation of </a:t>
                </a:r>
                <a14:m>
                  <m:oMath xmlns:m="http://schemas.openxmlformats.org/officeDocument/2006/math">
                    <m:sSub>
                      <m:sSubPr>
                        <m:ctrlPr>
                          <a:rPr lang="en-US" altLang="zh-CN" dirty="0">
                            <a:ln w="0"/>
                            <a:solidFill>
                              <a:schemeClr val="tx1"/>
                            </a:solidFill>
                            <a:effectLst>
                              <a:outerShdw blurRad="38100" dist="25400" dir="5400000" algn="ctr" rotWithShape="0">
                                <a:srgbClr val="6E747A">
                                  <a:alpha val="43000"/>
                                </a:srgbClr>
                              </a:outerShdw>
                            </a:effectLst>
                            <a:latin typeface="Century Gothic" panose="020B0502020202020204"/>
                            <a:ea typeface="等线" panose="02010600030101010101" pitchFamily="2" charset="-122"/>
                            <a:cs typeface="Arial" panose="020B0604020202020204" pitchFamily="34" charset="0"/>
                          </a:rPr>
                        </m:ctrlPr>
                      </m:sSubPr>
                      <m:e>
                        <m:r>
                          <a:rPr lang="en-US" altLang="zh-CN" dirty="0">
                            <a:ln w="0"/>
                            <a:solidFill>
                              <a:schemeClr val="tx1"/>
                            </a:solidFill>
                            <a:effectLst>
                              <a:outerShdw blurRad="38100" dist="25400" dir="5400000" algn="ctr" rotWithShape="0">
                                <a:srgbClr val="6E747A">
                                  <a:alpha val="43000"/>
                                </a:srgbClr>
                              </a:outerShdw>
                            </a:effectLst>
                            <a:latin typeface="Century Gothic" panose="020B0502020202020204"/>
                            <a:ea typeface="等线" panose="02010600030101010101" pitchFamily="2" charset="-122"/>
                            <a:cs typeface="Arial" panose="020B0604020202020204" pitchFamily="34" charset="0"/>
                          </a:rPr>
                          <m:t>𝑘</m:t>
                        </m:r>
                      </m:e>
                      <m:sub>
                        <m:r>
                          <a:rPr lang="en-US" altLang="zh-CN" dirty="0">
                            <a:ln w="0"/>
                            <a:solidFill>
                              <a:schemeClr val="tx1"/>
                            </a:solidFill>
                            <a:effectLst>
                              <a:outerShdw blurRad="38100" dist="25400" dir="5400000" algn="ctr" rotWithShape="0">
                                <a:srgbClr val="6E747A">
                                  <a:alpha val="43000"/>
                                </a:srgbClr>
                              </a:outerShdw>
                            </a:effectLst>
                            <a:latin typeface="Century Gothic" panose="020B0502020202020204"/>
                            <a:ea typeface="等线" panose="02010600030101010101" pitchFamily="2" charset="-122"/>
                            <a:cs typeface="Arial" panose="020B0604020202020204" pitchFamily="34" charset="0"/>
                          </a:rPr>
                          <m:t>𝑝</m:t>
                        </m:r>
                      </m:sub>
                    </m:sSub>
                  </m:oMath>
                </a14:m>
                <a:r>
                  <a:rPr lang="en-US" altLang="zh-CN" dirty="0">
                    <a:ln w="0"/>
                    <a:solidFill>
                      <a:schemeClr val="tx1"/>
                    </a:solidFill>
                    <a:effectLst>
                      <a:outerShdw blurRad="38100" dist="25400" dir="5400000" algn="ctr" rotWithShape="0">
                        <a:srgbClr val="6E747A">
                          <a:alpha val="43000"/>
                        </a:srgbClr>
                      </a:outerShdw>
                    </a:effectLst>
                    <a:latin typeface="Century Gothic" panose="020B0502020202020204"/>
                    <a:ea typeface="等线" panose="02010600030101010101" pitchFamily="2" charset="-122"/>
                    <a:cs typeface="Arial" panose="020B0604020202020204" pitchFamily="34" charset="0"/>
                  </a:rPr>
                  <a:t> and </a:t>
                </a:r>
                <a14:m>
                  <m:oMath xmlns:m="http://schemas.openxmlformats.org/officeDocument/2006/math">
                    <m:sSub>
                      <m:sSubPr>
                        <m:ctrlPr>
                          <a:rPr lang="en-US" altLang="zh-CN" dirty="0">
                            <a:ln w="0"/>
                            <a:solidFill>
                              <a:schemeClr val="tx1"/>
                            </a:solidFill>
                            <a:effectLst>
                              <a:outerShdw blurRad="38100" dist="25400" dir="5400000" algn="ctr" rotWithShape="0">
                                <a:srgbClr val="6E747A">
                                  <a:alpha val="43000"/>
                                </a:srgbClr>
                              </a:outerShdw>
                            </a:effectLst>
                            <a:latin typeface="Century Gothic" panose="020B0502020202020204"/>
                            <a:ea typeface="等线" panose="02010600030101010101" pitchFamily="2" charset="-122"/>
                            <a:cs typeface="Arial" panose="020B0604020202020204" pitchFamily="34" charset="0"/>
                          </a:rPr>
                        </m:ctrlPr>
                      </m:sSubPr>
                      <m:e>
                        <m:r>
                          <a:rPr lang="en-US" altLang="zh-CN" dirty="0">
                            <a:ln w="0"/>
                            <a:solidFill>
                              <a:schemeClr val="tx1"/>
                            </a:solidFill>
                            <a:effectLst>
                              <a:outerShdw blurRad="38100" dist="25400" dir="5400000" algn="ctr" rotWithShape="0">
                                <a:srgbClr val="6E747A">
                                  <a:alpha val="43000"/>
                                </a:srgbClr>
                              </a:outerShdw>
                            </a:effectLst>
                            <a:latin typeface="Century Gothic" panose="020B0502020202020204"/>
                            <a:ea typeface="等线" panose="02010600030101010101" pitchFamily="2" charset="-122"/>
                            <a:cs typeface="Arial" panose="020B0604020202020204" pitchFamily="34" charset="0"/>
                          </a:rPr>
                          <m:t>𝑘</m:t>
                        </m:r>
                      </m:e>
                      <m:sub>
                        <m:r>
                          <a:rPr lang="en-US" altLang="zh-CN" dirty="0">
                            <a:ln w="0"/>
                            <a:solidFill>
                              <a:schemeClr val="tx1"/>
                            </a:solidFill>
                            <a:effectLst>
                              <a:outerShdw blurRad="38100" dist="25400" dir="5400000" algn="ctr" rotWithShape="0">
                                <a:srgbClr val="6E747A">
                                  <a:alpha val="43000"/>
                                </a:srgbClr>
                              </a:outerShdw>
                            </a:effectLst>
                            <a:latin typeface="Century Gothic" panose="020B0502020202020204"/>
                            <a:ea typeface="等线" panose="02010600030101010101" pitchFamily="2" charset="-122"/>
                            <a:cs typeface="Arial" panose="020B0604020202020204" pitchFamily="34" charset="0"/>
                          </a:rPr>
                          <m:t>𝑑</m:t>
                        </m:r>
                      </m:sub>
                    </m:sSub>
                    <m:r>
                      <a:rPr lang="en-US" altLang="zh-CN" dirty="0">
                        <a:ln w="0"/>
                        <a:solidFill>
                          <a:schemeClr val="tx1"/>
                        </a:solidFill>
                        <a:effectLst>
                          <a:outerShdw blurRad="38100" dist="25400" dir="5400000" algn="ctr" rotWithShape="0">
                            <a:srgbClr val="6E747A">
                              <a:alpha val="43000"/>
                            </a:srgbClr>
                          </a:outerShdw>
                        </a:effectLst>
                        <a:latin typeface="Century Gothic" panose="020B0502020202020204"/>
                        <a:ea typeface="等线" panose="02010600030101010101" pitchFamily="2" charset="-122"/>
                        <a:cs typeface="Arial" panose="020B0604020202020204" pitchFamily="34" charset="0"/>
                      </a:rPr>
                      <m:t> </m:t>
                    </m:r>
                  </m:oMath>
                </a14:m>
                <a:r>
                  <a:rPr lang="en-US" altLang="zh-CN" dirty="0">
                    <a:ln w="0"/>
                    <a:solidFill>
                      <a:schemeClr val="tx1"/>
                    </a:solidFill>
                    <a:effectLst>
                      <a:outerShdw blurRad="38100" dist="25400" dir="5400000" algn="ctr" rotWithShape="0">
                        <a:srgbClr val="6E747A">
                          <a:alpha val="43000"/>
                        </a:srgbClr>
                      </a:outerShdw>
                    </a:effectLst>
                    <a:latin typeface="Century Gothic" panose="020B0502020202020204"/>
                    <a:ea typeface="等线" panose="02010600030101010101" pitchFamily="2" charset="-122"/>
                    <a:cs typeface="Arial" panose="020B0604020202020204" pitchFamily="34" charset="0"/>
                  </a:rPr>
                  <a:t>in </a:t>
                </a:r>
                <a14:m>
                  <m:oMath xmlns:m="http://schemas.openxmlformats.org/officeDocument/2006/math">
                    <m:r>
                      <a:rPr lang="en-US" altLang="zh-CN">
                        <a:ln w="0"/>
                        <a:solidFill>
                          <a:schemeClr val="tx1"/>
                        </a:solidFill>
                        <a:effectLst>
                          <a:outerShdw blurRad="38100" dist="25400" dir="5400000" algn="ctr" rotWithShape="0">
                            <a:srgbClr val="6E747A">
                              <a:alpha val="43000"/>
                            </a:srgbClr>
                          </a:outerShdw>
                        </a:effectLst>
                        <a:latin typeface="Century Gothic" panose="020B0502020202020204"/>
                        <a:ea typeface="等线" panose="02010600030101010101" pitchFamily="2" charset="-122"/>
                        <a:cs typeface="Arial" panose="020B0604020202020204" pitchFamily="34" charset="0"/>
                      </a:rPr>
                      <m:t>𝑧</m:t>
                    </m:r>
                  </m:oMath>
                </a14:m>
                <a:r>
                  <a:rPr lang="en-US" altLang="zh-CN" dirty="0">
                    <a:ln w="0"/>
                    <a:solidFill>
                      <a:schemeClr val="tx1"/>
                    </a:solidFill>
                    <a:effectLst>
                      <a:outerShdw blurRad="38100" dist="25400" dir="5400000" algn="ctr" rotWithShape="0">
                        <a:srgbClr val="6E747A">
                          <a:alpha val="43000"/>
                        </a:srgbClr>
                      </a:outerShdw>
                    </a:effectLst>
                    <a:latin typeface="Century Gothic" panose="020B0502020202020204"/>
                    <a:ea typeface="等线" panose="02010600030101010101" pitchFamily="2" charset="-122"/>
                    <a:cs typeface="Arial" panose="020B0604020202020204" pitchFamily="34" charset="0"/>
                  </a:rPr>
                  <a:t> direction</a:t>
                </a:r>
                <a:r>
                  <a:rPr lang="en-IL" altLang="zh-CN" dirty="0">
                    <a:ln w="0"/>
                    <a:solidFill>
                      <a:schemeClr val="tx1"/>
                    </a:solidFill>
                    <a:effectLst>
                      <a:outerShdw blurRad="38100" dist="25400" dir="5400000" algn="ctr" rotWithShape="0">
                        <a:srgbClr val="6E747A">
                          <a:alpha val="43000"/>
                        </a:srgbClr>
                      </a:outerShdw>
                    </a:effectLst>
                    <a:latin typeface="Century Gothic" panose="020B0502020202020204"/>
                    <a:ea typeface="等线" panose="02010600030101010101" pitchFamily="2" charset="-122"/>
                    <a:cs typeface="Arial" panose="020B0604020202020204" pitchFamily="34" charset="0"/>
                  </a:rPr>
                  <a:t> that </a:t>
                </a:r>
                <a:r>
                  <a:rPr lang="en-US" dirty="0">
                    <a:ln w="0"/>
                    <a:solidFill>
                      <a:schemeClr val="tx1"/>
                    </a:solidFill>
                    <a:effectLst>
                      <a:outerShdw blurRad="38100" dist="25400" dir="5400000" algn="ctr" rotWithShape="0">
                        <a:srgbClr val="6E747A">
                          <a:alpha val="43000"/>
                        </a:srgbClr>
                      </a:outerShdw>
                    </a:effectLst>
                    <a:latin typeface="Century Gothic" panose="020B0502020202020204"/>
                    <a:ea typeface="等线" panose="02010600030101010101" pitchFamily="2" charset="-122"/>
                    <a:cs typeface="Arial" panose="020B0604020202020204" pitchFamily="34" charset="0"/>
                  </a:rPr>
                  <a:t>cross the band</a:t>
                </a:r>
              </a:p>
              <a:p>
                <a:pPr lvl="1"/>
                <a:r>
                  <a:rPr lang="en-US" dirty="0">
                    <a:ln w="0"/>
                    <a:effectLst>
                      <a:outerShdw blurRad="38100" dist="25400" dir="5400000" algn="ctr" rotWithShape="0">
                        <a:srgbClr val="6E747A">
                          <a:alpha val="43000"/>
                        </a:srgbClr>
                      </a:outerShdw>
                    </a:effectLst>
                    <a:latin typeface="Century Gothic" panose="020B0502020202020204"/>
                    <a:ea typeface="等线" panose="02010600030101010101" pitchFamily="2" charset="-122"/>
                    <a:cs typeface="Arial" panose="020B0604020202020204" pitchFamily="34" charset="0"/>
                  </a:rPr>
                  <a:t>(Experimental results are as shown in the appendix)</a:t>
                </a:r>
                <a:endParaRPr lang="en-IL" dirty="0">
                  <a:ln w="0"/>
                  <a:solidFill>
                    <a:schemeClr val="tx1"/>
                  </a:solidFill>
                  <a:effectLst>
                    <a:outerShdw blurRad="38100" dist="25400" dir="5400000" algn="ctr" rotWithShape="0">
                      <a:srgbClr val="6E747A">
                        <a:alpha val="43000"/>
                      </a:srgbClr>
                    </a:outerShdw>
                  </a:effectLst>
                  <a:latin typeface="Century Gothic" panose="020B0502020202020204"/>
                  <a:ea typeface="等线" panose="02010600030101010101" pitchFamily="2" charset="-122"/>
                  <a:cs typeface="Arial" panose="020B0604020202020204" pitchFamily="34" charset="0"/>
                </a:endParaRPr>
              </a:p>
            </p:txBody>
          </p:sp>
        </mc:Choice>
        <mc:Fallback>
          <p:sp>
            <p:nvSpPr>
              <p:cNvPr id="5" name="矩形 5">
                <a:extLst>
                  <a:ext uri="{FF2B5EF4-FFF2-40B4-BE49-F238E27FC236}">
                    <a16:creationId xmlns:a16="http://schemas.microsoft.com/office/drawing/2014/main" id="{7A98BA15-C097-8544-9711-72F0F38C1328}"/>
                  </a:ext>
                </a:extLst>
              </p:cNvPr>
              <p:cNvSpPr>
                <a:spLocks noRot="1" noChangeAspect="1" noMove="1" noResize="1" noEditPoints="1" noAdjustHandles="1" noChangeArrowheads="1" noChangeShapeType="1" noTextEdit="1"/>
              </p:cNvSpPr>
              <p:nvPr/>
            </p:nvSpPr>
            <p:spPr>
              <a:xfrm>
                <a:off x="663152" y="1545771"/>
                <a:ext cx="10446660" cy="4744440"/>
              </a:xfrm>
              <a:prstGeom prst="rect">
                <a:avLst/>
              </a:prstGeom>
              <a:blipFill>
                <a:blip r:embed="rId2"/>
                <a:stretch>
                  <a:fillRect l="-1094" t="-1067" b="-1867"/>
                </a:stretch>
              </a:blipFill>
            </p:spPr>
            <p:txBody>
              <a:bodyPr/>
              <a:lstStyle/>
              <a:p>
                <a:r>
                  <a:rPr lang="en-IL">
                    <a:noFill/>
                  </a:rPr>
                  <a:t> </a:t>
                </a:r>
              </a:p>
            </p:txBody>
          </p:sp>
        </mc:Fallback>
      </mc:AlternateContent>
    </p:spTree>
    <p:extLst>
      <p:ext uri="{BB962C8B-B14F-4D97-AF65-F5344CB8AC3E}">
        <p14:creationId xmlns:p14="http://schemas.microsoft.com/office/powerpoint/2010/main" val="619645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离子">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离子">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2804AA8634E7749AF984161497806C9" ma:contentTypeVersion="7" ma:contentTypeDescription="Create a new document." ma:contentTypeScope="" ma:versionID="f5c84b3f8d21bdf21e87d8efb1c68a74">
  <xsd:schema xmlns:xsd="http://www.w3.org/2001/XMLSchema" xmlns:xs="http://www.w3.org/2001/XMLSchema" xmlns:p="http://schemas.microsoft.com/office/2006/metadata/properties" xmlns:ns3="07e1ca0b-5c03-4a55-83ef-9dc29db0009a" xmlns:ns4="fc1378ca-b9d8-40bd-8f06-14531cb8b9da" targetNamespace="http://schemas.microsoft.com/office/2006/metadata/properties" ma:root="true" ma:fieldsID="67eba0398c733c3b8d96f90c5516c53a" ns3:_="" ns4:_="">
    <xsd:import namespace="07e1ca0b-5c03-4a55-83ef-9dc29db0009a"/>
    <xsd:import namespace="fc1378ca-b9d8-40bd-8f06-14531cb8b9da"/>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7e1ca0b-5c03-4a55-83ef-9dc29db000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c1378ca-b9d8-40bd-8f06-14531cb8b9da"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993F87C-8636-4A33-BEBE-C094BA9CDCC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7e1ca0b-5c03-4a55-83ef-9dc29db0009a"/>
    <ds:schemaRef ds:uri="fc1378ca-b9d8-40bd-8f06-14531cb8b9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037367A-3A09-4C54-BBDA-3B02B7047BFE}">
  <ds:schemaRefs>
    <ds:schemaRef ds:uri="http://purl.org/dc/terms/"/>
    <ds:schemaRef ds:uri="http://purl.org/dc/elements/1.1/"/>
    <ds:schemaRef ds:uri="http://purl.org/dc/dcmitype/"/>
    <ds:schemaRef ds:uri="http://schemas.microsoft.com/office/infopath/2007/PartnerControls"/>
    <ds:schemaRef ds:uri="http://schemas.microsoft.com/office/2006/documentManagement/types"/>
    <ds:schemaRef ds:uri="http://schemas.microsoft.com/office/2006/metadata/properties"/>
    <ds:schemaRef ds:uri="http://schemas.openxmlformats.org/package/2006/metadata/core-properties"/>
    <ds:schemaRef ds:uri="fc1378ca-b9d8-40bd-8f06-14531cb8b9da"/>
    <ds:schemaRef ds:uri="07e1ca0b-5c03-4a55-83ef-9dc29db0009a"/>
    <ds:schemaRef ds:uri="http://www.w3.org/XML/1998/namespace"/>
  </ds:schemaRefs>
</ds:datastoreItem>
</file>

<file path=customXml/itemProps3.xml><?xml version="1.0" encoding="utf-8"?>
<ds:datastoreItem xmlns:ds="http://schemas.openxmlformats.org/officeDocument/2006/customXml" ds:itemID="{8C259525-788A-4B85-8145-35379D337D0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Ion</Template>
  <TotalTime>4953</TotalTime>
  <Words>900</Words>
  <Application>Microsoft Macintosh PowerPoint</Application>
  <PresentationFormat>Widescreen</PresentationFormat>
  <Paragraphs>176</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等线</vt:lpstr>
      <vt:lpstr>System Font Regular</vt:lpstr>
      <vt:lpstr>Arial</vt:lpstr>
      <vt:lpstr>Cambria Math</vt:lpstr>
      <vt:lpstr>Century Gothic</vt:lpstr>
      <vt:lpstr>Courier New</vt:lpstr>
      <vt:lpstr>Wingdings</vt:lpstr>
      <vt:lpstr>Wingdings 3</vt:lpstr>
      <vt:lpstr>离子</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Zitao Yu</dc:creator>
  <cp:lastModifiedBy>Zitao Yu</cp:lastModifiedBy>
  <cp:revision>75</cp:revision>
  <dcterms:created xsi:type="dcterms:W3CDTF">2020-11-22T10:22:24Z</dcterms:created>
  <dcterms:modified xsi:type="dcterms:W3CDTF">2021-10-04T17:26:06Z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0x01010082804AA8634E7749AF984161497806C9</vt:lpwstr>
  </property>
</Properties>
</file>