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9" r:id="rId6"/>
    <p:sldId id="275" r:id="rId7"/>
    <p:sldId id="277" r:id="rId8"/>
    <p:sldId id="285" r:id="rId9"/>
    <p:sldId id="280" r:id="rId10"/>
    <p:sldId id="284" r:id="rId11"/>
    <p:sldId id="279" r:id="rId12"/>
    <p:sldId id="2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DCF9"/>
    <a:srgbClr val="CBCBCC"/>
    <a:srgbClr val="F1F1F2"/>
    <a:srgbClr val="B2B2B3"/>
    <a:srgbClr val="E6E6E7"/>
    <a:srgbClr val="3333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7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fld id="{B7CA7847-5748-4864-A9DF-3C8C8ECE24E6}" type="datetimeFigureOut">
              <a:rPr lang="en-US"/>
              <a:pPr>
                <a:defRPr/>
              </a:pPr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124" charset="0"/>
              </a:defRPr>
            </a:lvl1pPr>
          </a:lstStyle>
          <a:p>
            <a:pPr>
              <a:defRPr/>
            </a:pPr>
            <a:fld id="{5E52B3C9-AEE0-4EB2-BC57-E06306F10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slid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391275"/>
            <a:ext cx="1476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B2B2B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1F1F2"/>
              </a:solidFill>
              <a:ea typeface="ＭＳ Ｐゴシック" pitchFamily="124" charset="-128"/>
            </a:endParaRPr>
          </a:p>
        </p:txBody>
      </p:sp>
      <p:pic>
        <p:nvPicPr>
          <p:cNvPr id="7" name="Picture 10" descr="title_imag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90875"/>
            <a:ext cx="91440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titl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5213" y="5741988"/>
            <a:ext cx="26479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219201"/>
          </a:xfrm>
        </p:spPr>
        <p:txBody>
          <a:bodyPr lIns="384048" tIns="91440" bIns="100584" anchor="b">
            <a:noAutofit/>
          </a:bodyPr>
          <a:lstStyle>
            <a:lvl1pPr algn="l">
              <a:lnSpc>
                <a:spcPts val="3900"/>
              </a:lnSpc>
              <a:defRPr sz="35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838200"/>
          </a:xfrm>
        </p:spPr>
        <p:txBody>
          <a:bodyPr lIns="411480" tIns="36576" rIns="1828800">
            <a:normAutofit/>
          </a:bodyPr>
          <a:lstStyle>
            <a:lvl1pPr marL="0" indent="0" algn="l">
              <a:buNone/>
              <a:defRPr sz="1800">
                <a:solidFill>
                  <a:srgbClr val="0081C6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0688" y="5989638"/>
            <a:ext cx="2133600" cy="228600"/>
          </a:xfrm>
          <a:prstGeom prst="rect">
            <a:avLst/>
          </a:prstGeom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 b="1"/>
            </a:lvl3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45774-C906-4362-8945-7D0CAC6DF8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3"/>
          </a:xfrm>
        </p:spPr>
        <p:txBody>
          <a:bodyPr vert="eaVert"/>
          <a:lstStyle>
            <a:lvl3pPr>
              <a:defRPr b="1"/>
            </a:lvl3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CCFE0-EEF6-4E14-9D52-EA1AFBCDF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5568"/>
            <a:ext cx="8476488" cy="4525963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4pPr marL="1485900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2BB5-9CBD-4BA8-8FAB-815C6211E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jor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44368"/>
            <a:ext cx="8476488" cy="1932432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  <a:lvl4pPr marL="1485900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68A74-7274-4A2E-8FF0-AFA80A9C8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lIns="0"/>
          <a:lstStyle>
            <a:lvl1pPr marL="171450" indent="-171450"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 marL="685800" indent="-228600"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A999B-3476-42F7-9704-0E37B74E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lIns="0" anchor="b"/>
          <a:lstStyle>
            <a:lvl1pPr marL="0" indent="0"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lIns="0" anchor="b"/>
          <a:lstStyle>
            <a:lvl1pPr marL="0" indent="0"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lIns="0"/>
          <a:lstStyle>
            <a:lvl1pPr>
              <a:defRPr sz="2500"/>
            </a:lvl1pPr>
            <a:lvl2pPr>
              <a:defRPr sz="2000"/>
            </a:lvl2pPr>
            <a:lvl3pPr marL="800100" indent="-114300">
              <a:defRPr sz="1800" b="1"/>
            </a:lvl3pPr>
            <a:lvl4pPr marL="1143000" indent="-114300">
              <a:defRPr sz="1800"/>
            </a:lvl4pPr>
            <a:lvl5pPr marL="1485900" indent="-114300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DBAED-AC13-4A94-B7FC-81DEB3775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F2E5-7807-42BD-B554-0C431C272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504FB-42C8-453A-9A44-8E0510531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slide_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6391275"/>
            <a:ext cx="14763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33" descr="subtitle_slide_bg_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34" descr="logo_color_rgb_small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6256338"/>
            <a:ext cx="1693863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6352"/>
            <a:ext cx="8686800" cy="2816352"/>
          </a:xfrm>
        </p:spPr>
        <p:txBody>
          <a:bodyPr tIns="91440" rIns="91440" anchor="t"/>
          <a:lstStyle>
            <a:lvl1pPr algn="ctr">
              <a:lnSpc>
                <a:spcPct val="90000"/>
              </a:lnSpc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F61DD-F6B1-4456-A42E-AF9DA7D95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lide_heade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0" y="19050"/>
            <a:ext cx="9144000" cy="762000"/>
          </a:xfrm>
          <a:prstGeom prst="rect">
            <a:avLst/>
          </a:prstGeom>
        </p:spPr>
        <p:txBody>
          <a:bodyPr lIns="420624" tIns="173736" rIns="1828800" anchor="ctr"/>
          <a:lstStyle/>
          <a:p>
            <a:pPr>
              <a:lnSpc>
                <a:spcPts val="3000"/>
              </a:lnSpc>
              <a:defRPr/>
            </a:pPr>
            <a:r>
              <a:rPr lang="en-US" sz="2900"/>
              <a:t>Click to edit Master title style</a:t>
            </a:r>
          </a:p>
        </p:txBody>
      </p:sp>
      <p:pic>
        <p:nvPicPr>
          <p:cNvPr id="7" name="Picture 9" descr="logo_color_rgb_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6248400"/>
            <a:ext cx="16938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32" y="4800600"/>
            <a:ext cx="4773168" cy="566738"/>
          </a:xfrm>
        </p:spPr>
        <p:txBody>
          <a:bodyPr lIns="0" rIns="0"/>
          <a:lstStyle>
            <a:lvl1pPr algn="l">
              <a:defRPr sz="25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2800" y="1143000"/>
            <a:ext cx="4775200" cy="3581400"/>
          </a:xfrm>
        </p:spPr>
        <p:txBody>
          <a:bodyPr lIns="0"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32" y="5486400"/>
            <a:ext cx="4773168" cy="685800"/>
          </a:xfrm>
        </p:spPr>
        <p:txBody>
          <a:bodyPr l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FC492-BB2B-49B0-9DCF-A9766ABF5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slide_header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905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0624" tIns="173736" rIns="18288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112838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20624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83350"/>
            <a:ext cx="4572000" cy="222250"/>
          </a:xfrm>
          <a:prstGeom prst="rect">
            <a:avLst/>
          </a:prstGeom>
        </p:spPr>
        <p:txBody>
          <a:bodyPr vert="horz" wrap="square" lIns="438912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Align Technology, Inc. All rights reserved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77000"/>
            <a:ext cx="381000" cy="228600"/>
          </a:xfrm>
          <a:prstGeom prst="rect">
            <a:avLst/>
          </a:prstGeom>
        </p:spPr>
        <p:txBody>
          <a:bodyPr vert="horz" wrap="square" lIns="0" tIns="9144" rIns="4572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024FA3F-92DA-4C2E-9CB4-B22BEA979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8" descr="logo_color_rgb_small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62800" y="6248400"/>
            <a:ext cx="16938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9" r:id="rId8"/>
    <p:sldLayoutId id="2147483690" r:id="rId9"/>
    <p:sldLayoutId id="2147483686" r:id="rId10"/>
    <p:sldLayoutId id="2147483687" r:id="rId11"/>
  </p:sldLayoutIdLst>
  <p:hf hdr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 kern="1200">
          <a:solidFill>
            <a:schemeClr val="tx1"/>
          </a:solidFill>
          <a:latin typeface="+mj-lt"/>
          <a:ea typeface="ＭＳ Ｐゴシック" pitchFamily="124" charset="-128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5pPr>
      <a:lvl6pPr marL="4572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6pPr>
      <a:lvl7pPr marL="9144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7pPr>
      <a:lvl8pPr marL="13716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8pPr>
      <a:lvl9pPr marL="1828800" algn="l" rtl="0" fontAlgn="base">
        <a:lnSpc>
          <a:spcPts val="3000"/>
        </a:lnSpc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Arial" charset="0"/>
          <a:ea typeface="ＭＳ Ｐゴシック" pitchFamily="124" charset="-128"/>
        </a:defRPr>
      </a:lvl9pPr>
    </p:titleStyle>
    <p:bodyStyle>
      <a:lvl1pPr marL="171450" indent="-171450" algn="l" rtl="0" eaLnBrk="0" fontAlgn="base" hangingPunct="0">
        <a:spcBef>
          <a:spcPts val="1600"/>
        </a:spcBef>
        <a:spcAft>
          <a:spcPct val="0"/>
        </a:spcAft>
        <a:buFont typeface="Arial" charset="0"/>
        <a:buChar char="•"/>
        <a:defRPr sz="2500" kern="1200">
          <a:solidFill>
            <a:schemeClr val="tx2"/>
          </a:solidFill>
          <a:latin typeface="+mn-lt"/>
          <a:ea typeface="ＭＳ Ｐゴシック" pitchFamily="124" charset="-128"/>
          <a:cs typeface="+mn-cs"/>
        </a:defRPr>
      </a:lvl1pPr>
      <a:lvl2pPr marL="628650" indent="-171450" algn="l" rtl="0" eaLnBrk="0" fontAlgn="base" hangingPunct="0">
        <a:spcBef>
          <a:spcPts val="300"/>
        </a:spcBef>
        <a:spcAft>
          <a:spcPct val="0"/>
        </a:spcAft>
        <a:buFont typeface="Arial" charset="0"/>
        <a:buChar char="-"/>
        <a:defRPr sz="2000"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2pPr>
      <a:lvl3pPr marL="1028700" indent="-114300" algn="l" rtl="0" eaLnBrk="0" fontAlgn="base" hangingPunct="0">
        <a:spcBef>
          <a:spcPts val="2000"/>
        </a:spcBef>
        <a:spcAft>
          <a:spcPct val="0"/>
        </a:spcAft>
        <a:buFont typeface="Arial" charset="0"/>
        <a:buChar char="•"/>
        <a:defRPr b="1" kern="1200">
          <a:solidFill>
            <a:schemeClr val="bg2"/>
          </a:solidFill>
          <a:latin typeface="+mn-lt"/>
          <a:ea typeface="ＭＳ Ｐゴシック" pitchFamily="124" charset="-128"/>
          <a:cs typeface="+mn-cs"/>
        </a:defRPr>
      </a:lvl3pPr>
      <a:lvl4pPr marL="1485900" indent="-114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4pPr>
      <a:lvl5pPr marL="1943100" indent="-114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+mn-lt"/>
          <a:ea typeface="ＭＳ Ｐゴシック" pitchFamily="124" charset="-128"/>
          <a:cs typeface="+mn-cs"/>
        </a:defRPr>
      </a:lvl5pPr>
      <a:lvl6pPr marL="6858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219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Factory Pattern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Application in multi-library project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0" y="5430838"/>
            <a:ext cx="541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29768" bIns="0" anchor="b"/>
          <a:lstStyle/>
          <a:p>
            <a:r>
              <a:rPr lang="en-US" dirty="0" smtClean="0">
                <a:cs typeface="Arial" charset="0"/>
              </a:rPr>
              <a:t>Anton Terekhov, </a:t>
            </a:r>
            <a:r>
              <a:rPr lang="en-US" dirty="0" err="1" smtClean="0">
                <a:cs typeface="Arial" charset="0"/>
              </a:rPr>
              <a:t>Sw</a:t>
            </a:r>
            <a:r>
              <a:rPr lang="en-US" dirty="0" smtClean="0">
                <a:cs typeface="Arial" charset="0"/>
              </a:rPr>
              <a:t> Dev Manager, FAB</a:t>
            </a:r>
            <a:endParaRPr lang="en-US" dirty="0">
              <a:cs typeface="Arial" charset="0"/>
            </a:endParaRPr>
          </a:p>
        </p:txBody>
      </p:sp>
      <p:sp>
        <p:nvSpPr>
          <p:cNvPr id="7173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9/13/2016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Introduction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116013"/>
            <a:ext cx="5943600" cy="4525962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Invisalign and iTero made by Align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Intraoral scanners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Teeth clear aligners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We do full process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3D Scanning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Dental CAD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Automated CAM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Manufacturing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FAB Software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Fully automated large scale computer aided manufacturing system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“Geometrical compiler”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Computational pipeline with plug-in architecture</a:t>
            </a:r>
          </a:p>
        </p:txBody>
      </p:sp>
      <p:pic>
        <p:nvPicPr>
          <p:cNvPr id="8196" name="Picture 3" descr="content_img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213" y="1676400"/>
            <a:ext cx="2533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4" descr="content_img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5213" y="3432175"/>
            <a:ext cx="25336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Footer Placeholder 5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Align Technology, Inc. All rights reserved</a:t>
            </a:r>
          </a:p>
        </p:txBody>
      </p:sp>
      <p:sp>
        <p:nvSpPr>
          <p:cNvPr id="819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08A930-5AEB-4CF9-8CDA-FF8DEE6212C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(Similar)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D12BB5-9CBD-4BA8-8FAB-815C6211E1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custom object </a:t>
            </a:r>
            <a:r>
              <a:rPr lang="en-US" dirty="0"/>
              <a:t>implemented in </a:t>
            </a:r>
            <a:r>
              <a:rPr lang="en-US" dirty="0" smtClean="0"/>
              <a:t>DLL</a:t>
            </a:r>
            <a:endParaRPr lang="en-US" dirty="0"/>
          </a:p>
          <a:p>
            <a:pPr lvl="1"/>
            <a:r>
              <a:rPr lang="en-US" dirty="0" smtClean="0"/>
              <a:t>3D Scene deserialization</a:t>
            </a:r>
          </a:p>
          <a:p>
            <a:pPr lvl="1"/>
            <a:r>
              <a:rPr lang="en-US" dirty="0" smtClean="0"/>
              <a:t>Virtual CNC Machine selection</a:t>
            </a:r>
          </a:p>
          <a:p>
            <a:pPr lvl="1"/>
            <a:r>
              <a:rPr lang="en-US" dirty="0" smtClean="0"/>
              <a:t>Build computational </a:t>
            </a:r>
            <a:r>
              <a:rPr lang="en-US" dirty="0" smtClean="0"/>
              <a:t>pipeline</a:t>
            </a: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657600" y="38862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Interface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48006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48006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2971800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Implementation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00800" y="2976297"/>
            <a:ext cx="18288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8" idx="3"/>
          </p:cNvCxnSpPr>
          <p:nvPr/>
        </p:nvCxnSpPr>
        <p:spPr>
          <a:xfrm flipH="1">
            <a:off x="5486400" y="3433497"/>
            <a:ext cx="914400" cy="9099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  <a:endCxn id="8" idx="3"/>
          </p:cNvCxnSpPr>
          <p:nvPr/>
        </p:nvCxnSpPr>
        <p:spPr>
          <a:xfrm flipH="1" flipV="1">
            <a:off x="5486400" y="4343400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8" idx="1"/>
          </p:cNvCxnSpPr>
          <p:nvPr/>
        </p:nvCxnSpPr>
        <p:spPr>
          <a:xfrm>
            <a:off x="2743200" y="3429000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8" idx="1"/>
          </p:cNvCxnSpPr>
          <p:nvPr/>
        </p:nvCxnSpPr>
        <p:spPr>
          <a:xfrm flipV="1">
            <a:off x="2743200" y="4343400"/>
            <a:ext cx="914400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143000"/>
            <a:ext cx="73152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 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"No Hello implementation found"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1. Implementation is not available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2. Implementation is loaded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HMODULE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::</a:t>
            </a:r>
            <a:r>
              <a:rPr lang="en-US" sz="1100" dirty="0" err="1" smtClean="0">
                <a:solidFill>
                  <a:srgbClr val="A000A0"/>
                </a:solidFill>
                <a:latin typeface="Consolas" panose="020B0609020204030204" pitchFamily="49" charset="0"/>
              </a:rPr>
              <a:t>LoadLibrary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"Impl.dll"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3. Implementation is unloaded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FreeLibrary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helloInstance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114800"/>
            <a:ext cx="3505200" cy="1524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878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43200" y="1295400"/>
            <a:ext cx="3657600" cy="182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Interface.dll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lvl="0"/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124" charset="-128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124" charset="-128"/>
              </a:rPr>
              <a:t>Interface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{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itchFamily="124" charset="-128"/>
              </a:rPr>
              <a:t>/*...*/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};</a:t>
            </a:r>
          </a:p>
          <a:p>
            <a:pPr lvl="0"/>
            <a:endParaRPr lang="en-US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9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 );</a:t>
            </a:r>
            <a:endParaRPr lang="en-US" sz="900" dirty="0" smtClean="0">
              <a:solidFill>
                <a:srgbClr val="000000"/>
              </a:solidFill>
              <a:latin typeface="Consolas" panose="020B0609020204030204" pitchFamily="49" charset="0"/>
              <a:ea typeface="ＭＳ Ｐゴシック" pitchFamily="124" charset="-128"/>
            </a:endParaRPr>
          </a:p>
          <a:p>
            <a:pPr lvl="0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14400" y="4034204"/>
            <a:ext cx="2743200" cy="1833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Implementation.dll</a:t>
            </a:r>
            <a:endParaRPr lang="en-US" sz="1600" dirty="0" smtClean="0"/>
          </a:p>
          <a:p>
            <a:pPr algn="ctr"/>
            <a:endParaRPr lang="en-US" sz="1600" dirty="0"/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{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pitchFamily="124" charset="-128"/>
              </a:rPr>
              <a:t>/*...*/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pitchFamily="124" charset="-128"/>
              </a:rPr>
              <a:t>};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  <a:ea typeface="ＭＳ Ｐゴシック" pitchFamily="124" charset="-128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9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g_rec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4034204"/>
            <a:ext cx="2743200" cy="18331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Application.exe</a:t>
            </a:r>
          </a:p>
          <a:p>
            <a:pPr algn="ctr"/>
            <a:endParaRPr lang="en-US" sz="1600" dirty="0"/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it-IT" sz="9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it-IT" sz="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it-IT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it-IT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it-IT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900" dirty="0">
                <a:solidFill>
                  <a:srgbClr val="000080"/>
                </a:solidFill>
                <a:latin typeface="Consolas" panose="020B0609020204030204" pitchFamily="49" charset="0"/>
              </a:rPr>
              <a:t>o</a:t>
            </a:r>
            <a:r>
              <a:rPr lang="it-IT" sz="9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it-IT" sz="900" dirty="0">
                <a:solidFill>
                  <a:srgbClr val="880000"/>
                </a:solidFill>
                <a:latin typeface="Consolas" panose="020B0609020204030204" pitchFamily="49" charset="0"/>
              </a:rPr>
              <a:t>hello</a:t>
            </a:r>
            <a:r>
              <a:rPr lang="it-IT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>
            <a:stCxn id="12" idx="0"/>
            <a:endCxn id="8" idx="2"/>
          </p:cNvCxnSpPr>
          <p:nvPr/>
        </p:nvCxnSpPr>
        <p:spPr>
          <a:xfrm flipH="1" flipV="1">
            <a:off x="4572000" y="3124200"/>
            <a:ext cx="2286000" cy="910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8" idx="2"/>
          </p:cNvCxnSpPr>
          <p:nvPr/>
        </p:nvCxnSpPr>
        <p:spPr>
          <a:xfrm flipV="1">
            <a:off x="2286000" y="3124200"/>
            <a:ext cx="2286000" cy="910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declaration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64008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Factory creates instance of interface implementation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by implementation name.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construct derived class instance by name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)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make derived class X constructible by name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);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 no longer construct object by given name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remove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unordered_map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d_collection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definition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219200"/>
            <a:ext cx="6400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my 'virtual constructor'</a:t>
            </a:r>
            <a:endParaRPr lang="en-US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register type X under custom name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Factory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for type X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Creator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unique_ptr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create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construct derived type X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return as base type 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bind string name and type X constructor together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d_collection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emplace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3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Align Technology, Inc. All rights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A4F2E5-7807-42BD-B554-0C431C27283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295400"/>
            <a:ext cx="64008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apply RAII for object registration in a factory</a:t>
            </a:r>
            <a:endParaRPr lang="en-US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: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i_name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</a:rPr>
              <a:t>remove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</a:rPr>
              <a:t>d_name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//////////////////////////////////////////////////////////////////////////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global variable registers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implementation in the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factory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Hello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g_rec</a:t>
            </a:r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0" y="2816225"/>
            <a:ext cx="8686800" cy="2816225"/>
          </a:xfrm>
        </p:spPr>
        <p:txBody>
          <a:bodyPr/>
          <a:lstStyle/>
          <a:p>
            <a:pPr eaLnBrk="1" hangingPunct="1"/>
            <a:r>
              <a:rPr lang="en-US" dirty="0" smtClean="0"/>
              <a:t>Thanks!</a:t>
            </a:r>
          </a:p>
        </p:txBody>
      </p:sp>
      <p:sp>
        <p:nvSpPr>
          <p:cNvPr id="1126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Align Technology, Inc. All rights reserved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375FEB-0BCD-44C3-A569-EF8B7B4470B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nvisalign">
      <a:dk1>
        <a:sysClr val="windowText" lastClr="000000"/>
      </a:dk1>
      <a:lt1>
        <a:srgbClr val="F1F1F2"/>
      </a:lt1>
      <a:dk2>
        <a:srgbClr val="0067AC"/>
      </a:dk2>
      <a:lt2>
        <a:srgbClr val="60B44F"/>
      </a:lt2>
      <a:accent1>
        <a:srgbClr val="E6E6E7"/>
      </a:accent1>
      <a:accent2>
        <a:srgbClr val="C7EAFB"/>
      </a:accent2>
      <a:accent3>
        <a:srgbClr val="939598"/>
      </a:accent3>
      <a:accent4>
        <a:srgbClr val="9DDCF9"/>
      </a:accent4>
      <a:accent5>
        <a:srgbClr val="F79024"/>
      </a:accent5>
      <a:accent6>
        <a:srgbClr val="B5D776"/>
      </a:accent6>
      <a:hlink>
        <a:srgbClr val="77B1DE"/>
      </a:hlink>
      <a:folHlink>
        <a:srgbClr val="0081C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6C1BA3ADF8848BC80A0D9E04F3FE6" ma:contentTypeVersion="0" ma:contentTypeDescription="Create a new document." ma:contentTypeScope="" ma:versionID="fb865b2b778510df23b148c8ddc8b0cd">
  <xsd:schema xmlns:xsd="http://www.w3.org/2001/XMLSchema" xmlns:xs="http://www.w3.org/2001/XMLSchema" xmlns:p="http://schemas.microsoft.com/office/2006/metadata/properties" xmlns:ns2="34D62E00-98FB-40E8-AE1E-D5EFD9175257" targetNamespace="http://schemas.microsoft.com/office/2006/metadata/properties" ma:root="true" ma:fieldsID="3a1550e525aafaec77f52ee0cd6a1444" ns2:_="">
    <xsd:import namespace="34D62E00-98FB-40E8-AE1E-D5EFD9175257"/>
    <xsd:element name="properties">
      <xsd:complexType>
        <xsd:sequence>
          <xsd:element name="documentManagement">
            <xsd:complexType>
              <xsd:all>
                <xsd:element ref="ns2:Owner"/>
                <xsd:element ref="ns2:Document_x0020_Type"/>
                <xsd:element ref="ns2:PMP_x0020_Phas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62E00-98FB-40E8-AE1E-D5EFD9175257" elementFormDefault="qualified">
    <xsd:import namespace="http://schemas.microsoft.com/office/2006/documentManagement/types"/>
    <xsd:import namespace="http://schemas.microsoft.com/office/infopath/2007/PartnerControls"/>
    <xsd:element name="Owner" ma:index="8" ma:displayName="Owner" ma:list="UserInfo" ma:internalName="Owner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ype" ma:index="9" ma:displayName="Document Type" ma:format="Dropdown" ma:internalName="Document_x0020_Type">
      <xsd:simpleType>
        <xsd:union memberTypes="dms:Text">
          <xsd:simpleType>
            <xsd:restriction base="dms:Choice">
              <xsd:enumeration value="Business Case"/>
              <xsd:enumeration value="Business Requirements Document"/>
              <xsd:enumeration value="Change Control Form"/>
              <xsd:enumeration value="Check-list of Applicable Deliverables"/>
              <xsd:enumeration value="Clinical Protocals"/>
              <xsd:enumeration value="Communication Plan"/>
              <xsd:enumeration value="Configuration Plan"/>
              <xsd:enumeration value="Customer Experience"/>
              <xsd:enumeration value="Cut-over or Roll-back Plan"/>
              <xsd:enumeration value="Graphic Design Document"/>
              <xsd:enumeration value="Document Tree and Responsibility Matrix"/>
              <xsd:enumeration value="IP Filings"/>
              <xsd:enumeration value="IQ-OQ-PQ Requirements"/>
              <xsd:enumeration value="Iteration Plan"/>
              <xsd:enumeration value="Launch Plan"/>
              <xsd:enumeration value="Make vs. Buy Decisions"/>
              <xsd:enumeration value="Post Launch Support Plan"/>
              <xsd:enumeration value="Procurement Plan"/>
              <xsd:enumeration value="Program Schedule"/>
              <xsd:enumeration value="Program Success Criteria by Phase"/>
              <xsd:enumeration value="Project Plan"/>
              <xsd:enumeration value="Quality Assurance Plan"/>
              <xsd:enumeration value="Requirements Traceability Matrix"/>
              <xsd:enumeration value="Regulatory Plan"/>
              <xsd:enumeration value="Risk Management Plan"/>
              <xsd:enumeration value="Roles and Responsibilties"/>
              <xsd:enumeration value="Scope Management Plan"/>
              <xsd:enumeration value="Signature and Review Matrix"/>
              <xsd:enumeration value="Software Requirements Specification"/>
              <xsd:enumeration value="Solution Architecture Specification"/>
              <xsd:enumeration value="SQA Test Plan"/>
              <xsd:enumeration value="SQA Test Reports"/>
              <xsd:enumeration value="Stakeholders"/>
              <xsd:enumeration value="Sunset Plan"/>
              <xsd:enumeration value="System Requirements Specification"/>
              <xsd:enumeration value="Template Document"/>
              <xsd:enumeration value="Training Plan"/>
              <xsd:enumeration value="Validation Plan"/>
              <xsd:enumeration value="Validation Report"/>
            </xsd:restriction>
          </xsd:simpleType>
        </xsd:union>
      </xsd:simpleType>
    </xsd:element>
    <xsd:element name="PMP_x0020_Phase" ma:index="10" ma:displayName="PMP Phase" ma:format="Dropdown" ma:internalName="PMP_x0020_Phase">
      <xsd:simpleType>
        <xsd:restriction base="dms:Choice">
          <xsd:enumeration value="Phase 0 - Initiation"/>
          <xsd:enumeration value="Phase 1 – Requirements and Planning"/>
          <xsd:enumeration value="Phase 2 – Design"/>
          <xsd:enumeration value="Phase 3 – Development"/>
          <xsd:enumeration value="Phase 4 – Verification and Validation"/>
          <xsd:enumeration value="Phase 5 – Launch Preparation"/>
          <xsd:enumeration value="Phase 6 – Post-Launch Support and Close-Ou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Owner xmlns="34D62E00-98FB-40E8-AE1E-D5EFD9175257">
      <UserInfo>
        <DisplayName/>
        <AccountId/>
        <AccountType/>
      </UserInfo>
    </Owner>
    <PMP_x0020_Phase xmlns="34D62E00-98FB-40E8-AE1E-D5EFD9175257"/>
    <Document_x0020_Type xmlns="34D62E00-98FB-40E8-AE1E-D5EFD9175257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09A883-2871-455D-A678-F9AB74119D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62E00-98FB-40E8-AE1E-D5EFD9175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01FB30-919C-4B2A-945F-8520AB2D36EC}">
  <ds:schemaRefs>
    <ds:schemaRef ds:uri="http://schemas.microsoft.com/office/2006/metadata/properties"/>
    <ds:schemaRef ds:uri="34D62E00-98FB-40E8-AE1E-D5EFD9175257"/>
  </ds:schemaRefs>
</ds:datastoreItem>
</file>

<file path=customXml/itemProps3.xml><?xml version="1.0" encoding="utf-8"?>
<ds:datastoreItem xmlns:ds="http://schemas.openxmlformats.org/officeDocument/2006/customXml" ds:itemID="{706BCA3A-298F-49A5-9C87-0369C2D57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5453</TotalTime>
  <Words>659</Words>
  <Application>Microsoft Office PowerPoint</Application>
  <PresentationFormat>On-screen Show (4:3)</PresentationFormat>
  <Paragraphs>169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Office Theme</vt:lpstr>
      <vt:lpstr>Factory Pattern</vt:lpstr>
      <vt:lpstr>Introduction</vt:lpstr>
      <vt:lpstr>(Similar) problems</vt:lpstr>
      <vt:lpstr>Use case</vt:lpstr>
      <vt:lpstr>Design</vt:lpstr>
      <vt:lpstr>Factory declaration</vt:lpstr>
      <vt:lpstr>Factory definition</vt:lpstr>
      <vt:lpstr>Registration</vt:lpstr>
      <vt:lpstr>Thanks!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Kenny Bourquin</dc:creator>
  <cp:lastModifiedBy>Anton Terekhov</cp:lastModifiedBy>
  <cp:revision>132</cp:revision>
  <dcterms:created xsi:type="dcterms:W3CDTF">2009-10-21T00:01:15Z</dcterms:created>
  <dcterms:modified xsi:type="dcterms:W3CDTF">2016-09-13T13:22:39Z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0x0101003BA6C1BA3ADF8848BC80A0D9E04F3FE6</vt:lpwstr>
  </property>
</Properties>
</file>