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8" r:id="rId4"/>
    <p:sldId id="260" r:id="rId5"/>
    <p:sldId id="259" r:id="rId6"/>
    <p:sldId id="275" r:id="rId7"/>
    <p:sldId id="262" r:id="rId8"/>
    <p:sldId id="276" r:id="rId9"/>
    <p:sldId id="264" r:id="rId10"/>
    <p:sldId id="277" r:id="rId11"/>
    <p:sldId id="266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CD9F7-3230-486A-882A-25A9483EE1D9}">
  <a:tblStyle styleId="{783CD9F7-3230-486A-882A-25A9483EE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3C8B1-2020-417D-BC9D-946D5B8B62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9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128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0"/>
              <a:gd name="adj2" fmla="val 25190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551050"/>
            <a:ext cx="4861800" cy="23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9425" y="4177900"/>
            <a:ext cx="4303800" cy="426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818399" y="1328475"/>
            <a:ext cx="1074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 hasCustomPrompt="1"/>
          </p:nvPr>
        </p:nvSpPr>
        <p:spPr>
          <a:xfrm>
            <a:off x="818399" y="2838096"/>
            <a:ext cx="1074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 hasCustomPrompt="1"/>
          </p:nvPr>
        </p:nvSpPr>
        <p:spPr>
          <a:xfrm>
            <a:off x="3517675" y="1328475"/>
            <a:ext cx="1074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4" y="2838096"/>
            <a:ext cx="1074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5" hasCustomPrompt="1"/>
          </p:nvPr>
        </p:nvSpPr>
        <p:spPr>
          <a:xfrm>
            <a:off x="6216950" y="1328475"/>
            <a:ext cx="1074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2838099"/>
            <a:ext cx="1074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720000" y="1906075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3419275" y="1906075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6118550" y="1906075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720000" y="3492050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3"/>
          </p:nvPr>
        </p:nvSpPr>
        <p:spPr>
          <a:xfrm>
            <a:off x="3419275" y="3492050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118550" y="3492050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accen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94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20000" y="2063186"/>
            <a:ext cx="2656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955621" y="2063186"/>
            <a:ext cx="2656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720000" y="3693432"/>
            <a:ext cx="2656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3955621" y="3693432"/>
            <a:ext cx="26568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720000" y="1821785"/>
            <a:ext cx="2656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720000" y="3452098"/>
            <a:ext cx="2656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7"/>
          </p:nvPr>
        </p:nvSpPr>
        <p:spPr>
          <a:xfrm>
            <a:off x="3955591" y="1821785"/>
            <a:ext cx="2656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8"/>
          </p:nvPr>
        </p:nvSpPr>
        <p:spPr>
          <a:xfrm>
            <a:off x="3955591" y="3452098"/>
            <a:ext cx="2656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713264" y="539500"/>
            <a:ext cx="4589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713225" y="1643725"/>
            <a:ext cx="4589100" cy="14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0"/>
              <a:gd name="adj2" fmla="val 25190"/>
            </a:avLst>
          </a:prstGeom>
          <a:noFill/>
          <a:ln>
            <a:noFill/>
          </a:ln>
        </p:spPr>
      </p:sp>
      <p:sp>
        <p:nvSpPr>
          <p:cNvPr id="185" name="Google Shape;185;p19"/>
          <p:cNvSpPr txBox="1"/>
          <p:nvPr/>
        </p:nvSpPr>
        <p:spPr>
          <a:xfrm>
            <a:off x="713280" y="3829700"/>
            <a:ext cx="4589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128498" y="4606162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34737" y="4185502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8544573" y="595212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50812" y="174552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1"/>
          <p:cNvGrpSpPr/>
          <p:nvPr/>
        </p:nvGrpSpPr>
        <p:grpSpPr>
          <a:xfrm>
            <a:off x="-1717215" y="-1771528"/>
            <a:ext cx="12597800" cy="8893475"/>
            <a:chOff x="-1717215" y="-1771528"/>
            <a:chExt cx="12597800" cy="8893475"/>
          </a:xfrm>
        </p:grpSpPr>
        <p:sp>
          <p:nvSpPr>
            <p:cNvPr id="193" name="Google Shape;193;p21"/>
            <p:cNvSpPr/>
            <p:nvPr/>
          </p:nvSpPr>
          <p:spPr>
            <a:xfrm rot="5400000" flipH="1">
              <a:off x="-1717215" y="4210447"/>
              <a:ext cx="2911500" cy="291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768602" y="4887650"/>
              <a:ext cx="493200" cy="49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5400000" flipH="1">
              <a:off x="7969085" y="-1771528"/>
              <a:ext cx="2911500" cy="291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4933627" y="-230825"/>
              <a:ext cx="493200" cy="49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70975" y="3087500"/>
            <a:ext cx="4459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70975" y="2007550"/>
            <a:ext cx="15573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 flipH="1">
            <a:off x="713225" y="539550"/>
            <a:ext cx="2787000" cy="4064400"/>
          </a:xfrm>
          <a:prstGeom prst="round2DiagRect">
            <a:avLst>
              <a:gd name="adj1" fmla="val 0"/>
              <a:gd name="adj2" fmla="val 2519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182400" cy="30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3225" y="3684500"/>
            <a:ext cx="4406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713225" y="2057825"/>
            <a:ext cx="4406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713225" y="1636575"/>
            <a:ext cx="4406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713231" y="3263250"/>
            <a:ext cx="4406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740727" y="-143500"/>
            <a:ext cx="493200" cy="49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13225" y="2205050"/>
            <a:ext cx="355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13225" y="2807300"/>
            <a:ext cx="3555300" cy="1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0"/>
              <a:gd name="adj2" fmla="val 2519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" name="Google Shape;37;p8"/>
          <p:cNvGrpSpPr/>
          <p:nvPr/>
        </p:nvGrpSpPr>
        <p:grpSpPr>
          <a:xfrm>
            <a:off x="8501785" y="242830"/>
            <a:ext cx="475699" cy="475683"/>
            <a:chOff x="2730225" y="2377075"/>
            <a:chExt cx="714800" cy="714775"/>
          </a:xfrm>
        </p:grpSpPr>
        <p:sp>
          <p:nvSpPr>
            <p:cNvPr id="38" name="Google Shape;38;p8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8"/>
          <p:cNvGrpSpPr/>
          <p:nvPr/>
        </p:nvGrpSpPr>
        <p:grpSpPr>
          <a:xfrm>
            <a:off x="179585" y="4366155"/>
            <a:ext cx="475699" cy="475683"/>
            <a:chOff x="2730225" y="2377075"/>
            <a:chExt cx="714800" cy="714775"/>
          </a:xfrm>
        </p:grpSpPr>
        <p:sp>
          <p:nvSpPr>
            <p:cNvPr id="48" name="Google Shape;48;p8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8430773" y="4575875"/>
            <a:ext cx="750798" cy="580141"/>
            <a:chOff x="5762775" y="2857825"/>
            <a:chExt cx="700175" cy="541025"/>
          </a:xfrm>
        </p:grpSpPr>
        <p:sp>
          <p:nvSpPr>
            <p:cNvPr id="61" name="Google Shape;61;p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9"/>
          <p:cNvGrpSpPr/>
          <p:nvPr/>
        </p:nvGrpSpPr>
        <p:grpSpPr>
          <a:xfrm>
            <a:off x="8430787" y="3984262"/>
            <a:ext cx="750791" cy="591606"/>
            <a:chOff x="6462925" y="2861075"/>
            <a:chExt cx="682475" cy="537775"/>
          </a:xfrm>
        </p:grpSpPr>
        <p:sp>
          <p:nvSpPr>
            <p:cNvPr id="66" name="Google Shape;66;p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>
            <a:off x="-37577" y="572838"/>
            <a:ext cx="750798" cy="580141"/>
            <a:chOff x="5762775" y="2857825"/>
            <a:chExt cx="700175" cy="541025"/>
          </a:xfrm>
        </p:grpSpPr>
        <p:sp>
          <p:nvSpPr>
            <p:cNvPr id="71" name="Google Shape;71;p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-37563" y="-18774"/>
            <a:ext cx="750791" cy="591606"/>
            <a:chOff x="6462925" y="2861075"/>
            <a:chExt cx="682475" cy="537775"/>
          </a:xfrm>
        </p:grpSpPr>
        <p:sp>
          <p:nvSpPr>
            <p:cNvPr id="76" name="Google Shape;76;p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846400" y="539500"/>
            <a:ext cx="6201900" cy="10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5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846400" y="1549600"/>
            <a:ext cx="4569300" cy="44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2"/>
          </p:nvPr>
        </p:nvSpPr>
        <p:spPr>
          <a:xfrm>
            <a:off x="846400" y="1996025"/>
            <a:ext cx="7584600" cy="2607900"/>
          </a:xfrm>
          <a:prstGeom prst="round2DiagRect">
            <a:avLst>
              <a:gd name="adj1" fmla="val 0"/>
              <a:gd name="adj2" fmla="val 25190"/>
            </a:avLst>
          </a:prstGeom>
          <a:noFill/>
          <a:ln>
            <a:noFill/>
          </a:ln>
        </p:spPr>
      </p:sp>
      <p:grpSp>
        <p:nvGrpSpPr>
          <p:cNvPr id="87" name="Google Shape;87;p11"/>
          <p:cNvGrpSpPr/>
          <p:nvPr/>
        </p:nvGrpSpPr>
        <p:grpSpPr>
          <a:xfrm>
            <a:off x="8430414" y="3496665"/>
            <a:ext cx="713255" cy="562082"/>
            <a:chOff x="6462925" y="2861075"/>
            <a:chExt cx="682475" cy="537775"/>
          </a:xfrm>
        </p:grpSpPr>
        <p:sp>
          <p:nvSpPr>
            <p:cNvPr id="88" name="Google Shape;88;p11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11"/>
          <p:cNvGrpSpPr/>
          <p:nvPr/>
        </p:nvGrpSpPr>
        <p:grpSpPr>
          <a:xfrm>
            <a:off x="8430498" y="4052725"/>
            <a:ext cx="713268" cy="551142"/>
            <a:chOff x="5762775" y="2857825"/>
            <a:chExt cx="700175" cy="541025"/>
          </a:xfrm>
        </p:grpSpPr>
        <p:sp>
          <p:nvSpPr>
            <p:cNvPr id="93" name="Google Shape;93;p11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3" r:id="rId11"/>
    <p:sldLayoutId id="2147483665" r:id="rId12"/>
    <p:sldLayoutId id="2147483666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rmonai.github.io/onlineschoo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 rot="5400000" flipH="1">
            <a:off x="32363" y="13313"/>
            <a:ext cx="2998674" cy="3032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 rot="9664889">
            <a:off x="4076716" y="-2508469"/>
            <a:ext cx="7406228" cy="4813619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>
              <a:alpha val="36000"/>
            </a:schemeClr>
          </a:solidFill>
          <a:ln w="152400" cap="flat" cmpd="sng">
            <a:solidFill>
              <a:schemeClr val="accent1">
                <a:alpha val="43000"/>
              </a:schemeClr>
            </a:solidFill>
            <a:prstDash val="solid"/>
            <a:miter lim="1317"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5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77" y="640500"/>
            <a:ext cx="2787000" cy="3962400"/>
          </a:xfrm>
          <a:prstGeom prst="round2DiagRect">
            <a:avLst>
              <a:gd name="adj1" fmla="val 0"/>
              <a:gd name="adj2" fmla="val 25501"/>
            </a:avLst>
          </a:prstGeom>
        </p:spPr>
      </p:pic>
      <p:grpSp>
        <p:nvGrpSpPr>
          <p:cNvPr id="212" name="Google Shape;212;p25"/>
          <p:cNvGrpSpPr/>
          <p:nvPr/>
        </p:nvGrpSpPr>
        <p:grpSpPr>
          <a:xfrm>
            <a:off x="5851650" y="819150"/>
            <a:ext cx="2139000" cy="183300"/>
            <a:chOff x="1509650" y="722875"/>
            <a:chExt cx="2139000" cy="183300"/>
          </a:xfrm>
        </p:grpSpPr>
        <p:sp>
          <p:nvSpPr>
            <p:cNvPr id="213" name="Google Shape;213;p25"/>
            <p:cNvSpPr/>
            <p:nvPr/>
          </p:nvSpPr>
          <p:spPr>
            <a:xfrm>
              <a:off x="15096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8356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161550" y="722875"/>
              <a:ext cx="1833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4875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8134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31394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465350" y="722875"/>
              <a:ext cx="1833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304800" y="1581150"/>
            <a:ext cx="4267200" cy="23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000" dirty="0">
                <a:solidFill>
                  <a:srgbClr val="6882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6882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Excellence Hub – </a:t>
            </a:r>
            <a:r>
              <a:rPr lang="ru-RU" sz="2000" dirty="0">
                <a:solidFill>
                  <a:srgbClr val="6882D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школа"</a:t>
            </a:r>
            <a:endParaRPr sz="2000" dirty="0">
              <a:solidFill>
                <a:srgbClr val="6882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"/>
          </p:nvPr>
        </p:nvSpPr>
        <p:spPr>
          <a:xfrm>
            <a:off x="381000" y="4019550"/>
            <a:ext cx="4303800" cy="426000"/>
          </a:xfrm>
          <a:prstGeom prst="rect">
            <a:avLst/>
          </a:prstGeom>
          <a:solidFill>
            <a:schemeClr val="accent3">
              <a:alpha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 err="1"/>
              <a:t>Бацких</a:t>
            </a:r>
            <a:r>
              <a:rPr lang="ru-RU" dirty="0"/>
              <a:t> Виктор Алексеевич</a:t>
            </a:r>
            <a:endParaRPr dirty="0"/>
          </a:p>
        </p:txBody>
      </p:sp>
      <p:sp>
        <p:nvSpPr>
          <p:cNvPr id="222" name="Google Shape;222;p25"/>
          <p:cNvSpPr/>
          <p:nvPr/>
        </p:nvSpPr>
        <p:spPr>
          <a:xfrm>
            <a:off x="8184177" y="4324350"/>
            <a:ext cx="493200" cy="4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Рисунок 27" descr="для документов шапка">
            <a:extLst>
              <a:ext uri="{FF2B5EF4-FFF2-40B4-BE49-F238E27FC236}">
                <a16:creationId xmlns:a16="http://schemas.microsoft.com/office/drawing/2014/main" id="{D05DEE67-D831-4D17-BF2C-4D494DA54761}"/>
              </a:ext>
            </a:extLst>
          </p:cNvPr>
          <p:cNvPicPr/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t="5068" r="66666" b="11548"/>
          <a:stretch/>
        </p:blipFill>
        <p:spPr bwMode="auto">
          <a:xfrm>
            <a:off x="-44824" y="-101660"/>
            <a:ext cx="3172684" cy="2722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4646124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dirty="0">
                <a:solidFill>
                  <a:srgbClr val="6882D6"/>
                </a:solidFill>
                <a:latin typeface="Times New Roman" pitchFamily="18" charset="0"/>
                <a:cs typeface="Times New Roman" pitchFamily="18" charset="0"/>
              </a:rPr>
              <a:t> Королев  2024 г.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/>
          <p:nvPr/>
        </p:nvSpPr>
        <p:spPr>
          <a:xfrm rot="6832923">
            <a:off x="-3316360" y="3177765"/>
            <a:ext cx="7406149" cy="4813568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46000"/>
              </a:schemeClr>
            </a:solidFill>
            <a:prstDash val="solid"/>
            <a:miter lim="13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5"/>
          <p:cNvGrpSpPr/>
          <p:nvPr/>
        </p:nvGrpSpPr>
        <p:grpSpPr>
          <a:xfrm>
            <a:off x="6705600" y="4781550"/>
            <a:ext cx="2139000" cy="183300"/>
            <a:chOff x="1509650" y="722875"/>
            <a:chExt cx="2139000" cy="183300"/>
          </a:xfrm>
        </p:grpSpPr>
        <p:sp>
          <p:nvSpPr>
            <p:cNvPr id="470" name="Google Shape;470;p35"/>
            <p:cNvSpPr/>
            <p:nvPr/>
          </p:nvSpPr>
          <p:spPr>
            <a:xfrm>
              <a:off x="15096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18356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161550" y="722875"/>
              <a:ext cx="183300" cy="18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4875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8134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1394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465350" y="722875"/>
              <a:ext cx="183300" cy="18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5"/>
          <p:cNvSpPr/>
          <p:nvPr/>
        </p:nvSpPr>
        <p:spPr>
          <a:xfrm rot="5400000" flipH="1">
            <a:off x="7455185" y="-1801003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6246581" y="638637"/>
            <a:ext cx="363933" cy="3640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6608787" y="820654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517950" y="1283178"/>
            <a:ext cx="6839550" cy="1952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800" dirty="0"/>
              <a:t>- В целом, даже про такой минималистичный сайт можно рассказывать много. А тем более в нашем сайте есть ещё уйму плюсов, которые имеются на нём. Но мы считаем, что лучше вам самим посетить наш сайт, и тогда вам сразу будет всё видно и понятно.</a:t>
            </a:r>
            <a:br>
              <a:rPr lang="ru-RU" sz="1800" dirty="0"/>
            </a:br>
            <a:r>
              <a:rPr lang="ru-RU" sz="1800" dirty="0"/>
              <a:t>Ссылка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2000" b="1" u="sng" dirty="0">
                <a:hlinkClick r:id="rId3"/>
              </a:rPr>
              <a:t>https://garmonai.github.io/onlineschoole/</a:t>
            </a:r>
            <a:br>
              <a:rPr lang="ru-RU" sz="1800" dirty="0"/>
            </a:br>
            <a:endParaRPr sz="1800"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1"/>
          </p:nvPr>
        </p:nvSpPr>
        <p:spPr>
          <a:xfrm>
            <a:off x="606413" y="363951"/>
            <a:ext cx="1649786" cy="456704"/>
          </a:xfrm>
          <a:prstGeom prst="rect">
            <a:avLst/>
          </a:prstGeom>
          <a:solidFill>
            <a:schemeClr val="accent3">
              <a:alpha val="76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Excellence Hub</a:t>
            </a:r>
            <a:endParaRPr dirty="0"/>
          </a:p>
        </p:txBody>
      </p:sp>
      <p:sp>
        <p:nvSpPr>
          <p:cNvPr id="482" name="Google Shape;482;p35"/>
          <p:cNvSpPr/>
          <p:nvPr/>
        </p:nvSpPr>
        <p:spPr>
          <a:xfrm rot="10800000" flipH="1">
            <a:off x="7630787" y="363950"/>
            <a:ext cx="873522" cy="86016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/>
          <p:nvPr/>
        </p:nvSpPr>
        <p:spPr>
          <a:xfrm>
            <a:off x="8059750" y="2876550"/>
            <a:ext cx="493200" cy="4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 rot="10800000" flipH="1">
            <a:off x="4809100" y="1249342"/>
            <a:ext cx="1385172" cy="136403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9664889">
            <a:off x="-3786962" y="2558456"/>
            <a:ext cx="7406228" cy="4813619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64000"/>
              </a:schemeClr>
            </a:solidFill>
            <a:prstDash val="solid"/>
            <a:miter lim="1317"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3886200" y="2876550"/>
            <a:ext cx="4459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293570" y="1708863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362178" y="1777473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 rot="10800000" flipH="1">
            <a:off x="7529525" y="-1423675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 rot="10800000" flipH="1">
            <a:off x="7446850" y="351400"/>
            <a:ext cx="376200" cy="37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10800000" flipH="1">
            <a:off x="7991269" y="1035356"/>
            <a:ext cx="210900" cy="2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541810" y="1246243"/>
            <a:ext cx="475699" cy="475683"/>
            <a:chOff x="2730225" y="2377075"/>
            <a:chExt cx="714800" cy="714775"/>
          </a:xfrm>
        </p:grpSpPr>
        <p:sp>
          <p:nvSpPr>
            <p:cNvPr id="316" name="Google Shape;316;p29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-37663" y="3790950"/>
            <a:ext cx="750798" cy="580141"/>
            <a:chOff x="5762775" y="2857825"/>
            <a:chExt cx="700175" cy="541025"/>
          </a:xfrm>
        </p:grpSpPr>
        <p:sp>
          <p:nvSpPr>
            <p:cNvPr id="326" name="Google Shape;326;p2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-22887" y="3457329"/>
            <a:ext cx="750791" cy="591606"/>
            <a:chOff x="6462925" y="2861075"/>
            <a:chExt cx="682475" cy="537775"/>
          </a:xfrm>
        </p:grpSpPr>
        <p:sp>
          <p:nvSpPr>
            <p:cNvPr id="331" name="Google Shape;331;p2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8AEE02-76FC-41A7-AC5B-897571BB234F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7207" r="27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3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title" idx="15"/>
          </p:nvPr>
        </p:nvSpPr>
        <p:spPr>
          <a:xfrm>
            <a:off x="479315" y="367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6882D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dirty="0">
              <a:solidFill>
                <a:srgbClr val="6882D6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838200" y="1298846"/>
            <a:ext cx="107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2"/>
          </p:nvPr>
        </p:nvSpPr>
        <p:spPr>
          <a:xfrm>
            <a:off x="3548275" y="3094450"/>
            <a:ext cx="107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9" name="Google Shape;259;p27"/>
          <p:cNvSpPr txBox="1">
            <a:spLocks noGrp="1"/>
          </p:cNvSpPr>
          <p:nvPr>
            <p:ph type="title" idx="3"/>
          </p:nvPr>
        </p:nvSpPr>
        <p:spPr>
          <a:xfrm>
            <a:off x="3517675" y="1328475"/>
            <a:ext cx="107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 idx="5"/>
          </p:nvPr>
        </p:nvSpPr>
        <p:spPr>
          <a:xfrm>
            <a:off x="6216950" y="1328475"/>
            <a:ext cx="1074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704270" y="1746446"/>
            <a:ext cx="282836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/>
              <a:t>Анализ работы</a:t>
            </a:r>
            <a:endParaRPr dirty="0">
              <a:solidFill>
                <a:srgbClr val="6882D6"/>
              </a:solidFill>
            </a:endParaRPr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7"/>
          </p:nvPr>
        </p:nvSpPr>
        <p:spPr>
          <a:xfrm>
            <a:off x="3321900" y="1809750"/>
            <a:ext cx="289505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 </a:t>
            </a:r>
            <a:r>
              <a:rPr lang="ru-RU" dirty="0"/>
              <a:t>Выбор дизайна</a:t>
            </a:r>
            <a:endParaRPr dirty="0"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8"/>
          </p:nvPr>
        </p:nvSpPr>
        <p:spPr>
          <a:xfrm>
            <a:off x="6146300" y="1581150"/>
            <a:ext cx="21180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Figma</a:t>
            </a:r>
            <a:endParaRPr dirty="0"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9"/>
          </p:nvPr>
        </p:nvSpPr>
        <p:spPr>
          <a:xfrm>
            <a:off x="2973432" y="3441691"/>
            <a:ext cx="2715766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Прототип сайта</a:t>
            </a:r>
            <a:endParaRPr dirty="0"/>
          </a:p>
        </p:txBody>
      </p:sp>
      <p:sp>
        <p:nvSpPr>
          <p:cNvPr id="269" name="Google Shape;269;p27"/>
          <p:cNvSpPr/>
          <p:nvPr/>
        </p:nvSpPr>
        <p:spPr>
          <a:xfrm rot="10800000" flipH="1">
            <a:off x="276475" y="4283325"/>
            <a:ext cx="873522" cy="86016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8060061" y="1116830"/>
            <a:ext cx="363933" cy="3640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7904300" y="787927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6216950" y="4512350"/>
            <a:ext cx="2139000" cy="183300"/>
            <a:chOff x="1509650" y="722875"/>
            <a:chExt cx="2139000" cy="183300"/>
          </a:xfrm>
        </p:grpSpPr>
        <p:sp>
          <p:nvSpPr>
            <p:cNvPr id="273" name="Google Shape;273;p27"/>
            <p:cNvSpPr/>
            <p:nvPr/>
          </p:nvSpPr>
          <p:spPr>
            <a:xfrm>
              <a:off x="15096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8356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161550" y="722875"/>
              <a:ext cx="1833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4875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8134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1394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3465350" y="722875"/>
              <a:ext cx="1833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58" grpId="0" animBg="1"/>
      <p:bldP spid="259" grpId="0" animBg="1"/>
      <p:bldP spid="261" grpId="0" animBg="1"/>
      <p:bldP spid="263" grpId="0" build="p"/>
      <p:bldP spid="264" grpId="0" build="p"/>
      <p:bldP spid="265" grpId="0" build="p"/>
      <p:bldP spid="2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 rot="10800000" flipH="1">
            <a:off x="4809100" y="1249342"/>
            <a:ext cx="1385172" cy="136403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9664889">
            <a:off x="-3786962" y="2558456"/>
            <a:ext cx="7406228" cy="4813619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64000"/>
              </a:schemeClr>
            </a:solidFill>
            <a:prstDash val="solid"/>
            <a:miter lim="1317"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3886200" y="2876550"/>
            <a:ext cx="4459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работы</a:t>
            </a:r>
            <a:endParaRPr sz="3200"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3970975" y="2007550"/>
            <a:ext cx="155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5293570" y="1708863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362178" y="1777473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 rot="10800000" flipH="1">
            <a:off x="7529525" y="-1423675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 rot="10800000" flipH="1">
            <a:off x="7446850" y="351400"/>
            <a:ext cx="376200" cy="37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10800000" flipH="1">
            <a:off x="7991269" y="1035356"/>
            <a:ext cx="210900" cy="2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541810" y="1246243"/>
            <a:ext cx="475699" cy="475683"/>
            <a:chOff x="2730225" y="2377075"/>
            <a:chExt cx="714800" cy="714775"/>
          </a:xfrm>
        </p:grpSpPr>
        <p:sp>
          <p:nvSpPr>
            <p:cNvPr id="316" name="Google Shape;316;p29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-37563" y="669200"/>
            <a:ext cx="750798" cy="580141"/>
            <a:chOff x="5762775" y="2857825"/>
            <a:chExt cx="700175" cy="541025"/>
          </a:xfrm>
        </p:grpSpPr>
        <p:sp>
          <p:nvSpPr>
            <p:cNvPr id="326" name="Google Shape;326;p2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-37563" y="351400"/>
            <a:ext cx="750791" cy="591606"/>
            <a:chOff x="6462925" y="2861075"/>
            <a:chExt cx="682475" cy="537775"/>
          </a:xfrm>
        </p:grpSpPr>
        <p:sp>
          <p:nvSpPr>
            <p:cNvPr id="331" name="Google Shape;331;p2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2F1DED-E87E-4C10-A5E6-E2EE15737A63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4277" r="24277"/>
          <a:stretch>
            <a:fillRect/>
          </a:stretch>
        </p:blipFill>
        <p:spPr/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 rot="9664889">
            <a:off x="3916988" y="1776069"/>
            <a:ext cx="7406228" cy="4813619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41000"/>
              </a:schemeClr>
            </a:solidFill>
            <a:prstDash val="solid"/>
            <a:miter lim="13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457200" y="1962150"/>
            <a:ext cx="462077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Главное наше отличие</a:t>
            </a:r>
            <a:endParaRPr dirty="0"/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1"/>
          </p:nvPr>
        </p:nvSpPr>
        <p:spPr>
          <a:xfrm>
            <a:off x="297185" y="2495550"/>
            <a:ext cx="3555300" cy="1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Путём раздумий, мы решили, что лучше всего было бы начать работы на большую аудиторию, путём работы на множество разных тем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Программирование на множество разных языков</a:t>
            </a:r>
          </a:p>
          <a:p>
            <a:r>
              <a:rPr lang="ru-RU" dirty="0"/>
              <a:t>Изучение иностранных языков</a:t>
            </a:r>
          </a:p>
          <a:p>
            <a:r>
              <a:rPr lang="ru-RU" dirty="0"/>
              <a:t>Подготовка учеников, отстающий по школьной программе</a:t>
            </a:r>
          </a:p>
          <a:p>
            <a:r>
              <a:rPr lang="ru-RU" dirty="0"/>
              <a:t>Подготовка учеников к экзаменам и олимпиадам</a:t>
            </a:r>
          </a:p>
          <a:p>
            <a:r>
              <a:rPr lang="ru-RU" dirty="0"/>
              <a:t>Получение новых знаний для всех возрастов, от опытных </a:t>
            </a:r>
            <a:r>
              <a:rPr lang="ru-RU" dirty="0" err="1"/>
              <a:t>преподователей</a:t>
            </a:r>
            <a:endParaRPr lang="ru-RU" dirty="0"/>
          </a:p>
        </p:txBody>
      </p:sp>
      <p:grpSp>
        <p:nvGrpSpPr>
          <p:cNvPr id="288" name="Google Shape;288;p28"/>
          <p:cNvGrpSpPr/>
          <p:nvPr/>
        </p:nvGrpSpPr>
        <p:grpSpPr>
          <a:xfrm>
            <a:off x="913685" y="1232990"/>
            <a:ext cx="2139000" cy="183300"/>
            <a:chOff x="1509650" y="722875"/>
            <a:chExt cx="2139000" cy="183300"/>
          </a:xfrm>
        </p:grpSpPr>
        <p:sp>
          <p:nvSpPr>
            <p:cNvPr id="289" name="Google Shape;289;p28"/>
            <p:cNvSpPr/>
            <p:nvPr/>
          </p:nvSpPr>
          <p:spPr>
            <a:xfrm>
              <a:off x="15096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8356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161550" y="722875"/>
              <a:ext cx="183300" cy="18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4875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13450" y="722875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139400" y="722875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465350" y="722875"/>
              <a:ext cx="183300" cy="18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8"/>
          <p:cNvSpPr/>
          <p:nvPr/>
        </p:nvSpPr>
        <p:spPr>
          <a:xfrm rot="5400000" flipH="1">
            <a:off x="-1405940" y="-1755428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4082462" y="994101"/>
            <a:ext cx="873522" cy="562346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172643" y="2495550"/>
            <a:ext cx="363933" cy="3640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3503350" y="2859583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10800000" flipH="1">
            <a:off x="4105835" y="714212"/>
            <a:ext cx="873522" cy="86016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18295-D03C-45E6-95F9-726EFE3B45B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653" r="3653"/>
          <a:stretch>
            <a:fillRect/>
          </a:stretch>
        </p:blipFill>
        <p:spPr/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 rot="10800000" flipH="1">
            <a:off x="4809100" y="1249342"/>
            <a:ext cx="1385172" cy="136403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11477536">
            <a:off x="-1886402" y="3097878"/>
            <a:ext cx="7406228" cy="4813619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64000"/>
              </a:schemeClr>
            </a:solidFill>
            <a:prstDash val="solid"/>
            <a:miter lim="1317"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3886200" y="2876550"/>
            <a:ext cx="4459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Выбор дизайна</a:t>
            </a:r>
            <a:br>
              <a:rPr lang="ru-RU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3200" dirty="0">
                <a:solidFill>
                  <a:srgbClr val="6882D6"/>
                </a:solidFill>
              </a:rPr>
            </a:br>
            <a:endParaRPr sz="3200"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3970975" y="2007550"/>
            <a:ext cx="155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310" name="Google Shape;310;p29"/>
          <p:cNvSpPr/>
          <p:nvPr/>
        </p:nvSpPr>
        <p:spPr>
          <a:xfrm>
            <a:off x="5293570" y="1708863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362178" y="1777473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 rot="9405425" flipH="1">
            <a:off x="6628580" y="-1562319"/>
            <a:ext cx="2994175" cy="2907735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 rot="10800000" flipH="1">
            <a:off x="6858000" y="707643"/>
            <a:ext cx="376200" cy="37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10800000" flipH="1">
            <a:off x="7761299" y="1231064"/>
            <a:ext cx="210900" cy="2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479067" y="1008368"/>
            <a:ext cx="475699" cy="475683"/>
            <a:chOff x="2730225" y="2377075"/>
            <a:chExt cx="714800" cy="714775"/>
          </a:xfrm>
        </p:grpSpPr>
        <p:sp>
          <p:nvSpPr>
            <p:cNvPr id="316" name="Google Shape;316;p29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-22926" y="1626958"/>
            <a:ext cx="750798" cy="580141"/>
            <a:chOff x="5762775" y="2857825"/>
            <a:chExt cx="700175" cy="541025"/>
          </a:xfrm>
        </p:grpSpPr>
        <p:sp>
          <p:nvSpPr>
            <p:cNvPr id="326" name="Google Shape;326;p2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-10900" y="1193587"/>
            <a:ext cx="750791" cy="591606"/>
            <a:chOff x="6462925" y="2861075"/>
            <a:chExt cx="682475" cy="537775"/>
          </a:xfrm>
        </p:grpSpPr>
        <p:sp>
          <p:nvSpPr>
            <p:cNvPr id="331" name="Google Shape;331;p2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C81B9-A1A7-4EA2-ADB4-7B2C7710AA6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7555" r="27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3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704518" y="514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Выбор дизайна сайта</a:t>
            </a:r>
            <a:br>
              <a:rPr lang="ru-RU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2800" dirty="0">
                <a:solidFill>
                  <a:srgbClr val="6882D6"/>
                </a:solidFill>
              </a:rPr>
            </a:br>
            <a:endParaRPr dirty="0"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3"/>
          </p:nvPr>
        </p:nvSpPr>
        <p:spPr>
          <a:xfrm>
            <a:off x="546716" y="1809750"/>
            <a:ext cx="648151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Наш выбор на дизайн стал – простенький минимализм. Ведь простота и удобство это то, что нужно клиенту, и на что подсознание обращает внимание в первую очередь</a:t>
            </a:r>
          </a:p>
        </p:txBody>
      </p:sp>
      <p:grpSp>
        <p:nvGrpSpPr>
          <p:cNvPr id="354" name="Google Shape;354;p31"/>
          <p:cNvGrpSpPr/>
          <p:nvPr/>
        </p:nvGrpSpPr>
        <p:grpSpPr>
          <a:xfrm>
            <a:off x="7930650" y="2691125"/>
            <a:ext cx="493350" cy="1912875"/>
            <a:chOff x="7930650" y="2691125"/>
            <a:chExt cx="493350" cy="1912875"/>
          </a:xfrm>
        </p:grpSpPr>
        <p:grpSp>
          <p:nvGrpSpPr>
            <p:cNvPr id="355" name="Google Shape;355;p31"/>
            <p:cNvGrpSpPr/>
            <p:nvPr/>
          </p:nvGrpSpPr>
          <p:grpSpPr>
            <a:xfrm>
              <a:off x="7930650" y="3970025"/>
              <a:ext cx="482350" cy="633975"/>
              <a:chOff x="4778250" y="4769400"/>
              <a:chExt cx="482350" cy="633975"/>
            </a:xfrm>
          </p:grpSpPr>
          <p:sp>
            <p:nvSpPr>
              <p:cNvPr id="356" name="Google Shape;356;p31"/>
              <p:cNvSpPr/>
              <p:nvPr/>
            </p:nvSpPr>
            <p:spPr>
              <a:xfrm>
                <a:off x="4778250" y="4769400"/>
                <a:ext cx="242300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9692" h="25359" extrusionOk="0">
                    <a:moveTo>
                      <a:pt x="5001" y="1"/>
                    </a:moveTo>
                    <a:lnTo>
                      <a:pt x="1" y="25359"/>
                    </a:lnTo>
                    <a:lnTo>
                      <a:pt x="9691" y="25359"/>
                    </a:lnTo>
                    <a:lnTo>
                      <a:pt x="50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5018275" y="4769400"/>
                <a:ext cx="2423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25359" extrusionOk="0">
                    <a:moveTo>
                      <a:pt x="5001" y="1"/>
                    </a:moveTo>
                    <a:lnTo>
                      <a:pt x="1" y="25359"/>
                    </a:lnTo>
                    <a:lnTo>
                      <a:pt x="9692" y="25359"/>
                    </a:lnTo>
                    <a:lnTo>
                      <a:pt x="50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31"/>
            <p:cNvGrpSpPr/>
            <p:nvPr/>
          </p:nvGrpSpPr>
          <p:grpSpPr>
            <a:xfrm>
              <a:off x="7941650" y="2691125"/>
              <a:ext cx="482350" cy="633950"/>
              <a:chOff x="4789250" y="3490500"/>
              <a:chExt cx="482350" cy="633950"/>
            </a:xfrm>
          </p:grpSpPr>
          <p:sp>
            <p:nvSpPr>
              <p:cNvPr id="359" name="Google Shape;359;p31"/>
              <p:cNvSpPr/>
              <p:nvPr/>
            </p:nvSpPr>
            <p:spPr>
              <a:xfrm>
                <a:off x="4789250" y="3490500"/>
                <a:ext cx="242325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25358" extrusionOk="0">
                    <a:moveTo>
                      <a:pt x="5001" y="0"/>
                    </a:moveTo>
                    <a:lnTo>
                      <a:pt x="1" y="25358"/>
                    </a:lnTo>
                    <a:lnTo>
                      <a:pt x="9693" y="25358"/>
                    </a:lnTo>
                    <a:lnTo>
                      <a:pt x="50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5029300" y="3490500"/>
                <a:ext cx="2423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9692" h="25358" extrusionOk="0">
                    <a:moveTo>
                      <a:pt x="5002" y="0"/>
                    </a:moveTo>
                    <a:lnTo>
                      <a:pt x="1" y="25358"/>
                    </a:lnTo>
                    <a:lnTo>
                      <a:pt x="9691" y="25358"/>
                    </a:lnTo>
                    <a:lnTo>
                      <a:pt x="50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31"/>
            <p:cNvGrpSpPr/>
            <p:nvPr/>
          </p:nvGrpSpPr>
          <p:grpSpPr>
            <a:xfrm>
              <a:off x="7941650" y="3330550"/>
              <a:ext cx="482350" cy="634000"/>
              <a:chOff x="4789250" y="4129925"/>
              <a:chExt cx="482350" cy="634000"/>
            </a:xfrm>
          </p:grpSpPr>
          <p:sp>
            <p:nvSpPr>
              <p:cNvPr id="362" name="Google Shape;362;p31"/>
              <p:cNvSpPr/>
              <p:nvPr/>
            </p:nvSpPr>
            <p:spPr>
              <a:xfrm>
                <a:off x="4789250" y="4129925"/>
                <a:ext cx="242325" cy="63400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25360" extrusionOk="0">
                    <a:moveTo>
                      <a:pt x="5001" y="1"/>
                    </a:moveTo>
                    <a:lnTo>
                      <a:pt x="1" y="25360"/>
                    </a:lnTo>
                    <a:lnTo>
                      <a:pt x="9693" y="25360"/>
                    </a:lnTo>
                    <a:lnTo>
                      <a:pt x="50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5029300" y="4129925"/>
                <a:ext cx="242300" cy="634000"/>
              </a:xfrm>
              <a:custGeom>
                <a:avLst/>
                <a:gdLst/>
                <a:ahLst/>
                <a:cxnLst/>
                <a:rect l="l" t="t" r="r" b="b"/>
                <a:pathLst>
                  <a:path w="9692" h="25360" extrusionOk="0">
                    <a:moveTo>
                      <a:pt x="5002" y="1"/>
                    </a:moveTo>
                    <a:lnTo>
                      <a:pt x="1" y="25360"/>
                    </a:lnTo>
                    <a:lnTo>
                      <a:pt x="9691" y="25360"/>
                    </a:lnTo>
                    <a:lnTo>
                      <a:pt x="50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31"/>
          <p:cNvSpPr/>
          <p:nvPr/>
        </p:nvSpPr>
        <p:spPr>
          <a:xfrm>
            <a:off x="7678875" y="-533750"/>
            <a:ext cx="1755000" cy="175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6740781" y="3935001"/>
            <a:ext cx="683386" cy="669000"/>
            <a:chOff x="2941275" y="3371175"/>
            <a:chExt cx="592600" cy="580125"/>
          </a:xfrm>
        </p:grpSpPr>
        <p:sp>
          <p:nvSpPr>
            <p:cNvPr id="366" name="Google Shape;366;p31"/>
            <p:cNvSpPr/>
            <p:nvPr/>
          </p:nvSpPr>
          <p:spPr>
            <a:xfrm>
              <a:off x="2947525" y="33711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fill="none" extrusionOk="0">
                  <a:moveTo>
                    <a:pt x="2994" y="1497"/>
                  </a:moveTo>
                  <a:cubicBezTo>
                    <a:pt x="2994" y="2324"/>
                    <a:pt x="2325" y="2995"/>
                    <a:pt x="1497" y="2995"/>
                  </a:cubicBezTo>
                  <a:cubicBezTo>
                    <a:pt x="670" y="2995"/>
                    <a:pt x="1" y="2324"/>
                    <a:pt x="1" y="1497"/>
                  </a:cubicBezTo>
                  <a:cubicBezTo>
                    <a:pt x="1" y="671"/>
                    <a:pt x="670" y="0"/>
                    <a:pt x="1497" y="0"/>
                  </a:cubicBezTo>
                  <a:cubicBezTo>
                    <a:pt x="2325" y="0"/>
                    <a:pt x="2994" y="671"/>
                    <a:pt x="2994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118025" y="33711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fill="none" extrusionOk="0">
                  <a:moveTo>
                    <a:pt x="2994" y="1497"/>
                  </a:moveTo>
                  <a:cubicBezTo>
                    <a:pt x="2994" y="2324"/>
                    <a:pt x="2325" y="2995"/>
                    <a:pt x="1497" y="2995"/>
                  </a:cubicBezTo>
                  <a:cubicBezTo>
                    <a:pt x="670" y="2995"/>
                    <a:pt x="1" y="2324"/>
                    <a:pt x="1" y="1497"/>
                  </a:cubicBezTo>
                  <a:cubicBezTo>
                    <a:pt x="1" y="671"/>
                    <a:pt x="670" y="0"/>
                    <a:pt x="1497" y="0"/>
                  </a:cubicBezTo>
                  <a:cubicBezTo>
                    <a:pt x="2325" y="0"/>
                    <a:pt x="2994" y="671"/>
                    <a:pt x="2994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288525" y="33711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fill="none" extrusionOk="0">
                  <a:moveTo>
                    <a:pt x="2994" y="1497"/>
                  </a:moveTo>
                  <a:cubicBezTo>
                    <a:pt x="2994" y="2324"/>
                    <a:pt x="2323" y="2995"/>
                    <a:pt x="1497" y="2995"/>
                  </a:cubicBezTo>
                  <a:cubicBezTo>
                    <a:pt x="670" y="2995"/>
                    <a:pt x="1" y="2324"/>
                    <a:pt x="1" y="1497"/>
                  </a:cubicBezTo>
                  <a:cubicBezTo>
                    <a:pt x="1" y="671"/>
                    <a:pt x="670" y="0"/>
                    <a:pt x="1497" y="0"/>
                  </a:cubicBezTo>
                  <a:cubicBezTo>
                    <a:pt x="2323" y="0"/>
                    <a:pt x="2994" y="671"/>
                    <a:pt x="2994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459000" y="337117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9454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1" y="2324"/>
                    <a:pt x="1" y="1497"/>
                  </a:cubicBezTo>
                  <a:cubicBezTo>
                    <a:pt x="1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1159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2864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4569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9433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1" y="2324"/>
                    <a:pt x="1" y="1497"/>
                  </a:cubicBezTo>
                  <a:cubicBezTo>
                    <a:pt x="1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1138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2843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4548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412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7" y="2993"/>
                  </a:cubicBezTo>
                  <a:cubicBezTo>
                    <a:pt x="671" y="2993"/>
                    <a:pt x="1" y="2323"/>
                    <a:pt x="1" y="1497"/>
                  </a:cubicBezTo>
                  <a:cubicBezTo>
                    <a:pt x="1" y="669"/>
                    <a:pt x="671" y="0"/>
                    <a:pt x="1497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1117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8" y="2993"/>
                  </a:cubicBezTo>
                  <a:cubicBezTo>
                    <a:pt x="671" y="2993"/>
                    <a:pt x="0" y="2323"/>
                    <a:pt x="0" y="1497"/>
                  </a:cubicBezTo>
                  <a:cubicBezTo>
                    <a:pt x="0" y="669"/>
                    <a:pt x="671" y="0"/>
                    <a:pt x="1498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2822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7" y="2993"/>
                  </a:cubicBezTo>
                  <a:cubicBezTo>
                    <a:pt x="671" y="2993"/>
                    <a:pt x="0" y="2323"/>
                    <a:pt x="0" y="1497"/>
                  </a:cubicBezTo>
                  <a:cubicBezTo>
                    <a:pt x="0" y="669"/>
                    <a:pt x="671" y="0"/>
                    <a:pt x="1497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4527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7" y="2993"/>
                  </a:cubicBezTo>
                  <a:cubicBezTo>
                    <a:pt x="671" y="2993"/>
                    <a:pt x="0" y="2323"/>
                    <a:pt x="0" y="1497"/>
                  </a:cubicBezTo>
                  <a:cubicBezTo>
                    <a:pt x="0" y="669"/>
                    <a:pt x="671" y="0"/>
                    <a:pt x="1497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1"/>
          <p:cNvSpPr/>
          <p:nvPr/>
        </p:nvSpPr>
        <p:spPr>
          <a:xfrm>
            <a:off x="6986623" y="3081524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6762087" y="2691127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51;p31"/>
          <p:cNvSpPr txBox="1">
            <a:spLocks noGrp="1"/>
          </p:cNvSpPr>
          <p:nvPr>
            <p:ph type="subTitle" idx="2"/>
          </p:nvPr>
        </p:nvSpPr>
        <p:spPr>
          <a:xfrm>
            <a:off x="533400" y="2390151"/>
            <a:ext cx="4800600" cy="881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Выбор цветов. Наш выбор пал на основной цвет – синий. Ведь такой прохладный цвет, не будет </a:t>
            </a:r>
            <a:r>
              <a:rPr lang="en-US" sz="1400" dirty="0"/>
              <a:t>“</a:t>
            </a:r>
            <a:r>
              <a:rPr lang="ru-RU" sz="1400" dirty="0"/>
              <a:t>вырезать глаза</a:t>
            </a:r>
            <a:r>
              <a:rPr lang="en-US" sz="1400" dirty="0"/>
              <a:t>”</a:t>
            </a:r>
            <a:r>
              <a:rPr lang="ru-RU" sz="1400" dirty="0"/>
              <a:t> нашим клиентам</a:t>
            </a:r>
          </a:p>
          <a:p>
            <a:pPr marL="152400" indent="0"/>
            <a:endParaRPr lang="ru-RU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 err="1"/>
              <a:t>Второстипенный</a:t>
            </a:r>
            <a:r>
              <a:rPr lang="ru-RU" sz="1400" dirty="0"/>
              <a:t> цвет – оранжевый. Такое сочетание цветов хорошо смотрится вместе. Да и присутствие тёплого оттенка на сайте радует глаз</a:t>
            </a:r>
          </a:p>
          <a:p>
            <a:pPr marL="152400" indent="0"/>
            <a:endParaRPr lang="ru-RU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Так же в такой вид сайта(минимализм), в случае необходимости, можно будет легко добавить что-то необходимое, либо переделать его, ведь нету разного </a:t>
            </a:r>
            <a:r>
              <a:rPr lang="en-US" sz="1400" dirty="0"/>
              <a:t>“</a:t>
            </a:r>
            <a:r>
              <a:rPr lang="ru-RU" sz="1400" dirty="0"/>
              <a:t>мусора</a:t>
            </a:r>
            <a:r>
              <a:rPr lang="en-US" sz="1400" dirty="0"/>
              <a:t>”</a:t>
            </a:r>
            <a:r>
              <a:rPr lang="ru-RU" sz="1400" dirty="0"/>
              <a:t> но есть </a:t>
            </a:r>
            <a:r>
              <a:rPr lang="en-US" sz="1400" dirty="0"/>
              <a:t>“</a:t>
            </a:r>
            <a:r>
              <a:rPr lang="ru-RU" sz="1400" dirty="0"/>
              <a:t>гибкость</a:t>
            </a:r>
            <a:r>
              <a:rPr lang="en-US" sz="1400" dirty="0"/>
              <a:t>”</a:t>
            </a:r>
            <a:endParaRPr lang="ru-RU" sz="1400" dirty="0"/>
          </a:p>
          <a:p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 rot="10800000" flipH="1">
            <a:off x="4809100" y="1249342"/>
            <a:ext cx="1385172" cy="136403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20859007">
            <a:off x="-2983459" y="3773996"/>
            <a:ext cx="9740684" cy="3694318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64000"/>
              </a:schemeClr>
            </a:solidFill>
            <a:prstDash val="solid"/>
            <a:miter lim="1317"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3918434" y="2495550"/>
            <a:ext cx="5099075" cy="151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Прототип в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Figma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3970975" y="2007550"/>
            <a:ext cx="155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sp>
        <p:nvSpPr>
          <p:cNvPr id="310" name="Google Shape;310;p29"/>
          <p:cNvSpPr/>
          <p:nvPr/>
        </p:nvSpPr>
        <p:spPr>
          <a:xfrm>
            <a:off x="5293570" y="1708863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362178" y="1777473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 rot="10800000" flipH="1">
            <a:off x="7529525" y="-1423675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 rot="10800000" flipH="1">
            <a:off x="7446850" y="351400"/>
            <a:ext cx="376200" cy="37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10800000" flipH="1">
            <a:off x="7991269" y="1035356"/>
            <a:ext cx="210900" cy="2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541810" y="1246243"/>
            <a:ext cx="475699" cy="475683"/>
            <a:chOff x="2730225" y="2377075"/>
            <a:chExt cx="714800" cy="714775"/>
          </a:xfrm>
        </p:grpSpPr>
        <p:sp>
          <p:nvSpPr>
            <p:cNvPr id="316" name="Google Shape;316;p29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-37857" y="2495550"/>
            <a:ext cx="750798" cy="580141"/>
            <a:chOff x="5762775" y="2857825"/>
            <a:chExt cx="700175" cy="541025"/>
          </a:xfrm>
        </p:grpSpPr>
        <p:sp>
          <p:nvSpPr>
            <p:cNvPr id="326" name="Google Shape;326;p2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-37757" y="2088217"/>
            <a:ext cx="750791" cy="591606"/>
            <a:chOff x="6462925" y="2861075"/>
            <a:chExt cx="682475" cy="537775"/>
          </a:xfrm>
        </p:grpSpPr>
        <p:sp>
          <p:nvSpPr>
            <p:cNvPr id="331" name="Google Shape;331;p2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8DAE8-CAFA-40B7-A543-E29F5D58A44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30708" r="30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3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393322" y="4454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Figma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0" name="Google Shape;410;p33"/>
          <p:cNvSpPr txBox="1">
            <a:spLocks noGrp="1"/>
          </p:cNvSpPr>
          <p:nvPr>
            <p:ph type="subTitle" idx="5"/>
          </p:nvPr>
        </p:nvSpPr>
        <p:spPr>
          <a:xfrm>
            <a:off x="304800" y="1639647"/>
            <a:ext cx="6858000" cy="338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381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Для начала было сделан шаблон, в котором были видны все основные цвета и основа сайта, которая была скопирована 6 раз.</a:t>
            </a:r>
          </a:p>
          <a:p>
            <a:pPr marL="4381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Далее была сделана главная страница, которая отличается от остальных, бросающейся в глаза фоном, и предложением посетить пробный урок</a:t>
            </a:r>
          </a:p>
          <a:p>
            <a:pPr marL="4381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В </a:t>
            </a:r>
            <a:r>
              <a:rPr lang="ru-RU" sz="1800" dirty="0" err="1"/>
              <a:t>преподователях</a:t>
            </a:r>
            <a:r>
              <a:rPr lang="ru-RU" sz="1800" dirty="0"/>
              <a:t> же на странице мы решили показать лучших, и устроить для них фотоссесию, для красивой фотографии</a:t>
            </a:r>
          </a:p>
          <a:p>
            <a:pPr marL="4381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Отзывов не так много, ведь скромность красит</a:t>
            </a:r>
          </a:p>
          <a:p>
            <a:pPr marL="4381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А в контактах указаны наши данные и наш логотип, чтобы люди, которые захотят связаться с нами, сразу видели наш логотип, и во время звонка смотрели на него и на корке подсознания запоминали нас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33"/>
          <p:cNvSpPr/>
          <p:nvPr/>
        </p:nvSpPr>
        <p:spPr>
          <a:xfrm rot="-5400000" flipH="1">
            <a:off x="7605238" y="3535313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3"/>
          <p:cNvSpPr/>
          <p:nvPr/>
        </p:nvSpPr>
        <p:spPr>
          <a:xfrm rot="-5400000" flipH="1">
            <a:off x="8365463" y="3452638"/>
            <a:ext cx="376200" cy="37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3"/>
          <p:cNvSpPr/>
          <p:nvPr/>
        </p:nvSpPr>
        <p:spPr>
          <a:xfrm rot="-5400000" flipH="1">
            <a:off x="7846807" y="3896595"/>
            <a:ext cx="210900" cy="2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3"/>
          <p:cNvGrpSpPr/>
          <p:nvPr/>
        </p:nvGrpSpPr>
        <p:grpSpPr>
          <a:xfrm rot="5400000">
            <a:off x="7371129" y="4547606"/>
            <a:ext cx="475699" cy="475683"/>
            <a:chOff x="2730225" y="2377075"/>
            <a:chExt cx="714800" cy="714775"/>
          </a:xfrm>
        </p:grpSpPr>
        <p:sp>
          <p:nvSpPr>
            <p:cNvPr id="417" name="Google Shape;417;p33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3"/>
          <p:cNvSpPr/>
          <p:nvPr/>
        </p:nvSpPr>
        <p:spPr>
          <a:xfrm rot="10800000" flipH="1">
            <a:off x="7931737" y="157938"/>
            <a:ext cx="873522" cy="86016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3"/>
          <p:cNvGrpSpPr/>
          <p:nvPr/>
        </p:nvGrpSpPr>
        <p:grpSpPr>
          <a:xfrm>
            <a:off x="7610556" y="1866676"/>
            <a:ext cx="683386" cy="669000"/>
            <a:chOff x="2941275" y="3371175"/>
            <a:chExt cx="592600" cy="580125"/>
          </a:xfrm>
        </p:grpSpPr>
        <p:sp>
          <p:nvSpPr>
            <p:cNvPr id="428" name="Google Shape;428;p33"/>
            <p:cNvSpPr/>
            <p:nvPr/>
          </p:nvSpPr>
          <p:spPr>
            <a:xfrm>
              <a:off x="2947525" y="33711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fill="none" extrusionOk="0">
                  <a:moveTo>
                    <a:pt x="2994" y="1497"/>
                  </a:moveTo>
                  <a:cubicBezTo>
                    <a:pt x="2994" y="2324"/>
                    <a:pt x="2325" y="2995"/>
                    <a:pt x="1497" y="2995"/>
                  </a:cubicBezTo>
                  <a:cubicBezTo>
                    <a:pt x="670" y="2995"/>
                    <a:pt x="1" y="2324"/>
                    <a:pt x="1" y="1497"/>
                  </a:cubicBezTo>
                  <a:cubicBezTo>
                    <a:pt x="1" y="671"/>
                    <a:pt x="670" y="0"/>
                    <a:pt x="1497" y="0"/>
                  </a:cubicBezTo>
                  <a:cubicBezTo>
                    <a:pt x="2325" y="0"/>
                    <a:pt x="2994" y="671"/>
                    <a:pt x="2994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3118025" y="33711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fill="none" extrusionOk="0">
                  <a:moveTo>
                    <a:pt x="2994" y="1497"/>
                  </a:moveTo>
                  <a:cubicBezTo>
                    <a:pt x="2994" y="2324"/>
                    <a:pt x="2325" y="2995"/>
                    <a:pt x="1497" y="2995"/>
                  </a:cubicBezTo>
                  <a:cubicBezTo>
                    <a:pt x="670" y="2995"/>
                    <a:pt x="1" y="2324"/>
                    <a:pt x="1" y="1497"/>
                  </a:cubicBezTo>
                  <a:cubicBezTo>
                    <a:pt x="1" y="671"/>
                    <a:pt x="670" y="0"/>
                    <a:pt x="1497" y="0"/>
                  </a:cubicBezTo>
                  <a:cubicBezTo>
                    <a:pt x="2325" y="0"/>
                    <a:pt x="2994" y="671"/>
                    <a:pt x="2994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288525" y="3371175"/>
              <a:ext cx="74850" cy="74875"/>
            </a:xfrm>
            <a:custGeom>
              <a:avLst/>
              <a:gdLst/>
              <a:ahLst/>
              <a:cxnLst/>
              <a:rect l="l" t="t" r="r" b="b"/>
              <a:pathLst>
                <a:path w="2994" h="2995" fill="none" extrusionOk="0">
                  <a:moveTo>
                    <a:pt x="2994" y="1497"/>
                  </a:moveTo>
                  <a:cubicBezTo>
                    <a:pt x="2994" y="2324"/>
                    <a:pt x="2323" y="2995"/>
                    <a:pt x="1497" y="2995"/>
                  </a:cubicBezTo>
                  <a:cubicBezTo>
                    <a:pt x="670" y="2995"/>
                    <a:pt x="1" y="2324"/>
                    <a:pt x="1" y="1497"/>
                  </a:cubicBezTo>
                  <a:cubicBezTo>
                    <a:pt x="1" y="671"/>
                    <a:pt x="670" y="0"/>
                    <a:pt x="1497" y="0"/>
                  </a:cubicBezTo>
                  <a:cubicBezTo>
                    <a:pt x="2323" y="0"/>
                    <a:pt x="2994" y="671"/>
                    <a:pt x="2994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459000" y="337117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9454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1" y="2324"/>
                    <a:pt x="1" y="1497"/>
                  </a:cubicBezTo>
                  <a:cubicBezTo>
                    <a:pt x="1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1159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2864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456925" y="3539600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9433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1" y="2324"/>
                    <a:pt x="1" y="1497"/>
                  </a:cubicBezTo>
                  <a:cubicBezTo>
                    <a:pt x="1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1138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2843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3454850" y="3708025"/>
              <a:ext cx="74875" cy="74875"/>
            </a:xfrm>
            <a:custGeom>
              <a:avLst/>
              <a:gdLst/>
              <a:ahLst/>
              <a:cxnLst/>
              <a:rect l="l" t="t" r="r" b="b"/>
              <a:pathLst>
                <a:path w="2995" h="2995" fill="none" extrusionOk="0">
                  <a:moveTo>
                    <a:pt x="2995" y="1497"/>
                  </a:moveTo>
                  <a:cubicBezTo>
                    <a:pt x="2995" y="2324"/>
                    <a:pt x="2324" y="2995"/>
                    <a:pt x="1498" y="2995"/>
                  </a:cubicBezTo>
                  <a:cubicBezTo>
                    <a:pt x="671" y="2995"/>
                    <a:pt x="0" y="2324"/>
                    <a:pt x="0" y="1497"/>
                  </a:cubicBezTo>
                  <a:cubicBezTo>
                    <a:pt x="0" y="671"/>
                    <a:pt x="671" y="0"/>
                    <a:pt x="1498" y="0"/>
                  </a:cubicBezTo>
                  <a:cubicBezTo>
                    <a:pt x="2324" y="0"/>
                    <a:pt x="2995" y="671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29412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7" y="2993"/>
                  </a:cubicBezTo>
                  <a:cubicBezTo>
                    <a:pt x="671" y="2993"/>
                    <a:pt x="1" y="2323"/>
                    <a:pt x="1" y="1497"/>
                  </a:cubicBezTo>
                  <a:cubicBezTo>
                    <a:pt x="1" y="669"/>
                    <a:pt x="671" y="0"/>
                    <a:pt x="1497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1117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8" y="2993"/>
                  </a:cubicBezTo>
                  <a:cubicBezTo>
                    <a:pt x="671" y="2993"/>
                    <a:pt x="0" y="2323"/>
                    <a:pt x="0" y="1497"/>
                  </a:cubicBezTo>
                  <a:cubicBezTo>
                    <a:pt x="0" y="669"/>
                    <a:pt x="671" y="0"/>
                    <a:pt x="1498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2822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7" y="2993"/>
                  </a:cubicBezTo>
                  <a:cubicBezTo>
                    <a:pt x="671" y="2993"/>
                    <a:pt x="0" y="2323"/>
                    <a:pt x="0" y="1497"/>
                  </a:cubicBezTo>
                  <a:cubicBezTo>
                    <a:pt x="0" y="669"/>
                    <a:pt x="671" y="0"/>
                    <a:pt x="1497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452775" y="3876450"/>
              <a:ext cx="74875" cy="74850"/>
            </a:xfrm>
            <a:custGeom>
              <a:avLst/>
              <a:gdLst/>
              <a:ahLst/>
              <a:cxnLst/>
              <a:rect l="l" t="t" r="r" b="b"/>
              <a:pathLst>
                <a:path w="2995" h="2994" fill="none" extrusionOk="0">
                  <a:moveTo>
                    <a:pt x="2995" y="1497"/>
                  </a:moveTo>
                  <a:cubicBezTo>
                    <a:pt x="2995" y="2323"/>
                    <a:pt x="2324" y="2993"/>
                    <a:pt x="1497" y="2993"/>
                  </a:cubicBezTo>
                  <a:cubicBezTo>
                    <a:pt x="671" y="2993"/>
                    <a:pt x="0" y="2323"/>
                    <a:pt x="0" y="1497"/>
                  </a:cubicBezTo>
                  <a:cubicBezTo>
                    <a:pt x="0" y="669"/>
                    <a:pt x="671" y="0"/>
                    <a:pt x="1497" y="0"/>
                  </a:cubicBezTo>
                  <a:cubicBezTo>
                    <a:pt x="2324" y="0"/>
                    <a:pt x="2995" y="669"/>
                    <a:pt x="2995" y="1497"/>
                  </a:cubicBezTo>
                  <a:close/>
                </a:path>
              </a:pathLst>
            </a:custGeom>
            <a:noFill/>
            <a:ln w="119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 rot="10800000" flipH="1">
            <a:off x="4809100" y="1249342"/>
            <a:ext cx="1385172" cy="1364033"/>
          </a:xfrm>
          <a:custGeom>
            <a:avLst/>
            <a:gdLst/>
            <a:ahLst/>
            <a:cxnLst/>
            <a:rect l="l" t="t" r="r" b="b"/>
            <a:pathLst>
              <a:path w="31042" h="30570" extrusionOk="0">
                <a:moveTo>
                  <a:pt x="10131" y="1"/>
                </a:moveTo>
                <a:lnTo>
                  <a:pt x="10457" y="8773"/>
                </a:lnTo>
                <a:lnTo>
                  <a:pt x="1873" y="6930"/>
                </a:lnTo>
                <a:lnTo>
                  <a:pt x="1873" y="6930"/>
                </a:lnTo>
                <a:lnTo>
                  <a:pt x="7761" y="13442"/>
                </a:lnTo>
                <a:lnTo>
                  <a:pt x="1" y="17547"/>
                </a:lnTo>
                <a:lnTo>
                  <a:pt x="8698" y="18749"/>
                </a:lnTo>
                <a:lnTo>
                  <a:pt x="5392" y="26883"/>
                </a:lnTo>
                <a:lnTo>
                  <a:pt x="12827" y="22214"/>
                </a:lnTo>
                <a:lnTo>
                  <a:pt x="15522" y="30570"/>
                </a:lnTo>
                <a:lnTo>
                  <a:pt x="18217" y="22214"/>
                </a:lnTo>
                <a:lnTo>
                  <a:pt x="25652" y="26883"/>
                </a:lnTo>
                <a:lnTo>
                  <a:pt x="25652" y="26883"/>
                </a:lnTo>
                <a:lnTo>
                  <a:pt x="22346" y="18749"/>
                </a:lnTo>
                <a:lnTo>
                  <a:pt x="31042" y="17547"/>
                </a:lnTo>
                <a:lnTo>
                  <a:pt x="23282" y="13442"/>
                </a:lnTo>
                <a:lnTo>
                  <a:pt x="29170" y="6930"/>
                </a:lnTo>
                <a:lnTo>
                  <a:pt x="29170" y="6930"/>
                </a:lnTo>
                <a:lnTo>
                  <a:pt x="20587" y="8773"/>
                </a:lnTo>
                <a:lnTo>
                  <a:pt x="20913" y="1"/>
                </a:lnTo>
                <a:lnTo>
                  <a:pt x="15522" y="6930"/>
                </a:lnTo>
                <a:lnTo>
                  <a:pt x="101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9664889">
            <a:off x="-3786962" y="2558456"/>
            <a:ext cx="7406228" cy="4813619"/>
          </a:xfrm>
          <a:custGeom>
            <a:avLst/>
            <a:gdLst/>
            <a:ahLst/>
            <a:cxnLst/>
            <a:rect l="l" t="t" r="r" b="b"/>
            <a:pathLst>
              <a:path w="92259" h="59963" fill="none" extrusionOk="0">
                <a:moveTo>
                  <a:pt x="31546" y="1"/>
                </a:moveTo>
                <a:cubicBezTo>
                  <a:pt x="22917" y="6816"/>
                  <a:pt x="14076" y="14119"/>
                  <a:pt x="9559" y="24144"/>
                </a:cubicBezTo>
                <a:cubicBezTo>
                  <a:pt x="8922" y="25558"/>
                  <a:pt x="8426" y="27361"/>
                  <a:pt x="9431" y="28544"/>
                </a:cubicBezTo>
                <a:cubicBezTo>
                  <a:pt x="10084" y="29313"/>
                  <a:pt x="11166" y="29538"/>
                  <a:pt x="12172" y="29632"/>
                </a:cubicBezTo>
                <a:cubicBezTo>
                  <a:pt x="15657" y="29957"/>
                  <a:pt x="19156" y="29260"/>
                  <a:pt x="22546" y="28380"/>
                </a:cubicBezTo>
                <a:cubicBezTo>
                  <a:pt x="35035" y="25136"/>
                  <a:pt x="44838" y="20795"/>
                  <a:pt x="55020" y="12867"/>
                </a:cubicBezTo>
                <a:cubicBezTo>
                  <a:pt x="57544" y="10902"/>
                  <a:pt x="63623" y="5790"/>
                  <a:pt x="62497" y="3780"/>
                </a:cubicBezTo>
                <a:cubicBezTo>
                  <a:pt x="60397" y="31"/>
                  <a:pt x="42032" y="8604"/>
                  <a:pt x="32139" y="13187"/>
                </a:cubicBezTo>
                <a:cubicBezTo>
                  <a:pt x="22247" y="17770"/>
                  <a:pt x="13171" y="24387"/>
                  <a:pt x="6573" y="33067"/>
                </a:cubicBezTo>
                <a:cubicBezTo>
                  <a:pt x="3837" y="36668"/>
                  <a:pt x="1505" y="40688"/>
                  <a:pt x="597" y="45117"/>
                </a:cubicBezTo>
                <a:cubicBezTo>
                  <a:pt x="1" y="48022"/>
                  <a:pt x="139" y="51336"/>
                  <a:pt x="2103" y="53557"/>
                </a:cubicBezTo>
                <a:cubicBezTo>
                  <a:pt x="4512" y="56279"/>
                  <a:pt x="8687" y="56386"/>
                  <a:pt x="12295" y="55942"/>
                </a:cubicBezTo>
                <a:cubicBezTo>
                  <a:pt x="21081" y="54862"/>
                  <a:pt x="29488" y="51776"/>
                  <a:pt x="37689" y="48444"/>
                </a:cubicBezTo>
                <a:cubicBezTo>
                  <a:pt x="47618" y="44408"/>
                  <a:pt x="57577" y="39846"/>
                  <a:pt x="65423" y="32547"/>
                </a:cubicBezTo>
                <a:cubicBezTo>
                  <a:pt x="69275" y="28963"/>
                  <a:pt x="72601" y="24672"/>
                  <a:pt x="74315" y="19698"/>
                </a:cubicBezTo>
                <a:cubicBezTo>
                  <a:pt x="75013" y="17669"/>
                  <a:pt x="75391" y="15278"/>
                  <a:pt x="74196" y="13495"/>
                </a:cubicBezTo>
                <a:cubicBezTo>
                  <a:pt x="72938" y="11616"/>
                  <a:pt x="70397" y="11110"/>
                  <a:pt x="68137" y="11144"/>
                </a:cubicBezTo>
                <a:cubicBezTo>
                  <a:pt x="64298" y="11203"/>
                  <a:pt x="60550" y="12344"/>
                  <a:pt x="57008" y="13823"/>
                </a:cubicBezTo>
                <a:cubicBezTo>
                  <a:pt x="48557" y="17351"/>
                  <a:pt x="40953" y="22887"/>
                  <a:pt x="35000" y="29844"/>
                </a:cubicBezTo>
                <a:cubicBezTo>
                  <a:pt x="32224" y="33087"/>
                  <a:pt x="29765" y="36716"/>
                  <a:pt x="28624" y="40831"/>
                </a:cubicBezTo>
                <a:cubicBezTo>
                  <a:pt x="28017" y="43023"/>
                  <a:pt x="27840" y="45518"/>
                  <a:pt x="29059" y="47438"/>
                </a:cubicBezTo>
                <a:cubicBezTo>
                  <a:pt x="30993" y="50488"/>
                  <a:pt x="35344" y="50674"/>
                  <a:pt x="38912" y="50124"/>
                </a:cubicBezTo>
                <a:cubicBezTo>
                  <a:pt x="44792" y="49218"/>
                  <a:pt x="52840" y="46931"/>
                  <a:pt x="58476" y="45030"/>
                </a:cubicBezTo>
                <a:cubicBezTo>
                  <a:pt x="71825" y="40528"/>
                  <a:pt x="92168" y="34095"/>
                  <a:pt x="92223" y="27092"/>
                </a:cubicBezTo>
                <a:cubicBezTo>
                  <a:pt x="92259" y="22616"/>
                  <a:pt x="83212" y="26666"/>
                  <a:pt x="79243" y="28739"/>
                </a:cubicBezTo>
                <a:cubicBezTo>
                  <a:pt x="75274" y="30809"/>
                  <a:pt x="71961" y="33929"/>
                  <a:pt x="68828" y="37127"/>
                </a:cubicBezTo>
                <a:cubicBezTo>
                  <a:pt x="62501" y="43586"/>
                  <a:pt x="56445" y="51032"/>
                  <a:pt x="55036" y="59962"/>
                </a:cubicBezTo>
              </a:path>
            </a:pathLst>
          </a:custGeom>
          <a:solidFill>
            <a:schemeClr val="accent1"/>
          </a:solidFill>
          <a:ln w="152400" cap="flat" cmpd="sng">
            <a:solidFill>
              <a:schemeClr val="accent1">
                <a:alpha val="64000"/>
              </a:schemeClr>
            </a:solidFill>
            <a:prstDash val="solid"/>
            <a:miter lim="1317"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3926272" y="3257550"/>
            <a:ext cx="4536000" cy="1207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ru-RU" sz="3200" dirty="0"/>
              <a:t>Прототип сайта</a:t>
            </a:r>
            <a:br>
              <a:rPr lang="ru-RU" sz="3200" dirty="0"/>
            </a:br>
            <a:br>
              <a:rPr lang="ru-RU" sz="3200" dirty="0">
                <a:solidFill>
                  <a:srgbClr val="6882D6"/>
                </a:solidFill>
              </a:rPr>
            </a:br>
            <a:endParaRPr sz="3200"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3970975" y="2007550"/>
            <a:ext cx="155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sp>
        <p:nvSpPr>
          <p:cNvPr id="310" name="Google Shape;310;p29"/>
          <p:cNvSpPr/>
          <p:nvPr/>
        </p:nvSpPr>
        <p:spPr>
          <a:xfrm>
            <a:off x="5293570" y="1708863"/>
            <a:ext cx="416232" cy="41633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362178" y="1777473"/>
            <a:ext cx="279015" cy="279113"/>
          </a:xfrm>
          <a:custGeom>
            <a:avLst/>
            <a:gdLst/>
            <a:ahLst/>
            <a:cxnLst/>
            <a:rect l="l" t="t" r="r" b="b"/>
            <a:pathLst>
              <a:path w="35944" h="35945" extrusionOk="0">
                <a:moveTo>
                  <a:pt x="17972" y="0"/>
                </a:moveTo>
                <a:lnTo>
                  <a:pt x="12765" y="12764"/>
                </a:lnTo>
                <a:lnTo>
                  <a:pt x="1" y="17972"/>
                </a:lnTo>
                <a:lnTo>
                  <a:pt x="12765" y="23180"/>
                </a:lnTo>
                <a:lnTo>
                  <a:pt x="17972" y="35944"/>
                </a:lnTo>
                <a:lnTo>
                  <a:pt x="23181" y="23180"/>
                </a:lnTo>
                <a:lnTo>
                  <a:pt x="35943" y="17972"/>
                </a:lnTo>
                <a:lnTo>
                  <a:pt x="23181" y="12764"/>
                </a:lnTo>
                <a:lnTo>
                  <a:pt x="17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 rot="10800000" flipH="1">
            <a:off x="7529525" y="-1423675"/>
            <a:ext cx="2911500" cy="2911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 rot="10800000" flipH="1">
            <a:off x="7446850" y="351400"/>
            <a:ext cx="376200" cy="37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10800000" flipH="1">
            <a:off x="7991269" y="1035356"/>
            <a:ext cx="210900" cy="2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541810" y="1246243"/>
            <a:ext cx="475699" cy="475683"/>
            <a:chOff x="2730225" y="2377075"/>
            <a:chExt cx="714800" cy="714775"/>
          </a:xfrm>
        </p:grpSpPr>
        <p:sp>
          <p:nvSpPr>
            <p:cNvPr id="316" name="Google Shape;316;p29"/>
            <p:cNvSpPr/>
            <p:nvPr/>
          </p:nvSpPr>
          <p:spPr>
            <a:xfrm>
              <a:off x="3087625" y="2377075"/>
              <a:ext cx="25" cy="714775"/>
            </a:xfrm>
            <a:custGeom>
              <a:avLst/>
              <a:gdLst/>
              <a:ahLst/>
              <a:cxnLst/>
              <a:rect l="l" t="t" r="r" b="b"/>
              <a:pathLst>
                <a:path w="1" h="28591" fill="none" extrusionOk="0">
                  <a:moveTo>
                    <a:pt x="1" y="0"/>
                  </a:moveTo>
                  <a:lnTo>
                    <a:pt x="1" y="2859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730225" y="2734425"/>
              <a:ext cx="714800" cy="25"/>
            </a:xfrm>
            <a:custGeom>
              <a:avLst/>
              <a:gdLst/>
              <a:ahLst/>
              <a:cxnLst/>
              <a:rect l="l" t="t" r="r" b="b"/>
              <a:pathLst>
                <a:path w="28592" h="1" fill="none" extrusionOk="0">
                  <a:moveTo>
                    <a:pt x="2859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20217" y="20217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34925" y="2481725"/>
              <a:ext cx="505425" cy="505425"/>
            </a:xfrm>
            <a:custGeom>
              <a:avLst/>
              <a:gdLst/>
              <a:ahLst/>
              <a:cxnLst/>
              <a:rect l="l" t="t" r="r" b="b"/>
              <a:pathLst>
                <a:path w="20217" h="20217" fill="none" extrusionOk="0">
                  <a:moveTo>
                    <a:pt x="1" y="20217"/>
                  </a:moveTo>
                  <a:lnTo>
                    <a:pt x="2021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937675" y="2410025"/>
              <a:ext cx="299925" cy="648825"/>
            </a:xfrm>
            <a:custGeom>
              <a:avLst/>
              <a:gdLst/>
              <a:ahLst/>
              <a:cxnLst/>
              <a:rect l="l" t="t" r="r" b="b"/>
              <a:pathLst>
                <a:path w="11997" h="25953" fill="none" extrusionOk="0">
                  <a:moveTo>
                    <a:pt x="1" y="1"/>
                  </a:moveTo>
                  <a:lnTo>
                    <a:pt x="11997" y="259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964275" y="2399025"/>
              <a:ext cx="246725" cy="670850"/>
            </a:xfrm>
            <a:custGeom>
              <a:avLst/>
              <a:gdLst/>
              <a:ahLst/>
              <a:cxnLst/>
              <a:rect l="l" t="t" r="r" b="b"/>
              <a:pathLst>
                <a:path w="9869" h="26834" fill="none" extrusionOk="0">
                  <a:moveTo>
                    <a:pt x="9868" y="1"/>
                  </a:moveTo>
                  <a:lnTo>
                    <a:pt x="0" y="26834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63225" y="2584475"/>
              <a:ext cx="648825" cy="299925"/>
            </a:xfrm>
            <a:custGeom>
              <a:avLst/>
              <a:gdLst/>
              <a:ahLst/>
              <a:cxnLst/>
              <a:rect l="l" t="t" r="r" b="b"/>
              <a:pathLst>
                <a:path w="25953" h="11997" fill="none" extrusionOk="0">
                  <a:moveTo>
                    <a:pt x="25953" y="1"/>
                  </a:moveTo>
                  <a:lnTo>
                    <a:pt x="1" y="1199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752200" y="2611100"/>
              <a:ext cx="670850" cy="246725"/>
            </a:xfrm>
            <a:custGeom>
              <a:avLst/>
              <a:gdLst/>
              <a:ahLst/>
              <a:cxnLst/>
              <a:rect l="l" t="t" r="r" b="b"/>
              <a:pathLst>
                <a:path w="26834" h="9869" fill="none" extrusionOk="0">
                  <a:moveTo>
                    <a:pt x="26834" y="986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-25800" y="3181350"/>
            <a:ext cx="750798" cy="580141"/>
            <a:chOff x="5762775" y="2857825"/>
            <a:chExt cx="700175" cy="541025"/>
          </a:xfrm>
        </p:grpSpPr>
        <p:sp>
          <p:nvSpPr>
            <p:cNvPr id="326" name="Google Shape;326;p29"/>
            <p:cNvSpPr/>
            <p:nvPr/>
          </p:nvSpPr>
          <p:spPr>
            <a:xfrm>
              <a:off x="5762775" y="2857825"/>
              <a:ext cx="700175" cy="541025"/>
            </a:xfrm>
            <a:custGeom>
              <a:avLst/>
              <a:gdLst/>
              <a:ahLst/>
              <a:cxnLst/>
              <a:rect l="l" t="t" r="r" b="b"/>
              <a:pathLst>
                <a:path w="28007" h="21641" extrusionOk="0">
                  <a:moveTo>
                    <a:pt x="0" y="1"/>
                  </a:moveTo>
                  <a:lnTo>
                    <a:pt x="0" y="21641"/>
                  </a:lnTo>
                  <a:lnTo>
                    <a:pt x="28006" y="21641"/>
                  </a:lnTo>
                  <a:lnTo>
                    <a:pt x="28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872475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066950" y="2857825"/>
              <a:ext cx="91800" cy="540150"/>
            </a:xfrm>
            <a:custGeom>
              <a:avLst/>
              <a:gdLst/>
              <a:ahLst/>
              <a:cxnLst/>
              <a:rect l="l" t="t" r="r" b="b"/>
              <a:pathLst>
                <a:path w="3672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2" y="21605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261450" y="2857825"/>
              <a:ext cx="91775" cy="540150"/>
            </a:xfrm>
            <a:custGeom>
              <a:avLst/>
              <a:gdLst/>
              <a:ahLst/>
              <a:cxnLst/>
              <a:rect l="l" t="t" r="r" b="b"/>
              <a:pathLst>
                <a:path w="3671" h="21606" extrusionOk="0">
                  <a:moveTo>
                    <a:pt x="1" y="1"/>
                  </a:moveTo>
                  <a:lnTo>
                    <a:pt x="1" y="21605"/>
                  </a:lnTo>
                  <a:lnTo>
                    <a:pt x="3671" y="2160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-36817" y="2733147"/>
            <a:ext cx="750791" cy="591606"/>
            <a:chOff x="6462925" y="2861075"/>
            <a:chExt cx="682475" cy="537775"/>
          </a:xfrm>
        </p:grpSpPr>
        <p:sp>
          <p:nvSpPr>
            <p:cNvPr id="331" name="Google Shape;331;p29"/>
            <p:cNvSpPr/>
            <p:nvPr/>
          </p:nvSpPr>
          <p:spPr>
            <a:xfrm>
              <a:off x="6462925" y="2861075"/>
              <a:ext cx="682475" cy="537775"/>
            </a:xfrm>
            <a:custGeom>
              <a:avLst/>
              <a:gdLst/>
              <a:ahLst/>
              <a:cxnLst/>
              <a:rect l="l" t="t" r="r" b="b"/>
              <a:pathLst>
                <a:path w="27299" h="21511" extrusionOk="0">
                  <a:moveTo>
                    <a:pt x="0" y="1"/>
                  </a:moveTo>
                  <a:lnTo>
                    <a:pt x="0" y="21511"/>
                  </a:lnTo>
                  <a:lnTo>
                    <a:pt x="27298" y="21511"/>
                  </a:lnTo>
                  <a:lnTo>
                    <a:pt x="27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03250" y="2870825"/>
              <a:ext cx="201825" cy="528025"/>
            </a:xfrm>
            <a:custGeom>
              <a:avLst/>
              <a:gdLst/>
              <a:ahLst/>
              <a:cxnLst/>
              <a:rect l="l" t="t" r="r" b="b"/>
              <a:pathLst>
                <a:path w="8073" h="21121" extrusionOk="0">
                  <a:moveTo>
                    <a:pt x="4165" y="1"/>
                  </a:moveTo>
                  <a:lnTo>
                    <a:pt x="1" y="21121"/>
                  </a:lnTo>
                  <a:lnTo>
                    <a:pt x="8072" y="2112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7031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4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903075" y="2870825"/>
              <a:ext cx="201800" cy="528025"/>
            </a:xfrm>
            <a:custGeom>
              <a:avLst/>
              <a:gdLst/>
              <a:ahLst/>
              <a:cxnLst/>
              <a:rect l="l" t="t" r="r" b="b"/>
              <a:pathLst>
                <a:path w="8072" h="21121" extrusionOk="0">
                  <a:moveTo>
                    <a:pt x="4166" y="1"/>
                  </a:moveTo>
                  <a:lnTo>
                    <a:pt x="0" y="21121"/>
                  </a:lnTo>
                  <a:lnTo>
                    <a:pt x="8072" y="2112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62422-A6D8-407C-A667-973DA0268243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5648" r="15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3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</p:bldLst>
  </p:timing>
</p:sld>
</file>

<file path=ppt/theme/theme1.xml><?xml version="1.0" encoding="utf-8"?>
<a:theme xmlns:a="http://schemas.openxmlformats.org/drawingml/2006/main" name="Wind Instrument Makers Shop by Slidesgo">
  <a:themeElements>
    <a:clrScheme name="Simple Light">
      <a:dk1>
        <a:srgbClr val="2E3B38"/>
      </a:dk1>
      <a:lt1>
        <a:srgbClr val="F7EFF4"/>
      </a:lt1>
      <a:dk2>
        <a:srgbClr val="ECE0C3"/>
      </a:dk2>
      <a:lt2>
        <a:srgbClr val="FAA0CB"/>
      </a:lt2>
      <a:accent1>
        <a:srgbClr val="7E98EE"/>
      </a:accent1>
      <a:accent2>
        <a:srgbClr val="257863"/>
      </a:accent2>
      <a:accent3>
        <a:srgbClr val="FA6B44"/>
      </a:accent3>
      <a:accent4>
        <a:srgbClr val="91771E"/>
      </a:accent4>
      <a:accent5>
        <a:srgbClr val="FFFFFF"/>
      </a:accent5>
      <a:accent6>
        <a:srgbClr val="FFFFFF"/>
      </a:accent6>
      <a:hlink>
        <a:srgbClr val="2E3B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403</Words>
  <Application>Microsoft Office PowerPoint</Application>
  <PresentationFormat>Экран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Anaheim</vt:lpstr>
      <vt:lpstr>Arial</vt:lpstr>
      <vt:lpstr>Barlow</vt:lpstr>
      <vt:lpstr>Barlow Light</vt:lpstr>
      <vt:lpstr>Bebas Neue</vt:lpstr>
      <vt:lpstr>Courier New</vt:lpstr>
      <vt:lpstr>Dela Gothic One</vt:lpstr>
      <vt:lpstr>Nunito Light</vt:lpstr>
      <vt:lpstr>Proxima Nova</vt:lpstr>
      <vt:lpstr>Proxima Nova Semibold</vt:lpstr>
      <vt:lpstr>Times New Roman</vt:lpstr>
      <vt:lpstr>Wingdings</vt:lpstr>
      <vt:lpstr>Wind Instrument Makers Shop by Slidesgo</vt:lpstr>
      <vt:lpstr>Slidesgo Final Pages</vt:lpstr>
      <vt:lpstr>“Excellence Hub – онлайн школа"</vt:lpstr>
      <vt:lpstr>Содержание</vt:lpstr>
      <vt:lpstr>Анализ работы</vt:lpstr>
      <vt:lpstr>Главное наше отличие</vt:lpstr>
      <vt:lpstr>Выбор дизайна  </vt:lpstr>
      <vt:lpstr>Выбор дизайна сайта  </vt:lpstr>
      <vt:lpstr>Прототип в Figma</vt:lpstr>
      <vt:lpstr>Figma</vt:lpstr>
      <vt:lpstr>Прототип сайта  </vt:lpstr>
      <vt:lpstr>- В целом, даже про такой минималистичный сайт можно рассказывать много. А тем более в нашем сайте есть ещё уйму плюсов, которые имеются на нём. Но мы считаем, что лучше вам самим посетить наш сайт, и тогда вам сразу будет всё видно и понятно. Ссылка: https://garmonai.github.io/onlineschoole/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Instrument Makers Shop</dc:title>
  <dc:creator>Vitaliy Pikalev</dc:creator>
  <cp:lastModifiedBy>Виктория Бацких</cp:lastModifiedBy>
  <cp:revision>21</cp:revision>
  <dcterms:modified xsi:type="dcterms:W3CDTF">2024-12-17T03:36:18Z</dcterms:modified>
</cp:coreProperties>
</file>