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7" r:id="rId11"/>
    <p:sldId id="269" r:id="rId12"/>
    <p:sldId id="271" r:id="rId13"/>
    <p:sldId id="272" r:id="rId14"/>
    <p:sldId id="273" r:id="rId15"/>
    <p:sldId id="268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9"/>
    <p:restoredTop sz="94663"/>
  </p:normalViewPr>
  <p:slideViewPr>
    <p:cSldViewPr snapToGrid="0" snapToObjects="1">
      <p:cViewPr varScale="1">
        <p:scale>
          <a:sx n="76" d="100"/>
          <a:sy n="76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349B9-942A-471A-B775-F59E3381150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68315D0-5EAB-430E-A10A-511359479FBD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119212F9-DA2E-4BD7-BF46-365DDBBFB880}" type="parTrans" cxnId="{C7C042FB-F627-4D7A-8702-861324DE66B8}">
      <dgm:prSet/>
      <dgm:spPr/>
      <dgm:t>
        <a:bodyPr/>
        <a:lstStyle/>
        <a:p>
          <a:endParaRPr lang="en-US"/>
        </a:p>
      </dgm:t>
    </dgm:pt>
    <dgm:pt modelId="{055C089B-2422-4BD8-B07B-DC4BADD9025A}" type="sibTrans" cxnId="{C7C042FB-F627-4D7A-8702-861324DE66B8}">
      <dgm:prSet/>
      <dgm:spPr/>
      <dgm:t>
        <a:bodyPr/>
        <a:lstStyle/>
        <a:p>
          <a:endParaRPr lang="en-US"/>
        </a:p>
      </dgm:t>
    </dgm:pt>
    <dgm:pt modelId="{47A89E22-18FE-486B-85CA-1C47D41B5310}">
      <dgm:prSet/>
      <dgm:spPr/>
      <dgm:t>
        <a:bodyPr/>
        <a:lstStyle/>
        <a:p>
          <a:r>
            <a:rPr lang="en-US"/>
            <a:t>Approach</a:t>
          </a:r>
        </a:p>
      </dgm:t>
    </dgm:pt>
    <dgm:pt modelId="{63535F0F-5F05-441D-B356-7EE10C844EE4}" type="parTrans" cxnId="{1FC2667E-B45E-4A8C-928D-A486B43DF636}">
      <dgm:prSet/>
      <dgm:spPr/>
      <dgm:t>
        <a:bodyPr/>
        <a:lstStyle/>
        <a:p>
          <a:endParaRPr lang="en-US"/>
        </a:p>
      </dgm:t>
    </dgm:pt>
    <dgm:pt modelId="{345643DD-0928-4812-AF2F-F32D20A48219}" type="sibTrans" cxnId="{1FC2667E-B45E-4A8C-928D-A486B43DF636}">
      <dgm:prSet/>
      <dgm:spPr/>
      <dgm:t>
        <a:bodyPr/>
        <a:lstStyle/>
        <a:p>
          <a:endParaRPr lang="en-US"/>
        </a:p>
      </dgm:t>
    </dgm:pt>
    <dgm:pt modelId="{239D815D-B329-4701-9E76-ECB884F123E4}">
      <dgm:prSet/>
      <dgm:spPr/>
      <dgm:t>
        <a:bodyPr/>
        <a:lstStyle/>
        <a:p>
          <a:r>
            <a:rPr lang="en-US"/>
            <a:t>Dataset Overview</a:t>
          </a:r>
        </a:p>
      </dgm:t>
    </dgm:pt>
    <dgm:pt modelId="{477DDAD4-90BF-40DB-8BE7-F8ED3244B010}" type="parTrans" cxnId="{83BD2C1E-A887-47F7-8BCA-A9DE35B66F50}">
      <dgm:prSet/>
      <dgm:spPr/>
      <dgm:t>
        <a:bodyPr/>
        <a:lstStyle/>
        <a:p>
          <a:endParaRPr lang="en-US"/>
        </a:p>
      </dgm:t>
    </dgm:pt>
    <dgm:pt modelId="{20A85EF8-F73D-4964-81F4-18B0D1CD5D08}" type="sibTrans" cxnId="{83BD2C1E-A887-47F7-8BCA-A9DE35B66F50}">
      <dgm:prSet/>
      <dgm:spPr/>
      <dgm:t>
        <a:bodyPr/>
        <a:lstStyle/>
        <a:p>
          <a:endParaRPr lang="en-US"/>
        </a:p>
      </dgm:t>
    </dgm:pt>
    <dgm:pt modelId="{B22D233F-97C7-46EA-B86A-8607B6F7A27D}">
      <dgm:prSet/>
      <dgm:spPr/>
      <dgm:t>
        <a:bodyPr/>
        <a:lstStyle/>
        <a:p>
          <a:r>
            <a:rPr lang="en-US"/>
            <a:t>Probability of a successful sell</a:t>
          </a:r>
        </a:p>
      </dgm:t>
    </dgm:pt>
    <dgm:pt modelId="{827BB46A-7ADD-4A5A-AB22-FBFFABD3A76F}" type="parTrans" cxnId="{990E12B3-D27E-4F25-8539-DC279DFE3380}">
      <dgm:prSet/>
      <dgm:spPr/>
      <dgm:t>
        <a:bodyPr/>
        <a:lstStyle/>
        <a:p>
          <a:endParaRPr lang="en-US"/>
        </a:p>
      </dgm:t>
    </dgm:pt>
    <dgm:pt modelId="{333A86AE-65DB-47A2-8D69-47946101AC0D}" type="sibTrans" cxnId="{990E12B3-D27E-4F25-8539-DC279DFE3380}">
      <dgm:prSet/>
      <dgm:spPr/>
      <dgm:t>
        <a:bodyPr/>
        <a:lstStyle/>
        <a:p>
          <a:endParaRPr lang="en-US"/>
        </a:p>
      </dgm:t>
    </dgm:pt>
    <dgm:pt modelId="{3533AFC7-459B-4145-B738-9F71D7EC9112}">
      <dgm:prSet/>
      <dgm:spPr/>
      <dgm:t>
        <a:bodyPr/>
        <a:lstStyle/>
        <a:p>
          <a:r>
            <a:rPr lang="en-US"/>
            <a:t>Identify current and ideal customers</a:t>
          </a:r>
        </a:p>
      </dgm:t>
    </dgm:pt>
    <dgm:pt modelId="{26D4602C-B5C1-42B5-9154-26C51A050AA3}" type="parTrans" cxnId="{86C73100-C969-459F-80A9-D2EFFA18E969}">
      <dgm:prSet/>
      <dgm:spPr/>
      <dgm:t>
        <a:bodyPr/>
        <a:lstStyle/>
        <a:p>
          <a:endParaRPr lang="en-US"/>
        </a:p>
      </dgm:t>
    </dgm:pt>
    <dgm:pt modelId="{52F29489-D910-46DA-B22F-9C4B25BE8DF0}" type="sibTrans" cxnId="{86C73100-C969-459F-80A9-D2EFFA18E969}">
      <dgm:prSet/>
      <dgm:spPr/>
      <dgm:t>
        <a:bodyPr/>
        <a:lstStyle/>
        <a:p>
          <a:endParaRPr lang="en-US"/>
        </a:p>
      </dgm:t>
    </dgm:pt>
    <dgm:pt modelId="{27451A62-5A3F-446A-8625-001C693CE247}">
      <dgm:prSet/>
      <dgm:spPr/>
      <dgm:t>
        <a:bodyPr/>
        <a:lstStyle/>
        <a:p>
          <a:r>
            <a:rPr lang="en-US"/>
            <a:t>Identify uninformative features</a:t>
          </a:r>
        </a:p>
      </dgm:t>
    </dgm:pt>
    <dgm:pt modelId="{19D1D645-AC6C-494E-8CAB-10EA375361E5}" type="parTrans" cxnId="{397AFCE6-B265-489A-88F9-5E38FAB911B0}">
      <dgm:prSet/>
      <dgm:spPr/>
      <dgm:t>
        <a:bodyPr/>
        <a:lstStyle/>
        <a:p>
          <a:endParaRPr lang="en-US"/>
        </a:p>
      </dgm:t>
    </dgm:pt>
    <dgm:pt modelId="{35777DEC-95A0-43F8-84D2-0F09F4DD477F}" type="sibTrans" cxnId="{397AFCE6-B265-489A-88F9-5E38FAB911B0}">
      <dgm:prSet/>
      <dgm:spPr/>
      <dgm:t>
        <a:bodyPr/>
        <a:lstStyle/>
        <a:p>
          <a:endParaRPr lang="en-US"/>
        </a:p>
      </dgm:t>
    </dgm:pt>
    <dgm:pt modelId="{B1CCB516-85E1-4051-A037-31260D53F922}">
      <dgm:prSet/>
      <dgm:spPr/>
      <dgm:t>
        <a:bodyPr/>
        <a:lstStyle/>
        <a:p>
          <a:r>
            <a:rPr lang="en-US"/>
            <a:t>Statistical Learning Model</a:t>
          </a:r>
        </a:p>
      </dgm:t>
    </dgm:pt>
    <dgm:pt modelId="{8E467E6A-8CBF-42DF-9A98-14F4158F5E3C}" type="parTrans" cxnId="{3BAD43DB-BD76-4CD7-9D96-31588770BA70}">
      <dgm:prSet/>
      <dgm:spPr/>
      <dgm:t>
        <a:bodyPr/>
        <a:lstStyle/>
        <a:p>
          <a:endParaRPr lang="en-US"/>
        </a:p>
      </dgm:t>
    </dgm:pt>
    <dgm:pt modelId="{FFFB6ADF-FE38-4769-8A45-8ABB94CEC41E}" type="sibTrans" cxnId="{3BAD43DB-BD76-4CD7-9D96-31588770BA70}">
      <dgm:prSet/>
      <dgm:spPr/>
      <dgm:t>
        <a:bodyPr/>
        <a:lstStyle/>
        <a:p>
          <a:endParaRPr lang="en-US"/>
        </a:p>
      </dgm:t>
    </dgm:pt>
    <dgm:pt modelId="{ECA33420-7A9F-4E55-8EBE-1FAC017DF527}">
      <dgm:prSet/>
      <dgm:spPr/>
      <dgm:t>
        <a:bodyPr/>
        <a:lstStyle/>
        <a:p>
          <a:r>
            <a:rPr lang="en-US"/>
            <a:t>Overview</a:t>
          </a:r>
        </a:p>
      </dgm:t>
    </dgm:pt>
    <dgm:pt modelId="{C160873E-B2A8-4252-A83D-D387A57FA158}" type="parTrans" cxnId="{763D16CC-1E60-48C2-A567-E02BC638C8EE}">
      <dgm:prSet/>
      <dgm:spPr/>
      <dgm:t>
        <a:bodyPr/>
        <a:lstStyle/>
        <a:p>
          <a:endParaRPr lang="en-US"/>
        </a:p>
      </dgm:t>
    </dgm:pt>
    <dgm:pt modelId="{A10E978E-07DB-4B89-8A08-AF11F62AD0F7}" type="sibTrans" cxnId="{763D16CC-1E60-48C2-A567-E02BC638C8EE}">
      <dgm:prSet/>
      <dgm:spPr/>
      <dgm:t>
        <a:bodyPr/>
        <a:lstStyle/>
        <a:p>
          <a:endParaRPr lang="en-US"/>
        </a:p>
      </dgm:t>
    </dgm:pt>
    <dgm:pt modelId="{EB8C3046-75D3-498B-9F34-8BC865C33A28}">
      <dgm:prSet/>
      <dgm:spPr/>
      <dgm:t>
        <a:bodyPr/>
        <a:lstStyle/>
        <a:p>
          <a:r>
            <a:rPr lang="en-US"/>
            <a:t>Results</a:t>
          </a:r>
        </a:p>
      </dgm:t>
    </dgm:pt>
    <dgm:pt modelId="{51A67CC3-56C4-4243-90C2-A9F8247C8546}" type="parTrans" cxnId="{22C12B99-0084-4AE0-95A5-BB906534497C}">
      <dgm:prSet/>
      <dgm:spPr/>
      <dgm:t>
        <a:bodyPr/>
        <a:lstStyle/>
        <a:p>
          <a:endParaRPr lang="en-US"/>
        </a:p>
      </dgm:t>
    </dgm:pt>
    <dgm:pt modelId="{267EDF0A-D6EA-4698-9A2F-27AD99BACA13}" type="sibTrans" cxnId="{22C12B99-0084-4AE0-95A5-BB906534497C}">
      <dgm:prSet/>
      <dgm:spPr/>
      <dgm:t>
        <a:bodyPr/>
        <a:lstStyle/>
        <a:p>
          <a:endParaRPr lang="en-US"/>
        </a:p>
      </dgm:t>
    </dgm:pt>
    <dgm:pt modelId="{6600194F-2698-4F04-9A2C-6CDB676A2E2F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E711770D-1FFA-4DCB-B569-83189C4ED957}" type="parTrans" cxnId="{CE7403C4-3A44-4A48-939C-7928EC043A16}">
      <dgm:prSet/>
      <dgm:spPr/>
      <dgm:t>
        <a:bodyPr/>
        <a:lstStyle/>
        <a:p>
          <a:endParaRPr lang="en-US"/>
        </a:p>
      </dgm:t>
    </dgm:pt>
    <dgm:pt modelId="{019C132D-E319-4663-9BE4-A6571294043B}" type="sibTrans" cxnId="{CE7403C4-3A44-4A48-939C-7928EC043A16}">
      <dgm:prSet/>
      <dgm:spPr/>
      <dgm:t>
        <a:bodyPr/>
        <a:lstStyle/>
        <a:p>
          <a:endParaRPr lang="en-US"/>
        </a:p>
      </dgm:t>
    </dgm:pt>
    <dgm:pt modelId="{0F955FC9-E48E-5C47-A53A-553166D9527C}" type="pres">
      <dgm:prSet presAssocID="{6CE349B9-942A-471A-B775-F59E33811500}" presName="linear" presStyleCnt="0">
        <dgm:presLayoutVars>
          <dgm:animLvl val="lvl"/>
          <dgm:resizeHandles val="exact"/>
        </dgm:presLayoutVars>
      </dgm:prSet>
      <dgm:spPr/>
    </dgm:pt>
    <dgm:pt modelId="{5E3D30B4-301C-7445-BA1E-B6569FECDE30}" type="pres">
      <dgm:prSet presAssocID="{B68315D0-5EAB-430E-A10A-511359479F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F05724-E0BA-5248-A7D1-D57165A9F887}" type="pres">
      <dgm:prSet presAssocID="{055C089B-2422-4BD8-B07B-DC4BADD9025A}" presName="spacer" presStyleCnt="0"/>
      <dgm:spPr/>
    </dgm:pt>
    <dgm:pt modelId="{E3307DC4-1ED8-A942-8F5A-E8602EBE2752}" type="pres">
      <dgm:prSet presAssocID="{47A89E22-18FE-486B-85CA-1C47D41B53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34D4D6-F545-5A44-84D6-EC85E4E89A4A}" type="pres">
      <dgm:prSet presAssocID="{345643DD-0928-4812-AF2F-F32D20A48219}" presName="spacer" presStyleCnt="0"/>
      <dgm:spPr/>
    </dgm:pt>
    <dgm:pt modelId="{7A66947B-60B6-1E41-999A-BE6AAA2DF029}" type="pres">
      <dgm:prSet presAssocID="{239D815D-B329-4701-9E76-ECB884F123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98BBB7-5D49-7447-B700-63CB427B57C4}" type="pres">
      <dgm:prSet presAssocID="{239D815D-B329-4701-9E76-ECB884F123E4}" presName="childText" presStyleLbl="revTx" presStyleIdx="0" presStyleCnt="2">
        <dgm:presLayoutVars>
          <dgm:bulletEnabled val="1"/>
        </dgm:presLayoutVars>
      </dgm:prSet>
      <dgm:spPr/>
    </dgm:pt>
    <dgm:pt modelId="{F429A7CB-D5DE-574B-A782-AF9C7B8F75C2}" type="pres">
      <dgm:prSet presAssocID="{B1CCB516-85E1-4051-A037-31260D53F92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D1083B-DE9A-3740-A654-E7829D962162}" type="pres">
      <dgm:prSet presAssocID="{B1CCB516-85E1-4051-A037-31260D53F9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C73100-C969-459F-80A9-D2EFFA18E969}" srcId="{239D815D-B329-4701-9E76-ECB884F123E4}" destId="{3533AFC7-459B-4145-B738-9F71D7EC9112}" srcOrd="1" destOrd="0" parTransId="{26D4602C-B5C1-42B5-9154-26C51A050AA3}" sibTransId="{52F29489-D910-46DA-B22F-9C4B25BE8DF0}"/>
    <dgm:cxn modelId="{83BD2C1E-A887-47F7-8BCA-A9DE35B66F50}" srcId="{6CE349B9-942A-471A-B775-F59E33811500}" destId="{239D815D-B329-4701-9E76-ECB884F123E4}" srcOrd="2" destOrd="0" parTransId="{477DDAD4-90BF-40DB-8BE7-F8ED3244B010}" sibTransId="{20A85EF8-F73D-4964-81F4-18B0D1CD5D08}"/>
    <dgm:cxn modelId="{CA66E827-9047-8E46-BEA9-CD8346D675B1}" type="presOf" srcId="{ECA33420-7A9F-4E55-8EBE-1FAC017DF527}" destId="{0ED1083B-DE9A-3740-A654-E7829D962162}" srcOrd="0" destOrd="0" presId="urn:microsoft.com/office/officeart/2005/8/layout/vList2"/>
    <dgm:cxn modelId="{C6FE6740-5611-A440-B7A7-551456AC8114}" type="presOf" srcId="{6600194F-2698-4F04-9A2C-6CDB676A2E2F}" destId="{0ED1083B-DE9A-3740-A654-E7829D962162}" srcOrd="0" destOrd="2" presId="urn:microsoft.com/office/officeart/2005/8/layout/vList2"/>
    <dgm:cxn modelId="{8C3E0357-ED73-0D4E-A5C3-CC55D98A5D04}" type="presOf" srcId="{B22D233F-97C7-46EA-B86A-8607B6F7A27D}" destId="{4898BBB7-5D49-7447-B700-63CB427B57C4}" srcOrd="0" destOrd="0" presId="urn:microsoft.com/office/officeart/2005/8/layout/vList2"/>
    <dgm:cxn modelId="{00B23562-1BC2-E940-BB67-B0026C684F1A}" type="presOf" srcId="{6CE349B9-942A-471A-B775-F59E33811500}" destId="{0F955FC9-E48E-5C47-A53A-553166D9527C}" srcOrd="0" destOrd="0" presId="urn:microsoft.com/office/officeart/2005/8/layout/vList2"/>
    <dgm:cxn modelId="{4D994968-8E2E-5742-831A-72F8F4E5E68D}" type="presOf" srcId="{239D815D-B329-4701-9E76-ECB884F123E4}" destId="{7A66947B-60B6-1E41-999A-BE6AAA2DF029}" srcOrd="0" destOrd="0" presId="urn:microsoft.com/office/officeart/2005/8/layout/vList2"/>
    <dgm:cxn modelId="{1FC2667E-B45E-4A8C-928D-A486B43DF636}" srcId="{6CE349B9-942A-471A-B775-F59E33811500}" destId="{47A89E22-18FE-486B-85CA-1C47D41B5310}" srcOrd="1" destOrd="0" parTransId="{63535F0F-5F05-441D-B356-7EE10C844EE4}" sibTransId="{345643DD-0928-4812-AF2F-F32D20A48219}"/>
    <dgm:cxn modelId="{0CCAF77E-7315-AA4E-96FE-1CE55D2ED945}" type="presOf" srcId="{B1CCB516-85E1-4051-A037-31260D53F922}" destId="{F429A7CB-D5DE-574B-A782-AF9C7B8F75C2}" srcOrd="0" destOrd="0" presId="urn:microsoft.com/office/officeart/2005/8/layout/vList2"/>
    <dgm:cxn modelId="{C26B0F8B-8DF0-C94F-BE64-497F45D36165}" type="presOf" srcId="{EB8C3046-75D3-498B-9F34-8BC865C33A28}" destId="{0ED1083B-DE9A-3740-A654-E7829D962162}" srcOrd="0" destOrd="1" presId="urn:microsoft.com/office/officeart/2005/8/layout/vList2"/>
    <dgm:cxn modelId="{22C12B99-0084-4AE0-95A5-BB906534497C}" srcId="{B1CCB516-85E1-4051-A037-31260D53F922}" destId="{EB8C3046-75D3-498B-9F34-8BC865C33A28}" srcOrd="1" destOrd="0" parTransId="{51A67CC3-56C4-4243-90C2-A9F8247C8546}" sibTransId="{267EDF0A-D6EA-4698-9A2F-27AD99BACA13}"/>
    <dgm:cxn modelId="{BC509EAF-AEBC-944B-8484-24F52438015C}" type="presOf" srcId="{3533AFC7-459B-4145-B738-9F71D7EC9112}" destId="{4898BBB7-5D49-7447-B700-63CB427B57C4}" srcOrd="0" destOrd="1" presId="urn:microsoft.com/office/officeart/2005/8/layout/vList2"/>
    <dgm:cxn modelId="{990E12B3-D27E-4F25-8539-DC279DFE3380}" srcId="{239D815D-B329-4701-9E76-ECB884F123E4}" destId="{B22D233F-97C7-46EA-B86A-8607B6F7A27D}" srcOrd="0" destOrd="0" parTransId="{827BB46A-7ADD-4A5A-AB22-FBFFABD3A76F}" sibTransId="{333A86AE-65DB-47A2-8D69-47946101AC0D}"/>
    <dgm:cxn modelId="{4B1820B8-6D79-114C-B70A-E5DEAE67ECB0}" type="presOf" srcId="{47A89E22-18FE-486B-85CA-1C47D41B5310}" destId="{E3307DC4-1ED8-A942-8F5A-E8602EBE2752}" srcOrd="0" destOrd="0" presId="urn:microsoft.com/office/officeart/2005/8/layout/vList2"/>
    <dgm:cxn modelId="{CE7403C4-3A44-4A48-939C-7928EC043A16}" srcId="{B1CCB516-85E1-4051-A037-31260D53F922}" destId="{6600194F-2698-4F04-9A2C-6CDB676A2E2F}" srcOrd="2" destOrd="0" parTransId="{E711770D-1FFA-4DCB-B569-83189C4ED957}" sibTransId="{019C132D-E319-4663-9BE4-A6571294043B}"/>
    <dgm:cxn modelId="{763D16CC-1E60-48C2-A567-E02BC638C8EE}" srcId="{B1CCB516-85E1-4051-A037-31260D53F922}" destId="{ECA33420-7A9F-4E55-8EBE-1FAC017DF527}" srcOrd="0" destOrd="0" parTransId="{C160873E-B2A8-4252-A83D-D387A57FA158}" sibTransId="{A10E978E-07DB-4B89-8A08-AF11F62AD0F7}"/>
    <dgm:cxn modelId="{67BDD5CD-922C-D846-828B-C2442F1E3AE5}" type="presOf" srcId="{B68315D0-5EAB-430E-A10A-511359479FBD}" destId="{5E3D30B4-301C-7445-BA1E-B6569FECDE30}" srcOrd="0" destOrd="0" presId="urn:microsoft.com/office/officeart/2005/8/layout/vList2"/>
    <dgm:cxn modelId="{3BAD43DB-BD76-4CD7-9D96-31588770BA70}" srcId="{6CE349B9-942A-471A-B775-F59E33811500}" destId="{B1CCB516-85E1-4051-A037-31260D53F922}" srcOrd="3" destOrd="0" parTransId="{8E467E6A-8CBF-42DF-9A98-14F4158F5E3C}" sibTransId="{FFFB6ADF-FE38-4769-8A45-8ABB94CEC41E}"/>
    <dgm:cxn modelId="{397AFCE6-B265-489A-88F9-5E38FAB911B0}" srcId="{239D815D-B329-4701-9E76-ECB884F123E4}" destId="{27451A62-5A3F-446A-8625-001C693CE247}" srcOrd="2" destOrd="0" parTransId="{19D1D645-AC6C-494E-8CAB-10EA375361E5}" sibTransId="{35777DEC-95A0-43F8-84D2-0F09F4DD477F}"/>
    <dgm:cxn modelId="{C7C042FB-F627-4D7A-8702-861324DE66B8}" srcId="{6CE349B9-942A-471A-B775-F59E33811500}" destId="{B68315D0-5EAB-430E-A10A-511359479FBD}" srcOrd="0" destOrd="0" parTransId="{119212F9-DA2E-4BD7-BF46-365DDBBFB880}" sibTransId="{055C089B-2422-4BD8-B07B-DC4BADD9025A}"/>
    <dgm:cxn modelId="{A3386CFC-A257-7B47-AFE9-167767B8DF1B}" type="presOf" srcId="{27451A62-5A3F-446A-8625-001C693CE247}" destId="{4898BBB7-5D49-7447-B700-63CB427B57C4}" srcOrd="0" destOrd="2" presId="urn:microsoft.com/office/officeart/2005/8/layout/vList2"/>
    <dgm:cxn modelId="{8193E0AD-24A8-B54D-92C3-B6F63B9A91AE}" type="presParOf" srcId="{0F955FC9-E48E-5C47-A53A-553166D9527C}" destId="{5E3D30B4-301C-7445-BA1E-B6569FECDE30}" srcOrd="0" destOrd="0" presId="urn:microsoft.com/office/officeart/2005/8/layout/vList2"/>
    <dgm:cxn modelId="{3C4ACABC-470F-084A-9EB5-B4F29D46A2B9}" type="presParOf" srcId="{0F955FC9-E48E-5C47-A53A-553166D9527C}" destId="{65F05724-E0BA-5248-A7D1-D57165A9F887}" srcOrd="1" destOrd="0" presId="urn:microsoft.com/office/officeart/2005/8/layout/vList2"/>
    <dgm:cxn modelId="{42279FC8-8146-AC4F-95AC-FA719AF0759E}" type="presParOf" srcId="{0F955FC9-E48E-5C47-A53A-553166D9527C}" destId="{E3307DC4-1ED8-A942-8F5A-E8602EBE2752}" srcOrd="2" destOrd="0" presId="urn:microsoft.com/office/officeart/2005/8/layout/vList2"/>
    <dgm:cxn modelId="{931136E3-2649-3449-AB9C-28CAB1445711}" type="presParOf" srcId="{0F955FC9-E48E-5C47-A53A-553166D9527C}" destId="{FE34D4D6-F545-5A44-84D6-EC85E4E89A4A}" srcOrd="3" destOrd="0" presId="urn:microsoft.com/office/officeart/2005/8/layout/vList2"/>
    <dgm:cxn modelId="{A7940E7B-C5CC-8844-8694-A1819A3F6DEC}" type="presParOf" srcId="{0F955FC9-E48E-5C47-A53A-553166D9527C}" destId="{7A66947B-60B6-1E41-999A-BE6AAA2DF029}" srcOrd="4" destOrd="0" presId="urn:microsoft.com/office/officeart/2005/8/layout/vList2"/>
    <dgm:cxn modelId="{9D7376BD-C5F2-FA42-AF9D-AC76B89F3545}" type="presParOf" srcId="{0F955FC9-E48E-5C47-A53A-553166D9527C}" destId="{4898BBB7-5D49-7447-B700-63CB427B57C4}" srcOrd="5" destOrd="0" presId="urn:microsoft.com/office/officeart/2005/8/layout/vList2"/>
    <dgm:cxn modelId="{560F6557-F3AB-1344-AA16-F494E8B9CCFE}" type="presParOf" srcId="{0F955FC9-E48E-5C47-A53A-553166D9527C}" destId="{F429A7CB-D5DE-574B-A782-AF9C7B8F75C2}" srcOrd="6" destOrd="0" presId="urn:microsoft.com/office/officeart/2005/8/layout/vList2"/>
    <dgm:cxn modelId="{F4D62228-15B0-8946-A5ED-22F4524BC053}" type="presParOf" srcId="{0F955FC9-E48E-5C47-A53A-553166D9527C}" destId="{0ED1083B-DE9A-3740-A654-E7829D96216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D30B4-301C-7445-BA1E-B6569FECDE30}">
      <dsp:nvSpPr>
        <dsp:cNvPr id="0" name=""/>
        <dsp:cNvSpPr/>
      </dsp:nvSpPr>
      <dsp:spPr>
        <a:xfrm>
          <a:off x="0" y="65460"/>
          <a:ext cx="599440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 Statement</a:t>
          </a:r>
        </a:p>
      </dsp:txBody>
      <dsp:txXfrm>
        <a:off x="34269" y="99729"/>
        <a:ext cx="5925862" cy="633462"/>
      </dsp:txXfrm>
    </dsp:sp>
    <dsp:sp modelId="{E3307DC4-1ED8-A942-8F5A-E8602EBE2752}">
      <dsp:nvSpPr>
        <dsp:cNvPr id="0" name=""/>
        <dsp:cNvSpPr/>
      </dsp:nvSpPr>
      <dsp:spPr>
        <a:xfrm>
          <a:off x="0" y="853860"/>
          <a:ext cx="5994400" cy="7020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Approach</a:t>
          </a:r>
        </a:p>
      </dsp:txBody>
      <dsp:txXfrm>
        <a:off x="34269" y="888129"/>
        <a:ext cx="5925862" cy="633462"/>
      </dsp:txXfrm>
    </dsp:sp>
    <dsp:sp modelId="{7A66947B-60B6-1E41-999A-BE6AAA2DF029}">
      <dsp:nvSpPr>
        <dsp:cNvPr id="0" name=""/>
        <dsp:cNvSpPr/>
      </dsp:nvSpPr>
      <dsp:spPr>
        <a:xfrm>
          <a:off x="0" y="1642260"/>
          <a:ext cx="5994400" cy="7020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Dataset Overview</a:t>
          </a:r>
        </a:p>
      </dsp:txBody>
      <dsp:txXfrm>
        <a:off x="34269" y="1676529"/>
        <a:ext cx="5925862" cy="633462"/>
      </dsp:txXfrm>
    </dsp:sp>
    <dsp:sp modelId="{4898BBB7-5D49-7447-B700-63CB427B57C4}">
      <dsp:nvSpPr>
        <dsp:cNvPr id="0" name=""/>
        <dsp:cNvSpPr/>
      </dsp:nvSpPr>
      <dsp:spPr>
        <a:xfrm>
          <a:off x="0" y="2344260"/>
          <a:ext cx="5994400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Probability of a successful sell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Identify current and ideal customers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Identify uninformative features</a:t>
          </a:r>
        </a:p>
      </dsp:txBody>
      <dsp:txXfrm>
        <a:off x="0" y="2344260"/>
        <a:ext cx="5994400" cy="1148850"/>
      </dsp:txXfrm>
    </dsp:sp>
    <dsp:sp modelId="{F429A7CB-D5DE-574B-A782-AF9C7B8F75C2}">
      <dsp:nvSpPr>
        <dsp:cNvPr id="0" name=""/>
        <dsp:cNvSpPr/>
      </dsp:nvSpPr>
      <dsp:spPr>
        <a:xfrm>
          <a:off x="0" y="3493110"/>
          <a:ext cx="5994400" cy="7020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Statistical Learning Model</a:t>
          </a:r>
        </a:p>
      </dsp:txBody>
      <dsp:txXfrm>
        <a:off x="34269" y="3527379"/>
        <a:ext cx="5925862" cy="633462"/>
      </dsp:txXfrm>
    </dsp:sp>
    <dsp:sp modelId="{0ED1083B-DE9A-3740-A654-E7829D962162}">
      <dsp:nvSpPr>
        <dsp:cNvPr id="0" name=""/>
        <dsp:cNvSpPr/>
      </dsp:nvSpPr>
      <dsp:spPr>
        <a:xfrm>
          <a:off x="0" y="4195110"/>
          <a:ext cx="5994400" cy="1148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Overview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Results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Recommendations</a:t>
          </a:r>
        </a:p>
      </dsp:txBody>
      <dsp:txXfrm>
        <a:off x="0" y="4195110"/>
        <a:ext cx="5994400" cy="1148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67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5052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04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1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594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8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597-40A9-1E45-BBF4-B13E1D69D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18B5-1376-4042-81CA-588526F9C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Joy Garnett</a:t>
            </a:r>
          </a:p>
        </p:txBody>
      </p:sp>
    </p:spTree>
    <p:extLst>
      <p:ext uri="{BB962C8B-B14F-4D97-AF65-F5344CB8AC3E}">
        <p14:creationId xmlns:p14="http://schemas.microsoft.com/office/powerpoint/2010/main" val="137789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Status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1580918" y="1351297"/>
            <a:ext cx="90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a potential customer’s education status impact sales?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1F9F310-5D5A-9B41-B77B-5BAD32E5C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088071"/>
              </p:ext>
            </p:extLst>
          </p:nvPr>
        </p:nvGraphicFramePr>
        <p:xfrm>
          <a:off x="6413280" y="2280751"/>
          <a:ext cx="52269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354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almost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– a little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a bit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average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a decent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a 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7568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5269044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Ideal</a:t>
            </a:r>
            <a:r>
              <a:rPr lang="en-US" dirty="0"/>
              <a:t> customer segment:</a:t>
            </a:r>
          </a:p>
          <a:p>
            <a:pPr lvl="1"/>
            <a:r>
              <a:rPr lang="en-US" sz="2000" dirty="0"/>
              <a:t>Only successful sales considered</a:t>
            </a:r>
          </a:p>
          <a:p>
            <a:pPr lvl="1"/>
            <a:r>
              <a:rPr lang="en-US" sz="2000" dirty="0"/>
              <a:t>The most responsive groups that buy identify as:</a:t>
            </a:r>
          </a:p>
          <a:p>
            <a:pPr lvl="2"/>
            <a:r>
              <a:rPr lang="en-US" sz="2000" dirty="0"/>
              <a:t>5 – a decent amount: </a:t>
            </a:r>
            <a:r>
              <a:rPr lang="en-US" sz="2000" b="1" u="sng" dirty="0"/>
              <a:t>11.3%</a:t>
            </a:r>
          </a:p>
          <a:p>
            <a:pPr lvl="2"/>
            <a:r>
              <a:rPr lang="en-US" sz="2000" dirty="0"/>
              <a:t>5 – a lot: </a:t>
            </a:r>
            <a:r>
              <a:rPr lang="en-US" sz="2000" b="1" u="sng" dirty="0"/>
              <a:t>13.7%</a:t>
            </a:r>
          </a:p>
          <a:p>
            <a:pPr lvl="1"/>
            <a:r>
              <a:rPr lang="en-US" sz="2000" dirty="0"/>
              <a:t>This matches the current target market so this is </a:t>
            </a:r>
            <a:r>
              <a:rPr lang="en-US" sz="2000" u="sng" dirty="0"/>
              <a:t>effective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1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2441021" y="1348919"/>
            <a:ext cx="779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month is currently the most actively targeted?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6124450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Current</a:t>
            </a:r>
            <a:r>
              <a:rPr lang="en-US" dirty="0"/>
              <a:t> customer segment:</a:t>
            </a:r>
          </a:p>
          <a:p>
            <a:pPr lvl="1"/>
            <a:r>
              <a:rPr lang="en-US" sz="2000" dirty="0"/>
              <a:t>Successful sales rate: 11.2%</a:t>
            </a:r>
          </a:p>
          <a:p>
            <a:pPr lvl="1"/>
            <a:r>
              <a:rPr lang="en-US" sz="2000" dirty="0"/>
              <a:t>Only 10 months are counted</a:t>
            </a:r>
          </a:p>
          <a:p>
            <a:pPr lvl="2"/>
            <a:r>
              <a:rPr lang="en-US" sz="1800" dirty="0"/>
              <a:t>No January or February</a:t>
            </a:r>
          </a:p>
          <a:p>
            <a:pPr lvl="1"/>
            <a:r>
              <a:rPr lang="en-US" sz="2000" dirty="0"/>
              <a:t>The top 3 months currently targeted are </a:t>
            </a:r>
          </a:p>
          <a:p>
            <a:pPr lvl="2"/>
            <a:r>
              <a:rPr lang="en-US" sz="1800" dirty="0"/>
              <a:t>May, July, and August</a:t>
            </a:r>
          </a:p>
          <a:p>
            <a:pPr lvl="2"/>
            <a:r>
              <a:rPr lang="en-US" sz="1800" dirty="0"/>
              <a:t>Make up 66.1% of all records</a:t>
            </a:r>
          </a:p>
          <a:p>
            <a:pPr lvl="1"/>
            <a:r>
              <a:rPr lang="en-US" sz="2000" dirty="0"/>
              <a:t>There is a heavy summer push in marketing.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1F9F310-5D5A-9B41-B77B-5BAD32E5C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71824"/>
              </p:ext>
            </p:extLst>
          </p:nvPr>
        </p:nvGraphicFramePr>
        <p:xfrm>
          <a:off x="6590153" y="2282383"/>
          <a:ext cx="434033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858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637338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405140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33.4%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7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9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9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2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2303102" y="1292804"/>
            <a:ext cx="758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 better month to target to increase sales?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5269044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Ideal</a:t>
            </a:r>
            <a:r>
              <a:rPr lang="en-US" dirty="0"/>
              <a:t> customer segment:</a:t>
            </a:r>
          </a:p>
          <a:p>
            <a:pPr lvl="1"/>
            <a:r>
              <a:rPr lang="en-US" sz="2000" dirty="0"/>
              <a:t>How many successful sales for a given month?</a:t>
            </a:r>
          </a:p>
          <a:p>
            <a:pPr lvl="1"/>
            <a:r>
              <a:rPr lang="en-US" sz="2000" dirty="0"/>
              <a:t>The most responsive months: </a:t>
            </a:r>
            <a:r>
              <a:rPr lang="en-US" sz="2000" b="1" dirty="0"/>
              <a:t>March, December, September, October</a:t>
            </a:r>
            <a:endParaRPr lang="en-US" sz="1800" b="1" dirty="0"/>
          </a:p>
          <a:p>
            <a:pPr lvl="1"/>
            <a:r>
              <a:rPr lang="en-US" sz="2200" dirty="0"/>
              <a:t>Takeaway: </a:t>
            </a:r>
          </a:p>
          <a:p>
            <a:pPr lvl="2"/>
            <a:r>
              <a:rPr lang="en-US" sz="2000" dirty="0"/>
              <a:t>Current target is targeted after April (tax day), but it may be </a:t>
            </a:r>
            <a:r>
              <a:rPr lang="en-US" sz="2000" b="1" u="sng" dirty="0"/>
              <a:t>more beneficial</a:t>
            </a:r>
            <a:r>
              <a:rPr lang="en-US" sz="2000" dirty="0"/>
              <a:t> to target months </a:t>
            </a:r>
            <a:r>
              <a:rPr lang="en-US" sz="2000" b="1" u="sng" dirty="0"/>
              <a:t>before</a:t>
            </a:r>
            <a:r>
              <a:rPr lang="en-US" sz="2000" b="1" dirty="0"/>
              <a:t> </a:t>
            </a:r>
            <a:r>
              <a:rPr lang="en-US" sz="2000" dirty="0"/>
              <a:t>tax day. 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EACA332-3CBC-F041-BE8C-AC8B602E2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628945"/>
              </p:ext>
            </p:extLst>
          </p:nvPr>
        </p:nvGraphicFramePr>
        <p:xfrm>
          <a:off x="6590153" y="2282383"/>
          <a:ext cx="429374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299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416307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405140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50.5%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48.9%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44.9%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43.9%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7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9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0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9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92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2441021" y="1348919"/>
            <a:ext cx="779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month is currently the most actively targeted?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6124450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Current</a:t>
            </a:r>
            <a:r>
              <a:rPr lang="en-US" dirty="0"/>
              <a:t> customer segment:</a:t>
            </a:r>
          </a:p>
          <a:p>
            <a:pPr lvl="1"/>
            <a:r>
              <a:rPr lang="en-US" sz="2000" dirty="0"/>
              <a:t>Successful sales rate: 11.2%</a:t>
            </a:r>
          </a:p>
          <a:p>
            <a:pPr lvl="1"/>
            <a:r>
              <a:rPr lang="en-US" sz="2000" dirty="0"/>
              <a:t>12 occupations identified</a:t>
            </a:r>
            <a:endParaRPr lang="en-US" sz="1800" dirty="0"/>
          </a:p>
          <a:p>
            <a:pPr lvl="1"/>
            <a:r>
              <a:rPr lang="en-US" sz="2000" dirty="0"/>
              <a:t>The top 3 occupations currently targeted are </a:t>
            </a:r>
          </a:p>
          <a:p>
            <a:pPr lvl="2"/>
            <a:r>
              <a:rPr lang="en-US" sz="1800" dirty="0"/>
              <a:t>Assistant, Laborer, Engineer</a:t>
            </a:r>
          </a:p>
          <a:p>
            <a:pPr lvl="2"/>
            <a:r>
              <a:rPr lang="en-US" sz="1800" dirty="0"/>
              <a:t>Make up 64.2% of all records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1F9F310-5D5A-9B41-B77B-5BAD32E5C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02168"/>
              </p:ext>
            </p:extLst>
          </p:nvPr>
        </p:nvGraphicFramePr>
        <p:xfrm>
          <a:off x="6646605" y="1872139"/>
          <a:ext cx="4758814" cy="476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498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465007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740309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353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Laborer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1" i="0" u="sng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  <a:tr h="371582">
                <a:tc>
                  <a:txBody>
                    <a:bodyPr/>
                    <a:lstStyle/>
                    <a:p>
                      <a:r>
                        <a:rPr lang="en-US" b="0" u="none" dirty="0"/>
                        <a:t>Customer Ser.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03033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6077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Leisure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570190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Hobbyist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99805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08447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Cleaner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93564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8311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38134"/>
                  </a:ext>
                </a:extLst>
              </a:tr>
              <a:tr h="335383">
                <a:tc>
                  <a:txBody>
                    <a:bodyPr/>
                    <a:lstStyle/>
                    <a:p>
                      <a:r>
                        <a:rPr lang="en-US" b="0" u="none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4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2303102" y="1292804"/>
            <a:ext cx="758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 better month to target to increase sales?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123395"/>
            <a:ext cx="5416528" cy="4161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Ideal</a:t>
            </a:r>
            <a:r>
              <a:rPr lang="en-US" dirty="0"/>
              <a:t> customer segments:</a:t>
            </a:r>
          </a:p>
          <a:p>
            <a:pPr lvl="1"/>
            <a:r>
              <a:rPr lang="en-US" sz="2000" dirty="0"/>
              <a:t>Which occupations were most likely to buy tax software?</a:t>
            </a:r>
          </a:p>
          <a:p>
            <a:pPr lvl="1"/>
            <a:r>
              <a:rPr lang="en-US" sz="2000" dirty="0"/>
              <a:t>The most responsive occupations: </a:t>
            </a:r>
            <a:r>
              <a:rPr lang="en-US" dirty="0"/>
              <a:t>Student, Leisure, None, Assistant</a:t>
            </a:r>
          </a:p>
          <a:p>
            <a:pPr lvl="1"/>
            <a:r>
              <a:rPr lang="en-US" sz="2200" dirty="0"/>
              <a:t>Takeaway: </a:t>
            </a:r>
          </a:p>
          <a:p>
            <a:pPr lvl="2"/>
            <a:r>
              <a:rPr lang="en-US" sz="2000" dirty="0"/>
              <a:t>Current marketing efforts are targeted for assistants, laborers, and engineers, but it would probably be more helpful to </a:t>
            </a:r>
            <a:r>
              <a:rPr lang="en-US" sz="2000" b="1" u="sng" dirty="0"/>
              <a:t>target students and leisure</a:t>
            </a:r>
            <a:r>
              <a:rPr lang="en-US" sz="2000" dirty="0"/>
              <a:t> occupations as well</a:t>
            </a:r>
          </a:p>
          <a:p>
            <a:pPr lvl="2"/>
            <a:r>
              <a:rPr lang="en-US" sz="2000" dirty="0"/>
              <a:t>Assistants are well-targeted.</a:t>
            </a:r>
          </a:p>
          <a:p>
            <a:pPr lvl="2"/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F93127-93AD-8A46-BB5E-C733B3C30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78957"/>
              </p:ext>
            </p:extLst>
          </p:nvPr>
        </p:nvGraphicFramePr>
        <p:xfrm>
          <a:off x="6340839" y="2123394"/>
          <a:ext cx="4237703" cy="396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338">
                  <a:extLst>
                    <a:ext uri="{9D8B030D-6E8A-4147-A177-3AD203B41FA5}">
                      <a16:colId xmlns:a16="http://schemas.microsoft.com/office/drawing/2014/main" val="1208198302"/>
                    </a:ext>
                  </a:extLst>
                </a:gridCol>
                <a:gridCol w="1075394">
                  <a:extLst>
                    <a:ext uri="{9D8B030D-6E8A-4147-A177-3AD203B41FA5}">
                      <a16:colId xmlns:a16="http://schemas.microsoft.com/office/drawing/2014/main" val="304883624"/>
                    </a:ext>
                  </a:extLst>
                </a:gridCol>
                <a:gridCol w="1412971">
                  <a:extLst>
                    <a:ext uri="{9D8B030D-6E8A-4147-A177-3AD203B41FA5}">
                      <a16:colId xmlns:a16="http://schemas.microsoft.com/office/drawing/2014/main" val="3690688197"/>
                    </a:ext>
                  </a:extLst>
                </a:gridCol>
              </a:tblGrid>
              <a:tr h="430489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Counts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15298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Student</a:t>
                      </a:r>
                      <a:endParaRPr lang="en-US" sz="18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31.4%</a:t>
                      </a:r>
                      <a:endParaRPr lang="en-US" sz="1800" b="1" u="sng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9623672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Leisure</a:t>
                      </a:r>
                      <a:endParaRPr lang="en-US" sz="18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25.2%</a:t>
                      </a:r>
                      <a:endParaRPr lang="en-US" sz="1800" b="1" u="sng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7115573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None</a:t>
                      </a:r>
                      <a:endParaRPr lang="en-US" sz="18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14.2%</a:t>
                      </a:r>
                      <a:endParaRPr lang="en-US" sz="1800" b="1" u="sng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6205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Assistant</a:t>
                      </a:r>
                      <a:endParaRPr lang="en-US" sz="18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sng" dirty="0">
                          <a:effectLst/>
                        </a:rPr>
                        <a:t>13.0%</a:t>
                      </a:r>
                      <a:endParaRPr lang="en-US" sz="1800" b="1" u="sng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346324"/>
                  </a:ext>
                </a:extLst>
              </a:tr>
              <a:tr h="350566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Management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11.2%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090421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 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11.2%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796653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Engineer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10.8%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050965"/>
                  </a:ext>
                </a:extLst>
              </a:tr>
              <a:tr h="355928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Self-employed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540887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Cleaner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10.0%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6943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Hobbyist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8.5%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885267"/>
                  </a:ext>
                </a:extLst>
              </a:tr>
              <a:tr h="354691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Customer ser.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8.1%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921547"/>
                  </a:ext>
                </a:extLst>
              </a:tr>
              <a:tr h="215245">
                <a:tc>
                  <a:txBody>
                    <a:bodyPr/>
                    <a:lstStyle/>
                    <a:p>
                      <a:pPr marL="0" marR="0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Laborer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638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6.9%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59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50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3BF6-AB40-C34D-84A3-FF1D9536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F2DF43-562B-B541-AFBC-2E28905B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5174"/>
            <a:ext cx="4706670" cy="4945625"/>
          </a:xfrm>
        </p:spPr>
        <p:txBody>
          <a:bodyPr>
            <a:normAutofit/>
          </a:bodyPr>
          <a:lstStyle/>
          <a:p>
            <a:r>
              <a:rPr lang="en-US" dirty="0"/>
              <a:t>Data split for model training and testing</a:t>
            </a:r>
          </a:p>
          <a:p>
            <a:pPr lvl="1"/>
            <a:r>
              <a:rPr lang="en-US" dirty="0"/>
              <a:t>Training/Test/Validation split: 60/20/20</a:t>
            </a:r>
          </a:p>
          <a:p>
            <a:pPr lvl="1"/>
            <a:r>
              <a:rPr lang="en-US" dirty="0"/>
              <a:t>Training: 24712 </a:t>
            </a:r>
          </a:p>
          <a:p>
            <a:pPr lvl="1"/>
            <a:r>
              <a:rPr lang="en-US" dirty="0"/>
              <a:t>Test: 8238 samples</a:t>
            </a:r>
          </a:p>
          <a:p>
            <a:pPr lvl="1"/>
            <a:r>
              <a:rPr lang="en-US" dirty="0"/>
              <a:t>Validation dataset: 8238 samples</a:t>
            </a:r>
          </a:p>
          <a:p>
            <a:r>
              <a:rPr lang="en-US" dirty="0"/>
              <a:t>Two models were employed to predict whether a customer would buy. </a:t>
            </a:r>
          </a:p>
          <a:p>
            <a:pPr lvl="1"/>
            <a:r>
              <a:rPr lang="en-US" dirty="0"/>
              <a:t>Random Forest (Model 1)</a:t>
            </a:r>
          </a:p>
          <a:p>
            <a:pPr lvl="2"/>
            <a:r>
              <a:rPr lang="en-US" dirty="0"/>
              <a:t>Adv: Feature Importance</a:t>
            </a:r>
          </a:p>
          <a:p>
            <a:pPr lvl="2"/>
            <a:r>
              <a:rPr lang="en-US" dirty="0"/>
              <a:t>Which factors contribute to successful sales?</a:t>
            </a:r>
          </a:p>
          <a:p>
            <a:pPr lvl="1"/>
            <a:r>
              <a:rPr lang="en-US" dirty="0"/>
              <a:t>Logistic Regression (Model 2)</a:t>
            </a:r>
          </a:p>
          <a:p>
            <a:pPr lvl="2"/>
            <a:r>
              <a:rPr lang="en-US" dirty="0"/>
              <a:t>Adv: Faster implementation</a:t>
            </a:r>
          </a:p>
          <a:p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4A37048-E65F-394C-B0CB-31E3C8372B1F}"/>
              </a:ext>
            </a:extLst>
          </p:cNvPr>
          <p:cNvSpPr txBox="1">
            <a:spLocks/>
          </p:cNvSpPr>
          <p:nvPr/>
        </p:nvSpPr>
        <p:spPr>
          <a:xfrm>
            <a:off x="5958348" y="2131190"/>
            <a:ext cx="508916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For both models, the accuracy, precision, recall, and AUC values were 1.0</a:t>
            </a:r>
          </a:p>
          <a:p>
            <a:pPr lvl="2"/>
            <a:r>
              <a:rPr lang="en-US" dirty="0"/>
              <a:t>All successful sales were classified correctly</a:t>
            </a:r>
          </a:p>
          <a:p>
            <a:pPr lvl="2"/>
            <a:r>
              <a:rPr lang="en-US" dirty="0"/>
              <a:t>No unsuccessful sales were mistaken for successful ones (no false positives)</a:t>
            </a:r>
          </a:p>
          <a:p>
            <a:pPr lvl="2"/>
            <a:r>
              <a:rPr lang="en-US" dirty="0"/>
              <a:t>No successful sales were missed by the model (no false negatives)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68C-D85A-8448-8EC7-B83C1BB3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Major Contributions to Successful Sales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3F9CF0-FD6F-0549-9C17-A2E474B7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138338"/>
            <a:ext cx="5444090" cy="362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3286-A7AB-2B4B-B8EA-F0CE4D2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758" y="2286001"/>
            <a:ext cx="4649241" cy="1833715"/>
          </a:xfrm>
        </p:spPr>
        <p:txBody>
          <a:bodyPr>
            <a:normAutofit/>
          </a:bodyPr>
          <a:lstStyle/>
          <a:p>
            <a:r>
              <a:rPr lang="en-US" dirty="0"/>
              <a:t>The c10 feature was the greatest contributor to successful sales.</a:t>
            </a:r>
          </a:p>
          <a:p>
            <a:r>
              <a:rPr lang="en-US" dirty="0"/>
              <a:t>It is uninterpretable so it’s hard to directly advise business strategies on this factor alone.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C4AFC6-84EE-364A-B2C1-62CAFEC8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30170"/>
              </p:ext>
            </p:extLst>
          </p:nvPr>
        </p:nvGraphicFramePr>
        <p:xfrm>
          <a:off x="6932448" y="4267666"/>
          <a:ext cx="4345859" cy="174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09">
                  <a:extLst>
                    <a:ext uri="{9D8B030D-6E8A-4147-A177-3AD203B41FA5}">
                      <a16:colId xmlns:a16="http://schemas.microsoft.com/office/drawing/2014/main" val="3144521304"/>
                    </a:ext>
                  </a:extLst>
                </a:gridCol>
                <a:gridCol w="1448775">
                  <a:extLst>
                    <a:ext uri="{9D8B030D-6E8A-4147-A177-3AD203B41FA5}">
                      <a16:colId xmlns:a16="http://schemas.microsoft.com/office/drawing/2014/main" val="3044906932"/>
                    </a:ext>
                  </a:extLst>
                </a:gridCol>
                <a:gridCol w="1448775">
                  <a:extLst>
                    <a:ext uri="{9D8B030D-6E8A-4147-A177-3AD203B41FA5}">
                      <a16:colId xmlns:a16="http://schemas.microsoft.com/office/drawing/2014/main" val="1207517113"/>
                    </a:ext>
                  </a:extLst>
                </a:gridCol>
              </a:tblGrid>
              <a:tr h="58056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Counts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Sell %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94371"/>
                  </a:ext>
                </a:extLst>
              </a:tr>
              <a:tr h="58056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36548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798967"/>
                  </a:ext>
                </a:extLst>
              </a:tr>
              <a:tr h="580568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4640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33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4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69B-926B-8C47-BF93-059913C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improve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B63A-D73F-9948-A956-095F689C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9612967" cy="41896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Expand marketing and sales efforts to currently </a:t>
            </a:r>
            <a:r>
              <a:rPr lang="en-US" b="1" dirty="0"/>
              <a:t>underserved</a:t>
            </a:r>
            <a:r>
              <a:rPr lang="en-US" dirty="0"/>
              <a:t> but </a:t>
            </a:r>
            <a:r>
              <a:rPr lang="en-US" b="1" dirty="0"/>
              <a:t>high-likelihood</a:t>
            </a:r>
            <a:r>
              <a:rPr lang="en-US" dirty="0"/>
              <a:t> buyers: </a:t>
            </a:r>
            <a:r>
              <a:rPr lang="en-US" b="1" u="sng" dirty="0"/>
              <a:t>Groups A and C</a:t>
            </a:r>
          </a:p>
          <a:p>
            <a:pPr lvl="1"/>
            <a:r>
              <a:rPr lang="en-US" dirty="0"/>
              <a:t>A (17 – 31):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pPr lvl="1"/>
            <a:r>
              <a:rPr lang="en-US" dirty="0"/>
              <a:t>C (60+):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Single people are the most likely group to buy</a:t>
            </a:r>
          </a:p>
          <a:p>
            <a:pPr lvl="1"/>
            <a:r>
              <a:rPr lang="en-US" dirty="0"/>
              <a:t>Currently, your efforts are spent on mostly married people</a:t>
            </a:r>
          </a:p>
          <a:p>
            <a:pPr lvl="1"/>
            <a:r>
              <a:rPr lang="en-US" dirty="0"/>
              <a:t>It may be useful to </a:t>
            </a:r>
            <a:r>
              <a:rPr lang="en-US" b="1" u="sng" dirty="0"/>
              <a:t>expand</a:t>
            </a:r>
            <a:r>
              <a:rPr lang="en-US" dirty="0"/>
              <a:t> marketing and sales efforts to </a:t>
            </a:r>
            <a:r>
              <a:rPr lang="en-US" b="1" u="sng" dirty="0"/>
              <a:t>single people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CE74-455A-9F4E-8500-5D7D222638A1}"/>
              </a:ext>
            </a:extLst>
          </p:cNvPr>
          <p:cNvSpPr txBox="1"/>
          <p:nvPr/>
        </p:nvSpPr>
        <p:spPr>
          <a:xfrm>
            <a:off x="1665236" y="1351297"/>
            <a:ext cx="886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your data, here are 5 suggestions to improve sales</a:t>
            </a:r>
          </a:p>
        </p:txBody>
      </p:sp>
    </p:spTree>
    <p:extLst>
      <p:ext uri="{BB962C8B-B14F-4D97-AF65-F5344CB8AC3E}">
        <p14:creationId xmlns:p14="http://schemas.microsoft.com/office/powerpoint/2010/main" val="24585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69B-926B-8C47-BF93-059913C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improve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B63A-D73F-9948-A956-095F689CF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9612967" cy="41896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You are currently targeting assistants, laborers, and engineers, but it would probably be more helpful to </a:t>
            </a:r>
            <a:r>
              <a:rPr lang="en-US" b="1" u="sng" dirty="0"/>
              <a:t>include</a:t>
            </a:r>
            <a:r>
              <a:rPr lang="en-US" dirty="0"/>
              <a:t> those who identify as </a:t>
            </a:r>
            <a:r>
              <a:rPr lang="en-US" b="1" u="sng" dirty="0"/>
              <a:t>students, none, and leisure</a:t>
            </a:r>
            <a:r>
              <a:rPr lang="en-US" dirty="0"/>
              <a:t> as they are more likely to buy</a:t>
            </a:r>
            <a:endParaRPr lang="en-US" b="1" u="sng" dirty="0"/>
          </a:p>
          <a:p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Current target is targeted after April (tax day), but it may be </a:t>
            </a:r>
            <a:r>
              <a:rPr lang="en-US" b="1" u="sng" dirty="0"/>
              <a:t>more beneficial</a:t>
            </a:r>
            <a:r>
              <a:rPr lang="en-US" dirty="0"/>
              <a:t> to target </a:t>
            </a:r>
            <a:r>
              <a:rPr lang="en-US" b="1" u="sng" dirty="0"/>
              <a:t>months before</a:t>
            </a:r>
            <a:r>
              <a:rPr lang="en-US" b="1" dirty="0"/>
              <a:t> </a:t>
            </a:r>
            <a:r>
              <a:rPr lang="en-US" dirty="0"/>
              <a:t>tax day (</a:t>
            </a:r>
            <a:r>
              <a:rPr lang="en-US" b="1" dirty="0"/>
              <a:t>March, December, September, October</a:t>
            </a:r>
            <a:r>
              <a:rPr lang="en-US" dirty="0"/>
              <a:t>) as well as expand operations into January and February.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Use </a:t>
            </a:r>
            <a:r>
              <a:rPr lang="en-US" b="1" u="sng" dirty="0"/>
              <a:t>c10</a:t>
            </a:r>
            <a:r>
              <a:rPr lang="en-US" dirty="0"/>
              <a:t> to your full advantage as it is the </a:t>
            </a:r>
            <a:r>
              <a:rPr lang="en-US" b="1" u="sng" dirty="0"/>
              <a:t>greatest predictor</a:t>
            </a:r>
            <a:r>
              <a:rPr lang="en-US" dirty="0"/>
              <a:t> of a successful sale.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CE74-455A-9F4E-8500-5D7D222638A1}"/>
              </a:ext>
            </a:extLst>
          </p:cNvPr>
          <p:cNvSpPr txBox="1"/>
          <p:nvPr/>
        </p:nvSpPr>
        <p:spPr>
          <a:xfrm>
            <a:off x="1627396" y="1351297"/>
            <a:ext cx="886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your data, here are 5 suggestions to improve sales</a:t>
            </a:r>
          </a:p>
        </p:txBody>
      </p:sp>
    </p:spTree>
    <p:extLst>
      <p:ext uri="{BB962C8B-B14F-4D97-AF65-F5344CB8AC3E}">
        <p14:creationId xmlns:p14="http://schemas.microsoft.com/office/powerpoint/2010/main" val="205178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FE90C-6AEA-1841-B483-90AD8CA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27" y="1231894"/>
            <a:ext cx="5490143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solidFill>
                  <a:srgbClr val="2A1A00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53D51-357B-BB4A-BDF3-410A18DA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27" y="5660572"/>
            <a:ext cx="6020627" cy="78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3F3F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345DFC92-5721-46C6-B0A8-31E993D8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E13-F547-B443-BCDF-1FC85735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4000"/>
              <a:t>Outline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76E7E3-DEC1-4A9C-B2CE-1B3EB8C7D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493969"/>
              </p:ext>
            </p:extLst>
          </p:nvPr>
        </p:nvGraphicFramePr>
        <p:xfrm>
          <a:off x="5280025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3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6874-B057-7848-A2F3-D60599BA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5EE5-EEA9-1F40-A948-F9121203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8161"/>
            <a:ext cx="10178322" cy="5427023"/>
          </a:xfrm>
        </p:spPr>
        <p:txBody>
          <a:bodyPr>
            <a:normAutofit/>
          </a:bodyPr>
          <a:lstStyle/>
          <a:p>
            <a:r>
              <a:rPr lang="en-US" dirty="0"/>
              <a:t>Client:</a:t>
            </a:r>
          </a:p>
          <a:p>
            <a:pPr lvl="1"/>
            <a:r>
              <a:rPr lang="en-US" dirty="0"/>
              <a:t>Tax firm looking to sell tax preparation software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Two years of customer information</a:t>
            </a:r>
          </a:p>
          <a:p>
            <a:pPr lvl="1"/>
            <a:r>
              <a:rPr lang="en-US" dirty="0"/>
              <a:t>Record whether they were able to </a:t>
            </a:r>
            <a:r>
              <a:rPr lang="en-US" b="1" u="sng" dirty="0"/>
              <a:t>sell successfully</a:t>
            </a:r>
            <a:r>
              <a:rPr lang="en-US" dirty="0"/>
              <a:t> to each customer. 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They want to </a:t>
            </a:r>
            <a:r>
              <a:rPr lang="en-US" b="1" u="sng" dirty="0"/>
              <a:t>understand this data</a:t>
            </a:r>
            <a:r>
              <a:rPr lang="en-US" dirty="0"/>
              <a:t> and </a:t>
            </a:r>
            <a:r>
              <a:rPr lang="en-US" b="1" u="sng" dirty="0"/>
              <a:t>build a model</a:t>
            </a:r>
            <a:r>
              <a:rPr lang="en-US" dirty="0"/>
              <a:t> to predict if they will be able to successfully sell their software to a given individual. </a:t>
            </a:r>
          </a:p>
          <a:p>
            <a:pPr lvl="1"/>
            <a:r>
              <a:rPr lang="en-US" dirty="0"/>
              <a:t>This is a </a:t>
            </a:r>
            <a:r>
              <a:rPr lang="en-US" b="1" u="sng" dirty="0"/>
              <a:t>classification</a:t>
            </a:r>
            <a:r>
              <a:rPr lang="en-US" dirty="0"/>
              <a:t> problem to identify a </a:t>
            </a:r>
            <a:r>
              <a:rPr lang="en-US" b="1" u="sng" dirty="0"/>
              <a:t>‘yes’ or ‘no’</a:t>
            </a:r>
            <a:r>
              <a:rPr lang="en-US" dirty="0"/>
              <a:t> successful sale.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Exploratory data analysis to identify features that contribute to a successful sale</a:t>
            </a:r>
          </a:p>
          <a:p>
            <a:pPr lvl="1"/>
            <a:r>
              <a:rPr lang="en-US" dirty="0"/>
              <a:t>Two classification models to predict whether a sale would be successful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0A32-69DF-F942-9441-4FBD875A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9832-A303-6341-972F-C1BBE72D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545436" cy="3593591"/>
          </a:xfrm>
        </p:spPr>
        <p:txBody>
          <a:bodyPr/>
          <a:lstStyle/>
          <a:p>
            <a:r>
              <a:rPr lang="en-US" dirty="0"/>
              <a:t>Exploratory data analysis and statistical modeling:</a:t>
            </a:r>
          </a:p>
          <a:p>
            <a:pPr lvl="1"/>
            <a:r>
              <a:rPr lang="en-US" dirty="0"/>
              <a:t>Probability of a successful sale</a:t>
            </a:r>
          </a:p>
          <a:p>
            <a:pPr lvl="1"/>
            <a:r>
              <a:rPr lang="en-US" dirty="0"/>
              <a:t>Identify current customer base</a:t>
            </a:r>
          </a:p>
          <a:p>
            <a:pPr lvl="2"/>
            <a:r>
              <a:rPr lang="en-US" dirty="0"/>
              <a:t>Dataset given</a:t>
            </a:r>
          </a:p>
          <a:p>
            <a:pPr lvl="1"/>
            <a:r>
              <a:rPr lang="en-US" dirty="0"/>
              <a:t>Identify ideal customer base</a:t>
            </a:r>
          </a:p>
          <a:p>
            <a:pPr lvl="2"/>
            <a:r>
              <a:rPr lang="en-US" dirty="0"/>
              <a:t>Customers who produced a successful sell </a:t>
            </a:r>
          </a:p>
          <a:p>
            <a:pPr lvl="1"/>
            <a:r>
              <a:rPr lang="en-US" dirty="0"/>
              <a:t>Identify informative and uninformative features</a:t>
            </a:r>
          </a:p>
          <a:p>
            <a:pPr lvl="2"/>
            <a:r>
              <a:rPr lang="en-US" dirty="0"/>
              <a:t>Where is the best place to focus marketing and sales effort?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11060-CF86-E443-A250-A7A146776D0E}"/>
              </a:ext>
            </a:extLst>
          </p:cNvPr>
          <p:cNvSpPr txBox="1"/>
          <p:nvPr/>
        </p:nvSpPr>
        <p:spPr>
          <a:xfrm>
            <a:off x="1924456" y="1351297"/>
            <a:ext cx="901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According to the data, what contributes to a </a:t>
            </a:r>
            <a:r>
              <a:rPr lang="en-US" sz="2800" u="sng" dirty="0"/>
              <a:t>successful</a:t>
            </a:r>
            <a:r>
              <a:rPr lang="en-US" sz="2800" dirty="0"/>
              <a:t> sale?</a:t>
            </a:r>
          </a:p>
        </p:txBody>
      </p:sp>
    </p:spTree>
    <p:extLst>
      <p:ext uri="{BB962C8B-B14F-4D97-AF65-F5344CB8AC3E}">
        <p14:creationId xmlns:p14="http://schemas.microsoft.com/office/powerpoint/2010/main" val="35484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673-1BAE-1746-8E74-CD3F1C0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CBEC-84A7-B746-9C70-EDD1B658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56" y="2280751"/>
            <a:ext cx="5884846" cy="3593591"/>
          </a:xfrm>
        </p:spPr>
        <p:txBody>
          <a:bodyPr/>
          <a:lstStyle/>
          <a:p>
            <a:r>
              <a:rPr lang="en-US" dirty="0"/>
              <a:t>Two years of customer information</a:t>
            </a:r>
          </a:p>
          <a:p>
            <a:pPr lvl="1"/>
            <a:r>
              <a:rPr lang="en-US" dirty="0"/>
              <a:t>41,188 customers</a:t>
            </a:r>
          </a:p>
          <a:p>
            <a:pPr lvl="1"/>
            <a:r>
              <a:rPr lang="en-US" dirty="0"/>
              <a:t>Successful sale rate: 11.2% </a:t>
            </a:r>
          </a:p>
          <a:p>
            <a:pPr lvl="2"/>
            <a:r>
              <a:rPr lang="en-US" dirty="0"/>
              <a:t>No: 36548</a:t>
            </a:r>
          </a:p>
          <a:p>
            <a:pPr lvl="2"/>
            <a:r>
              <a:rPr lang="en-US" dirty="0"/>
              <a:t>Yes: 4640</a:t>
            </a:r>
          </a:p>
          <a:p>
            <a:pPr lvl="1"/>
            <a:r>
              <a:rPr lang="en-US" dirty="0"/>
              <a:t>21 features for each customer</a:t>
            </a:r>
          </a:p>
          <a:p>
            <a:pPr lvl="2"/>
            <a:r>
              <a:rPr lang="en-US" dirty="0"/>
              <a:t>15 Identifiable features</a:t>
            </a:r>
          </a:p>
          <a:p>
            <a:pPr lvl="2"/>
            <a:r>
              <a:rPr lang="en-US" dirty="0"/>
              <a:t>6 Unidentifiable features excluding successful sale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F550F-A8F5-8D4A-90E6-4F86B56F224C}"/>
              </a:ext>
            </a:extLst>
          </p:cNvPr>
          <p:cNvSpPr txBox="1"/>
          <p:nvPr/>
        </p:nvSpPr>
        <p:spPr>
          <a:xfrm>
            <a:off x="3829257" y="1351297"/>
            <a:ext cx="453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information is available?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BE08C-B5E3-2F43-B15E-357BB047D01B}"/>
              </a:ext>
            </a:extLst>
          </p:cNvPr>
          <p:cNvSpPr txBox="1">
            <a:spLocks/>
          </p:cNvSpPr>
          <p:nvPr/>
        </p:nvSpPr>
        <p:spPr>
          <a:xfrm>
            <a:off x="6095999" y="2161997"/>
            <a:ext cx="5884846" cy="359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Identifiable features: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Day of the week (</a:t>
            </a:r>
            <a:r>
              <a:rPr lang="en-US" dirty="0" err="1"/>
              <a:t>dow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Marriage status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School level</a:t>
            </a:r>
          </a:p>
          <a:p>
            <a:r>
              <a:rPr lang="en-US" dirty="0"/>
              <a:t>Uninformative features were removed</a:t>
            </a:r>
          </a:p>
          <a:p>
            <a:pPr lvl="1"/>
            <a:r>
              <a:rPr lang="en-US" dirty="0"/>
              <a:t>c8: (35,563/41,188) 86.3% of data is missing</a:t>
            </a:r>
          </a:p>
          <a:p>
            <a:pPr lvl="1"/>
            <a:r>
              <a:rPr lang="en-US" dirty="0"/>
              <a:t>n4:  (39, 673/41,188) 96.3% of data is the same value of 999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673-1BAE-1746-8E74-CD3F1C0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CBEC-84A7-B746-9C70-EDD1B6589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56" y="2280751"/>
            <a:ext cx="5884846" cy="3593591"/>
          </a:xfrm>
        </p:spPr>
        <p:txBody>
          <a:bodyPr/>
          <a:lstStyle/>
          <a:p>
            <a:r>
              <a:rPr lang="en-US" b="1" u="sng" dirty="0"/>
              <a:t>Current customer profile</a:t>
            </a:r>
            <a:r>
              <a:rPr lang="en-US" b="1" dirty="0"/>
              <a:t> </a:t>
            </a:r>
            <a:r>
              <a:rPr lang="en-US" dirty="0"/>
              <a:t>based on </a:t>
            </a:r>
            <a:r>
              <a:rPr lang="en-US" b="1" i="1" dirty="0"/>
              <a:t>entirety</a:t>
            </a:r>
            <a:r>
              <a:rPr lang="en-US" dirty="0"/>
              <a:t> of provided data</a:t>
            </a:r>
          </a:p>
          <a:p>
            <a:endParaRPr lang="en-US" dirty="0"/>
          </a:p>
          <a:p>
            <a:r>
              <a:rPr lang="en-US" b="1" u="sng" dirty="0"/>
              <a:t>Ideal customer profile</a:t>
            </a:r>
            <a:r>
              <a:rPr lang="en-US" dirty="0"/>
              <a:t> based on only customers that were a </a:t>
            </a:r>
            <a:r>
              <a:rPr lang="en-US" b="1" i="1" dirty="0"/>
              <a:t>successful sale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F550F-A8F5-8D4A-90E6-4F86B56F224C}"/>
              </a:ext>
            </a:extLst>
          </p:cNvPr>
          <p:cNvSpPr txBox="1"/>
          <p:nvPr/>
        </p:nvSpPr>
        <p:spPr>
          <a:xfrm>
            <a:off x="2140526" y="1351297"/>
            <a:ext cx="791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 is your </a:t>
            </a:r>
            <a:r>
              <a:rPr lang="en-US" sz="2800" u="sng" dirty="0"/>
              <a:t>current</a:t>
            </a:r>
            <a:r>
              <a:rPr lang="en-US" sz="2800" dirty="0"/>
              <a:t> customer? Your </a:t>
            </a:r>
            <a:r>
              <a:rPr lang="en-US" sz="2800" u="sng" dirty="0"/>
              <a:t>ideal</a:t>
            </a:r>
            <a:r>
              <a:rPr lang="en-US" sz="2800" dirty="0"/>
              <a:t> customer?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BE08C-B5E3-2F43-B15E-357BB047D01B}"/>
              </a:ext>
            </a:extLst>
          </p:cNvPr>
          <p:cNvSpPr txBox="1">
            <a:spLocks/>
          </p:cNvSpPr>
          <p:nvPr/>
        </p:nvSpPr>
        <p:spPr>
          <a:xfrm>
            <a:off x="6417512" y="2280750"/>
            <a:ext cx="5884846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on the following identifiable features: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Employment status</a:t>
            </a:r>
          </a:p>
          <a:p>
            <a:pPr lvl="1"/>
            <a:r>
              <a:rPr lang="en-US" dirty="0"/>
              <a:t>Marriage status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School level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2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68C-D85A-8448-8EC7-B83C1BB3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3286-A7AB-2B4B-B8EA-F0CE4D2F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33451"/>
            <a:ext cx="4563335" cy="3925613"/>
          </a:xfrm>
        </p:spPr>
        <p:txBody>
          <a:bodyPr>
            <a:normAutofit/>
          </a:bodyPr>
          <a:lstStyle/>
          <a:p>
            <a:r>
              <a:rPr lang="en-US" dirty="0"/>
              <a:t>Average customer ages for both unsuccessful and successful sells are 40 years old.</a:t>
            </a:r>
          </a:p>
          <a:p>
            <a:r>
              <a:rPr lang="en-US" dirty="0"/>
              <a:t>While the averages are the same for both groups, there are different trends.</a:t>
            </a:r>
          </a:p>
          <a:p>
            <a:pPr lvl="1"/>
            <a:r>
              <a:rPr lang="en-US" dirty="0"/>
              <a:t>A (17 – 31):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pPr lvl="1"/>
            <a:r>
              <a:rPr lang="en-US" dirty="0"/>
              <a:t>B (31 – 60): </a:t>
            </a:r>
            <a:r>
              <a:rPr lang="en-US" b="1" u="sng" dirty="0"/>
              <a:t>less</a:t>
            </a:r>
            <a:r>
              <a:rPr lang="en-US" dirty="0"/>
              <a:t> likely to buy</a:t>
            </a:r>
          </a:p>
          <a:p>
            <a:pPr lvl="1"/>
            <a:r>
              <a:rPr lang="en-US" dirty="0"/>
              <a:t>C (60+): </a:t>
            </a:r>
            <a:r>
              <a:rPr lang="en-US" b="1" u="sng" dirty="0"/>
              <a:t>more</a:t>
            </a:r>
            <a:r>
              <a:rPr lang="en-US" dirty="0"/>
              <a:t> likely to buy</a:t>
            </a:r>
          </a:p>
          <a:p>
            <a:r>
              <a:rPr lang="en-US" dirty="0"/>
              <a:t>It may be useful to expand marketing and sales efforts to </a:t>
            </a:r>
            <a:r>
              <a:rPr lang="en-US" b="1" u="sng" dirty="0"/>
              <a:t>Groups A and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81658-A61B-2547-AEF3-70829E3513B2}"/>
              </a:ext>
            </a:extLst>
          </p:cNvPr>
          <p:cNvSpPr txBox="1"/>
          <p:nvPr/>
        </p:nvSpPr>
        <p:spPr>
          <a:xfrm>
            <a:off x="1334992" y="1351297"/>
            <a:ext cx="1009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an </a:t>
            </a:r>
            <a:r>
              <a:rPr lang="en-US" sz="2800" u="sng" dirty="0"/>
              <a:t>age difference</a:t>
            </a:r>
            <a:r>
              <a:rPr lang="en-US" sz="2800" dirty="0"/>
              <a:t> between successful and unsuccessful sales?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B17AE0C-BEB1-D34A-87A9-B90A34FB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199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C02C-F14B-7141-90C3-3EBCF0A0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Status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0636625-79B8-064B-BA3E-96C51C8AD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929489"/>
              </p:ext>
            </p:extLst>
          </p:nvPr>
        </p:nvGraphicFramePr>
        <p:xfrm>
          <a:off x="6378013" y="2280751"/>
          <a:ext cx="4781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6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24,928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60.6%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EB1911-1A06-4D44-B7CC-9601FF3EACD6}"/>
              </a:ext>
            </a:extLst>
          </p:cNvPr>
          <p:cNvSpPr txBox="1"/>
          <p:nvPr/>
        </p:nvSpPr>
        <p:spPr>
          <a:xfrm>
            <a:off x="3422992" y="1351297"/>
            <a:ext cx="5346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marriage status impact sales?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EC6953-6128-A34F-A651-D317DDDCF2AE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5346015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Current</a:t>
            </a:r>
            <a:r>
              <a:rPr lang="en-US" dirty="0"/>
              <a:t> customer segment:</a:t>
            </a:r>
          </a:p>
          <a:p>
            <a:pPr lvl="1"/>
            <a:r>
              <a:rPr lang="en-US" dirty="0"/>
              <a:t>Two years of customer information</a:t>
            </a:r>
          </a:p>
          <a:p>
            <a:pPr lvl="1"/>
            <a:r>
              <a:rPr lang="en-US" dirty="0"/>
              <a:t>Successful sales rate: 11.2%</a:t>
            </a:r>
          </a:p>
          <a:p>
            <a:pPr lvl="1"/>
            <a:r>
              <a:rPr lang="en-US" dirty="0"/>
              <a:t>Most people currently targeted are married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Ideal</a:t>
            </a:r>
            <a:r>
              <a:rPr lang="en-US" dirty="0"/>
              <a:t> customer segment:</a:t>
            </a:r>
          </a:p>
          <a:p>
            <a:pPr lvl="1"/>
            <a:r>
              <a:rPr lang="en-US" dirty="0"/>
              <a:t>Only successful sales considered</a:t>
            </a:r>
          </a:p>
          <a:p>
            <a:pPr lvl="1"/>
            <a:r>
              <a:rPr lang="en-US" dirty="0"/>
              <a:t>Single people are the most likely group to buy</a:t>
            </a:r>
          </a:p>
          <a:p>
            <a:pPr lvl="1"/>
            <a:r>
              <a:rPr lang="en-US" dirty="0"/>
              <a:t>It may be useful to </a:t>
            </a:r>
            <a:r>
              <a:rPr lang="en-US" b="1" u="sng" dirty="0"/>
              <a:t>expand</a:t>
            </a:r>
            <a:r>
              <a:rPr lang="en-US" dirty="0"/>
              <a:t> marketing and sales efforts to </a:t>
            </a:r>
            <a:r>
              <a:rPr lang="en-US" b="1" u="sng" dirty="0"/>
              <a:t>single people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2866190-38FA-D544-B0C4-7946D2846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12550"/>
              </p:ext>
            </p:extLst>
          </p:nvPr>
        </p:nvGraphicFramePr>
        <p:xfrm>
          <a:off x="6378012" y="4251441"/>
          <a:ext cx="4781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6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776248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954923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/>
                        <a:t>14.0%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64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CCBD-1B17-2F48-90D1-AA7DEDEC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Status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2434-0CEF-A249-998F-3237E8A6D9B8}"/>
              </a:ext>
            </a:extLst>
          </p:cNvPr>
          <p:cNvSpPr txBox="1"/>
          <p:nvPr/>
        </p:nvSpPr>
        <p:spPr>
          <a:xfrm>
            <a:off x="1580918" y="1351297"/>
            <a:ext cx="90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the educational profile of the current target market?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1F9F310-5D5A-9B41-B77B-5BAD32E5C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57519"/>
              </p:ext>
            </p:extLst>
          </p:nvPr>
        </p:nvGraphicFramePr>
        <p:xfrm>
          <a:off x="6413280" y="2280751"/>
          <a:ext cx="52269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354">
                  <a:extLst>
                    <a:ext uri="{9D8B030D-6E8A-4147-A177-3AD203B41FA5}">
                      <a16:colId xmlns:a16="http://schemas.microsoft.com/office/drawing/2014/main" val="1494747599"/>
                    </a:ext>
                  </a:extLst>
                </a:gridCol>
                <a:gridCol w="1429407">
                  <a:extLst>
                    <a:ext uri="{9D8B030D-6E8A-4147-A177-3AD203B41FA5}">
                      <a16:colId xmlns:a16="http://schemas.microsoft.com/office/drawing/2014/main" val="2938039059"/>
                    </a:ext>
                  </a:extLst>
                </a:gridCol>
                <a:gridCol w="1692165">
                  <a:extLst>
                    <a:ext uri="{9D8B030D-6E8A-4147-A177-3AD203B41FA5}">
                      <a16:colId xmlns:a16="http://schemas.microsoft.com/office/drawing/2014/main" val="237023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4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– almost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– a little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3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– a bit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– average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a decent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13.3%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– a 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30.8%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7568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81E85A-0095-B249-81E9-8AC02258DEAF}"/>
              </a:ext>
            </a:extLst>
          </p:cNvPr>
          <p:cNvSpPr txBox="1">
            <a:spLocks/>
          </p:cNvSpPr>
          <p:nvPr/>
        </p:nvSpPr>
        <p:spPr>
          <a:xfrm>
            <a:off x="826956" y="2280751"/>
            <a:ext cx="5346015" cy="400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Current</a:t>
            </a:r>
            <a:r>
              <a:rPr lang="en-US" dirty="0"/>
              <a:t> customer segment:</a:t>
            </a:r>
          </a:p>
          <a:p>
            <a:pPr lvl="1"/>
            <a:r>
              <a:rPr lang="en-US" sz="2000" dirty="0"/>
              <a:t>Successful sales rate: 11.2%</a:t>
            </a:r>
          </a:p>
          <a:p>
            <a:pPr lvl="1"/>
            <a:r>
              <a:rPr lang="en-US" sz="2000" dirty="0"/>
              <a:t>1,731 people choose not to self-identify their educational status</a:t>
            </a:r>
          </a:p>
          <a:p>
            <a:pPr lvl="1"/>
            <a:r>
              <a:rPr lang="en-US" sz="2000" dirty="0"/>
              <a:t>Most people currently targeted identify as:</a:t>
            </a:r>
          </a:p>
          <a:p>
            <a:pPr lvl="2"/>
            <a:r>
              <a:rPr lang="en-US" sz="2000" dirty="0"/>
              <a:t>5 – a decent amount: </a:t>
            </a:r>
            <a:r>
              <a:rPr lang="en-US" sz="2000" b="1" u="sng" dirty="0"/>
              <a:t>13.3%</a:t>
            </a:r>
          </a:p>
          <a:p>
            <a:pPr lvl="2"/>
            <a:r>
              <a:rPr lang="en-US" sz="2000" dirty="0"/>
              <a:t>5 – a lot: </a:t>
            </a:r>
            <a:r>
              <a:rPr lang="en-US" sz="2000" b="1" u="sng" dirty="0"/>
              <a:t>30.8%</a:t>
            </a:r>
          </a:p>
        </p:txBody>
      </p:sp>
    </p:spTree>
    <p:extLst>
      <p:ext uri="{BB962C8B-B14F-4D97-AF65-F5344CB8AC3E}">
        <p14:creationId xmlns:p14="http://schemas.microsoft.com/office/powerpoint/2010/main" val="20896772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Macintosh PowerPoint</Application>
  <PresentationFormat>Widescreen</PresentationFormat>
  <Paragraphs>391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Impact</vt:lpstr>
      <vt:lpstr>Badge</vt:lpstr>
      <vt:lpstr>Client Presentation</vt:lpstr>
      <vt:lpstr>Outline</vt:lpstr>
      <vt:lpstr>Problem Statement</vt:lpstr>
      <vt:lpstr>approach</vt:lpstr>
      <vt:lpstr>Dataset overview</vt:lpstr>
      <vt:lpstr>Customer Segmentation</vt:lpstr>
      <vt:lpstr>Age Analysis</vt:lpstr>
      <vt:lpstr>Marriage Status Analysis</vt:lpstr>
      <vt:lpstr>Education Status Analysis</vt:lpstr>
      <vt:lpstr>Education Status Analysis</vt:lpstr>
      <vt:lpstr>Month Analysis</vt:lpstr>
      <vt:lpstr>Month Analysis</vt:lpstr>
      <vt:lpstr>Employment Analysis</vt:lpstr>
      <vt:lpstr>Employment Analysis</vt:lpstr>
      <vt:lpstr>Statistical Learning Models</vt:lpstr>
      <vt:lpstr>Major Contributions to Successful Sales</vt:lpstr>
      <vt:lpstr>Strategies to improve sales</vt:lpstr>
      <vt:lpstr>Strategies to improve sales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dc:creator>Microsoft Office User</dc:creator>
  <cp:lastModifiedBy>Microsoft Office User</cp:lastModifiedBy>
  <cp:revision>1</cp:revision>
  <dcterms:created xsi:type="dcterms:W3CDTF">2020-03-17T22:00:40Z</dcterms:created>
  <dcterms:modified xsi:type="dcterms:W3CDTF">2020-03-17T22:00:53Z</dcterms:modified>
</cp:coreProperties>
</file>