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60" r:id="rId4"/>
    <p:sldId id="259" r:id="rId5"/>
    <p:sldId id="261" r:id="rId6"/>
    <p:sldId id="278" r:id="rId7"/>
    <p:sldId id="279" r:id="rId8"/>
    <p:sldId id="280" r:id="rId9"/>
    <p:sldId id="281" r:id="rId10"/>
    <p:sldId id="282" r:id="rId11"/>
    <p:sldId id="268" r:id="rId12"/>
    <p:sldId id="275" r:id="rId13"/>
    <p:sldId id="274" r:id="rId14"/>
    <p:sldId id="28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7EC56-4AC9-4A9F-A41F-655B46DEB5F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B21176-FE95-44DA-A53A-4EF4707B7ECB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CC958B4D-FC5F-4291-989B-26FBD58A70D9}" type="parTrans" cxnId="{5890CDFC-18F2-42BE-BDBD-331F2878718F}">
      <dgm:prSet/>
      <dgm:spPr/>
      <dgm:t>
        <a:bodyPr/>
        <a:lstStyle/>
        <a:p>
          <a:endParaRPr lang="en-US"/>
        </a:p>
      </dgm:t>
    </dgm:pt>
    <dgm:pt modelId="{37DCDE71-C6D0-4F61-8931-5CFFCD561B58}" type="sibTrans" cxnId="{5890CDFC-18F2-42BE-BDBD-331F2878718F}">
      <dgm:prSet/>
      <dgm:spPr/>
      <dgm:t>
        <a:bodyPr/>
        <a:lstStyle/>
        <a:p>
          <a:endParaRPr lang="en-US"/>
        </a:p>
      </dgm:t>
    </dgm:pt>
    <dgm:pt modelId="{1F016A1F-B639-462F-A2D1-19FA7DF9CEC5}">
      <dgm:prSet/>
      <dgm:spPr/>
      <dgm:t>
        <a:bodyPr/>
        <a:lstStyle/>
        <a:p>
          <a:r>
            <a:rPr lang="en-US"/>
            <a:t>Dataset Overview</a:t>
          </a:r>
        </a:p>
      </dgm:t>
    </dgm:pt>
    <dgm:pt modelId="{079F6939-9177-479E-9DA6-64BFA150D122}" type="parTrans" cxnId="{F23AEC47-E05D-46C5-A170-4E9FA41CB4DE}">
      <dgm:prSet/>
      <dgm:spPr/>
      <dgm:t>
        <a:bodyPr/>
        <a:lstStyle/>
        <a:p>
          <a:endParaRPr lang="en-US"/>
        </a:p>
      </dgm:t>
    </dgm:pt>
    <dgm:pt modelId="{53E6925D-6DF4-49F4-8112-8D221F1EEB12}" type="sibTrans" cxnId="{F23AEC47-E05D-46C5-A170-4E9FA41CB4DE}">
      <dgm:prSet/>
      <dgm:spPr/>
      <dgm:t>
        <a:bodyPr/>
        <a:lstStyle/>
        <a:p>
          <a:endParaRPr lang="en-US"/>
        </a:p>
      </dgm:t>
    </dgm:pt>
    <dgm:pt modelId="{4F1411F5-39B3-419C-8B34-5C547EBD8114}">
      <dgm:prSet/>
      <dgm:spPr/>
      <dgm:t>
        <a:bodyPr/>
        <a:lstStyle/>
        <a:p>
          <a:r>
            <a:rPr lang="en-US"/>
            <a:t>Dataset size and data types present</a:t>
          </a:r>
        </a:p>
      </dgm:t>
    </dgm:pt>
    <dgm:pt modelId="{8054C9C9-49F7-4B81-AD6E-4C3CEF8C9980}" type="parTrans" cxnId="{E44C9FE3-D0F7-49CD-A593-BA88A38C1B6B}">
      <dgm:prSet/>
      <dgm:spPr/>
      <dgm:t>
        <a:bodyPr/>
        <a:lstStyle/>
        <a:p>
          <a:endParaRPr lang="en-US"/>
        </a:p>
      </dgm:t>
    </dgm:pt>
    <dgm:pt modelId="{54F9EE81-EE43-49C7-BE35-9B1F67F005E9}" type="sibTrans" cxnId="{E44C9FE3-D0F7-49CD-A593-BA88A38C1B6B}">
      <dgm:prSet/>
      <dgm:spPr/>
      <dgm:t>
        <a:bodyPr/>
        <a:lstStyle/>
        <a:p>
          <a:endParaRPr lang="en-US"/>
        </a:p>
      </dgm:t>
    </dgm:pt>
    <dgm:pt modelId="{A5C8008D-E993-4142-BE29-6EBD6964C663}">
      <dgm:prSet/>
      <dgm:spPr/>
      <dgm:t>
        <a:bodyPr/>
        <a:lstStyle/>
        <a:p>
          <a:r>
            <a:rPr lang="en-US" dirty="0"/>
            <a:t>Packages used</a:t>
          </a:r>
        </a:p>
      </dgm:t>
    </dgm:pt>
    <dgm:pt modelId="{43C6B03F-71E9-4EDB-9C8D-C9E71B94CF7E}" type="parTrans" cxnId="{41AF011D-AEC8-4A69-90AC-5F707743A888}">
      <dgm:prSet/>
      <dgm:spPr/>
      <dgm:t>
        <a:bodyPr/>
        <a:lstStyle/>
        <a:p>
          <a:endParaRPr lang="en-US"/>
        </a:p>
      </dgm:t>
    </dgm:pt>
    <dgm:pt modelId="{61528496-9CD4-415C-A35F-F5AC96D53124}" type="sibTrans" cxnId="{41AF011D-AEC8-4A69-90AC-5F707743A888}">
      <dgm:prSet/>
      <dgm:spPr/>
      <dgm:t>
        <a:bodyPr/>
        <a:lstStyle/>
        <a:p>
          <a:endParaRPr lang="en-US"/>
        </a:p>
      </dgm:t>
    </dgm:pt>
    <dgm:pt modelId="{067C40B3-D745-47F5-9D90-AB3CCA69C082}">
      <dgm:prSet/>
      <dgm:spPr/>
      <dgm:t>
        <a:bodyPr/>
        <a:lstStyle/>
        <a:p>
          <a:r>
            <a:rPr lang="en-US" dirty="0"/>
            <a:t>Identify and remove uninformative features</a:t>
          </a:r>
        </a:p>
      </dgm:t>
    </dgm:pt>
    <dgm:pt modelId="{4E518B38-198A-449D-A93B-574258411ABA}" type="parTrans" cxnId="{B938EFAA-10CD-4322-818F-42C6C552481E}">
      <dgm:prSet/>
      <dgm:spPr/>
      <dgm:t>
        <a:bodyPr/>
        <a:lstStyle/>
        <a:p>
          <a:endParaRPr lang="en-US"/>
        </a:p>
      </dgm:t>
    </dgm:pt>
    <dgm:pt modelId="{36EDDA0C-1B3A-4D49-8B01-0EC3940A768D}" type="sibTrans" cxnId="{B938EFAA-10CD-4322-818F-42C6C552481E}">
      <dgm:prSet/>
      <dgm:spPr/>
      <dgm:t>
        <a:bodyPr/>
        <a:lstStyle/>
        <a:p>
          <a:endParaRPr lang="en-US"/>
        </a:p>
      </dgm:t>
    </dgm:pt>
    <dgm:pt modelId="{DC4397E4-2B89-4147-A02A-4C03E200FE72}">
      <dgm:prSet/>
      <dgm:spPr/>
      <dgm:t>
        <a:bodyPr/>
        <a:lstStyle/>
        <a:p>
          <a:r>
            <a:rPr lang="en-US"/>
            <a:t>Data Cleaning / Feature Transformations</a:t>
          </a:r>
        </a:p>
      </dgm:t>
    </dgm:pt>
    <dgm:pt modelId="{5B2AD131-4907-471B-9448-D94E6E83AFCE}" type="parTrans" cxnId="{4C066838-7CA5-4E88-AD98-4B2D9584A4E1}">
      <dgm:prSet/>
      <dgm:spPr/>
      <dgm:t>
        <a:bodyPr/>
        <a:lstStyle/>
        <a:p>
          <a:endParaRPr lang="en-US"/>
        </a:p>
      </dgm:t>
    </dgm:pt>
    <dgm:pt modelId="{A9DE5422-9659-400D-8481-7D21B6BB56DC}" type="sibTrans" cxnId="{4C066838-7CA5-4E88-AD98-4B2D9584A4E1}">
      <dgm:prSet/>
      <dgm:spPr/>
      <dgm:t>
        <a:bodyPr/>
        <a:lstStyle/>
        <a:p>
          <a:endParaRPr lang="en-US"/>
        </a:p>
      </dgm:t>
    </dgm:pt>
    <dgm:pt modelId="{3F6C1150-BD51-4577-8CAE-12772F7BA02C}">
      <dgm:prSet/>
      <dgm:spPr/>
      <dgm:t>
        <a:bodyPr/>
        <a:lstStyle/>
        <a:p>
          <a:r>
            <a:rPr lang="en-US"/>
            <a:t>Statistical Learning Models</a:t>
          </a:r>
        </a:p>
      </dgm:t>
    </dgm:pt>
    <dgm:pt modelId="{4CF64637-3B99-4CA1-8D79-B12ED1B83D66}" type="parTrans" cxnId="{782EF295-5790-49FD-AE57-42763DC4C6A4}">
      <dgm:prSet/>
      <dgm:spPr/>
      <dgm:t>
        <a:bodyPr/>
        <a:lstStyle/>
        <a:p>
          <a:endParaRPr lang="en-US"/>
        </a:p>
      </dgm:t>
    </dgm:pt>
    <dgm:pt modelId="{04CC73C9-36E5-4474-B890-D290AAC69E7A}" type="sibTrans" cxnId="{782EF295-5790-49FD-AE57-42763DC4C6A4}">
      <dgm:prSet/>
      <dgm:spPr/>
      <dgm:t>
        <a:bodyPr/>
        <a:lstStyle/>
        <a:p>
          <a:endParaRPr lang="en-US"/>
        </a:p>
      </dgm:t>
    </dgm:pt>
    <dgm:pt modelId="{3A123216-A3F6-48AE-8933-77141E5AF8DF}">
      <dgm:prSet/>
      <dgm:spPr/>
      <dgm:t>
        <a:bodyPr/>
        <a:lstStyle/>
        <a:p>
          <a:r>
            <a:rPr lang="en-US"/>
            <a:t>Overview</a:t>
          </a:r>
        </a:p>
      </dgm:t>
    </dgm:pt>
    <dgm:pt modelId="{228DF3BC-5015-4ABA-AD09-7FCA26E3B146}" type="parTrans" cxnId="{F4D01214-B2D6-4E27-983E-451BCF3437E4}">
      <dgm:prSet/>
      <dgm:spPr/>
      <dgm:t>
        <a:bodyPr/>
        <a:lstStyle/>
        <a:p>
          <a:endParaRPr lang="en-US"/>
        </a:p>
      </dgm:t>
    </dgm:pt>
    <dgm:pt modelId="{0CFE909D-AF09-43FC-8976-3ED399D2B82B}" type="sibTrans" cxnId="{F4D01214-B2D6-4E27-983E-451BCF3437E4}">
      <dgm:prSet/>
      <dgm:spPr/>
      <dgm:t>
        <a:bodyPr/>
        <a:lstStyle/>
        <a:p>
          <a:endParaRPr lang="en-US"/>
        </a:p>
      </dgm:t>
    </dgm:pt>
    <dgm:pt modelId="{CA7753BB-D6DE-4631-AA16-39A21D69A4C7}">
      <dgm:prSet/>
      <dgm:spPr/>
      <dgm:t>
        <a:bodyPr/>
        <a:lstStyle/>
        <a:p>
          <a:r>
            <a:rPr lang="en-US"/>
            <a:t>Results</a:t>
          </a:r>
        </a:p>
      </dgm:t>
    </dgm:pt>
    <dgm:pt modelId="{69412041-7E14-4630-830C-51A8394668A4}" type="parTrans" cxnId="{091CFC71-2388-44C8-93CF-0E52AB9BC7F8}">
      <dgm:prSet/>
      <dgm:spPr/>
      <dgm:t>
        <a:bodyPr/>
        <a:lstStyle/>
        <a:p>
          <a:endParaRPr lang="en-US"/>
        </a:p>
      </dgm:t>
    </dgm:pt>
    <dgm:pt modelId="{D4F94174-F0B2-4A8F-A657-16FC0DC31B58}" type="sibTrans" cxnId="{091CFC71-2388-44C8-93CF-0E52AB9BC7F8}">
      <dgm:prSet/>
      <dgm:spPr/>
      <dgm:t>
        <a:bodyPr/>
        <a:lstStyle/>
        <a:p>
          <a:endParaRPr lang="en-US"/>
        </a:p>
      </dgm:t>
    </dgm:pt>
    <dgm:pt modelId="{80CB5910-11AC-4704-ABBA-2ADA76455A04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D3C05C6A-81C4-4F45-B4E6-8AA8BD5BD7C8}" type="parTrans" cxnId="{797EE5D0-8F2E-49DE-A092-2C933DD9C18D}">
      <dgm:prSet/>
      <dgm:spPr/>
      <dgm:t>
        <a:bodyPr/>
        <a:lstStyle/>
        <a:p>
          <a:endParaRPr lang="en-US"/>
        </a:p>
      </dgm:t>
    </dgm:pt>
    <dgm:pt modelId="{C5973DA0-ABC9-42BF-8285-900682702750}" type="sibTrans" cxnId="{797EE5D0-8F2E-49DE-A092-2C933DD9C18D}">
      <dgm:prSet/>
      <dgm:spPr/>
      <dgm:t>
        <a:bodyPr/>
        <a:lstStyle/>
        <a:p>
          <a:endParaRPr lang="en-US"/>
        </a:p>
      </dgm:t>
    </dgm:pt>
    <dgm:pt modelId="{C5A402BC-4B5B-A344-BFE1-F558F7F06C74}" type="pres">
      <dgm:prSet presAssocID="{4FD7EC56-4AC9-4A9F-A41F-655B46DEB5F2}" presName="linear" presStyleCnt="0">
        <dgm:presLayoutVars>
          <dgm:dir/>
          <dgm:animLvl val="lvl"/>
          <dgm:resizeHandles val="exact"/>
        </dgm:presLayoutVars>
      </dgm:prSet>
      <dgm:spPr/>
    </dgm:pt>
    <dgm:pt modelId="{965740BF-C976-044E-A978-E25BEB7E74A9}" type="pres">
      <dgm:prSet presAssocID="{3BB21176-FE95-44DA-A53A-4EF4707B7ECB}" presName="parentLin" presStyleCnt="0"/>
      <dgm:spPr/>
    </dgm:pt>
    <dgm:pt modelId="{0026AFF3-F7ED-AC45-9444-C6C513AAB1AB}" type="pres">
      <dgm:prSet presAssocID="{3BB21176-FE95-44DA-A53A-4EF4707B7ECB}" presName="parentLeftMargin" presStyleLbl="node1" presStyleIdx="0" presStyleCnt="4"/>
      <dgm:spPr/>
    </dgm:pt>
    <dgm:pt modelId="{234C9455-5441-0E4A-A6A4-80202F40F287}" type="pres">
      <dgm:prSet presAssocID="{3BB21176-FE95-44DA-A53A-4EF4707B7ECB}" presName="parentText" presStyleLbl="node1" presStyleIdx="0" presStyleCnt="4" custScaleX="127262">
        <dgm:presLayoutVars>
          <dgm:chMax val="0"/>
          <dgm:bulletEnabled val="1"/>
        </dgm:presLayoutVars>
      </dgm:prSet>
      <dgm:spPr/>
    </dgm:pt>
    <dgm:pt modelId="{F2C30E03-20F1-A24B-9C51-0F62F4FA30DB}" type="pres">
      <dgm:prSet presAssocID="{3BB21176-FE95-44DA-A53A-4EF4707B7ECB}" presName="negativeSpace" presStyleCnt="0"/>
      <dgm:spPr/>
    </dgm:pt>
    <dgm:pt modelId="{80F04852-5606-DC45-99C8-FDB9205E4A69}" type="pres">
      <dgm:prSet presAssocID="{3BB21176-FE95-44DA-A53A-4EF4707B7ECB}" presName="childText" presStyleLbl="conFgAcc1" presStyleIdx="0" presStyleCnt="4">
        <dgm:presLayoutVars>
          <dgm:bulletEnabled val="1"/>
        </dgm:presLayoutVars>
      </dgm:prSet>
      <dgm:spPr/>
    </dgm:pt>
    <dgm:pt modelId="{1D314790-3F29-2B45-A0DE-11018391A091}" type="pres">
      <dgm:prSet presAssocID="{37DCDE71-C6D0-4F61-8931-5CFFCD561B58}" presName="spaceBetweenRectangles" presStyleCnt="0"/>
      <dgm:spPr/>
    </dgm:pt>
    <dgm:pt modelId="{4F2D2366-3174-7B4C-8957-8D201E3F3604}" type="pres">
      <dgm:prSet presAssocID="{1F016A1F-B639-462F-A2D1-19FA7DF9CEC5}" presName="parentLin" presStyleCnt="0"/>
      <dgm:spPr/>
    </dgm:pt>
    <dgm:pt modelId="{77603F7F-0EA8-934C-8C6A-C25D8E6CE642}" type="pres">
      <dgm:prSet presAssocID="{1F016A1F-B639-462F-A2D1-19FA7DF9CEC5}" presName="parentLeftMargin" presStyleLbl="node1" presStyleIdx="0" presStyleCnt="4"/>
      <dgm:spPr/>
    </dgm:pt>
    <dgm:pt modelId="{2CC89802-97E5-7D4C-8DB4-00FA87CCDADC}" type="pres">
      <dgm:prSet presAssocID="{1F016A1F-B639-462F-A2D1-19FA7DF9CEC5}" presName="parentText" presStyleLbl="node1" presStyleIdx="1" presStyleCnt="4" custScaleX="127262">
        <dgm:presLayoutVars>
          <dgm:chMax val="0"/>
          <dgm:bulletEnabled val="1"/>
        </dgm:presLayoutVars>
      </dgm:prSet>
      <dgm:spPr/>
    </dgm:pt>
    <dgm:pt modelId="{C6B93128-E275-6D4A-9567-A99019EEE528}" type="pres">
      <dgm:prSet presAssocID="{1F016A1F-B639-462F-A2D1-19FA7DF9CEC5}" presName="negativeSpace" presStyleCnt="0"/>
      <dgm:spPr/>
    </dgm:pt>
    <dgm:pt modelId="{D06AFD6A-9A0F-4F44-94C7-0183E68EA273}" type="pres">
      <dgm:prSet presAssocID="{1F016A1F-B639-462F-A2D1-19FA7DF9CEC5}" presName="childText" presStyleLbl="conFgAcc1" presStyleIdx="1" presStyleCnt="4">
        <dgm:presLayoutVars>
          <dgm:bulletEnabled val="1"/>
        </dgm:presLayoutVars>
      </dgm:prSet>
      <dgm:spPr/>
    </dgm:pt>
    <dgm:pt modelId="{98990026-5B70-1A4A-880A-1161F7587C51}" type="pres">
      <dgm:prSet presAssocID="{53E6925D-6DF4-49F4-8112-8D221F1EEB12}" presName="spaceBetweenRectangles" presStyleCnt="0"/>
      <dgm:spPr/>
    </dgm:pt>
    <dgm:pt modelId="{BC5AD3A8-9C81-A14D-9059-FB1D48DA777F}" type="pres">
      <dgm:prSet presAssocID="{DC4397E4-2B89-4147-A02A-4C03E200FE72}" presName="parentLin" presStyleCnt="0"/>
      <dgm:spPr/>
    </dgm:pt>
    <dgm:pt modelId="{92CBC72F-7E48-6D40-80C0-69B7C2D3AA0B}" type="pres">
      <dgm:prSet presAssocID="{DC4397E4-2B89-4147-A02A-4C03E200FE72}" presName="parentLeftMargin" presStyleLbl="node1" presStyleIdx="1" presStyleCnt="4"/>
      <dgm:spPr/>
    </dgm:pt>
    <dgm:pt modelId="{FEF09836-BA4E-2542-8C7C-83B3DDFC2110}" type="pres">
      <dgm:prSet presAssocID="{DC4397E4-2B89-4147-A02A-4C03E200FE72}" presName="parentText" presStyleLbl="node1" presStyleIdx="2" presStyleCnt="4" custScaleX="127262">
        <dgm:presLayoutVars>
          <dgm:chMax val="0"/>
          <dgm:bulletEnabled val="1"/>
        </dgm:presLayoutVars>
      </dgm:prSet>
      <dgm:spPr/>
    </dgm:pt>
    <dgm:pt modelId="{58712EE2-1EE9-D04C-8B2A-94D7CC7484F6}" type="pres">
      <dgm:prSet presAssocID="{DC4397E4-2B89-4147-A02A-4C03E200FE72}" presName="negativeSpace" presStyleCnt="0"/>
      <dgm:spPr/>
    </dgm:pt>
    <dgm:pt modelId="{41B3FB35-ADD0-F242-BD2C-7E10A303E0EE}" type="pres">
      <dgm:prSet presAssocID="{DC4397E4-2B89-4147-A02A-4C03E200FE72}" presName="childText" presStyleLbl="conFgAcc1" presStyleIdx="2" presStyleCnt="4">
        <dgm:presLayoutVars>
          <dgm:bulletEnabled val="1"/>
        </dgm:presLayoutVars>
      </dgm:prSet>
      <dgm:spPr/>
    </dgm:pt>
    <dgm:pt modelId="{E2B31D15-32F2-094E-906F-47114D925F84}" type="pres">
      <dgm:prSet presAssocID="{A9DE5422-9659-400D-8481-7D21B6BB56DC}" presName="spaceBetweenRectangles" presStyleCnt="0"/>
      <dgm:spPr/>
    </dgm:pt>
    <dgm:pt modelId="{5F490009-D853-084E-A8A6-88AAC56DEB69}" type="pres">
      <dgm:prSet presAssocID="{3F6C1150-BD51-4577-8CAE-12772F7BA02C}" presName="parentLin" presStyleCnt="0"/>
      <dgm:spPr/>
    </dgm:pt>
    <dgm:pt modelId="{84437F3C-9790-6E49-97F1-B5131FF9E15B}" type="pres">
      <dgm:prSet presAssocID="{3F6C1150-BD51-4577-8CAE-12772F7BA02C}" presName="parentLeftMargin" presStyleLbl="node1" presStyleIdx="2" presStyleCnt="4"/>
      <dgm:spPr/>
    </dgm:pt>
    <dgm:pt modelId="{E6DEC26F-71E2-4243-AE46-C70DA61DBBE9}" type="pres">
      <dgm:prSet presAssocID="{3F6C1150-BD51-4577-8CAE-12772F7BA02C}" presName="parentText" presStyleLbl="node1" presStyleIdx="3" presStyleCnt="4" custScaleX="127262">
        <dgm:presLayoutVars>
          <dgm:chMax val="0"/>
          <dgm:bulletEnabled val="1"/>
        </dgm:presLayoutVars>
      </dgm:prSet>
      <dgm:spPr/>
    </dgm:pt>
    <dgm:pt modelId="{E29F2C34-8CC9-714E-B394-6A99FD5BB9E0}" type="pres">
      <dgm:prSet presAssocID="{3F6C1150-BD51-4577-8CAE-12772F7BA02C}" presName="negativeSpace" presStyleCnt="0"/>
      <dgm:spPr/>
    </dgm:pt>
    <dgm:pt modelId="{DEC867BD-ECE7-8C4E-89C4-B243A84F4A8F}" type="pres">
      <dgm:prSet presAssocID="{3F6C1150-BD51-4577-8CAE-12772F7BA02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4D01214-B2D6-4E27-983E-451BCF3437E4}" srcId="{3F6C1150-BD51-4577-8CAE-12772F7BA02C}" destId="{3A123216-A3F6-48AE-8933-77141E5AF8DF}" srcOrd="0" destOrd="0" parTransId="{228DF3BC-5015-4ABA-AD09-7FCA26E3B146}" sibTransId="{0CFE909D-AF09-43FC-8976-3ED399D2B82B}"/>
    <dgm:cxn modelId="{41AF011D-AEC8-4A69-90AC-5F707743A888}" srcId="{1F016A1F-B639-462F-A2D1-19FA7DF9CEC5}" destId="{A5C8008D-E993-4142-BE29-6EBD6964C663}" srcOrd="2" destOrd="0" parTransId="{43C6B03F-71E9-4EDB-9C8D-C9E71B94CF7E}" sibTransId="{61528496-9CD4-415C-A35F-F5AC96D53124}"/>
    <dgm:cxn modelId="{40CF121F-7EAB-184F-883E-D76FDBD00CD1}" type="presOf" srcId="{3BB21176-FE95-44DA-A53A-4EF4707B7ECB}" destId="{234C9455-5441-0E4A-A6A4-80202F40F287}" srcOrd="1" destOrd="0" presId="urn:microsoft.com/office/officeart/2005/8/layout/list1"/>
    <dgm:cxn modelId="{4C066838-7CA5-4E88-AD98-4B2D9584A4E1}" srcId="{4FD7EC56-4AC9-4A9F-A41F-655B46DEB5F2}" destId="{DC4397E4-2B89-4147-A02A-4C03E200FE72}" srcOrd="2" destOrd="0" parTransId="{5B2AD131-4907-471B-9448-D94E6E83AFCE}" sibTransId="{A9DE5422-9659-400D-8481-7D21B6BB56DC}"/>
    <dgm:cxn modelId="{015C0E43-A429-4640-926D-9E5D13BE79B9}" type="presOf" srcId="{3BB21176-FE95-44DA-A53A-4EF4707B7ECB}" destId="{0026AFF3-F7ED-AC45-9444-C6C513AAB1AB}" srcOrd="0" destOrd="0" presId="urn:microsoft.com/office/officeart/2005/8/layout/list1"/>
    <dgm:cxn modelId="{9337DE46-2860-F142-84D6-F8743CB554FA}" type="presOf" srcId="{DC4397E4-2B89-4147-A02A-4C03E200FE72}" destId="{92CBC72F-7E48-6D40-80C0-69B7C2D3AA0B}" srcOrd="0" destOrd="0" presId="urn:microsoft.com/office/officeart/2005/8/layout/list1"/>
    <dgm:cxn modelId="{F23AEC47-E05D-46C5-A170-4E9FA41CB4DE}" srcId="{4FD7EC56-4AC9-4A9F-A41F-655B46DEB5F2}" destId="{1F016A1F-B639-462F-A2D1-19FA7DF9CEC5}" srcOrd="1" destOrd="0" parTransId="{079F6939-9177-479E-9DA6-64BFA150D122}" sibTransId="{53E6925D-6DF4-49F4-8112-8D221F1EEB12}"/>
    <dgm:cxn modelId="{90386556-4939-8545-974C-A6D48B546DDA}" type="presOf" srcId="{3F6C1150-BD51-4577-8CAE-12772F7BA02C}" destId="{84437F3C-9790-6E49-97F1-B5131FF9E15B}" srcOrd="0" destOrd="0" presId="urn:microsoft.com/office/officeart/2005/8/layout/list1"/>
    <dgm:cxn modelId="{AA09CF6F-37C0-574C-A2EC-384206C72638}" type="presOf" srcId="{1F016A1F-B639-462F-A2D1-19FA7DF9CEC5}" destId="{2CC89802-97E5-7D4C-8DB4-00FA87CCDADC}" srcOrd="1" destOrd="0" presId="urn:microsoft.com/office/officeart/2005/8/layout/list1"/>
    <dgm:cxn modelId="{205EEE71-86C3-284D-98B5-2E4801C5C572}" type="presOf" srcId="{A5C8008D-E993-4142-BE29-6EBD6964C663}" destId="{D06AFD6A-9A0F-4F44-94C7-0183E68EA273}" srcOrd="0" destOrd="2" presId="urn:microsoft.com/office/officeart/2005/8/layout/list1"/>
    <dgm:cxn modelId="{091CFC71-2388-44C8-93CF-0E52AB9BC7F8}" srcId="{3F6C1150-BD51-4577-8CAE-12772F7BA02C}" destId="{CA7753BB-D6DE-4631-AA16-39A21D69A4C7}" srcOrd="1" destOrd="0" parTransId="{69412041-7E14-4630-830C-51A8394668A4}" sibTransId="{D4F94174-F0B2-4A8F-A657-16FC0DC31B58}"/>
    <dgm:cxn modelId="{B9DAF875-BC08-7F41-8587-A52C73E954A3}" type="presOf" srcId="{3F6C1150-BD51-4577-8CAE-12772F7BA02C}" destId="{E6DEC26F-71E2-4243-AE46-C70DA61DBBE9}" srcOrd="1" destOrd="0" presId="urn:microsoft.com/office/officeart/2005/8/layout/list1"/>
    <dgm:cxn modelId="{D0649A7B-0CDA-074C-88F3-0BBC715D986E}" type="presOf" srcId="{3A123216-A3F6-48AE-8933-77141E5AF8DF}" destId="{DEC867BD-ECE7-8C4E-89C4-B243A84F4A8F}" srcOrd="0" destOrd="0" presId="urn:microsoft.com/office/officeart/2005/8/layout/list1"/>
    <dgm:cxn modelId="{43D2858F-D4FC-424A-8615-A8FF664D7213}" type="presOf" srcId="{1F016A1F-B639-462F-A2D1-19FA7DF9CEC5}" destId="{77603F7F-0EA8-934C-8C6A-C25D8E6CE642}" srcOrd="0" destOrd="0" presId="urn:microsoft.com/office/officeart/2005/8/layout/list1"/>
    <dgm:cxn modelId="{FD8E0795-DD58-8A49-9833-96C23A8C0F05}" type="presOf" srcId="{DC4397E4-2B89-4147-A02A-4C03E200FE72}" destId="{FEF09836-BA4E-2542-8C7C-83B3DDFC2110}" srcOrd="1" destOrd="0" presId="urn:microsoft.com/office/officeart/2005/8/layout/list1"/>
    <dgm:cxn modelId="{782EF295-5790-49FD-AE57-42763DC4C6A4}" srcId="{4FD7EC56-4AC9-4A9F-A41F-655B46DEB5F2}" destId="{3F6C1150-BD51-4577-8CAE-12772F7BA02C}" srcOrd="3" destOrd="0" parTransId="{4CF64637-3B99-4CA1-8D79-B12ED1B83D66}" sibTransId="{04CC73C9-36E5-4474-B890-D290AAC69E7A}"/>
    <dgm:cxn modelId="{0DA578A6-2D7B-204E-BFA7-E44123F63C86}" type="presOf" srcId="{4FD7EC56-4AC9-4A9F-A41F-655B46DEB5F2}" destId="{C5A402BC-4B5B-A344-BFE1-F558F7F06C74}" srcOrd="0" destOrd="0" presId="urn:microsoft.com/office/officeart/2005/8/layout/list1"/>
    <dgm:cxn modelId="{B938EFAA-10CD-4322-818F-42C6C552481E}" srcId="{1F016A1F-B639-462F-A2D1-19FA7DF9CEC5}" destId="{067C40B3-D745-47F5-9D90-AB3CCA69C082}" srcOrd="1" destOrd="0" parTransId="{4E518B38-198A-449D-A93B-574258411ABA}" sibTransId="{36EDDA0C-1B3A-4D49-8B01-0EC3940A768D}"/>
    <dgm:cxn modelId="{DB4355B1-33BF-8146-916C-87E305B92B92}" type="presOf" srcId="{067C40B3-D745-47F5-9D90-AB3CCA69C082}" destId="{D06AFD6A-9A0F-4F44-94C7-0183E68EA273}" srcOrd="0" destOrd="1" presId="urn:microsoft.com/office/officeart/2005/8/layout/list1"/>
    <dgm:cxn modelId="{797EE5D0-8F2E-49DE-A092-2C933DD9C18D}" srcId="{3F6C1150-BD51-4577-8CAE-12772F7BA02C}" destId="{80CB5910-11AC-4704-ABBA-2ADA76455A04}" srcOrd="2" destOrd="0" parTransId="{D3C05C6A-81C4-4F45-B4E6-8AA8BD5BD7C8}" sibTransId="{C5973DA0-ABC9-42BF-8285-900682702750}"/>
    <dgm:cxn modelId="{CCE4BCD7-2B2A-F446-8F43-6834CE3927CB}" type="presOf" srcId="{CA7753BB-D6DE-4631-AA16-39A21D69A4C7}" destId="{DEC867BD-ECE7-8C4E-89C4-B243A84F4A8F}" srcOrd="0" destOrd="1" presId="urn:microsoft.com/office/officeart/2005/8/layout/list1"/>
    <dgm:cxn modelId="{CBC522DA-8CE7-0D42-A1F9-E53D4DE87A7B}" type="presOf" srcId="{80CB5910-11AC-4704-ABBA-2ADA76455A04}" destId="{DEC867BD-ECE7-8C4E-89C4-B243A84F4A8F}" srcOrd="0" destOrd="2" presId="urn:microsoft.com/office/officeart/2005/8/layout/list1"/>
    <dgm:cxn modelId="{AC7CDDDD-15DC-E84F-B1D6-D8AE66380415}" type="presOf" srcId="{4F1411F5-39B3-419C-8B34-5C547EBD8114}" destId="{D06AFD6A-9A0F-4F44-94C7-0183E68EA273}" srcOrd="0" destOrd="0" presId="urn:microsoft.com/office/officeart/2005/8/layout/list1"/>
    <dgm:cxn modelId="{E44C9FE3-D0F7-49CD-A593-BA88A38C1B6B}" srcId="{1F016A1F-B639-462F-A2D1-19FA7DF9CEC5}" destId="{4F1411F5-39B3-419C-8B34-5C547EBD8114}" srcOrd="0" destOrd="0" parTransId="{8054C9C9-49F7-4B81-AD6E-4C3CEF8C9980}" sibTransId="{54F9EE81-EE43-49C7-BE35-9B1F67F005E9}"/>
    <dgm:cxn modelId="{5890CDFC-18F2-42BE-BDBD-331F2878718F}" srcId="{4FD7EC56-4AC9-4A9F-A41F-655B46DEB5F2}" destId="{3BB21176-FE95-44DA-A53A-4EF4707B7ECB}" srcOrd="0" destOrd="0" parTransId="{CC958B4D-FC5F-4291-989B-26FBD58A70D9}" sibTransId="{37DCDE71-C6D0-4F61-8931-5CFFCD561B58}"/>
    <dgm:cxn modelId="{66853416-3448-914E-8A15-E5F6863B1F32}" type="presParOf" srcId="{C5A402BC-4B5B-A344-BFE1-F558F7F06C74}" destId="{965740BF-C976-044E-A978-E25BEB7E74A9}" srcOrd="0" destOrd="0" presId="urn:microsoft.com/office/officeart/2005/8/layout/list1"/>
    <dgm:cxn modelId="{23DEBF9C-0FB0-EB41-BAB3-6AC85B9EB2CF}" type="presParOf" srcId="{965740BF-C976-044E-A978-E25BEB7E74A9}" destId="{0026AFF3-F7ED-AC45-9444-C6C513AAB1AB}" srcOrd="0" destOrd="0" presId="urn:microsoft.com/office/officeart/2005/8/layout/list1"/>
    <dgm:cxn modelId="{D2D01FA4-9927-D240-A20D-F72C71C62E98}" type="presParOf" srcId="{965740BF-C976-044E-A978-E25BEB7E74A9}" destId="{234C9455-5441-0E4A-A6A4-80202F40F287}" srcOrd="1" destOrd="0" presId="urn:microsoft.com/office/officeart/2005/8/layout/list1"/>
    <dgm:cxn modelId="{9F3648B6-5A73-7F4E-A967-EB0961DA0935}" type="presParOf" srcId="{C5A402BC-4B5B-A344-BFE1-F558F7F06C74}" destId="{F2C30E03-20F1-A24B-9C51-0F62F4FA30DB}" srcOrd="1" destOrd="0" presId="urn:microsoft.com/office/officeart/2005/8/layout/list1"/>
    <dgm:cxn modelId="{743ECB64-86DF-3343-B68D-7F103E279ED8}" type="presParOf" srcId="{C5A402BC-4B5B-A344-BFE1-F558F7F06C74}" destId="{80F04852-5606-DC45-99C8-FDB9205E4A69}" srcOrd="2" destOrd="0" presId="urn:microsoft.com/office/officeart/2005/8/layout/list1"/>
    <dgm:cxn modelId="{9F77538A-1BE2-A14E-B86A-74B02C77BFA8}" type="presParOf" srcId="{C5A402BC-4B5B-A344-BFE1-F558F7F06C74}" destId="{1D314790-3F29-2B45-A0DE-11018391A091}" srcOrd="3" destOrd="0" presId="urn:microsoft.com/office/officeart/2005/8/layout/list1"/>
    <dgm:cxn modelId="{AE14A8EC-2598-C241-8EBA-10DFEEED4665}" type="presParOf" srcId="{C5A402BC-4B5B-A344-BFE1-F558F7F06C74}" destId="{4F2D2366-3174-7B4C-8957-8D201E3F3604}" srcOrd="4" destOrd="0" presId="urn:microsoft.com/office/officeart/2005/8/layout/list1"/>
    <dgm:cxn modelId="{414BD5D0-EF3F-D141-8D99-7F8BD996A4CA}" type="presParOf" srcId="{4F2D2366-3174-7B4C-8957-8D201E3F3604}" destId="{77603F7F-0EA8-934C-8C6A-C25D8E6CE642}" srcOrd="0" destOrd="0" presId="urn:microsoft.com/office/officeart/2005/8/layout/list1"/>
    <dgm:cxn modelId="{7D40DC43-8CFC-EA43-A26C-D4BE0019C21E}" type="presParOf" srcId="{4F2D2366-3174-7B4C-8957-8D201E3F3604}" destId="{2CC89802-97E5-7D4C-8DB4-00FA87CCDADC}" srcOrd="1" destOrd="0" presId="urn:microsoft.com/office/officeart/2005/8/layout/list1"/>
    <dgm:cxn modelId="{F94F3CC7-D62D-2048-823D-3709B0113CC7}" type="presParOf" srcId="{C5A402BC-4B5B-A344-BFE1-F558F7F06C74}" destId="{C6B93128-E275-6D4A-9567-A99019EEE528}" srcOrd="5" destOrd="0" presId="urn:microsoft.com/office/officeart/2005/8/layout/list1"/>
    <dgm:cxn modelId="{EC5CE96A-B196-0443-B01E-9FEF81F96D87}" type="presParOf" srcId="{C5A402BC-4B5B-A344-BFE1-F558F7F06C74}" destId="{D06AFD6A-9A0F-4F44-94C7-0183E68EA273}" srcOrd="6" destOrd="0" presId="urn:microsoft.com/office/officeart/2005/8/layout/list1"/>
    <dgm:cxn modelId="{BB934654-DE57-B245-AF5F-492F3DB7CD6B}" type="presParOf" srcId="{C5A402BC-4B5B-A344-BFE1-F558F7F06C74}" destId="{98990026-5B70-1A4A-880A-1161F7587C51}" srcOrd="7" destOrd="0" presId="urn:microsoft.com/office/officeart/2005/8/layout/list1"/>
    <dgm:cxn modelId="{088A1F9B-56ED-4E42-8DC2-A74C7D90096B}" type="presParOf" srcId="{C5A402BC-4B5B-A344-BFE1-F558F7F06C74}" destId="{BC5AD3A8-9C81-A14D-9059-FB1D48DA777F}" srcOrd="8" destOrd="0" presId="urn:microsoft.com/office/officeart/2005/8/layout/list1"/>
    <dgm:cxn modelId="{8DF8992D-651E-9444-8B47-0943AF2D1861}" type="presParOf" srcId="{BC5AD3A8-9C81-A14D-9059-FB1D48DA777F}" destId="{92CBC72F-7E48-6D40-80C0-69B7C2D3AA0B}" srcOrd="0" destOrd="0" presId="urn:microsoft.com/office/officeart/2005/8/layout/list1"/>
    <dgm:cxn modelId="{6B7B16C9-DD91-5945-BAA9-A161F1D93CC0}" type="presParOf" srcId="{BC5AD3A8-9C81-A14D-9059-FB1D48DA777F}" destId="{FEF09836-BA4E-2542-8C7C-83B3DDFC2110}" srcOrd="1" destOrd="0" presId="urn:microsoft.com/office/officeart/2005/8/layout/list1"/>
    <dgm:cxn modelId="{23EC87E9-ACF9-6242-8DF3-5D9DCBBB34F2}" type="presParOf" srcId="{C5A402BC-4B5B-A344-BFE1-F558F7F06C74}" destId="{58712EE2-1EE9-D04C-8B2A-94D7CC7484F6}" srcOrd="9" destOrd="0" presId="urn:microsoft.com/office/officeart/2005/8/layout/list1"/>
    <dgm:cxn modelId="{7305ADE8-B545-C340-97E7-8D87802D7948}" type="presParOf" srcId="{C5A402BC-4B5B-A344-BFE1-F558F7F06C74}" destId="{41B3FB35-ADD0-F242-BD2C-7E10A303E0EE}" srcOrd="10" destOrd="0" presId="urn:microsoft.com/office/officeart/2005/8/layout/list1"/>
    <dgm:cxn modelId="{7F68013E-EA4F-7643-ABD4-26B81D395DC3}" type="presParOf" srcId="{C5A402BC-4B5B-A344-BFE1-F558F7F06C74}" destId="{E2B31D15-32F2-094E-906F-47114D925F84}" srcOrd="11" destOrd="0" presId="urn:microsoft.com/office/officeart/2005/8/layout/list1"/>
    <dgm:cxn modelId="{1FA8F0E7-4CDE-7D47-9970-88BE0D05B3C0}" type="presParOf" srcId="{C5A402BC-4B5B-A344-BFE1-F558F7F06C74}" destId="{5F490009-D853-084E-A8A6-88AAC56DEB69}" srcOrd="12" destOrd="0" presId="urn:microsoft.com/office/officeart/2005/8/layout/list1"/>
    <dgm:cxn modelId="{470DE931-727B-E54F-A513-5EF918539A2F}" type="presParOf" srcId="{5F490009-D853-084E-A8A6-88AAC56DEB69}" destId="{84437F3C-9790-6E49-97F1-B5131FF9E15B}" srcOrd="0" destOrd="0" presId="urn:microsoft.com/office/officeart/2005/8/layout/list1"/>
    <dgm:cxn modelId="{64222256-3AD7-5548-8C45-8D1DA9DA6F11}" type="presParOf" srcId="{5F490009-D853-084E-A8A6-88AAC56DEB69}" destId="{E6DEC26F-71E2-4243-AE46-C70DA61DBBE9}" srcOrd="1" destOrd="0" presId="urn:microsoft.com/office/officeart/2005/8/layout/list1"/>
    <dgm:cxn modelId="{46EE8073-0E1A-EF41-A836-1393A987CCC0}" type="presParOf" srcId="{C5A402BC-4B5B-A344-BFE1-F558F7F06C74}" destId="{E29F2C34-8CC9-714E-B394-6A99FD5BB9E0}" srcOrd="13" destOrd="0" presId="urn:microsoft.com/office/officeart/2005/8/layout/list1"/>
    <dgm:cxn modelId="{A37E432D-F882-F448-BE98-845D574D2B3F}" type="presParOf" srcId="{C5A402BC-4B5B-A344-BFE1-F558F7F06C74}" destId="{DEC867BD-ECE7-8C4E-89C4-B243A84F4A8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E2A86C-1E6E-491F-94F4-9DB17B033036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6D45B78-2EB1-41F5-99E0-A904CC159837}">
      <dgm:prSet/>
      <dgm:spPr/>
      <dgm:t>
        <a:bodyPr/>
        <a:lstStyle/>
        <a:p>
          <a:r>
            <a:rPr lang="en-US" dirty="0"/>
            <a:t>Data handling / feature transformation</a:t>
          </a:r>
        </a:p>
      </dgm:t>
    </dgm:pt>
    <dgm:pt modelId="{6E6D4127-5E4C-4660-BDED-770E6AF4D2AB}" type="parTrans" cxnId="{C8FCD0C9-4E70-4CDB-8A9A-0DCE6D8BAA9B}">
      <dgm:prSet/>
      <dgm:spPr/>
      <dgm:t>
        <a:bodyPr/>
        <a:lstStyle/>
        <a:p>
          <a:endParaRPr lang="en-US"/>
        </a:p>
      </dgm:t>
    </dgm:pt>
    <dgm:pt modelId="{C9B83975-E078-4DBE-A5CD-A4A07597990A}" type="sibTrans" cxnId="{C8FCD0C9-4E70-4CDB-8A9A-0DCE6D8BAA9B}">
      <dgm:prSet/>
      <dgm:spPr/>
      <dgm:t>
        <a:bodyPr/>
        <a:lstStyle/>
        <a:p>
          <a:endParaRPr lang="en-US"/>
        </a:p>
      </dgm:t>
    </dgm:pt>
    <dgm:pt modelId="{60AC7741-C853-4103-9202-9768C1E4318E}">
      <dgm:prSet/>
      <dgm:spPr/>
      <dgm:t>
        <a:bodyPr/>
        <a:lstStyle/>
        <a:p>
          <a:r>
            <a:rPr lang="en-US"/>
            <a:t>Pandas</a:t>
          </a:r>
        </a:p>
      </dgm:t>
    </dgm:pt>
    <dgm:pt modelId="{7CE72F62-5AEB-43FA-B150-7CD9B4539F8E}" type="parTrans" cxnId="{670E7633-18DB-4891-B36D-695E28BD6B48}">
      <dgm:prSet/>
      <dgm:spPr/>
      <dgm:t>
        <a:bodyPr/>
        <a:lstStyle/>
        <a:p>
          <a:endParaRPr lang="en-US"/>
        </a:p>
      </dgm:t>
    </dgm:pt>
    <dgm:pt modelId="{4CD463EB-4B7E-44D7-8F14-FC5B528A72D5}" type="sibTrans" cxnId="{670E7633-18DB-4891-B36D-695E28BD6B48}">
      <dgm:prSet/>
      <dgm:spPr/>
      <dgm:t>
        <a:bodyPr/>
        <a:lstStyle/>
        <a:p>
          <a:endParaRPr lang="en-US"/>
        </a:p>
      </dgm:t>
    </dgm:pt>
    <dgm:pt modelId="{ECCA8723-55A9-4FFC-B1E7-D50C63220807}">
      <dgm:prSet/>
      <dgm:spPr/>
      <dgm:t>
        <a:bodyPr/>
        <a:lstStyle/>
        <a:p>
          <a:r>
            <a:rPr lang="en-US" dirty="0" err="1"/>
            <a:t>Groupby</a:t>
          </a:r>
          <a:r>
            <a:rPr lang="en-US" dirty="0"/>
            <a:t> to aggregate data</a:t>
          </a:r>
        </a:p>
      </dgm:t>
    </dgm:pt>
    <dgm:pt modelId="{E32A955B-3BE2-4922-9A2D-B5808E79D819}" type="parTrans" cxnId="{B73E67FE-A725-49D1-A748-DAE177335FBB}">
      <dgm:prSet/>
      <dgm:spPr/>
      <dgm:t>
        <a:bodyPr/>
        <a:lstStyle/>
        <a:p>
          <a:endParaRPr lang="en-US"/>
        </a:p>
      </dgm:t>
    </dgm:pt>
    <dgm:pt modelId="{0625665B-B1B2-474F-9E09-F89A2806BA90}" type="sibTrans" cxnId="{B73E67FE-A725-49D1-A748-DAE177335FBB}">
      <dgm:prSet/>
      <dgm:spPr/>
      <dgm:t>
        <a:bodyPr/>
        <a:lstStyle/>
        <a:p>
          <a:endParaRPr lang="en-US"/>
        </a:p>
      </dgm:t>
    </dgm:pt>
    <dgm:pt modelId="{770463BD-58FC-4C94-BDAF-2E7D30435238}">
      <dgm:prSet/>
      <dgm:spPr/>
      <dgm:t>
        <a:bodyPr/>
        <a:lstStyle/>
        <a:p>
          <a:r>
            <a:rPr lang="en-US"/>
            <a:t>Numpy</a:t>
          </a:r>
        </a:p>
      </dgm:t>
    </dgm:pt>
    <dgm:pt modelId="{B6B114B9-C17C-47F3-9849-C4566B3D0894}" type="parTrans" cxnId="{43DD9E05-262A-4B22-8233-92A82541F867}">
      <dgm:prSet/>
      <dgm:spPr/>
      <dgm:t>
        <a:bodyPr/>
        <a:lstStyle/>
        <a:p>
          <a:endParaRPr lang="en-US"/>
        </a:p>
      </dgm:t>
    </dgm:pt>
    <dgm:pt modelId="{BD577E13-75AF-4CE9-BB40-5FB981794E08}" type="sibTrans" cxnId="{43DD9E05-262A-4B22-8233-92A82541F867}">
      <dgm:prSet/>
      <dgm:spPr/>
      <dgm:t>
        <a:bodyPr/>
        <a:lstStyle/>
        <a:p>
          <a:endParaRPr lang="en-US"/>
        </a:p>
      </dgm:t>
    </dgm:pt>
    <dgm:pt modelId="{845C200E-00B4-4052-A3CF-02F66903A931}">
      <dgm:prSet/>
      <dgm:spPr/>
      <dgm:t>
        <a:bodyPr/>
        <a:lstStyle/>
        <a:p>
          <a:r>
            <a:rPr lang="en-US"/>
            <a:t>Modeling</a:t>
          </a:r>
        </a:p>
      </dgm:t>
    </dgm:pt>
    <dgm:pt modelId="{84D289D1-545E-42E9-81C9-64502A6AC8AD}" type="parTrans" cxnId="{CC754C08-5353-4243-9B7B-C53038BFB2C9}">
      <dgm:prSet/>
      <dgm:spPr/>
      <dgm:t>
        <a:bodyPr/>
        <a:lstStyle/>
        <a:p>
          <a:endParaRPr lang="en-US"/>
        </a:p>
      </dgm:t>
    </dgm:pt>
    <dgm:pt modelId="{A9DAE320-6B4B-401C-8EB4-F2EE16445D31}" type="sibTrans" cxnId="{CC754C08-5353-4243-9B7B-C53038BFB2C9}">
      <dgm:prSet/>
      <dgm:spPr/>
      <dgm:t>
        <a:bodyPr/>
        <a:lstStyle/>
        <a:p>
          <a:endParaRPr lang="en-US"/>
        </a:p>
      </dgm:t>
    </dgm:pt>
    <dgm:pt modelId="{BC29E464-75F5-44FE-B246-69584E105716}">
      <dgm:prSet/>
      <dgm:spPr/>
      <dgm:t>
        <a:bodyPr/>
        <a:lstStyle/>
        <a:p>
          <a:r>
            <a:rPr lang="en-US"/>
            <a:t>Scikit-learn</a:t>
          </a:r>
        </a:p>
      </dgm:t>
    </dgm:pt>
    <dgm:pt modelId="{9280E9C9-9CCB-423E-AEA5-5143DE898A6A}" type="parTrans" cxnId="{FC1FBD50-FDB5-4BE6-B97B-5BD941280756}">
      <dgm:prSet/>
      <dgm:spPr/>
      <dgm:t>
        <a:bodyPr/>
        <a:lstStyle/>
        <a:p>
          <a:endParaRPr lang="en-US"/>
        </a:p>
      </dgm:t>
    </dgm:pt>
    <dgm:pt modelId="{139770EA-0F1C-4ED0-B3BA-909ADA8F81DB}" type="sibTrans" cxnId="{FC1FBD50-FDB5-4BE6-B97B-5BD941280756}">
      <dgm:prSet/>
      <dgm:spPr/>
      <dgm:t>
        <a:bodyPr/>
        <a:lstStyle/>
        <a:p>
          <a:endParaRPr lang="en-US"/>
        </a:p>
      </dgm:t>
    </dgm:pt>
    <dgm:pt modelId="{17991414-DF8D-4CED-A3EA-687E4DB19A0D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50ED7032-9B17-482C-AC2A-EFE7AE40B6A2}" type="parTrans" cxnId="{062360CC-CD0C-410F-BC5A-72316AF0BC7E}">
      <dgm:prSet/>
      <dgm:spPr/>
      <dgm:t>
        <a:bodyPr/>
        <a:lstStyle/>
        <a:p>
          <a:endParaRPr lang="en-US"/>
        </a:p>
      </dgm:t>
    </dgm:pt>
    <dgm:pt modelId="{AEA67023-D9D2-4A76-8109-7F1396BA53AB}" type="sibTrans" cxnId="{062360CC-CD0C-410F-BC5A-72316AF0BC7E}">
      <dgm:prSet/>
      <dgm:spPr/>
      <dgm:t>
        <a:bodyPr/>
        <a:lstStyle/>
        <a:p>
          <a:endParaRPr lang="en-US"/>
        </a:p>
      </dgm:t>
    </dgm:pt>
    <dgm:pt modelId="{A57598E0-5441-4814-85D2-B37444F32980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9E050E3F-588C-4DD7-81F4-EB804D4FA6D8}" type="parTrans" cxnId="{91B67517-FAFC-41D4-A573-F8686C70D943}">
      <dgm:prSet/>
      <dgm:spPr/>
      <dgm:t>
        <a:bodyPr/>
        <a:lstStyle/>
        <a:p>
          <a:endParaRPr lang="en-US"/>
        </a:p>
      </dgm:t>
    </dgm:pt>
    <dgm:pt modelId="{5AB4AC74-DE95-49D4-838C-FD19B2ACD79E}" type="sibTrans" cxnId="{91B67517-FAFC-41D4-A573-F8686C70D943}">
      <dgm:prSet/>
      <dgm:spPr/>
      <dgm:t>
        <a:bodyPr/>
        <a:lstStyle/>
        <a:p>
          <a:endParaRPr lang="en-US"/>
        </a:p>
      </dgm:t>
    </dgm:pt>
    <dgm:pt modelId="{8F978598-65BD-425E-8AC1-C6AE3B3522C0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EBFDD458-2A12-4D53-9DFE-C847F4894A3F}" type="parTrans" cxnId="{1D9896F3-CDF7-474B-96BC-2A965EB19ED7}">
      <dgm:prSet/>
      <dgm:spPr/>
      <dgm:t>
        <a:bodyPr/>
        <a:lstStyle/>
        <a:p>
          <a:endParaRPr lang="en-US"/>
        </a:p>
      </dgm:t>
    </dgm:pt>
    <dgm:pt modelId="{26803666-E32D-4A7F-9D03-45FFDA0D4D70}" type="sibTrans" cxnId="{1D9896F3-CDF7-474B-96BC-2A965EB19ED7}">
      <dgm:prSet/>
      <dgm:spPr/>
      <dgm:t>
        <a:bodyPr/>
        <a:lstStyle/>
        <a:p>
          <a:endParaRPr lang="en-US"/>
        </a:p>
      </dgm:t>
    </dgm:pt>
    <dgm:pt modelId="{B17761F1-CCA6-4E53-AA43-AC5864353C0B}">
      <dgm:prSet/>
      <dgm:spPr/>
      <dgm:t>
        <a:bodyPr/>
        <a:lstStyle/>
        <a:p>
          <a:r>
            <a:rPr lang="en-US"/>
            <a:t>Seaborn</a:t>
          </a:r>
        </a:p>
      </dgm:t>
    </dgm:pt>
    <dgm:pt modelId="{34BF2416-887C-48FD-86E6-1211611D6D12}" type="parTrans" cxnId="{DBD75B37-003B-4C36-AA35-D197612459F4}">
      <dgm:prSet/>
      <dgm:spPr/>
      <dgm:t>
        <a:bodyPr/>
        <a:lstStyle/>
        <a:p>
          <a:endParaRPr lang="en-US"/>
        </a:p>
      </dgm:t>
    </dgm:pt>
    <dgm:pt modelId="{F5E8BE3C-FA44-40CF-8805-34738312AC39}" type="sibTrans" cxnId="{DBD75B37-003B-4C36-AA35-D197612459F4}">
      <dgm:prSet/>
      <dgm:spPr/>
      <dgm:t>
        <a:bodyPr/>
        <a:lstStyle/>
        <a:p>
          <a:endParaRPr lang="en-US"/>
        </a:p>
      </dgm:t>
    </dgm:pt>
    <dgm:pt modelId="{10481CDC-BE31-41F3-A714-A1B981294E52}">
      <dgm:prSet/>
      <dgm:spPr/>
      <dgm:t>
        <a:bodyPr/>
        <a:lstStyle/>
        <a:p>
          <a:r>
            <a:rPr lang="en-US"/>
            <a:t>Matplotlib</a:t>
          </a:r>
        </a:p>
      </dgm:t>
    </dgm:pt>
    <dgm:pt modelId="{6AC7E43F-1884-4610-912F-C1F5405DDD09}" type="parTrans" cxnId="{97B2DB18-4FF2-4D62-B89E-957574E012F2}">
      <dgm:prSet/>
      <dgm:spPr/>
      <dgm:t>
        <a:bodyPr/>
        <a:lstStyle/>
        <a:p>
          <a:endParaRPr lang="en-US"/>
        </a:p>
      </dgm:t>
    </dgm:pt>
    <dgm:pt modelId="{974EBA21-AE80-4E88-8409-C24FB842D4C7}" type="sibTrans" cxnId="{97B2DB18-4FF2-4D62-B89E-957574E012F2}">
      <dgm:prSet/>
      <dgm:spPr/>
      <dgm:t>
        <a:bodyPr/>
        <a:lstStyle/>
        <a:p>
          <a:endParaRPr lang="en-US"/>
        </a:p>
      </dgm:t>
    </dgm:pt>
    <dgm:pt modelId="{2C026AB4-3887-7F4B-91F7-5E2F368179B3}" type="pres">
      <dgm:prSet presAssocID="{5CE2A86C-1E6E-491F-94F4-9DB17B033036}" presName="linear" presStyleCnt="0">
        <dgm:presLayoutVars>
          <dgm:dir/>
          <dgm:animLvl val="lvl"/>
          <dgm:resizeHandles val="exact"/>
        </dgm:presLayoutVars>
      </dgm:prSet>
      <dgm:spPr/>
    </dgm:pt>
    <dgm:pt modelId="{E8C09A58-61C1-2145-A2DE-6383533AB1E9}" type="pres">
      <dgm:prSet presAssocID="{36D45B78-2EB1-41F5-99E0-A904CC159837}" presName="parentLin" presStyleCnt="0"/>
      <dgm:spPr/>
    </dgm:pt>
    <dgm:pt modelId="{11AA260E-0A00-CD47-8ABA-1177C4103B72}" type="pres">
      <dgm:prSet presAssocID="{36D45B78-2EB1-41F5-99E0-A904CC159837}" presName="parentLeftMargin" presStyleLbl="node1" presStyleIdx="0" presStyleCnt="3"/>
      <dgm:spPr/>
    </dgm:pt>
    <dgm:pt modelId="{0F4EE5FC-254C-4B42-B525-DF7EEA95A558}" type="pres">
      <dgm:prSet presAssocID="{36D45B78-2EB1-41F5-99E0-A904CC1598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B4D5F3-3B73-164F-8E1B-52BF0ED8155E}" type="pres">
      <dgm:prSet presAssocID="{36D45B78-2EB1-41F5-99E0-A904CC159837}" presName="negativeSpace" presStyleCnt="0"/>
      <dgm:spPr/>
    </dgm:pt>
    <dgm:pt modelId="{D1805E51-E6EB-FA45-A88E-EFE82CE239B5}" type="pres">
      <dgm:prSet presAssocID="{36D45B78-2EB1-41F5-99E0-A904CC159837}" presName="childText" presStyleLbl="conFgAcc1" presStyleIdx="0" presStyleCnt="3">
        <dgm:presLayoutVars>
          <dgm:bulletEnabled val="1"/>
        </dgm:presLayoutVars>
      </dgm:prSet>
      <dgm:spPr/>
    </dgm:pt>
    <dgm:pt modelId="{9CD8D185-72E3-884E-83D0-33D55DA0EB22}" type="pres">
      <dgm:prSet presAssocID="{C9B83975-E078-4DBE-A5CD-A4A07597990A}" presName="spaceBetweenRectangles" presStyleCnt="0"/>
      <dgm:spPr/>
    </dgm:pt>
    <dgm:pt modelId="{3355B716-8140-9943-805D-3D61105AC09F}" type="pres">
      <dgm:prSet presAssocID="{845C200E-00B4-4052-A3CF-02F66903A931}" presName="parentLin" presStyleCnt="0"/>
      <dgm:spPr/>
    </dgm:pt>
    <dgm:pt modelId="{76E9573E-D081-924E-99C7-023EA97C1BD0}" type="pres">
      <dgm:prSet presAssocID="{845C200E-00B4-4052-A3CF-02F66903A931}" presName="parentLeftMargin" presStyleLbl="node1" presStyleIdx="0" presStyleCnt="3"/>
      <dgm:spPr/>
    </dgm:pt>
    <dgm:pt modelId="{A4760E8C-3645-344C-A00E-AE8FF1E1793C}" type="pres">
      <dgm:prSet presAssocID="{845C200E-00B4-4052-A3CF-02F66903A9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C2C7BF-EA49-E748-89EF-A940631A2BDC}" type="pres">
      <dgm:prSet presAssocID="{845C200E-00B4-4052-A3CF-02F66903A931}" presName="negativeSpace" presStyleCnt="0"/>
      <dgm:spPr/>
    </dgm:pt>
    <dgm:pt modelId="{CD568ECD-534B-1047-AC30-81CFCA837977}" type="pres">
      <dgm:prSet presAssocID="{845C200E-00B4-4052-A3CF-02F66903A931}" presName="childText" presStyleLbl="conFgAcc1" presStyleIdx="1" presStyleCnt="3">
        <dgm:presLayoutVars>
          <dgm:bulletEnabled val="1"/>
        </dgm:presLayoutVars>
      </dgm:prSet>
      <dgm:spPr/>
    </dgm:pt>
    <dgm:pt modelId="{5CF9C8DC-8953-854F-B25B-60F0128AA267}" type="pres">
      <dgm:prSet presAssocID="{A9DAE320-6B4B-401C-8EB4-F2EE16445D31}" presName="spaceBetweenRectangles" presStyleCnt="0"/>
      <dgm:spPr/>
    </dgm:pt>
    <dgm:pt modelId="{04FAB604-39A2-3F4F-95AF-2906434480DA}" type="pres">
      <dgm:prSet presAssocID="{8F978598-65BD-425E-8AC1-C6AE3B3522C0}" presName="parentLin" presStyleCnt="0"/>
      <dgm:spPr/>
    </dgm:pt>
    <dgm:pt modelId="{E241DE1A-E26B-9A44-9A57-F3D384642C3C}" type="pres">
      <dgm:prSet presAssocID="{8F978598-65BD-425E-8AC1-C6AE3B3522C0}" presName="parentLeftMargin" presStyleLbl="node1" presStyleIdx="1" presStyleCnt="3"/>
      <dgm:spPr/>
    </dgm:pt>
    <dgm:pt modelId="{CC07151E-CD48-0B45-A40B-BE9B1E231AAD}" type="pres">
      <dgm:prSet presAssocID="{8F978598-65BD-425E-8AC1-C6AE3B3522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5850B0-B45E-D343-9166-E480D38D7465}" type="pres">
      <dgm:prSet presAssocID="{8F978598-65BD-425E-8AC1-C6AE3B3522C0}" presName="negativeSpace" presStyleCnt="0"/>
      <dgm:spPr/>
    </dgm:pt>
    <dgm:pt modelId="{033714CE-A7FD-BE49-BDB7-57A27135B44D}" type="pres">
      <dgm:prSet presAssocID="{8F978598-65BD-425E-8AC1-C6AE3B3522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3DD9E05-262A-4B22-8233-92A82541F867}" srcId="{36D45B78-2EB1-41F5-99E0-A904CC159837}" destId="{770463BD-58FC-4C94-BDAF-2E7D30435238}" srcOrd="1" destOrd="0" parTransId="{B6B114B9-C17C-47F3-9849-C4566B3D0894}" sibTransId="{BD577E13-75AF-4CE9-BB40-5FB981794E08}"/>
    <dgm:cxn modelId="{CC754C08-5353-4243-9B7B-C53038BFB2C9}" srcId="{5CE2A86C-1E6E-491F-94F4-9DB17B033036}" destId="{845C200E-00B4-4052-A3CF-02F66903A931}" srcOrd="1" destOrd="0" parTransId="{84D289D1-545E-42E9-81C9-64502A6AC8AD}" sibTransId="{A9DAE320-6B4B-401C-8EB4-F2EE16445D31}"/>
    <dgm:cxn modelId="{EE1F460D-B8C8-EE46-9D23-09B69EE7AAE1}" type="presOf" srcId="{17991414-DF8D-4CED-A3EA-687E4DB19A0D}" destId="{CD568ECD-534B-1047-AC30-81CFCA837977}" srcOrd="0" destOrd="1" presId="urn:microsoft.com/office/officeart/2005/8/layout/list1"/>
    <dgm:cxn modelId="{91B67517-FAFC-41D4-A573-F8686C70D943}" srcId="{BC29E464-75F5-44FE-B246-69584E105716}" destId="{A57598E0-5441-4814-85D2-B37444F32980}" srcOrd="1" destOrd="0" parTransId="{9E050E3F-588C-4DD7-81F4-EB804D4FA6D8}" sibTransId="{5AB4AC74-DE95-49D4-838C-FD19B2ACD79E}"/>
    <dgm:cxn modelId="{97B2DB18-4FF2-4D62-B89E-957574E012F2}" srcId="{8F978598-65BD-425E-8AC1-C6AE3B3522C0}" destId="{10481CDC-BE31-41F3-A714-A1B981294E52}" srcOrd="1" destOrd="0" parTransId="{6AC7E43F-1884-4610-912F-C1F5405DDD09}" sibTransId="{974EBA21-AE80-4E88-8409-C24FB842D4C7}"/>
    <dgm:cxn modelId="{670E7633-18DB-4891-B36D-695E28BD6B48}" srcId="{36D45B78-2EB1-41F5-99E0-A904CC159837}" destId="{60AC7741-C853-4103-9202-9768C1E4318E}" srcOrd="0" destOrd="0" parTransId="{7CE72F62-5AEB-43FA-B150-7CD9B4539F8E}" sibTransId="{4CD463EB-4B7E-44D7-8F14-FC5B528A72D5}"/>
    <dgm:cxn modelId="{DBD75B37-003B-4C36-AA35-D197612459F4}" srcId="{8F978598-65BD-425E-8AC1-C6AE3B3522C0}" destId="{B17761F1-CCA6-4E53-AA43-AC5864353C0B}" srcOrd="0" destOrd="0" parTransId="{34BF2416-887C-48FD-86E6-1211611D6D12}" sibTransId="{F5E8BE3C-FA44-40CF-8805-34738312AC39}"/>
    <dgm:cxn modelId="{FDD90D42-D266-2844-8CEF-58636E150782}" type="presOf" srcId="{A57598E0-5441-4814-85D2-B37444F32980}" destId="{CD568ECD-534B-1047-AC30-81CFCA837977}" srcOrd="0" destOrd="2" presId="urn:microsoft.com/office/officeart/2005/8/layout/list1"/>
    <dgm:cxn modelId="{FC1FBD50-FDB5-4BE6-B97B-5BD941280756}" srcId="{845C200E-00B4-4052-A3CF-02F66903A931}" destId="{BC29E464-75F5-44FE-B246-69584E105716}" srcOrd="0" destOrd="0" parTransId="{9280E9C9-9CCB-423E-AEA5-5143DE898A6A}" sibTransId="{139770EA-0F1C-4ED0-B3BA-909ADA8F81DB}"/>
    <dgm:cxn modelId="{D7ED515D-072C-074E-8D1F-242DB43E3941}" type="presOf" srcId="{36D45B78-2EB1-41F5-99E0-A904CC159837}" destId="{0F4EE5FC-254C-4B42-B525-DF7EEA95A558}" srcOrd="1" destOrd="0" presId="urn:microsoft.com/office/officeart/2005/8/layout/list1"/>
    <dgm:cxn modelId="{0EBB056D-41D7-A849-8928-A96AA06EF56B}" type="presOf" srcId="{8F978598-65BD-425E-8AC1-C6AE3B3522C0}" destId="{E241DE1A-E26B-9A44-9A57-F3D384642C3C}" srcOrd="0" destOrd="0" presId="urn:microsoft.com/office/officeart/2005/8/layout/list1"/>
    <dgm:cxn modelId="{D91C7E7A-EE3C-2344-9DD2-F36EC805D3F0}" type="presOf" srcId="{36D45B78-2EB1-41F5-99E0-A904CC159837}" destId="{11AA260E-0A00-CD47-8ABA-1177C4103B72}" srcOrd="0" destOrd="0" presId="urn:microsoft.com/office/officeart/2005/8/layout/list1"/>
    <dgm:cxn modelId="{3BA2C981-3BCC-4B41-8B97-CEA761141D2E}" type="presOf" srcId="{8F978598-65BD-425E-8AC1-C6AE3B3522C0}" destId="{CC07151E-CD48-0B45-A40B-BE9B1E231AAD}" srcOrd="1" destOrd="0" presId="urn:microsoft.com/office/officeart/2005/8/layout/list1"/>
    <dgm:cxn modelId="{72E9A4A0-7E22-D542-BDCC-C6401D6EC7F9}" type="presOf" srcId="{60AC7741-C853-4103-9202-9768C1E4318E}" destId="{D1805E51-E6EB-FA45-A88E-EFE82CE239B5}" srcOrd="0" destOrd="0" presId="urn:microsoft.com/office/officeart/2005/8/layout/list1"/>
    <dgm:cxn modelId="{F45811A8-13BA-EE49-9FDF-42073EDE29D9}" type="presOf" srcId="{845C200E-00B4-4052-A3CF-02F66903A931}" destId="{A4760E8C-3645-344C-A00E-AE8FF1E1793C}" srcOrd="1" destOrd="0" presId="urn:microsoft.com/office/officeart/2005/8/layout/list1"/>
    <dgm:cxn modelId="{BA46FABE-78F4-FB41-BFBB-C7F77F86D5DD}" type="presOf" srcId="{BC29E464-75F5-44FE-B246-69584E105716}" destId="{CD568ECD-534B-1047-AC30-81CFCA837977}" srcOrd="0" destOrd="0" presId="urn:microsoft.com/office/officeart/2005/8/layout/list1"/>
    <dgm:cxn modelId="{C8FCD0C9-4E70-4CDB-8A9A-0DCE6D8BAA9B}" srcId="{5CE2A86C-1E6E-491F-94F4-9DB17B033036}" destId="{36D45B78-2EB1-41F5-99E0-A904CC159837}" srcOrd="0" destOrd="0" parTransId="{6E6D4127-5E4C-4660-BDED-770E6AF4D2AB}" sibTransId="{C9B83975-E078-4DBE-A5CD-A4A07597990A}"/>
    <dgm:cxn modelId="{A3C880CA-3574-3D40-9DE8-BA65F2A2019C}" type="presOf" srcId="{10481CDC-BE31-41F3-A714-A1B981294E52}" destId="{033714CE-A7FD-BE49-BDB7-57A27135B44D}" srcOrd="0" destOrd="1" presId="urn:microsoft.com/office/officeart/2005/8/layout/list1"/>
    <dgm:cxn modelId="{062360CC-CD0C-410F-BC5A-72316AF0BC7E}" srcId="{BC29E464-75F5-44FE-B246-69584E105716}" destId="{17991414-DF8D-4CED-A3EA-687E4DB19A0D}" srcOrd="0" destOrd="0" parTransId="{50ED7032-9B17-482C-AC2A-EFE7AE40B6A2}" sibTransId="{AEA67023-D9D2-4A76-8109-7F1396BA53AB}"/>
    <dgm:cxn modelId="{7F3C9CCF-459D-D247-A066-400D449506D0}" type="presOf" srcId="{845C200E-00B4-4052-A3CF-02F66903A931}" destId="{76E9573E-D081-924E-99C7-023EA97C1BD0}" srcOrd="0" destOrd="0" presId="urn:microsoft.com/office/officeart/2005/8/layout/list1"/>
    <dgm:cxn modelId="{3A7101DB-52BA-4241-B3A2-CC56DD210A27}" type="presOf" srcId="{770463BD-58FC-4C94-BDAF-2E7D30435238}" destId="{D1805E51-E6EB-FA45-A88E-EFE82CE239B5}" srcOrd="0" destOrd="2" presId="urn:microsoft.com/office/officeart/2005/8/layout/list1"/>
    <dgm:cxn modelId="{BBB82CEA-00F7-E644-9A03-8FB452E5C75F}" type="presOf" srcId="{5CE2A86C-1E6E-491F-94F4-9DB17B033036}" destId="{2C026AB4-3887-7F4B-91F7-5E2F368179B3}" srcOrd="0" destOrd="0" presId="urn:microsoft.com/office/officeart/2005/8/layout/list1"/>
    <dgm:cxn modelId="{0937E4F1-7B5E-FA45-8556-45CFDF14A95A}" type="presOf" srcId="{B17761F1-CCA6-4E53-AA43-AC5864353C0B}" destId="{033714CE-A7FD-BE49-BDB7-57A27135B44D}" srcOrd="0" destOrd="0" presId="urn:microsoft.com/office/officeart/2005/8/layout/list1"/>
    <dgm:cxn modelId="{1D9896F3-CDF7-474B-96BC-2A965EB19ED7}" srcId="{5CE2A86C-1E6E-491F-94F4-9DB17B033036}" destId="{8F978598-65BD-425E-8AC1-C6AE3B3522C0}" srcOrd="2" destOrd="0" parTransId="{EBFDD458-2A12-4D53-9DFE-C847F4894A3F}" sibTransId="{26803666-E32D-4A7F-9D03-45FFDA0D4D70}"/>
    <dgm:cxn modelId="{8C5DEAF7-9A9E-0144-B9F6-0F5BBF4CAE57}" type="presOf" srcId="{ECCA8723-55A9-4FFC-B1E7-D50C63220807}" destId="{D1805E51-E6EB-FA45-A88E-EFE82CE239B5}" srcOrd="0" destOrd="1" presId="urn:microsoft.com/office/officeart/2005/8/layout/list1"/>
    <dgm:cxn modelId="{B73E67FE-A725-49D1-A748-DAE177335FBB}" srcId="{60AC7741-C853-4103-9202-9768C1E4318E}" destId="{ECCA8723-55A9-4FFC-B1E7-D50C63220807}" srcOrd="0" destOrd="0" parTransId="{E32A955B-3BE2-4922-9A2D-B5808E79D819}" sibTransId="{0625665B-B1B2-474F-9E09-F89A2806BA90}"/>
    <dgm:cxn modelId="{FEBCE095-51F6-B04F-8999-785A38AA8695}" type="presParOf" srcId="{2C026AB4-3887-7F4B-91F7-5E2F368179B3}" destId="{E8C09A58-61C1-2145-A2DE-6383533AB1E9}" srcOrd="0" destOrd="0" presId="urn:microsoft.com/office/officeart/2005/8/layout/list1"/>
    <dgm:cxn modelId="{44B10663-3A81-9243-B0D7-B266E62473CF}" type="presParOf" srcId="{E8C09A58-61C1-2145-A2DE-6383533AB1E9}" destId="{11AA260E-0A00-CD47-8ABA-1177C4103B72}" srcOrd="0" destOrd="0" presId="urn:microsoft.com/office/officeart/2005/8/layout/list1"/>
    <dgm:cxn modelId="{D1E43B73-F168-F743-ADE3-A3B89DD48B11}" type="presParOf" srcId="{E8C09A58-61C1-2145-A2DE-6383533AB1E9}" destId="{0F4EE5FC-254C-4B42-B525-DF7EEA95A558}" srcOrd="1" destOrd="0" presId="urn:microsoft.com/office/officeart/2005/8/layout/list1"/>
    <dgm:cxn modelId="{4A9F3DB2-7288-0C47-BE2C-1E36D2F7962B}" type="presParOf" srcId="{2C026AB4-3887-7F4B-91F7-5E2F368179B3}" destId="{69B4D5F3-3B73-164F-8E1B-52BF0ED8155E}" srcOrd="1" destOrd="0" presId="urn:microsoft.com/office/officeart/2005/8/layout/list1"/>
    <dgm:cxn modelId="{52945268-722E-4540-A786-5599B885B7F5}" type="presParOf" srcId="{2C026AB4-3887-7F4B-91F7-5E2F368179B3}" destId="{D1805E51-E6EB-FA45-A88E-EFE82CE239B5}" srcOrd="2" destOrd="0" presId="urn:microsoft.com/office/officeart/2005/8/layout/list1"/>
    <dgm:cxn modelId="{A419A1E3-1EC8-BD43-9A66-72DA4DE210B2}" type="presParOf" srcId="{2C026AB4-3887-7F4B-91F7-5E2F368179B3}" destId="{9CD8D185-72E3-884E-83D0-33D55DA0EB22}" srcOrd="3" destOrd="0" presId="urn:microsoft.com/office/officeart/2005/8/layout/list1"/>
    <dgm:cxn modelId="{14B1AE74-914D-B743-8AEE-824A5037E7C0}" type="presParOf" srcId="{2C026AB4-3887-7F4B-91F7-5E2F368179B3}" destId="{3355B716-8140-9943-805D-3D61105AC09F}" srcOrd="4" destOrd="0" presId="urn:microsoft.com/office/officeart/2005/8/layout/list1"/>
    <dgm:cxn modelId="{B7F2332B-9F4C-B446-81FF-B76CD4215FDF}" type="presParOf" srcId="{3355B716-8140-9943-805D-3D61105AC09F}" destId="{76E9573E-D081-924E-99C7-023EA97C1BD0}" srcOrd="0" destOrd="0" presId="urn:microsoft.com/office/officeart/2005/8/layout/list1"/>
    <dgm:cxn modelId="{DBD259A5-60C2-B94C-A879-2BC6EF9F95E9}" type="presParOf" srcId="{3355B716-8140-9943-805D-3D61105AC09F}" destId="{A4760E8C-3645-344C-A00E-AE8FF1E1793C}" srcOrd="1" destOrd="0" presId="urn:microsoft.com/office/officeart/2005/8/layout/list1"/>
    <dgm:cxn modelId="{2538B63E-CEBE-0643-8E98-E5DE4BFF203E}" type="presParOf" srcId="{2C026AB4-3887-7F4B-91F7-5E2F368179B3}" destId="{5CC2C7BF-EA49-E748-89EF-A940631A2BDC}" srcOrd="5" destOrd="0" presId="urn:microsoft.com/office/officeart/2005/8/layout/list1"/>
    <dgm:cxn modelId="{16939F16-1D67-FA40-AE42-B4CAC4E4FF78}" type="presParOf" srcId="{2C026AB4-3887-7F4B-91F7-5E2F368179B3}" destId="{CD568ECD-534B-1047-AC30-81CFCA837977}" srcOrd="6" destOrd="0" presId="urn:microsoft.com/office/officeart/2005/8/layout/list1"/>
    <dgm:cxn modelId="{841DECC2-1566-C449-8F1B-0625FEAE8C44}" type="presParOf" srcId="{2C026AB4-3887-7F4B-91F7-5E2F368179B3}" destId="{5CF9C8DC-8953-854F-B25B-60F0128AA267}" srcOrd="7" destOrd="0" presId="urn:microsoft.com/office/officeart/2005/8/layout/list1"/>
    <dgm:cxn modelId="{96F6CE28-4DBC-3443-8641-360B26A25A7A}" type="presParOf" srcId="{2C026AB4-3887-7F4B-91F7-5E2F368179B3}" destId="{04FAB604-39A2-3F4F-95AF-2906434480DA}" srcOrd="8" destOrd="0" presId="urn:microsoft.com/office/officeart/2005/8/layout/list1"/>
    <dgm:cxn modelId="{D6B3CB09-10D1-B842-8F3F-72B9EC82F8A7}" type="presParOf" srcId="{04FAB604-39A2-3F4F-95AF-2906434480DA}" destId="{E241DE1A-E26B-9A44-9A57-F3D384642C3C}" srcOrd="0" destOrd="0" presId="urn:microsoft.com/office/officeart/2005/8/layout/list1"/>
    <dgm:cxn modelId="{30E5D6A3-2A2E-CA48-9616-9C2BBDA13288}" type="presParOf" srcId="{04FAB604-39A2-3F4F-95AF-2906434480DA}" destId="{CC07151E-CD48-0B45-A40B-BE9B1E231AAD}" srcOrd="1" destOrd="0" presId="urn:microsoft.com/office/officeart/2005/8/layout/list1"/>
    <dgm:cxn modelId="{D444B7F9-D390-524C-BD6F-E5C31C3BEAD4}" type="presParOf" srcId="{2C026AB4-3887-7F4B-91F7-5E2F368179B3}" destId="{3C5850B0-B45E-D343-9166-E480D38D7465}" srcOrd="9" destOrd="0" presId="urn:microsoft.com/office/officeart/2005/8/layout/list1"/>
    <dgm:cxn modelId="{06D3CA08-5C65-A341-971B-ED75EF61E0B9}" type="presParOf" srcId="{2C026AB4-3887-7F4B-91F7-5E2F368179B3}" destId="{033714CE-A7FD-BE49-BDB7-57A27135B4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04852-5606-DC45-99C8-FDB9205E4A69}">
      <dsp:nvSpPr>
        <dsp:cNvPr id="0" name=""/>
        <dsp:cNvSpPr/>
      </dsp:nvSpPr>
      <dsp:spPr>
        <a:xfrm>
          <a:off x="0" y="376441"/>
          <a:ext cx="63055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C9455-5441-0E4A-A6A4-80202F40F287}">
      <dsp:nvSpPr>
        <dsp:cNvPr id="0" name=""/>
        <dsp:cNvSpPr/>
      </dsp:nvSpPr>
      <dsp:spPr>
        <a:xfrm>
          <a:off x="315277" y="81241"/>
          <a:ext cx="561719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Problem Statement</a:t>
          </a:r>
        </a:p>
      </dsp:txBody>
      <dsp:txXfrm>
        <a:off x="344098" y="110062"/>
        <a:ext cx="5559556" cy="532758"/>
      </dsp:txXfrm>
    </dsp:sp>
    <dsp:sp modelId="{D06AFD6A-9A0F-4F44-94C7-0183E68EA273}">
      <dsp:nvSpPr>
        <dsp:cNvPr id="0" name=""/>
        <dsp:cNvSpPr/>
      </dsp:nvSpPr>
      <dsp:spPr>
        <a:xfrm>
          <a:off x="0" y="1283641"/>
          <a:ext cx="6305550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381" tIns="416560" rIns="48938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Dataset size and data types present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 and remove uninformative features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Packages used</a:t>
          </a:r>
        </a:p>
      </dsp:txBody>
      <dsp:txXfrm>
        <a:off x="0" y="1283641"/>
        <a:ext cx="6305550" cy="1449000"/>
      </dsp:txXfrm>
    </dsp:sp>
    <dsp:sp modelId="{2CC89802-97E5-7D4C-8DB4-00FA87CCDADC}">
      <dsp:nvSpPr>
        <dsp:cNvPr id="0" name=""/>
        <dsp:cNvSpPr/>
      </dsp:nvSpPr>
      <dsp:spPr>
        <a:xfrm>
          <a:off x="315277" y="988441"/>
          <a:ext cx="561719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 Overview</a:t>
          </a:r>
        </a:p>
      </dsp:txBody>
      <dsp:txXfrm>
        <a:off x="344098" y="1017262"/>
        <a:ext cx="5559556" cy="532758"/>
      </dsp:txXfrm>
    </dsp:sp>
    <dsp:sp modelId="{41B3FB35-ADD0-F242-BD2C-7E10A303E0EE}">
      <dsp:nvSpPr>
        <dsp:cNvPr id="0" name=""/>
        <dsp:cNvSpPr/>
      </dsp:nvSpPr>
      <dsp:spPr>
        <a:xfrm>
          <a:off x="0" y="3135841"/>
          <a:ext cx="630555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09836-BA4E-2542-8C7C-83B3DDFC2110}">
      <dsp:nvSpPr>
        <dsp:cNvPr id="0" name=""/>
        <dsp:cNvSpPr/>
      </dsp:nvSpPr>
      <dsp:spPr>
        <a:xfrm>
          <a:off x="315277" y="2840641"/>
          <a:ext cx="561719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Cleaning / Feature Transformations</a:t>
          </a:r>
        </a:p>
      </dsp:txBody>
      <dsp:txXfrm>
        <a:off x="344098" y="2869462"/>
        <a:ext cx="5559556" cy="532758"/>
      </dsp:txXfrm>
    </dsp:sp>
    <dsp:sp modelId="{DEC867BD-ECE7-8C4E-89C4-B243A84F4A8F}">
      <dsp:nvSpPr>
        <dsp:cNvPr id="0" name=""/>
        <dsp:cNvSpPr/>
      </dsp:nvSpPr>
      <dsp:spPr>
        <a:xfrm>
          <a:off x="0" y="4043041"/>
          <a:ext cx="6305550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381" tIns="416560" rIns="48938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Overview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Results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Recommendations</a:t>
          </a:r>
        </a:p>
      </dsp:txBody>
      <dsp:txXfrm>
        <a:off x="0" y="4043041"/>
        <a:ext cx="6305550" cy="1449000"/>
      </dsp:txXfrm>
    </dsp:sp>
    <dsp:sp modelId="{E6DEC26F-71E2-4243-AE46-C70DA61DBBE9}">
      <dsp:nvSpPr>
        <dsp:cNvPr id="0" name=""/>
        <dsp:cNvSpPr/>
      </dsp:nvSpPr>
      <dsp:spPr>
        <a:xfrm>
          <a:off x="315277" y="3747841"/>
          <a:ext cx="561719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Statistical Learning Models</a:t>
          </a:r>
        </a:p>
      </dsp:txBody>
      <dsp:txXfrm>
        <a:off x="344098" y="3776662"/>
        <a:ext cx="555955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05E51-E6EB-FA45-A88E-EFE82CE239B5}">
      <dsp:nvSpPr>
        <dsp:cNvPr id="0" name=""/>
        <dsp:cNvSpPr/>
      </dsp:nvSpPr>
      <dsp:spPr>
        <a:xfrm>
          <a:off x="0" y="401461"/>
          <a:ext cx="630555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381" tIns="437388" rIns="48938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Pandas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Groupby</a:t>
          </a:r>
          <a:r>
            <a:rPr lang="en-US" sz="2100" kern="1200" dirty="0"/>
            <a:t> to aggregate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Numpy</a:t>
          </a:r>
        </a:p>
      </dsp:txBody>
      <dsp:txXfrm>
        <a:off x="0" y="401461"/>
        <a:ext cx="6305550" cy="1521449"/>
      </dsp:txXfrm>
    </dsp:sp>
    <dsp:sp modelId="{0F4EE5FC-254C-4B42-B525-DF7EEA95A558}">
      <dsp:nvSpPr>
        <dsp:cNvPr id="0" name=""/>
        <dsp:cNvSpPr/>
      </dsp:nvSpPr>
      <dsp:spPr>
        <a:xfrm>
          <a:off x="315277" y="91501"/>
          <a:ext cx="4413885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handling / feature transformation</a:t>
          </a:r>
        </a:p>
      </dsp:txBody>
      <dsp:txXfrm>
        <a:off x="345539" y="121763"/>
        <a:ext cx="4353361" cy="559396"/>
      </dsp:txXfrm>
    </dsp:sp>
    <dsp:sp modelId="{CD568ECD-534B-1047-AC30-81CFCA837977}">
      <dsp:nvSpPr>
        <dsp:cNvPr id="0" name=""/>
        <dsp:cNvSpPr/>
      </dsp:nvSpPr>
      <dsp:spPr>
        <a:xfrm>
          <a:off x="0" y="2346271"/>
          <a:ext cx="630555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381" tIns="437388" rIns="48938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Scikit-learn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Random Forest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Logistic Regression</a:t>
          </a:r>
        </a:p>
      </dsp:txBody>
      <dsp:txXfrm>
        <a:off x="0" y="2346271"/>
        <a:ext cx="6305550" cy="1521449"/>
      </dsp:txXfrm>
    </dsp:sp>
    <dsp:sp modelId="{A4760E8C-3645-344C-A00E-AE8FF1E1793C}">
      <dsp:nvSpPr>
        <dsp:cNvPr id="0" name=""/>
        <dsp:cNvSpPr/>
      </dsp:nvSpPr>
      <dsp:spPr>
        <a:xfrm>
          <a:off x="315277" y="2036311"/>
          <a:ext cx="4413885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Modeling</a:t>
          </a:r>
        </a:p>
      </dsp:txBody>
      <dsp:txXfrm>
        <a:off x="345539" y="2066573"/>
        <a:ext cx="4353361" cy="559396"/>
      </dsp:txXfrm>
    </dsp:sp>
    <dsp:sp modelId="{033714CE-A7FD-BE49-BDB7-57A27135B44D}">
      <dsp:nvSpPr>
        <dsp:cNvPr id="0" name=""/>
        <dsp:cNvSpPr/>
      </dsp:nvSpPr>
      <dsp:spPr>
        <a:xfrm>
          <a:off x="0" y="4291081"/>
          <a:ext cx="630555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381" tIns="437388" rIns="48938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Seaborn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Matplotlib</a:t>
          </a:r>
        </a:p>
      </dsp:txBody>
      <dsp:txXfrm>
        <a:off x="0" y="4291081"/>
        <a:ext cx="6305550" cy="1190700"/>
      </dsp:txXfrm>
    </dsp:sp>
    <dsp:sp modelId="{CC07151E-CD48-0B45-A40B-BE9B1E231AAD}">
      <dsp:nvSpPr>
        <dsp:cNvPr id="0" name=""/>
        <dsp:cNvSpPr/>
      </dsp:nvSpPr>
      <dsp:spPr>
        <a:xfrm>
          <a:off x="315277" y="3981121"/>
          <a:ext cx="4413885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34" tIns="0" rIns="16683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Visualization</a:t>
          </a:r>
        </a:p>
      </dsp:txBody>
      <dsp:txXfrm>
        <a:off x="345539" y="4011383"/>
        <a:ext cx="435336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04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5675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06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3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0813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3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7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597-40A9-1E45-BBF4-B13E1D69D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Coworker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418B5-1376-4042-81CA-588526F9C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Joy Garnett</a:t>
            </a:r>
          </a:p>
        </p:txBody>
      </p:sp>
    </p:spTree>
    <p:extLst>
      <p:ext uri="{BB962C8B-B14F-4D97-AF65-F5344CB8AC3E}">
        <p14:creationId xmlns:p14="http://schemas.microsoft.com/office/powerpoint/2010/main" val="137789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926B-313E-B44C-8888-6E2E723E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for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5761-6FA6-6544-A7C2-F314352F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495" y="2178424"/>
            <a:ext cx="5493367" cy="3593591"/>
          </a:xfrm>
        </p:spPr>
        <p:txBody>
          <a:bodyPr/>
          <a:lstStyle/>
          <a:p>
            <a:r>
              <a:rPr lang="en-US" dirty="0"/>
              <a:t>Data split for model training and testing</a:t>
            </a:r>
          </a:p>
          <a:p>
            <a:pPr lvl="1"/>
            <a:r>
              <a:rPr lang="en-US" dirty="0"/>
              <a:t>Training/Test/Validation split: </a:t>
            </a:r>
            <a:r>
              <a:rPr lang="en-US" b="1" u="sng" dirty="0"/>
              <a:t>60/20/20</a:t>
            </a:r>
          </a:p>
          <a:p>
            <a:pPr lvl="1"/>
            <a:r>
              <a:rPr lang="en-US" dirty="0"/>
              <a:t>Training: 24712 </a:t>
            </a:r>
          </a:p>
          <a:p>
            <a:pPr lvl="1"/>
            <a:r>
              <a:rPr lang="en-US" dirty="0"/>
              <a:t>Test: 8238 samples</a:t>
            </a:r>
          </a:p>
          <a:p>
            <a:pPr lvl="1"/>
            <a:r>
              <a:rPr lang="en-US" dirty="0"/>
              <a:t>Validation dataset: 8238 samples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1468C1-FD1A-634D-819B-65222ACE5FCA}"/>
              </a:ext>
            </a:extLst>
          </p:cNvPr>
          <p:cNvSpPr txBox="1">
            <a:spLocks/>
          </p:cNvSpPr>
          <p:nvPr/>
        </p:nvSpPr>
        <p:spPr>
          <a:xfrm>
            <a:off x="6379286" y="2178424"/>
            <a:ext cx="5600944" cy="3593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was then scaled to zero mean and unit variance</a:t>
            </a:r>
          </a:p>
          <a:p>
            <a:pPr lvl="1"/>
            <a:r>
              <a:rPr lang="en-US" dirty="0"/>
              <a:t>Scaler was first fit to the training data</a:t>
            </a:r>
          </a:p>
          <a:p>
            <a:pPr lvl="1"/>
            <a:r>
              <a:rPr lang="en-US" dirty="0"/>
              <a:t>Transformation applied</a:t>
            </a:r>
          </a:p>
          <a:p>
            <a:pPr lvl="2"/>
            <a:r>
              <a:rPr lang="en-US" dirty="0"/>
              <a:t>Training data</a:t>
            </a:r>
          </a:p>
          <a:p>
            <a:pPr lvl="2"/>
            <a:r>
              <a:rPr lang="en-US" dirty="0"/>
              <a:t>Test data</a:t>
            </a:r>
          </a:p>
          <a:p>
            <a:pPr lvl="2"/>
            <a:r>
              <a:rPr lang="en-US" dirty="0"/>
              <a:t>Validation data</a:t>
            </a:r>
          </a:p>
          <a:p>
            <a:r>
              <a:rPr lang="en-US" dirty="0"/>
              <a:t>This data was then fit to two models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scikit</a:t>
            </a:r>
            <a:r>
              <a:rPr lang="en-US" dirty="0"/>
              <a:t>-learn parameters were included in this first iteration.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3BF6-AB40-C34D-84A3-FF1D9536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F2DF43-562B-B541-AFBC-2E28905B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4706670" cy="4945625"/>
          </a:xfrm>
        </p:spPr>
        <p:txBody>
          <a:bodyPr>
            <a:normAutofit/>
          </a:bodyPr>
          <a:lstStyle/>
          <a:p>
            <a:r>
              <a:rPr lang="en-US" dirty="0"/>
              <a:t>Two models were employed to predict whether a customer would buy. </a:t>
            </a:r>
          </a:p>
          <a:p>
            <a:pPr lvl="1"/>
            <a:r>
              <a:rPr lang="en-US" dirty="0"/>
              <a:t>Random Forest Classifier (Model 1)</a:t>
            </a:r>
          </a:p>
          <a:p>
            <a:pPr lvl="2"/>
            <a:r>
              <a:rPr lang="en-US" dirty="0"/>
              <a:t>Adv: Gini Feature Importance</a:t>
            </a:r>
          </a:p>
          <a:p>
            <a:pPr lvl="2"/>
            <a:r>
              <a:rPr lang="en-US" dirty="0"/>
              <a:t>Which factors contribute to successful sales?</a:t>
            </a:r>
          </a:p>
          <a:p>
            <a:pPr lvl="1"/>
            <a:r>
              <a:rPr lang="en-US" dirty="0"/>
              <a:t>Logistic Regression (Model 2)</a:t>
            </a:r>
          </a:p>
          <a:p>
            <a:pPr lvl="2"/>
            <a:r>
              <a:rPr lang="en-US" dirty="0"/>
              <a:t>Adv: Faster implementation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4A37048-E65F-394C-B0CB-31E3C8372B1F}"/>
              </a:ext>
            </a:extLst>
          </p:cNvPr>
          <p:cNvSpPr txBox="1">
            <a:spLocks/>
          </p:cNvSpPr>
          <p:nvPr/>
        </p:nvSpPr>
        <p:spPr>
          <a:xfrm>
            <a:off x="5958348" y="1874517"/>
            <a:ext cx="5089161" cy="426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For both models, the accuracy, precision, recall, and AUC values were 1.0</a:t>
            </a:r>
          </a:p>
          <a:p>
            <a:pPr lvl="2"/>
            <a:r>
              <a:rPr lang="en-US" dirty="0"/>
              <a:t>All successful sales were classified correctly</a:t>
            </a:r>
          </a:p>
          <a:p>
            <a:pPr lvl="2"/>
            <a:r>
              <a:rPr lang="en-US" dirty="0"/>
              <a:t>No unsuccessful sales were mistaken for successful ones (no false positives)</a:t>
            </a:r>
          </a:p>
          <a:p>
            <a:pPr lvl="2"/>
            <a:r>
              <a:rPr lang="en-US" dirty="0"/>
              <a:t>No successful sales were missed by the model (no false negatives)</a:t>
            </a:r>
          </a:p>
          <a:p>
            <a:pPr lvl="1"/>
            <a:r>
              <a:rPr lang="en-US" dirty="0"/>
              <a:t>I found </a:t>
            </a:r>
            <a:r>
              <a:rPr lang="en-US" b="1" u="sng" dirty="0"/>
              <a:t>one factor</a:t>
            </a:r>
            <a:r>
              <a:rPr lang="en-US" dirty="0"/>
              <a:t> that contributes the most to the Random Forest classifier.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68C-D85A-8448-8EC7-B83C1BB3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Contributions to Successful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3286-A7AB-2B4B-B8EA-F0CE4D2F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758" y="2286001"/>
            <a:ext cx="4649241" cy="1833715"/>
          </a:xfrm>
        </p:spPr>
        <p:txBody>
          <a:bodyPr>
            <a:normAutofit/>
          </a:bodyPr>
          <a:lstStyle/>
          <a:p>
            <a:r>
              <a:rPr lang="en-US" dirty="0"/>
              <a:t>The c10 feature was the greatest contributor to successful sales.</a:t>
            </a:r>
          </a:p>
          <a:p>
            <a:r>
              <a:rPr lang="en-US" dirty="0"/>
              <a:t>It is uninterpretable so it’s hard to directly advise business strategies on this factor alone.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3F9CF0-FD6F-0549-9C17-A2E474B7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138338"/>
            <a:ext cx="5444090" cy="362939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C4AFC6-84EE-364A-B2C1-62CAFEC8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30170"/>
              </p:ext>
            </p:extLst>
          </p:nvPr>
        </p:nvGraphicFramePr>
        <p:xfrm>
          <a:off x="6932448" y="4267666"/>
          <a:ext cx="4345859" cy="174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09">
                  <a:extLst>
                    <a:ext uri="{9D8B030D-6E8A-4147-A177-3AD203B41FA5}">
                      <a16:colId xmlns:a16="http://schemas.microsoft.com/office/drawing/2014/main" val="3144521304"/>
                    </a:ext>
                  </a:extLst>
                </a:gridCol>
                <a:gridCol w="1448775">
                  <a:extLst>
                    <a:ext uri="{9D8B030D-6E8A-4147-A177-3AD203B41FA5}">
                      <a16:colId xmlns:a16="http://schemas.microsoft.com/office/drawing/2014/main" val="3044906932"/>
                    </a:ext>
                  </a:extLst>
                </a:gridCol>
                <a:gridCol w="1448775">
                  <a:extLst>
                    <a:ext uri="{9D8B030D-6E8A-4147-A177-3AD203B41FA5}">
                      <a16:colId xmlns:a16="http://schemas.microsoft.com/office/drawing/2014/main" val="1207517113"/>
                    </a:ext>
                  </a:extLst>
                </a:gridCol>
              </a:tblGrid>
              <a:tr h="58056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Counts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Sell 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94371"/>
                  </a:ext>
                </a:extLst>
              </a:tr>
              <a:tr h="580568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36548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798967"/>
                  </a:ext>
                </a:extLst>
              </a:tr>
              <a:tr h="580568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 4640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33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4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69B-926B-8C47-BF93-059913C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given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B63A-D73F-9948-A956-095F689C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84046"/>
            <a:ext cx="9612967" cy="41896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Customer segmentation based on several identifiable features: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Marriage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Month of attempted sale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Source code for customer segmentation and two machine learning models with full documentation.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C061-7AC7-0F47-B2E8-471E463D700F}"/>
              </a:ext>
            </a:extLst>
          </p:cNvPr>
          <p:cNvSpPr txBox="1"/>
          <p:nvPr/>
        </p:nvSpPr>
        <p:spPr>
          <a:xfrm>
            <a:off x="2789165" y="1351297"/>
            <a:ext cx="661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Three</a:t>
            </a:r>
            <a:r>
              <a:rPr lang="en-US" sz="2800" dirty="0"/>
              <a:t> deliverables were given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4585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69B-926B-8C47-BF93-059913C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given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B63A-D73F-9948-A956-095F689C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84046"/>
            <a:ext cx="9612967" cy="41896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b="1" u="sng" dirty="0"/>
              <a:t>Five</a:t>
            </a:r>
            <a:r>
              <a:rPr lang="en-US" dirty="0"/>
              <a:t> business strategies based on the customer segmentation analysis of multiple identifiable features as well as the models.</a:t>
            </a:r>
          </a:p>
          <a:p>
            <a:pPr lvl="1"/>
            <a:r>
              <a:rPr lang="en-US" dirty="0"/>
              <a:t>Expand marketing and sales efforts to currently </a:t>
            </a:r>
            <a:r>
              <a:rPr lang="en-US" b="1" dirty="0"/>
              <a:t>underserved</a:t>
            </a:r>
            <a:r>
              <a:rPr lang="en-US" dirty="0"/>
              <a:t> but </a:t>
            </a:r>
            <a:r>
              <a:rPr lang="en-US" b="1" dirty="0"/>
              <a:t>high-likelihood </a:t>
            </a:r>
            <a:r>
              <a:rPr lang="en-US" dirty="0"/>
              <a:t>age groups:17-31 and 60+</a:t>
            </a:r>
          </a:p>
          <a:p>
            <a:pPr lvl="1"/>
            <a:r>
              <a:rPr lang="en-US" dirty="0"/>
              <a:t>Expand marketing and sales efforts to </a:t>
            </a:r>
            <a:r>
              <a:rPr lang="en-US" b="1" u="sng" dirty="0"/>
              <a:t>single people</a:t>
            </a:r>
          </a:p>
          <a:p>
            <a:pPr lvl="1"/>
            <a:r>
              <a:rPr lang="en-US" dirty="0"/>
              <a:t>Expand targeting to those who identify as having occupations of </a:t>
            </a:r>
            <a:r>
              <a:rPr lang="en-US" b="1" u="sng" dirty="0"/>
              <a:t>students, none, and leisure</a:t>
            </a:r>
          </a:p>
          <a:p>
            <a:pPr lvl="1"/>
            <a:r>
              <a:rPr lang="en-US" dirty="0"/>
              <a:t>Expand marketing and sales efforts to </a:t>
            </a:r>
            <a:r>
              <a:rPr lang="en-US" b="1" u="sng" dirty="0"/>
              <a:t>months before</a:t>
            </a:r>
            <a:r>
              <a:rPr lang="en-US" b="1" dirty="0"/>
              <a:t> </a:t>
            </a:r>
            <a:r>
              <a:rPr lang="en-US" dirty="0"/>
              <a:t>tax day (</a:t>
            </a:r>
            <a:r>
              <a:rPr lang="en-US" b="1" dirty="0"/>
              <a:t>March, December, September, October</a:t>
            </a:r>
            <a:r>
              <a:rPr lang="en-US" dirty="0"/>
              <a:t>) and expand operations to January and February</a:t>
            </a:r>
          </a:p>
          <a:p>
            <a:pPr lvl="1"/>
            <a:r>
              <a:rPr lang="en-US" dirty="0"/>
              <a:t>Use </a:t>
            </a:r>
            <a:r>
              <a:rPr lang="en-US" b="1" u="sng" dirty="0"/>
              <a:t>c10</a:t>
            </a:r>
            <a:r>
              <a:rPr lang="en-US" dirty="0"/>
              <a:t> to your full advantage as it is the </a:t>
            </a:r>
            <a:r>
              <a:rPr lang="en-US" b="1" u="sng" dirty="0"/>
              <a:t>greatest predictor</a:t>
            </a:r>
            <a:r>
              <a:rPr lang="en-US" dirty="0"/>
              <a:t> of a successful sale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3C061-7AC7-0F47-B2E8-471E463D700F}"/>
              </a:ext>
            </a:extLst>
          </p:cNvPr>
          <p:cNvSpPr txBox="1"/>
          <p:nvPr/>
        </p:nvSpPr>
        <p:spPr>
          <a:xfrm>
            <a:off x="2422462" y="1351297"/>
            <a:ext cx="747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 were </a:t>
            </a:r>
            <a:r>
              <a:rPr lang="en-US" sz="2800" b="1" u="sng" dirty="0"/>
              <a:t>three</a:t>
            </a:r>
            <a:r>
              <a:rPr lang="en-US" sz="2800" dirty="0"/>
              <a:t> deliverables given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43177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BFE90C-6AEA-1841-B483-90AD8CA0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122" y="100598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53D51-357B-BB4A-BDF3-410A18DA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27" y="5660572"/>
            <a:ext cx="6020627" cy="78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3F3F2"/>
              </a:solidFill>
            </a:endParaRP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345DFC92-5721-46C6-B0A8-31E993D8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3EEC40-1E6A-4BA4-90CA-0E9CB6D62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B2E13-F547-B443-BCDF-1FC85735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23E5B0A1-62AF-4842-80C0-74DA087E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AB6772-4EB6-467C-BDF3-6F1E3D12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8F266E-0375-4071-8E04-71B212B6E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86397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3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6874-B057-7848-A2F3-D60599BA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5EE5-EEA9-1F40-A948-F9121203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8150"/>
            <a:ext cx="10178322" cy="4849012"/>
          </a:xfrm>
        </p:spPr>
        <p:txBody>
          <a:bodyPr>
            <a:normAutofit/>
          </a:bodyPr>
          <a:lstStyle/>
          <a:p>
            <a:r>
              <a:rPr lang="en-US" dirty="0"/>
              <a:t>Client:</a:t>
            </a:r>
          </a:p>
          <a:p>
            <a:pPr lvl="1"/>
            <a:r>
              <a:rPr lang="en-US" dirty="0"/>
              <a:t>Tax firm looking to sell tax preparation software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Two years of customer information</a:t>
            </a:r>
          </a:p>
          <a:p>
            <a:pPr lvl="1"/>
            <a:r>
              <a:rPr lang="en-US" dirty="0"/>
              <a:t>Record whether they were able to </a:t>
            </a:r>
            <a:r>
              <a:rPr lang="en-US" b="1" u="sng" dirty="0"/>
              <a:t>sell successfully</a:t>
            </a:r>
            <a:r>
              <a:rPr lang="en-US" dirty="0"/>
              <a:t> to each customer. 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They want to </a:t>
            </a:r>
            <a:r>
              <a:rPr lang="en-US" b="1" u="sng" dirty="0"/>
              <a:t>understand this data</a:t>
            </a:r>
            <a:r>
              <a:rPr lang="en-US" dirty="0"/>
              <a:t> and </a:t>
            </a:r>
            <a:r>
              <a:rPr lang="en-US" b="1" u="sng" dirty="0"/>
              <a:t>build a model</a:t>
            </a:r>
            <a:r>
              <a:rPr lang="en-US" dirty="0"/>
              <a:t> to predict if they will be able to successfully sell their software to a given individual. </a:t>
            </a:r>
          </a:p>
          <a:p>
            <a:pPr lvl="1"/>
            <a:r>
              <a:rPr lang="en-US" dirty="0"/>
              <a:t>This is a </a:t>
            </a:r>
            <a:r>
              <a:rPr lang="en-US" b="1" u="sng" dirty="0"/>
              <a:t>classification</a:t>
            </a:r>
            <a:r>
              <a:rPr lang="en-US" dirty="0"/>
              <a:t> problem to identify a </a:t>
            </a:r>
            <a:r>
              <a:rPr lang="en-US" b="1" u="sng" dirty="0"/>
              <a:t>‘yes’ or ‘no’</a:t>
            </a:r>
            <a:r>
              <a:rPr lang="en-US" dirty="0"/>
              <a:t> successful sale.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Exploratory data analysis to identify features that contribute to a </a:t>
            </a:r>
            <a:r>
              <a:rPr lang="en-US"/>
              <a:t>successful sale</a:t>
            </a:r>
            <a:endParaRPr lang="en-US" dirty="0"/>
          </a:p>
          <a:p>
            <a:pPr lvl="1"/>
            <a:r>
              <a:rPr lang="en-US" dirty="0"/>
              <a:t>Two classification models to predict whether a sale would be successful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E673-1BAE-1746-8E74-CD3F1C0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CBEC-84A7-B746-9C70-EDD1B658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56" y="1581504"/>
            <a:ext cx="5884846" cy="3872623"/>
          </a:xfrm>
        </p:spPr>
        <p:txBody>
          <a:bodyPr>
            <a:normAutofit/>
          </a:bodyPr>
          <a:lstStyle/>
          <a:p>
            <a:r>
              <a:rPr lang="en-US" dirty="0"/>
              <a:t>Filename: </a:t>
            </a:r>
            <a:r>
              <a:rPr lang="en-US" dirty="0" err="1"/>
              <a:t>project_data.csv</a:t>
            </a:r>
            <a:endParaRPr lang="en-US" dirty="0"/>
          </a:p>
          <a:p>
            <a:r>
              <a:rPr lang="en-US" dirty="0"/>
              <a:t>Two years of customer information</a:t>
            </a:r>
          </a:p>
          <a:p>
            <a:pPr lvl="1"/>
            <a:r>
              <a:rPr lang="en-US" dirty="0"/>
              <a:t>41,188 customers</a:t>
            </a:r>
          </a:p>
          <a:p>
            <a:pPr lvl="1"/>
            <a:r>
              <a:rPr lang="en-US" dirty="0"/>
              <a:t>Successful sale rate: 11.2% </a:t>
            </a:r>
          </a:p>
          <a:p>
            <a:pPr lvl="2"/>
            <a:r>
              <a:rPr lang="en-US" dirty="0"/>
              <a:t>No: 36548</a:t>
            </a:r>
          </a:p>
          <a:p>
            <a:pPr lvl="2"/>
            <a:r>
              <a:rPr lang="en-US" dirty="0"/>
              <a:t>Yes: 4640</a:t>
            </a:r>
          </a:p>
          <a:p>
            <a:pPr lvl="1"/>
            <a:r>
              <a:rPr lang="en-US" dirty="0"/>
              <a:t>21 features for each customer</a:t>
            </a:r>
          </a:p>
          <a:p>
            <a:pPr lvl="2"/>
            <a:r>
              <a:rPr lang="en-US" dirty="0"/>
              <a:t>15 Identifiable features</a:t>
            </a:r>
          </a:p>
          <a:p>
            <a:pPr lvl="2"/>
            <a:r>
              <a:rPr lang="en-US" dirty="0"/>
              <a:t>6 Unidentifiable features excluding successful sale</a:t>
            </a:r>
          </a:p>
          <a:p>
            <a:pPr lvl="1"/>
            <a:r>
              <a:rPr lang="en-US" dirty="0"/>
              <a:t>No duplicate records found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BE08C-B5E3-2F43-B15E-357BB047D01B}"/>
              </a:ext>
            </a:extLst>
          </p:cNvPr>
          <p:cNvSpPr txBox="1">
            <a:spLocks/>
          </p:cNvSpPr>
          <p:nvPr/>
        </p:nvSpPr>
        <p:spPr>
          <a:xfrm>
            <a:off x="5938222" y="1581503"/>
            <a:ext cx="524973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 datatypes</a:t>
            </a:r>
          </a:p>
          <a:p>
            <a:pPr lvl="1"/>
            <a:r>
              <a:rPr lang="en-US" dirty="0"/>
              <a:t>6 float columns</a:t>
            </a:r>
          </a:p>
          <a:p>
            <a:pPr lvl="1"/>
            <a:r>
              <a:rPr lang="en-US" dirty="0"/>
              <a:t>5 integer columns</a:t>
            </a:r>
          </a:p>
          <a:p>
            <a:pPr lvl="1"/>
            <a:r>
              <a:rPr lang="en-US" dirty="0"/>
              <a:t>11 string object columns</a:t>
            </a:r>
          </a:p>
          <a:p>
            <a:r>
              <a:rPr lang="en-US" dirty="0"/>
              <a:t>Uninformative features removed:</a:t>
            </a:r>
          </a:p>
          <a:p>
            <a:pPr lvl="1"/>
            <a:r>
              <a:rPr lang="en-US" dirty="0"/>
              <a:t>c8: (35,563/41,188) 86.3% of data is missing</a:t>
            </a:r>
          </a:p>
          <a:p>
            <a:pPr lvl="1"/>
            <a:r>
              <a:rPr lang="en-US" dirty="0"/>
              <a:t>n4:  (39, 673/41,188) 96.3% of data is the same value of 999</a:t>
            </a:r>
          </a:p>
          <a:p>
            <a:pPr lvl="1"/>
            <a:r>
              <a:rPr lang="en-US" dirty="0"/>
              <a:t>Reduces 21 features to 19 features per record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3EEC40-1E6A-4BA4-90CA-0E9CB6D62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5E673-1BAE-1746-8E74-CD3F1C09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US"/>
              <a:t>Packages Used</a:t>
            </a:r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23E5B0A1-62AF-4842-80C0-74DA087E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AB6772-4EB6-467C-BDF3-6F1E3D12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C9BC71-D1D0-451E-B0FF-75D886F27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35373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32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72B9-CB58-7144-BEC0-C3A419CA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Pandas.Groupby</a:t>
            </a:r>
            <a:r>
              <a:rPr lang="en-US" dirty="0"/>
              <a:t> 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E9D3-D9B3-6541-A4A5-B2E7B0C0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Successful_sell</a:t>
            </a:r>
            <a:r>
              <a:rPr lang="en-US" dirty="0"/>
              <a:t>’ column was mapped to integers to make the aggregations simpler</a:t>
            </a:r>
          </a:p>
          <a:p>
            <a:r>
              <a:rPr lang="en-US" dirty="0"/>
              <a:t>Aggregations with </a:t>
            </a:r>
            <a:r>
              <a:rPr lang="en-US" dirty="0" err="1"/>
              <a:t>pandas.groupby</a:t>
            </a:r>
            <a:r>
              <a:rPr lang="en-US" dirty="0"/>
              <a:t> on the ‘</a:t>
            </a:r>
            <a:r>
              <a:rPr lang="en-US" dirty="0" err="1"/>
              <a:t>successful_sell</a:t>
            </a:r>
            <a:r>
              <a:rPr lang="en-US" dirty="0"/>
              <a:t>’ column were performed on the following columns: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Marriage-status</a:t>
            </a:r>
          </a:p>
          <a:p>
            <a:pPr lvl="1"/>
            <a:r>
              <a:rPr lang="en-US" dirty="0"/>
              <a:t>Day of the week (</a:t>
            </a:r>
            <a:r>
              <a:rPr lang="en-US" dirty="0" err="1"/>
              <a:t>dow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School</a:t>
            </a:r>
          </a:p>
          <a:p>
            <a:pPr lvl="1"/>
            <a:r>
              <a:rPr lang="en-US" dirty="0"/>
              <a:t>n4 (found to be uninformative)</a:t>
            </a:r>
          </a:p>
          <a:p>
            <a:pPr lvl="1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003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9B06-62C2-C945-B676-55ACB58C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sale Distribution plots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F212-805D-634A-A37C-86AE3185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12628"/>
            <a:ext cx="4844322" cy="4262987"/>
          </a:xfrm>
        </p:spPr>
        <p:txBody>
          <a:bodyPr>
            <a:normAutofit/>
          </a:bodyPr>
          <a:lstStyle/>
          <a:p>
            <a:r>
              <a:rPr lang="en-US" dirty="0"/>
              <a:t>Distribution plots to compare successful and unsuccessful sales</a:t>
            </a:r>
          </a:p>
          <a:p>
            <a:pPr lvl="1"/>
            <a:r>
              <a:rPr lang="en-US" dirty="0"/>
              <a:t>Age column: Major differences in </a:t>
            </a:r>
            <a:r>
              <a:rPr lang="en-US" b="1" u="sng" dirty="0"/>
              <a:t>Groups A and C</a:t>
            </a:r>
          </a:p>
          <a:p>
            <a:pPr lvl="2"/>
            <a:r>
              <a:rPr lang="en-US" dirty="0"/>
              <a:t>A (17 – 31): </a:t>
            </a:r>
            <a:r>
              <a:rPr lang="en-US" b="1" u="sng" dirty="0"/>
              <a:t>more</a:t>
            </a:r>
            <a:r>
              <a:rPr lang="en-US" dirty="0"/>
              <a:t> likely to buy</a:t>
            </a:r>
          </a:p>
          <a:p>
            <a:pPr lvl="2"/>
            <a:r>
              <a:rPr lang="en-US" dirty="0"/>
              <a:t>B (31 – 60): </a:t>
            </a:r>
            <a:r>
              <a:rPr lang="en-US" b="1" u="sng" dirty="0"/>
              <a:t>less</a:t>
            </a:r>
            <a:r>
              <a:rPr lang="en-US" dirty="0"/>
              <a:t> likely to buy</a:t>
            </a:r>
          </a:p>
          <a:p>
            <a:pPr lvl="2"/>
            <a:r>
              <a:rPr lang="en-US" dirty="0"/>
              <a:t>C (60+): </a:t>
            </a:r>
            <a:r>
              <a:rPr lang="en-US" b="1" u="sng" dirty="0"/>
              <a:t>more</a:t>
            </a:r>
            <a:r>
              <a:rPr lang="en-US" dirty="0"/>
              <a:t> likely to buy</a:t>
            </a:r>
          </a:p>
          <a:p>
            <a:pPr lvl="1"/>
            <a:r>
              <a:rPr lang="en-US" dirty="0"/>
              <a:t>n5 column</a:t>
            </a:r>
          </a:p>
          <a:p>
            <a:pPr lvl="2"/>
            <a:r>
              <a:rPr lang="en-US" dirty="0"/>
              <a:t>No differences found between successful and unsuccessful sales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98F5076-C8A3-D943-B4D1-C0DA78FD2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854" y="1204548"/>
            <a:ext cx="4020457" cy="2680305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31E6563-6359-664A-9780-FAA5CD16B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854" y="3914411"/>
            <a:ext cx="4020458" cy="268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D150-A11B-E042-BB36-1DDDD38A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Feature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712B-3CA1-2848-B030-4C25EDC3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149" y="1995056"/>
            <a:ext cx="5471851" cy="4480559"/>
          </a:xfrm>
        </p:spPr>
        <p:txBody>
          <a:bodyPr>
            <a:normAutofit/>
          </a:bodyPr>
          <a:lstStyle/>
          <a:p>
            <a:r>
              <a:rPr lang="en-US" dirty="0"/>
              <a:t>Two types of numerical conversion</a:t>
            </a:r>
          </a:p>
          <a:p>
            <a:pPr lvl="1"/>
            <a:r>
              <a:rPr lang="en-US" dirty="0"/>
              <a:t>Unordered</a:t>
            </a:r>
          </a:p>
          <a:p>
            <a:pPr lvl="2"/>
            <a:r>
              <a:rPr lang="en-US" dirty="0"/>
              <a:t>One-hot encoding with </a:t>
            </a:r>
            <a:r>
              <a:rPr lang="en-US" dirty="0" err="1"/>
              <a:t>pandas.get_dummies</a:t>
            </a:r>
            <a:endParaRPr lang="en-US" dirty="0"/>
          </a:p>
          <a:p>
            <a:pPr lvl="2"/>
            <a:r>
              <a:rPr lang="en-US" dirty="0"/>
              <a:t>Marriage-status</a:t>
            </a:r>
          </a:p>
          <a:p>
            <a:pPr lvl="2"/>
            <a:r>
              <a:rPr lang="en-US" dirty="0"/>
              <a:t>Employment</a:t>
            </a:r>
          </a:p>
          <a:p>
            <a:pPr lvl="1"/>
            <a:r>
              <a:rPr lang="en-US" dirty="0"/>
              <a:t>Ordered</a:t>
            </a:r>
          </a:p>
          <a:p>
            <a:pPr lvl="2"/>
            <a:r>
              <a:rPr lang="en-US" dirty="0"/>
              <a:t>Direct mapping to values</a:t>
            </a:r>
          </a:p>
          <a:p>
            <a:pPr lvl="2"/>
            <a:r>
              <a:rPr lang="en-US" dirty="0"/>
              <a:t>b1, b2, c10, c3, c4, </a:t>
            </a:r>
            <a:r>
              <a:rPr lang="en-US" dirty="0" err="1"/>
              <a:t>dow</a:t>
            </a:r>
            <a:r>
              <a:rPr lang="en-US" dirty="0"/>
              <a:t>, month, schools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8F204-5C06-4444-AE2C-EA4C88D221A0}"/>
              </a:ext>
            </a:extLst>
          </p:cNvPr>
          <p:cNvSpPr txBox="1">
            <a:spLocks/>
          </p:cNvSpPr>
          <p:nvPr/>
        </p:nvSpPr>
        <p:spPr>
          <a:xfrm>
            <a:off x="1251678" y="1995056"/>
            <a:ext cx="5471851" cy="448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 values converted to numerical values</a:t>
            </a:r>
          </a:p>
          <a:p>
            <a:pPr lvl="1"/>
            <a:r>
              <a:rPr lang="en-US" dirty="0"/>
              <a:t>Reason: </a:t>
            </a:r>
            <a:r>
              <a:rPr lang="en-US" dirty="0" err="1"/>
              <a:t>scikit</a:t>
            </a:r>
            <a:r>
              <a:rPr lang="en-US" dirty="0"/>
              <a:t>-learn models require numerical value inputs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Null values were converted to either ‘unknown’ and one-hot encoded or -1, depending on the column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One-hot encoding expanded total features from 19 to 35 (excluding </a:t>
            </a:r>
            <a:r>
              <a:rPr lang="en-US" dirty="0" err="1"/>
              <a:t>successful_sell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260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9187-679F-B946-8D3D-CE8BEE03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implementation for ordered string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814B-B114-2B4C-8DBA-FE71D74D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b1</a:t>
            </a:r>
            <a:r>
              <a:rPr lang="en-US" dirty="0"/>
              <a:t>: yes = 1, no = 0</a:t>
            </a:r>
          </a:p>
          <a:p>
            <a:r>
              <a:rPr lang="en-US" b="1" dirty="0"/>
              <a:t>b2:</a:t>
            </a:r>
            <a:r>
              <a:rPr lang="en-US" dirty="0"/>
              <a:t> yes = 1, no = 0, </a:t>
            </a:r>
            <a:r>
              <a:rPr lang="en-US" dirty="0" err="1"/>
              <a:t>NaN</a:t>
            </a:r>
            <a:r>
              <a:rPr lang="en-US" dirty="0"/>
              <a:t> = -1</a:t>
            </a:r>
          </a:p>
          <a:p>
            <a:r>
              <a:rPr lang="en-US" b="1" dirty="0"/>
              <a:t>c10</a:t>
            </a:r>
            <a:r>
              <a:rPr lang="en-US" dirty="0"/>
              <a:t>: yes = 1, no = 0</a:t>
            </a:r>
          </a:p>
          <a:p>
            <a:r>
              <a:rPr lang="en-US" b="1" dirty="0"/>
              <a:t>c3:</a:t>
            </a:r>
            <a:r>
              <a:rPr lang="en-US" dirty="0"/>
              <a:t> True = 1, False = 0, unknown = -1</a:t>
            </a:r>
          </a:p>
          <a:p>
            <a:r>
              <a:rPr lang="en-US" b="1" dirty="0"/>
              <a:t>c4:</a:t>
            </a:r>
            <a:r>
              <a:rPr lang="en-US" dirty="0"/>
              <a:t> new = 1, old = 0</a:t>
            </a:r>
          </a:p>
          <a:p>
            <a:r>
              <a:rPr lang="en-US" b="1" dirty="0" err="1"/>
              <a:t>dow</a:t>
            </a:r>
            <a:r>
              <a:rPr lang="en-US" dirty="0"/>
              <a:t> (day of the week): mon = 0, </a:t>
            </a:r>
            <a:r>
              <a:rPr lang="en-US" dirty="0" err="1"/>
              <a:t>tues</a:t>
            </a:r>
            <a:r>
              <a:rPr lang="en-US" dirty="0"/>
              <a:t> = 1, wed = 2, </a:t>
            </a:r>
            <a:r>
              <a:rPr lang="en-US" dirty="0" err="1"/>
              <a:t>thurs</a:t>
            </a:r>
            <a:r>
              <a:rPr lang="en-US" dirty="0"/>
              <a:t> = 3, </a:t>
            </a:r>
            <a:r>
              <a:rPr lang="en-US" dirty="0" err="1"/>
              <a:t>fri</a:t>
            </a:r>
            <a:r>
              <a:rPr lang="en-US" dirty="0"/>
              <a:t> = 4</a:t>
            </a:r>
          </a:p>
          <a:p>
            <a:r>
              <a:rPr lang="en-US" b="1" dirty="0"/>
              <a:t>month</a:t>
            </a:r>
            <a:r>
              <a:rPr lang="en-US" dirty="0"/>
              <a:t>: </a:t>
            </a:r>
            <a:r>
              <a:rPr lang="en-US" dirty="0" err="1"/>
              <a:t>jan</a:t>
            </a:r>
            <a:r>
              <a:rPr lang="en-US" dirty="0"/>
              <a:t> = 0, </a:t>
            </a:r>
            <a:r>
              <a:rPr lang="en-US" dirty="0" err="1"/>
              <a:t>feb</a:t>
            </a:r>
            <a:r>
              <a:rPr lang="en-US" dirty="0"/>
              <a:t> = 1, ... </a:t>
            </a:r>
            <a:r>
              <a:rPr lang="en-US" dirty="0" err="1"/>
              <a:t>nov</a:t>
            </a:r>
            <a:r>
              <a:rPr lang="en-US" dirty="0"/>
              <a:t> = 10, </a:t>
            </a:r>
            <a:r>
              <a:rPr lang="en-US" dirty="0" err="1"/>
              <a:t>dec</a:t>
            </a:r>
            <a:r>
              <a:rPr lang="en-US" dirty="0"/>
              <a:t> = 12</a:t>
            </a:r>
          </a:p>
          <a:p>
            <a:r>
              <a:rPr lang="en-US" b="1" dirty="0"/>
              <a:t>school:</a:t>
            </a:r>
            <a:r>
              <a:rPr lang="en-US" dirty="0"/>
              <a:t> 5 - a decent amount = 5, 5 - a lot = 5, 2 - a little bit = 2, 4 - average amount = 4, 3 - a bit more = 3, 1 - almost none = 1, 0 - none = 0, </a:t>
            </a:r>
            <a:r>
              <a:rPr lang="en-US" dirty="0" err="1"/>
              <a:t>NaN</a:t>
            </a:r>
            <a:r>
              <a:rPr lang="en-US" dirty="0"/>
              <a:t> =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85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1015</Words>
  <Application>Microsoft Macintosh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Badge</vt:lpstr>
      <vt:lpstr>Coworker Presentation</vt:lpstr>
      <vt:lpstr>Outline</vt:lpstr>
      <vt:lpstr>Problem Statement</vt:lpstr>
      <vt:lpstr>Dataset overview</vt:lpstr>
      <vt:lpstr>Packages Used</vt:lpstr>
      <vt:lpstr>Pandas.Groupby Data Aggregation</vt:lpstr>
      <vt:lpstr>successful sale Distribution plots </vt:lpstr>
      <vt:lpstr>Data cleaning and Feature transformations</vt:lpstr>
      <vt:lpstr>Map implementation for ordered string columns</vt:lpstr>
      <vt:lpstr>Data Prep for Models</vt:lpstr>
      <vt:lpstr>Model results</vt:lpstr>
      <vt:lpstr>Major Contributions to Successful Sales</vt:lpstr>
      <vt:lpstr>What was given to the client</vt:lpstr>
      <vt:lpstr>What was given to the client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Coworker Presentation</dc:title>
  <dc:creator>Microsoft Office User</dc:creator>
  <cp:lastModifiedBy>Microsoft Office User</cp:lastModifiedBy>
  <cp:revision>7</cp:revision>
  <dcterms:created xsi:type="dcterms:W3CDTF">2020-03-17T20:25:49Z</dcterms:created>
  <dcterms:modified xsi:type="dcterms:W3CDTF">2020-03-17T21:59:36Z</dcterms:modified>
</cp:coreProperties>
</file>