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Caroline Bak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0-07T18:06:15.560">
    <p:pos x="5796" y="1646"/>
    <p:text>Team brand?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91d1cfa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91d1cfa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9d1028d0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9d1028d0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91d1cfa26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91d1cfa26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91d1cfa2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91d1cfa2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91d1cfa26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91d1cfa26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Caroline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91d1cfa26_4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91d1cfa26_4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971250" y="646575"/>
            <a:ext cx="7037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Michelin and Clemson </a:t>
            </a:r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4">
            <a:alphaModFix/>
          </a:blip>
          <a:srcRect b="43068" l="0" r="0" t="0"/>
          <a:stretch/>
        </p:blipFill>
        <p:spPr>
          <a:xfrm flipH="1">
            <a:off x="2594150" y="2613600"/>
            <a:ext cx="6607898" cy="21161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 b="0" l="1324" r="1314" t="0"/>
          <a:stretch/>
        </p:blipFill>
        <p:spPr>
          <a:xfrm>
            <a:off x="4098327" y="2352424"/>
            <a:ext cx="947349" cy="930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 Summary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Michelin is a global leader in tire manufacturing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Their goal is to offer everyone a better way forward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Michelin is migrating from an outdated COBOL system to a new cloud-based architecture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are looking for a solution to help automate the process and revolutionize accessibility of information</a:t>
            </a: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 b="0" l="1324" r="1314" t="0"/>
          <a:stretch/>
        </p:blipFill>
        <p:spPr>
          <a:xfrm>
            <a:off x="377924" y="665426"/>
            <a:ext cx="1654724" cy="162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00" y="1595775"/>
            <a:ext cx="6321600" cy="32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are developing a chatbot which can be used by both technical and non-technical employees to assist in the migration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proposed </a:t>
            </a:r>
            <a:r>
              <a:rPr lang="en"/>
              <a:t>solution</a:t>
            </a:r>
            <a:r>
              <a:rPr lang="en"/>
              <a:t> will: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Understand the embedded business logic within the legacy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Analyze documentation on the legacy system and relay business logic embedded within the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Provide natural language responses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purpose is to generate a fully-fledged proposal of findings to form the foundation for later semesters to build off</a:t>
            </a:r>
            <a:endParaRPr/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0" l="1324" r="1314" t="0"/>
          <a:stretch/>
        </p:blipFill>
        <p:spPr>
          <a:xfrm>
            <a:off x="377924" y="665426"/>
            <a:ext cx="1654724" cy="162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400250" y="1370525"/>
            <a:ext cx="6469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Resources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Palmetto Access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NDA’s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Planning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Starting from nothing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 to document the entire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Research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do we need to do?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have others tried?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Trying to Accomplish something everyone wants to solve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Everyone wants AI to do everything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55254"/>
            <a:ext cx="2371500" cy="2374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</a:t>
            </a:r>
            <a:r>
              <a:rPr lang="en"/>
              <a:t> Technology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410100" y="1211350"/>
            <a:ext cx="6321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Retrieval Augmented Generation (RAG)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RAG is a method where an LLM retrieves and uses developer-provided documents as the sole context to answer user queries.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LangChain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LangChain is a Python Framework designed to work with LLM’s which we will use to develop the pipeline and interface with the LLM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LLaMa 3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Our RAG pipeline will use LLaMa 3 as the LLM which generates responses using the provided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Palmetto Cluster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are using the Palmetto Cluster as a computational resource to build our pipeline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1324" r="1314" t="0"/>
          <a:stretch/>
        </p:blipFill>
        <p:spPr>
          <a:xfrm>
            <a:off x="377924" y="665426"/>
            <a:ext cx="1654724" cy="162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411200" y="538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grpSp>
        <p:nvGrpSpPr>
          <p:cNvPr id="108" name="Google Shape;108;p18"/>
          <p:cNvGrpSpPr/>
          <p:nvPr/>
        </p:nvGrpSpPr>
        <p:grpSpPr>
          <a:xfrm>
            <a:off x="4284225" y="1100451"/>
            <a:ext cx="2000691" cy="2391377"/>
            <a:chOff x="4526672" y="1196231"/>
            <a:chExt cx="2281030" cy="2390421"/>
          </a:xfrm>
        </p:grpSpPr>
        <p:sp>
          <p:nvSpPr>
            <p:cNvPr id="109" name="Google Shape;109;p18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18"/>
            <p:cNvGrpSpPr/>
            <p:nvPr/>
          </p:nvGrpSpPr>
          <p:grpSpPr>
            <a:xfrm>
              <a:off x="4526672" y="1196231"/>
              <a:ext cx="2253600" cy="2390421"/>
              <a:chOff x="4526672" y="1196231"/>
              <a:chExt cx="2253600" cy="2390421"/>
            </a:xfrm>
          </p:grpSpPr>
          <p:grpSp>
            <p:nvGrpSpPr>
              <p:cNvPr id="111" name="Google Shape;111;p18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12" name="Google Shape;112;p1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3" name="Google Shape;113;p1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4" name="Google Shape;114;p18"/>
              <p:cNvSpPr txBox="1"/>
              <p:nvPr/>
            </p:nvSpPr>
            <p:spPr>
              <a:xfrm>
                <a:off x="4526674" y="3215252"/>
                <a:ext cx="10689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Sprint 5-8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" name="Google Shape;115;p18"/>
              <p:cNvSpPr txBox="1"/>
              <p:nvPr/>
            </p:nvSpPr>
            <p:spPr>
              <a:xfrm>
                <a:off x="4526672" y="1196231"/>
                <a:ext cx="2253600" cy="160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latin typeface="Roboto"/>
                    <a:ea typeface="Roboto"/>
                    <a:cs typeface="Roboto"/>
                    <a:sym typeface="Roboto"/>
                  </a:rPr>
                  <a:t>Further Research</a:t>
                </a:r>
                <a:endParaRPr b="1" sz="9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9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85750" lvl="0" marL="457200" rtl="0" algn="l">
                  <a:spcBef>
                    <a:spcPts val="0"/>
                  </a:spcBef>
                  <a:spcAft>
                    <a:spcPts val="0"/>
                  </a:spcAft>
                  <a:buSzPts val="900"/>
                  <a:buFont typeface="Roboto"/>
                  <a:buChar char="●"/>
                </a:pPr>
                <a:r>
                  <a:rPr lang="en" sz="900">
                    <a:latin typeface="Roboto"/>
                    <a:ea typeface="Roboto"/>
                    <a:cs typeface="Roboto"/>
                    <a:sym typeface="Roboto"/>
                  </a:rPr>
                  <a:t>The team will continue researching technologies and techniques to be compiled into the final proposal</a:t>
                </a:r>
                <a:endParaRPr sz="9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85750" lvl="0" marL="457200" rtl="0" algn="l">
                  <a:spcBef>
                    <a:spcPts val="0"/>
                  </a:spcBef>
                  <a:spcAft>
                    <a:spcPts val="0"/>
                  </a:spcAft>
                  <a:buSzPts val="900"/>
                  <a:buFont typeface="Roboto"/>
                  <a:buChar char="●"/>
                </a:pPr>
                <a:r>
                  <a:rPr lang="en" sz="900">
                    <a:latin typeface="Roboto"/>
                    <a:ea typeface="Roboto"/>
                    <a:cs typeface="Roboto"/>
                    <a:sym typeface="Roboto"/>
                  </a:rPr>
                  <a:t>The goal of this research is to discover what methods can and can’t work in the later implementation of the project</a:t>
                </a:r>
                <a:endParaRPr sz="9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6" name="Google Shape;116;p18"/>
          <p:cNvGrpSpPr/>
          <p:nvPr/>
        </p:nvGrpSpPr>
        <p:grpSpPr>
          <a:xfrm>
            <a:off x="5974774" y="2607402"/>
            <a:ext cx="2274888" cy="1990827"/>
            <a:chOff x="6435791" y="2702607"/>
            <a:chExt cx="2721158" cy="1990031"/>
          </a:xfrm>
        </p:grpSpPr>
        <p:sp>
          <p:nvSpPr>
            <p:cNvPr id="117" name="Google Shape;117;p18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" name="Google Shape;118;p18"/>
            <p:cNvGrpSpPr/>
            <p:nvPr/>
          </p:nvGrpSpPr>
          <p:grpSpPr>
            <a:xfrm>
              <a:off x="6435791" y="2702607"/>
              <a:ext cx="2494500" cy="1990031"/>
              <a:chOff x="6435791" y="2702607"/>
              <a:chExt cx="2494500" cy="1990031"/>
            </a:xfrm>
          </p:grpSpPr>
          <p:grpSp>
            <p:nvGrpSpPr>
              <p:cNvPr id="119" name="Google Shape;119;p18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20" name="Google Shape;120;p1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1" name="Google Shape;121;p1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2" name="Google Shape;122;p18"/>
              <p:cNvSpPr txBox="1"/>
              <p:nvPr/>
            </p:nvSpPr>
            <p:spPr>
              <a:xfrm>
                <a:off x="6435805" y="2702607"/>
                <a:ext cx="12069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Sprint 9-10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3" name="Google Shape;123;p18"/>
              <p:cNvSpPr txBox="1"/>
              <p:nvPr/>
            </p:nvSpPr>
            <p:spPr>
              <a:xfrm>
                <a:off x="6435791" y="3494438"/>
                <a:ext cx="2494500" cy="119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Proposal</a:t>
                </a: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 Generation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l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Char char="●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Gather relevant data and compile it into a report of our proposed solution as well as approaches we determined wouldn’t work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4" name="Google Shape;124;p18"/>
          <p:cNvGrpSpPr/>
          <p:nvPr/>
        </p:nvGrpSpPr>
        <p:grpSpPr>
          <a:xfrm>
            <a:off x="667982" y="1416734"/>
            <a:ext cx="2274913" cy="2075088"/>
            <a:chOff x="495991" y="1512405"/>
            <a:chExt cx="2580730" cy="2074258"/>
          </a:xfrm>
        </p:grpSpPr>
        <p:sp>
          <p:nvSpPr>
            <p:cNvPr id="125" name="Google Shape;125;p18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" name="Google Shape;126;p18"/>
            <p:cNvGrpSpPr/>
            <p:nvPr/>
          </p:nvGrpSpPr>
          <p:grpSpPr>
            <a:xfrm>
              <a:off x="495991" y="1512405"/>
              <a:ext cx="2580730" cy="2074258"/>
              <a:chOff x="495991" y="1512405"/>
              <a:chExt cx="2580730" cy="2074258"/>
            </a:xfrm>
          </p:grpSpPr>
          <p:sp>
            <p:nvSpPr>
              <p:cNvPr id="127" name="Google Shape;127;p18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Sprint 1-3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28" name="Google Shape;128;p18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9" name="Google Shape;129;p1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0" name="Google Shape;130;p1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1" name="Google Shape;131;p18"/>
              <p:cNvSpPr txBox="1"/>
              <p:nvPr/>
            </p:nvSpPr>
            <p:spPr>
              <a:xfrm>
                <a:off x="823120" y="1512405"/>
                <a:ext cx="2253600" cy="128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latin typeface="Roboto"/>
                    <a:ea typeface="Roboto"/>
                    <a:cs typeface="Roboto"/>
                    <a:sym typeface="Roboto"/>
                  </a:rPr>
                  <a:t>Project Establishment</a:t>
                </a:r>
                <a:endParaRPr b="1" sz="9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85750" lvl="0" marL="457200" rtl="0" algn="l">
                  <a:spcBef>
                    <a:spcPts val="1600"/>
                  </a:spcBef>
                  <a:spcAft>
                    <a:spcPts val="0"/>
                  </a:spcAft>
                  <a:buSzPts val="900"/>
                  <a:buFont typeface="Roboto"/>
                  <a:buChar char="●"/>
                </a:pPr>
                <a:r>
                  <a:rPr lang="en" sz="900">
                    <a:latin typeface="Roboto"/>
                    <a:ea typeface="Roboto"/>
                    <a:cs typeface="Roboto"/>
                    <a:sym typeface="Roboto"/>
                  </a:rPr>
                  <a:t>Partner</a:t>
                </a:r>
                <a:r>
                  <a:rPr lang="en" sz="900">
                    <a:latin typeface="Roboto"/>
                    <a:ea typeface="Roboto"/>
                    <a:cs typeface="Roboto"/>
                    <a:sym typeface="Roboto"/>
                  </a:rPr>
                  <a:t> Expectations</a:t>
                </a:r>
                <a:endParaRPr sz="9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85750" lvl="0" marL="457200" rtl="0" algn="l">
                  <a:spcBef>
                    <a:spcPts val="0"/>
                  </a:spcBef>
                  <a:spcAft>
                    <a:spcPts val="0"/>
                  </a:spcAft>
                  <a:buSzPts val="900"/>
                  <a:buFont typeface="Roboto"/>
                  <a:buChar char="●"/>
                </a:pPr>
                <a:r>
                  <a:rPr lang="en" sz="900">
                    <a:latin typeface="Roboto"/>
                    <a:ea typeface="Roboto"/>
                    <a:cs typeface="Roboto"/>
                    <a:sym typeface="Roboto"/>
                  </a:rPr>
                  <a:t>Adaption to quickly changing </a:t>
                </a:r>
                <a:r>
                  <a:rPr lang="en" sz="900">
                    <a:latin typeface="Roboto"/>
                    <a:ea typeface="Roboto"/>
                    <a:cs typeface="Roboto"/>
                    <a:sym typeface="Roboto"/>
                  </a:rPr>
                  <a:t>constraints</a:t>
                </a:r>
                <a:r>
                  <a:rPr lang="en" sz="9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sz="9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85750" lvl="0" marL="457200" rtl="0" algn="l">
                  <a:spcBef>
                    <a:spcPts val="0"/>
                  </a:spcBef>
                  <a:spcAft>
                    <a:spcPts val="0"/>
                  </a:spcAft>
                  <a:buSzPts val="900"/>
                  <a:buFont typeface="Roboto"/>
                  <a:buChar char="●"/>
                </a:pPr>
                <a:r>
                  <a:rPr lang="en" sz="900">
                    <a:latin typeface="Roboto"/>
                    <a:ea typeface="Roboto"/>
                    <a:cs typeface="Roboto"/>
                    <a:sym typeface="Roboto"/>
                  </a:rPr>
                  <a:t>Research Needed resources </a:t>
                </a:r>
                <a:endParaRPr sz="9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2" name="Google Shape;132;p18"/>
          <p:cNvGrpSpPr/>
          <p:nvPr/>
        </p:nvGrpSpPr>
        <p:grpSpPr>
          <a:xfrm>
            <a:off x="2382197" y="2607402"/>
            <a:ext cx="2350547" cy="1990826"/>
            <a:chOff x="2525573" y="2702607"/>
            <a:chExt cx="2501380" cy="1990030"/>
          </a:xfrm>
        </p:grpSpPr>
        <p:sp>
          <p:nvSpPr>
            <p:cNvPr id="133" name="Google Shape;133;p18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" name="Google Shape;134;p18"/>
            <p:cNvGrpSpPr/>
            <p:nvPr/>
          </p:nvGrpSpPr>
          <p:grpSpPr>
            <a:xfrm>
              <a:off x="2525573" y="2702607"/>
              <a:ext cx="2501380" cy="1990030"/>
              <a:chOff x="2525573" y="2702607"/>
              <a:chExt cx="2501380" cy="1990030"/>
            </a:xfrm>
          </p:grpSpPr>
          <p:sp>
            <p:nvSpPr>
              <p:cNvPr id="135" name="Google Shape;135;p18"/>
              <p:cNvSpPr txBox="1"/>
              <p:nvPr/>
            </p:nvSpPr>
            <p:spPr>
              <a:xfrm>
                <a:off x="2525573" y="2702607"/>
                <a:ext cx="1064700" cy="35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Sprint 4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36" name="Google Shape;136;p18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37" name="Google Shape;137;p1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8" name="Google Shape;138;p1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9" name="Google Shape;139;p18"/>
              <p:cNvSpPr txBox="1"/>
              <p:nvPr/>
            </p:nvSpPr>
            <p:spPr>
              <a:xfrm>
                <a:off x="2773353" y="3494437"/>
                <a:ext cx="2253600" cy="119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Meetings and Research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l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Char char="●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Meet with Peers and Professors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l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Char char="●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Gather information in detail of other proposed solutions from Michelin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l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Char char="●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Research &amp; Diagramming of current architecture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l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Char char="●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Investigate Query translation techniques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140" name="Google Shape;140;p18"/>
          <p:cNvCxnSpPr>
            <a:stCxn id="133" idx="2"/>
          </p:cNvCxnSpPr>
          <p:nvPr/>
        </p:nvCxnSpPr>
        <p:spPr>
          <a:xfrm rot="10800000">
            <a:off x="3636099" y="2419874"/>
            <a:ext cx="9600" cy="69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141" name="Google Shape;141;p18"/>
          <p:cNvSpPr txBox="1"/>
          <p:nvPr/>
        </p:nvSpPr>
        <p:spPr>
          <a:xfrm>
            <a:off x="3007600" y="1865775"/>
            <a:ext cx="126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Milestone </a:t>
            </a:r>
            <a:endParaRPr b="1"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-Establish professional meetings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