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2" r:id="rId4"/>
    <p:sldId id="272" r:id="rId5"/>
    <p:sldId id="263" r:id="rId6"/>
    <p:sldId id="276" r:id="rId7"/>
    <p:sldId id="277" r:id="rId8"/>
    <p:sldId id="273" r:id="rId9"/>
    <p:sldId id="27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2832F5-EA01-48E5-B403-87E193F50680}">
          <p14:sldIdLst>
            <p14:sldId id="259"/>
          </p14:sldIdLst>
        </p14:section>
        <p14:section name="專案概觀" id="{087866C3-7028-482C-8D34-6BF5363FBD75}">
          <p14:sldIdLst>
            <p14:sldId id="261"/>
          </p14:sldIdLst>
        </p14:section>
        <p14:section name="狀態更新" id="{521DEF98-8796-4632-831A-16252E9A6054}">
          <p14:sldIdLst>
            <p14:sldId id="262"/>
            <p14:sldId id="272"/>
            <p14:sldId id="263"/>
            <p14:sldId id="276"/>
            <p14:sldId id="277"/>
            <p14:sldId id="273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3" autoAdjust="0"/>
    <p:restoredTop sz="88187" autoAdjust="0"/>
  </p:normalViewPr>
  <p:slideViewPr>
    <p:cSldViewPr>
      <p:cViewPr>
        <p:scale>
          <a:sx n="60" d="100"/>
          <a:sy n="60" d="100"/>
        </p:scale>
        <p:origin x="-1436" y="-42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24506C0-3FFE-45A5-803D-9F4FC5464A70}" type="datetimeFigureOut">
              <a:t>12/17/2009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8646707-6BBD-41A9-B4DF-0C76A73A2D2A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6926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此範本可當作起始檔案，以便提供專案的更新</a:t>
            </a:r>
            <a:r>
              <a:rPr lang="zh-TW" baseline="0" dirty="0" smtClean="0"/>
              <a:t> 里程碑的更新。</a:t>
            </a:r>
            <a:endParaRPr lang="zh-TW" dirty="0" smtClean="0"/>
          </a:p>
          <a:p>
            <a:endParaRPr lang="zh-TW" baseline="0" dirty="0" smtClean="0"/>
          </a:p>
          <a:p>
            <a:pPr lvl="0"/>
            <a:r>
              <a:rPr lang="zh-TW" sz="1000" b="1" dirty="0" smtClean="0"/>
              <a:t>章節</a:t>
            </a:r>
            <a:endParaRPr lang="zh-TW" sz="1000" b="0" dirty="0" smtClean="0"/>
          </a:p>
          <a:p>
            <a:pPr lvl="0"/>
            <a:r>
              <a:rPr lang="zh-TW" sz="1000" b="0" dirty="0" smtClean="0"/>
              <a:t>在投影片上按一下右鍵以新增章節。</a:t>
            </a:r>
            <a:r>
              <a:rPr lang="zh-TW" sz="1000" b="0" baseline="0" dirty="0" smtClean="0"/>
              <a:t> 章節可協助您組織投影片，或簡化多個作者之間的共同作業。</a:t>
            </a:r>
            <a:endParaRPr lang="zh-TW" sz="1000" b="0" dirty="0" smtClean="0"/>
          </a:p>
          <a:p>
            <a:pPr lvl="0"/>
            <a:endParaRPr lang="zh-TW" sz="1000" b="1" dirty="0" smtClean="0"/>
          </a:p>
          <a:p>
            <a:pPr lvl="0"/>
            <a:r>
              <a:rPr lang="zh-TW" sz="1000" b="1" dirty="0" smtClean="0"/>
              <a:t>備忘稿</a:t>
            </a:r>
          </a:p>
          <a:p>
            <a:pPr lvl="0"/>
            <a:r>
              <a:rPr lang="zh-TW" sz="1000" dirty="0" smtClean="0"/>
              <a:t>使用 [備忘稿] 章節記錄交付備忘稿，或提供其他詳細資料給對象。</a:t>
            </a:r>
            <a:r>
              <a:rPr lang="zh-TW" sz="10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000" dirty="0" smtClean="0"/>
              <a:t>請記住字型大小 (對於協助工具、可見度、影片拍攝及線上生產非常重要)</a:t>
            </a:r>
          </a:p>
          <a:p>
            <a:pPr lvl="0"/>
            <a:endParaRPr lang="zh-TW" sz="1000" dirty="0" smtClean="0"/>
          </a:p>
          <a:p>
            <a:pPr lvl="0">
              <a:buFontTx/>
              <a:buNone/>
            </a:pPr>
            <a:r>
              <a:rPr lang="zh-TW" sz="10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000" dirty="0" smtClean="0"/>
              <a:t>請特別注意圖形、圖表及文字方塊。</a:t>
            </a:r>
            <a:r>
              <a:rPr lang="zh-TW" sz="1000" baseline="0" dirty="0" smtClean="0"/>
              <a:t> </a:t>
            </a:r>
            <a:endParaRPr lang="zh-TW" sz="1000" dirty="0" smtClean="0"/>
          </a:p>
          <a:p>
            <a:pPr lvl="0"/>
            <a:r>
              <a:rPr lang="zh-TW" sz="1000" dirty="0" smtClean="0"/>
              <a:t>考慮出席者將以黑白或 </a:t>
            </a:r>
            <a:r>
              <a:rPr lang="zh-TW" sz="1000" dirty="0" err="1" smtClean="0"/>
              <a:t>灰階列印</a:t>
            </a:r>
            <a:r>
              <a:rPr lang="zh-TW" sz="1000" dirty="0" smtClean="0"/>
              <a:t>。執行測試列印，以確保在進行純黑白及 </a:t>
            </a:r>
            <a:r>
              <a:rPr lang="zh-TW" sz="1000" dirty="0" err="1" smtClean="0"/>
              <a:t>灰階列印時色彩正確</a:t>
            </a:r>
            <a:r>
              <a:rPr lang="zh-TW" sz="1000" dirty="0" smtClean="0"/>
              <a:t>。</a:t>
            </a:r>
          </a:p>
          <a:p>
            <a:pPr lvl="0">
              <a:buFontTx/>
              <a:buNone/>
            </a:pPr>
            <a:endParaRPr lang="zh-TW" sz="1000" dirty="0" smtClean="0"/>
          </a:p>
          <a:p>
            <a:pPr lvl="0">
              <a:buFontTx/>
              <a:buNone/>
            </a:pPr>
            <a:r>
              <a:rPr lang="zh-TW" sz="1000" b="1" dirty="0" smtClean="0"/>
              <a:t>圖形、表格和圖表</a:t>
            </a:r>
          </a:p>
          <a:p>
            <a:pPr lvl="0"/>
            <a:r>
              <a:rPr lang="zh-TW" sz="1000" dirty="0" smtClean="0"/>
              <a:t>保持簡單: 如果可能，使用一致而不令人分心的樣式和色彩。</a:t>
            </a:r>
          </a:p>
          <a:p>
            <a:pPr lvl="0"/>
            <a:r>
              <a:rPr lang="zh-TW" sz="10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專案內容</a:t>
            </a:r>
            <a:r>
              <a:rPr lang="zh-TW" baseline="0" dirty="0" smtClean="0"/>
              <a:t> 為何?</a:t>
            </a:r>
          </a:p>
          <a:p>
            <a:r>
              <a:rPr lang="zh-TW" dirty="0" smtClean="0"/>
              <a:t>定義</a:t>
            </a:r>
            <a:r>
              <a:rPr lang="zh-TW" baseline="0" dirty="0" smtClean="0"/>
              <a:t> 此專案的目標</a:t>
            </a:r>
          </a:p>
          <a:p>
            <a:pPr lvl="1"/>
            <a:r>
              <a:rPr lang="zh-TW" dirty="0" smtClean="0"/>
              <a:t>它類似於過去專案或是新工作?</a:t>
            </a:r>
          </a:p>
          <a:p>
            <a:r>
              <a:rPr lang="zh-TW" baseline="0" dirty="0" smtClean="0"/>
              <a:t>定義此專案的範圍</a:t>
            </a:r>
          </a:p>
          <a:p>
            <a:pPr lvl="1"/>
            <a:r>
              <a:rPr lang="zh-TW" baseline="0" dirty="0" smtClean="0"/>
              <a:t>它是一個獨立的專案，或與其他專案相關?</a:t>
            </a:r>
          </a:p>
          <a:p>
            <a:pPr lvl="0"/>
            <a:endParaRPr lang="zh-TW" baseline="0" dirty="0" smtClean="0"/>
          </a:p>
          <a:p>
            <a:pPr lvl="0"/>
            <a:r>
              <a:rPr lang="zh-TW" baseline="0" dirty="0" smtClean="0"/>
              <a:t>* 注意，每週狀態會議不一定需要這張投影片</a:t>
            </a:r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zh-TW" dirty="0" smtClean="0"/>
              <a:t>* 如果任何</a:t>
            </a:r>
            <a:r>
              <a:rPr lang="zh-TW" baseline="0" dirty="0" smtClean="0"/>
              <a:t> 這些問題造成排程延遲或需要進一步討論，請將細節放入下一張投影片。</a:t>
            </a:r>
          </a:p>
          <a:p>
            <a:pPr>
              <a:buFont typeface="Arial" charset="0"/>
              <a:buNone/>
            </a:pPr>
            <a:endParaRPr lang="zh-TW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TW" smtClean="0"/>
              <a:pPr/>
              <a:t>3</a:t>
            </a:fld>
            <a:endParaRPr 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baseline="0" dirty="0" smtClean="0"/>
              <a:t>如有一個以上的問題，請依需要複製此投影片。</a:t>
            </a:r>
          </a:p>
          <a:p>
            <a:r>
              <a:rPr lang="zh-TW" dirty="0" smtClean="0"/>
              <a:t>本投影片和相關投影片</a:t>
            </a:r>
            <a:r>
              <a:rPr lang="zh-TW" baseline="0" dirty="0" smtClean="0"/>
              <a:t> 必要時可以移到附錄或隱藏。</a:t>
            </a:r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TW" smtClean="0"/>
              <a:pPr/>
              <a:t>5</a:t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baseline="0" dirty="0" smtClean="0"/>
              <a:t>如有一個以上的問題，請依需要複製此投影片。</a:t>
            </a:r>
          </a:p>
          <a:p>
            <a:r>
              <a:rPr lang="zh-TW" dirty="0" smtClean="0"/>
              <a:t>本投影片和相關投影片</a:t>
            </a:r>
            <a:r>
              <a:rPr lang="zh-TW" baseline="0" dirty="0" smtClean="0"/>
              <a:t> 必要時可以移到附錄或隱藏。</a:t>
            </a:r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TW" smtClean="0"/>
              <a:pPr/>
              <a:t>6</a:t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baseline="0" dirty="0" smtClean="0"/>
              <a:t>如有一個以上的問題，請依需要複製此投影片。</a:t>
            </a:r>
          </a:p>
          <a:p>
            <a:r>
              <a:rPr lang="zh-TW" dirty="0" smtClean="0"/>
              <a:t>本投影片和相關投影片</a:t>
            </a:r>
            <a:r>
              <a:rPr lang="zh-TW" baseline="0" dirty="0" smtClean="0"/>
              <a:t> 必要時可以移到附錄或隱藏。</a:t>
            </a:r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/>
              <a:t>按一下以編輯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12/17/2009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TW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0000" y="764704"/>
            <a:ext cx="7772400" cy="761999"/>
          </a:xfrm>
        </p:spPr>
        <p:txBody>
          <a:bodyPr>
            <a:noAutofit/>
          </a:bodyPr>
          <a:lstStyle/>
          <a:p>
            <a:r>
              <a:rPr lang="en-GB" sz="4400" b="1" dirty="0">
                <a:latin typeface="Calibri" pitchFamily="34" charset="0"/>
                <a:cs typeface="Calibri" pitchFamily="34" charset="0"/>
              </a:rPr>
              <a:t>Classification of </a:t>
            </a:r>
            <a:r>
              <a:rPr lang="en-GB" sz="4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GB" sz="4400" b="1" dirty="0" smtClean="0">
                <a:latin typeface="Calibri" pitchFamily="34" charset="0"/>
                <a:cs typeface="Calibri" pitchFamily="34" charset="0"/>
              </a:rPr>
            </a:br>
            <a:r>
              <a:rPr lang="en-GB" sz="4400" b="1" dirty="0" smtClean="0">
                <a:latin typeface="Calibri" pitchFamily="34" charset="0"/>
                <a:cs typeface="Calibri" pitchFamily="34" charset="0"/>
              </a:rPr>
              <a:t>Road </a:t>
            </a:r>
            <a:r>
              <a:rPr lang="en-GB" sz="4400" b="1" dirty="0">
                <a:latin typeface="Calibri" pitchFamily="34" charset="0"/>
                <a:cs typeface="Calibri" pitchFamily="34" charset="0"/>
              </a:rPr>
              <a:t>Accident Severity</a:t>
            </a:r>
            <a:endParaRPr lang="en-GB" sz="4400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000" b="1" dirty="0" smtClean="0">
                <a:latin typeface="Calibri" pitchFamily="34" charset="0"/>
                <a:cs typeface="Calibri" pitchFamily="34" charset="0"/>
              </a:rPr>
              <a:t>Value of </a:t>
            </a:r>
            <a:r>
              <a:rPr lang="en-GB" sz="3000" b="1" dirty="0">
                <a:latin typeface="Calibri" pitchFamily="34" charset="0"/>
                <a:cs typeface="Calibri" pitchFamily="34" charset="0"/>
              </a:rPr>
              <a:t>Classification of </a:t>
            </a:r>
            <a:r>
              <a:rPr lang="en-GB" sz="3000" b="1" dirty="0" smtClean="0">
                <a:latin typeface="Calibri" pitchFamily="34" charset="0"/>
                <a:cs typeface="Calibri" pitchFamily="34" charset="0"/>
              </a:rPr>
              <a:t>Road </a:t>
            </a:r>
            <a:r>
              <a:rPr lang="en-GB" sz="3000" b="1" dirty="0">
                <a:latin typeface="Calibri" pitchFamily="34" charset="0"/>
                <a:cs typeface="Calibri" pitchFamily="34" charset="0"/>
              </a:rPr>
              <a:t>Accident Severity</a:t>
            </a:r>
            <a:r>
              <a:rPr lang="en-GB" sz="3000" dirty="0" smtClean="0"/>
              <a:t> </a:t>
            </a:r>
            <a:endParaRPr lang="en-GB" sz="3000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itchFamily="34" charset="0"/>
                <a:cs typeface="Calibri" pitchFamily="34" charset="0"/>
              </a:rPr>
              <a:t>Road accident can occur anytime and anywhere and it may cause heavy casualties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. It is good for public to understand the potential risk factors of road traffic factors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Transportation bureau can take necessary precautions to minimize the occurrence of road accidents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  <a:p>
            <a:r>
              <a:rPr lang="en-GB" dirty="0">
                <a:latin typeface="Calibri" pitchFamily="34" charset="0"/>
                <a:cs typeface="Calibri" pitchFamily="34" charset="0"/>
              </a:rPr>
              <a:t>Maths , Statistic major students and data scientist would also be interested in the development of classification model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Data Handling</a:t>
            </a:r>
            <a:endParaRPr lang="zh-TW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itchFamily="34" charset="0"/>
                <a:cs typeface="Calibri" pitchFamily="34" charset="0"/>
              </a:rPr>
              <a:t>The data is source by public transportation data for Seattle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city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Total 194,673 records, 581,188  SEVERITYCODE=1 records and the rest are SEVERITYCODER=2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38 data columns, after data cleansing, 3 columns would be used in model development.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70% road accidents were classified as Severity 1</a:t>
            </a:r>
            <a:endParaRPr lang="en-GB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1844824"/>
            <a:ext cx="2307365" cy="250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1929770"/>
            <a:ext cx="6094474" cy="365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93480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Distribution of the features against accident severity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1" y="3015554"/>
            <a:ext cx="5566963" cy="336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755576" y="1772816"/>
            <a:ext cx="4914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Weather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Severity 1 happened most even it is clear weather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Distribution of the features against accident severity</a:t>
            </a:r>
            <a:endParaRPr lang="en-GB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1772816"/>
            <a:ext cx="454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Road Condition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Severity 1 happened most even the road is dry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2996952"/>
            <a:ext cx="5592560" cy="337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347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Distribution of the features against accident severity</a:t>
            </a:r>
            <a:endParaRPr lang="en-GB" dirty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1772816"/>
            <a:ext cx="474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Road Condition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Severity 1 happened most even there is day light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2937052"/>
            <a:ext cx="5605355" cy="341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04174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1918" y="2568051"/>
            <a:ext cx="4136066" cy="273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8786" y="2568051"/>
            <a:ext cx="3451740" cy="388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Model performance</a:t>
            </a:r>
            <a:endParaRPr lang="en-GB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1772816"/>
            <a:ext cx="5259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Model accuracy reached the highest if number of K =8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2756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GB" b="1" dirty="0" smtClean="0">
                <a:latin typeface="Calibri" pitchFamily="34" charset="0"/>
                <a:cs typeface="Calibri" pitchFamily="34" charset="0"/>
              </a:rPr>
              <a:t>Conclusion and future directions</a:t>
            </a:r>
            <a:endParaRPr lang="en-GB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576" y="1772816"/>
            <a:ext cx="8590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Closely monitor the model performance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Capture more diversified  data features such as status during driving, model of the cars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Engage more data scientists and transportation bureau officers in </a:t>
            </a:r>
          </a:p>
          <a:p>
            <a:r>
              <a:rPr lang="en-GB" dirty="0" smtClean="0">
                <a:latin typeface="Calibri" pitchFamily="34" charset="0"/>
                <a:cs typeface="Calibri" pitchFamily="34" charset="0"/>
              </a:rPr>
              <a:t>      model development to share experience</a:t>
            </a:r>
          </a:p>
          <a:p>
            <a:endParaRPr lang="en-GB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62089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552</Words>
  <Application>Microsoft Office PowerPoint</Application>
  <PresentationFormat>如螢幕大小 (4:3)</PresentationFormat>
  <Paragraphs>66</Paragraphs>
  <Slides>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專案狀態報告</vt:lpstr>
      <vt:lpstr>Classification of  Road Accident Severity</vt:lpstr>
      <vt:lpstr>Value of Classification of Road Accident Severity </vt:lpstr>
      <vt:lpstr>Data Handling</vt:lpstr>
      <vt:lpstr>70% road accidents were classified as Severity 1</vt:lpstr>
      <vt:lpstr>Distribution of the features against accident severity</vt:lpstr>
      <vt:lpstr>Distribution of the features against accident severity</vt:lpstr>
      <vt:lpstr>Distribution of the features against accident severity</vt:lpstr>
      <vt:lpstr>Model performance</vt:lpstr>
      <vt:lpstr>Conclusion and 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2020-09-21T14:47:00Z</dcterms:created>
  <dcterms:modified xsi:type="dcterms:W3CDTF">2020-09-23T13:40:33Z</dcterms:modified>
</cp:coreProperties>
</file>