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media/image18.jp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9" r:id="rId3"/>
    <p:sldId id="261" r:id="rId4"/>
    <p:sldId id="279" r:id="rId5"/>
    <p:sldId id="293" r:id="rId6"/>
    <p:sldId id="294" r:id="rId7"/>
    <p:sldId id="280" r:id="rId8"/>
    <p:sldId id="281" r:id="rId9"/>
    <p:sldId id="284" r:id="rId10"/>
    <p:sldId id="282" r:id="rId11"/>
    <p:sldId id="283" r:id="rId12"/>
    <p:sldId id="286" r:id="rId13"/>
    <p:sldId id="288" r:id="rId14"/>
    <p:sldId id="295" r:id="rId15"/>
    <p:sldId id="298" r:id="rId16"/>
    <p:sldId id="299" r:id="rId17"/>
    <p:sldId id="300" r:id="rId18"/>
    <p:sldId id="290" r:id="rId19"/>
    <p:sldId id="285" r:id="rId20"/>
    <p:sldId id="287" r:id="rId21"/>
    <p:sldId id="291" r:id="rId22"/>
    <p:sldId id="292" r:id="rId23"/>
    <p:sldId id="277" r:id="rId24"/>
    <p:sldId id="297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79"/>
            <p14:sldId id="293"/>
            <p14:sldId id="294"/>
            <p14:sldId id="280"/>
            <p14:sldId id="281"/>
            <p14:sldId id="284"/>
            <p14:sldId id="282"/>
            <p14:sldId id="283"/>
            <p14:sldId id="286"/>
            <p14:sldId id="288"/>
            <p14:sldId id="295"/>
            <p14:sldId id="298"/>
            <p14:sldId id="299"/>
            <p14:sldId id="300"/>
            <p14:sldId id="290"/>
            <p14:sldId id="285"/>
            <p14:sldId id="287"/>
            <p14:sldId id="291"/>
            <p14:sldId id="292"/>
            <p14:sldId id="27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83977" autoAdjust="0"/>
  </p:normalViewPr>
  <p:slideViewPr>
    <p:cSldViewPr>
      <p:cViewPr>
        <p:scale>
          <a:sx n="66" d="100"/>
          <a:sy n="66" d="100"/>
        </p:scale>
        <p:origin x="172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60648"/>
            <a:ext cx="6900304" cy="3600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Trabajo Terminal  2016-B018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Software de apoyo al análisis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radiológico de tomografías axiales computarizadas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55776" y="4149080"/>
            <a:ext cx="6588224" cy="2520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Presentan:		León Díaz Raúl Alberto</a:t>
            </a:r>
          </a:p>
          <a:p>
            <a:r>
              <a:rPr lang="en-US" dirty="0">
                <a:latin typeface="+mn-lt"/>
              </a:rPr>
              <a:t>Osnaya Gómez Alexis Alan</a:t>
            </a:r>
          </a:p>
          <a:p>
            <a:r>
              <a:rPr lang="en-US" dirty="0">
                <a:latin typeface="+mn-lt"/>
              </a:rPr>
              <a:t>Ríos López José Alberto</a:t>
            </a:r>
          </a:p>
          <a:p>
            <a:r>
              <a:rPr lang="en-US" dirty="0">
                <a:latin typeface="+mn-lt"/>
              </a:rPr>
              <a:t>Santiago Nieves Edgar Augusto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Directores:	M. en C. Edgardo Franco Martínez</a:t>
            </a:r>
          </a:p>
          <a:p>
            <a:r>
              <a:rPr lang="en-US" dirty="0">
                <a:latin typeface="+mn-lt"/>
              </a:rPr>
              <a:t>Dr. Jorge Luis Rosas Trigueros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interpretación de los estudios </a:t>
            </a:r>
            <a:r>
              <a:rPr lang="es-MX" dirty="0" err="1"/>
              <a:t>tomográficos</a:t>
            </a:r>
            <a:r>
              <a:rPr lang="es-MX" dirty="0"/>
              <a:t> radiológicos se realiza comúnmente con base en un análisis visual de las imágenes adquiridas de los equipos </a:t>
            </a:r>
            <a:r>
              <a:rPr lang="es-MX" dirty="0" err="1"/>
              <a:t>imageneológicos</a:t>
            </a:r>
            <a:r>
              <a:rPr lang="es-MX" dirty="0"/>
              <a:t> por parte del médico radiólogo, estos análisis son susceptibles a malas interpretaciones debido a error humano.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86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Desarrollar un software de tipo CAD capaz de ser utilizado por un especialista para la interpretación adecuada de las tomografías axiales computarizadas.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7209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8077200" cy="3960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9945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332656"/>
            <a:ext cx="8077200" cy="4297363"/>
          </a:xfrm>
        </p:spPr>
        <p:txBody>
          <a:bodyPr/>
          <a:lstStyle/>
          <a:p>
            <a:r>
              <a:rPr lang="es-MX" dirty="0"/>
              <a:t>¿Qué es el tratamiento de imágenes?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48"/>
          <a:stretch/>
        </p:blipFill>
        <p:spPr>
          <a:xfrm>
            <a:off x="2339752" y="1556792"/>
            <a:ext cx="4896544" cy="4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835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Definición</a:t>
            </a:r>
          </a:p>
          <a:p>
            <a:r>
              <a:rPr lang="es-MX" dirty="0"/>
              <a:t>Umbralización</a:t>
            </a:r>
          </a:p>
          <a:p>
            <a:r>
              <a:rPr lang="es-MX" dirty="0"/>
              <a:t>Región creciente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57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Clasificadores </a:t>
            </a:r>
          </a:p>
          <a:p>
            <a:r>
              <a:rPr lang="es-MX" dirty="0" err="1"/>
              <a:t>Clustering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896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33112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2785195" cy="278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2" y="314096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766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6" y="3712928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580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4485"/>
            <a:ext cx="7704856" cy="5246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16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5400601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Introducción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Planteamiento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Propuesta</a:t>
            </a:r>
            <a:r>
              <a:rPr lang="en-US" sz="2200" dirty="0"/>
              <a:t> de </a:t>
            </a:r>
            <a:r>
              <a:rPr lang="en-US" sz="2200" dirty="0" err="1"/>
              <a:t>solución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Justificación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Objetivo</a:t>
            </a:r>
            <a:r>
              <a:rPr lang="en-US" sz="2200" dirty="0"/>
              <a:t> general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Trabajo </a:t>
            </a:r>
            <a:r>
              <a:rPr lang="en-US" sz="2200" dirty="0" err="1"/>
              <a:t>previo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Herramientas</a:t>
            </a:r>
            <a:r>
              <a:rPr lang="en-US" sz="2200" dirty="0"/>
              <a:t> para </a:t>
            </a:r>
            <a:r>
              <a:rPr lang="en-US" sz="2200" dirty="0" err="1"/>
              <a:t>desarrollo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Metodología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Requerimientos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Diseño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Descripción</a:t>
            </a:r>
            <a:r>
              <a:rPr lang="en-US" sz="2200" dirty="0"/>
              <a:t> de </a:t>
            </a:r>
            <a:r>
              <a:rPr lang="en-US" sz="2200" dirty="0" err="1"/>
              <a:t>módulos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Diagrama</a:t>
            </a:r>
            <a:r>
              <a:rPr lang="en-US" sz="2200" dirty="0"/>
              <a:t> de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Resultados</a:t>
            </a:r>
            <a:r>
              <a:rPr lang="en-US" sz="2200" dirty="0"/>
              <a:t> Trabajo Terminal 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Tareas</a:t>
            </a:r>
            <a:r>
              <a:rPr lang="en-US" sz="2200" dirty="0"/>
              <a:t> para Trabajo Terminal II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Referencias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Anexos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completó el módulo de visualización.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6336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96413"/>
            <a:ext cx="8280920" cy="4297363"/>
          </a:xfrm>
        </p:spPr>
        <p:txBody>
          <a:bodyPr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418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5008" y="2132856"/>
            <a:ext cx="8928992" cy="302433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>
                <a:solidFill>
                  <a:schemeClr val="tx1"/>
                </a:solidFill>
              </a:rPr>
              <a:t>	Gracias </a:t>
            </a:r>
            <a:r>
              <a:rPr lang="en-US" sz="5400" dirty="0" err="1">
                <a:solidFill>
                  <a:schemeClr val="tx1"/>
                </a:solidFill>
              </a:rPr>
              <a:t>por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su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atención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Ahora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pasaremos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sesión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7806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5265"/>
              </p:ext>
            </p:extLst>
          </p:nvPr>
        </p:nvGraphicFramePr>
        <p:xfrm>
          <a:off x="1187624" y="2261135"/>
          <a:ext cx="6696744" cy="339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2945603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10407386"/>
                    </a:ext>
                  </a:extLst>
                </a:gridCol>
                <a:gridCol w="1610585">
                  <a:extLst>
                    <a:ext uri="{9D8B030D-6E8A-4147-A177-3AD203B41FA5}">
                      <a16:colId xmlns:a16="http://schemas.microsoft.com/office/drawing/2014/main" val="3638985094"/>
                    </a:ext>
                  </a:extLst>
                </a:gridCol>
                <a:gridCol w="1701783">
                  <a:extLst>
                    <a:ext uri="{9D8B030D-6E8A-4147-A177-3AD203B41FA5}">
                      <a16:colId xmlns:a16="http://schemas.microsoft.com/office/drawing/2014/main" val="3639389433"/>
                    </a:ext>
                  </a:extLst>
                </a:gridCol>
              </a:tblGrid>
              <a:tr h="39716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96169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Radiología.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77481"/>
                  </a:ext>
                </a:extLst>
              </a:tr>
              <a:tr h="698853">
                <a:tc>
                  <a:txBody>
                    <a:bodyPr/>
                    <a:lstStyle/>
                    <a:p>
                      <a:r>
                        <a:rPr lang="es-MX" dirty="0"/>
                        <a:t>Medicina nuclear.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Rayos gama.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780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Ecografía.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Ultrasonido.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51701"/>
                  </a:ext>
                </a:extLst>
              </a:tr>
              <a:tr h="677626">
                <a:tc>
                  <a:txBody>
                    <a:bodyPr/>
                    <a:lstStyle/>
                    <a:p>
                      <a:r>
                        <a:rPr lang="es-MX" dirty="0"/>
                        <a:t>Resonancia</a:t>
                      </a:r>
                    </a:p>
                    <a:p>
                      <a:r>
                        <a:rPr lang="es-MX" dirty="0"/>
                        <a:t>Magnética.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Onda de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10571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s-MX" dirty="0"/>
                        <a:t>Endoscopia.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Únicamente ver superficie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71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9" y="1407356"/>
            <a:ext cx="8077200" cy="4297363"/>
          </a:xfrm>
        </p:spPr>
        <p:txBody>
          <a:bodyPr>
            <a:normAutofit/>
          </a:bodyPr>
          <a:lstStyle/>
          <a:p>
            <a:r>
              <a:rPr lang="es-MX" dirty="0"/>
              <a:t>¿Qué son las CAD?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radiologo trabaj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90" y="2492896"/>
            <a:ext cx="5352020" cy="333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638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36743"/>
            <a:ext cx="3096381" cy="2752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836712"/>
            <a:ext cx="2880320" cy="2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0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2301937"/>
            <a:ext cx="2952328" cy="382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56" y="2996952"/>
            <a:ext cx="4159331" cy="25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208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59937"/>
          </a:xfrm>
        </p:spPr>
        <p:txBody>
          <a:bodyPr/>
          <a:lstStyle/>
          <a:p>
            <a:pPr algn="just"/>
            <a:r>
              <a:rPr lang="es-MX" sz="2800" dirty="0"/>
              <a:t>Existen </a:t>
            </a:r>
            <a:r>
              <a:rPr lang="es-MX" sz="2800" b="1" dirty="0"/>
              <a:t>pocas</a:t>
            </a:r>
            <a:r>
              <a:rPr lang="es-MX" sz="2800" dirty="0"/>
              <a:t> </a:t>
            </a:r>
            <a:r>
              <a:rPr lang="es-MX" sz="2800" b="1" dirty="0"/>
              <a:t>herramientas</a:t>
            </a:r>
            <a:r>
              <a:rPr lang="es-MX" sz="2800" dirty="0"/>
              <a:t> de software CAD que trabajen sobre métodos simples de diagnóstico, las herramientas existentes ofrecen funcionalidades básicas 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r>
              <a:rPr lang="es-MX" sz="2800" dirty="0"/>
              <a:t>Los tomógrafos usados en hospitales y clínicas de especialidades cuentan con softwares muy potentes, sin embargo tanto las herramientas como las licencias tienen un alto costo.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7725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https://static.healthcare.siemens.com/siemens_hwem-hwem_ssxa_websites-context-root/wcm/idc/groups/public/@global/@imaging/@ct/documents/image/mda1/mti2/~edisp/siemens_computed-tomography-scanner_neuro-engine_hero-02008678/~renditions/siemens_computed-tomography-scanner_neuro-engine_hero-02008678~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680520" cy="351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61672" y="5157192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CT Neuro Engine , SOMATOM de SIEMENS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6457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8045"/>
            <a:ext cx="8077200" cy="4235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597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8202488" cy="404895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“</a:t>
            </a:r>
            <a:r>
              <a:rPr lang="es-MX" b="1" dirty="0"/>
              <a:t>diseñar</a:t>
            </a:r>
            <a:r>
              <a:rPr lang="es-MX" dirty="0"/>
              <a:t> y </a:t>
            </a:r>
            <a:r>
              <a:rPr lang="es-MX" b="1" dirty="0"/>
              <a:t>desarrollar</a:t>
            </a:r>
            <a:r>
              <a:rPr lang="es-MX" dirty="0"/>
              <a:t> una </a:t>
            </a:r>
            <a:r>
              <a:rPr lang="es-MX" b="1" dirty="0"/>
              <a:t>herramienta</a:t>
            </a:r>
            <a:r>
              <a:rPr lang="es-MX" dirty="0"/>
              <a:t> de </a:t>
            </a:r>
            <a:r>
              <a:rPr lang="es-MX" b="1" dirty="0"/>
              <a:t>visualización</a:t>
            </a:r>
            <a:r>
              <a:rPr lang="es-MX" dirty="0"/>
              <a:t> y </a:t>
            </a:r>
            <a:r>
              <a:rPr lang="es-MX" b="1" dirty="0"/>
              <a:t>tratamiento de tomografías axiales tipo CAD</a:t>
            </a:r>
            <a:r>
              <a:rPr lang="es-MX" dirty="0"/>
              <a:t> computarizadas almacenadas en archivos con </a:t>
            </a:r>
            <a:r>
              <a:rPr lang="es-MX" b="1" dirty="0"/>
              <a:t>formato DICOM</a:t>
            </a:r>
            <a:r>
              <a:rPr lang="es-MX" dirty="0"/>
              <a:t>, la cual permitirá a médicos y radiólogos una fácil y mejorada interpretación de resultados”.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7223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639</Words>
  <Application>Microsoft Office PowerPoint</Application>
  <PresentationFormat>Presentación en pantalla (4:3)</PresentationFormat>
  <Paragraphs>157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Training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Presentación de PowerPoint</vt:lpstr>
      <vt:lpstr>Trabajo previo</vt:lpstr>
      <vt:lpstr>Propuesta de solución</vt:lpstr>
      <vt:lpstr>Justificación</vt:lpstr>
      <vt:lpstr>Objetivo general</vt:lpstr>
      <vt:lpstr>Diseño del sistema</vt:lpstr>
      <vt:lpstr>Presentación de PowerPoint</vt:lpstr>
      <vt:lpstr>Proceso de segmentación</vt:lpstr>
      <vt:lpstr>Proceso de clasificación</vt:lpstr>
      <vt:lpstr>Proceso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 Gracias por su atención  Ahora pasaremos a la sesión de preguntas</vt:lpstr>
      <vt:lpstr>anexos</vt:lpstr>
      <vt:lpstr>Introducción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2017-04-23T21:45:49Z</dcterms:created>
  <dcterms:modified xsi:type="dcterms:W3CDTF">2017-04-26T16:45:17Z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