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21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  <p:sldMasterId id="2147483725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EBBD5-7FC6-4C27-9047-986555E546AC}" type="datetimeFigureOut">
              <a:rPr lang="es-MX" smtClean="0"/>
              <a:t>30/04/2017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20AE3-3241-42C0-96C5-5DDA0CE1B3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9512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20AE3-3241-42C0-96C5-5DDA0CE1B30E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3057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1F8C-4A59-400E-84AD-5E5934F91A7D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4810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1F8C-4A59-400E-84AD-5E5934F91A7D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2129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1F8C-4A59-400E-84AD-5E5934F91A7D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8018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1F8C-4A59-400E-84AD-5E5934F91A7D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87434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1F8C-4A59-400E-84AD-5E5934F91A7D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17865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1F8C-4A59-400E-84AD-5E5934F91A7D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6896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1F8C-4A59-400E-84AD-5E5934F91A7D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44402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1F8C-4A59-400E-84AD-5E5934F91A7D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65631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1F8C-4A59-400E-84AD-5E5934F91A7D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3155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1F8C-4A59-400E-84AD-5E5934F91A7D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08151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1F8C-4A59-400E-84AD-5E5934F91A7D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443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1F8C-4A59-400E-84AD-5E5934F91A7D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3552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1F8C-4A59-400E-84AD-5E5934F91A7D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96100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1F8C-4A59-400E-84AD-5E5934F91A7D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2513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1F8C-4A59-400E-84AD-5E5934F91A7D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833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1F8C-4A59-400E-84AD-5E5934F91A7D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3893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1F8C-4A59-400E-84AD-5E5934F91A7D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0317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1F8C-4A59-400E-84AD-5E5934F91A7D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68372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1F8C-4A59-400E-84AD-5E5934F91A7D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7126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1F8C-4A59-400E-84AD-5E5934F91A7D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5380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1F8C-4A59-400E-84AD-5E5934F91A7D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2534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1F8C-4A59-400E-84AD-5E5934F91A7D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93419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7AB1F8C-4A59-400E-84AD-5E5934F91A7D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7AB1F8C-4A59-400E-84AD-5E5934F91A7D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13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1626" y="178869"/>
            <a:ext cx="8573550" cy="2983002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Trabajo Terminal  2016-B018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b="1" dirty="0"/>
              <a:t>Software de apoyo al análisis</a:t>
            </a:r>
            <a:br>
              <a:rPr lang="en-US" sz="4000" b="1" dirty="0"/>
            </a:br>
            <a:r>
              <a:rPr lang="en-US" sz="4000" b="1" dirty="0"/>
              <a:t>radiológico de tomografías axiales computarizadas</a:t>
            </a:r>
            <a:endParaRPr lang="es-MX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9584" y="3531203"/>
            <a:ext cx="8573550" cy="2391425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sz="2500" dirty="0"/>
              <a:t>Presentan:	                      	León Díaz Raúl Alberto</a:t>
            </a:r>
          </a:p>
          <a:p>
            <a:pPr algn="r"/>
            <a:r>
              <a:rPr lang="en-US" sz="2500" dirty="0"/>
              <a:t>		Osnaya Gómez Alexis Alan</a:t>
            </a:r>
          </a:p>
          <a:p>
            <a:pPr algn="r"/>
            <a:r>
              <a:rPr lang="en-US" sz="2500" dirty="0"/>
              <a:t>		Ríos López José Alberto</a:t>
            </a:r>
          </a:p>
          <a:p>
            <a:pPr algn="r"/>
            <a:r>
              <a:rPr lang="en-US" sz="2500" dirty="0"/>
              <a:t>		Santiago Nieves Edgar Augusto</a:t>
            </a:r>
          </a:p>
          <a:p>
            <a:pPr algn="r"/>
            <a:endParaRPr lang="en-US" sz="2500" dirty="0"/>
          </a:p>
          <a:p>
            <a:pPr algn="r"/>
            <a:r>
              <a:rPr lang="en-US" sz="2500" dirty="0"/>
              <a:t>Directores:		M. en C. Edgardo Franco Martínez</a:t>
            </a:r>
          </a:p>
          <a:p>
            <a:pPr algn="r"/>
            <a:r>
              <a:rPr lang="en-US" sz="2500" dirty="0"/>
              <a:t>		Dr. Jorge Luis Rosas Trigueros</a:t>
            </a:r>
          </a:p>
          <a:p>
            <a:endParaRPr lang="es-MX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116" y="0"/>
            <a:ext cx="1178437" cy="12359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0234" y="59293"/>
            <a:ext cx="1309358" cy="100662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074219" y="1235965"/>
            <a:ext cx="209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 de Mayo de 2017</a:t>
            </a:r>
          </a:p>
        </p:txBody>
      </p:sp>
    </p:spTree>
    <p:extLst>
      <p:ext uri="{BB962C8B-B14F-4D97-AF65-F5344CB8AC3E}">
        <p14:creationId xmlns:p14="http://schemas.microsoft.com/office/powerpoint/2010/main" val="65082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27" y="0"/>
            <a:ext cx="10515600" cy="1325562"/>
          </a:xfrm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</a:rPr>
              <a:t>Justificación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6016" y="1800225"/>
            <a:ext cx="7913111" cy="4351337"/>
          </a:xfrm>
        </p:spPr>
        <p:txBody>
          <a:bodyPr anchor="ctr"/>
          <a:lstStyle/>
          <a:p>
            <a:pPr algn="just"/>
            <a:r>
              <a:rPr lang="es-MX" sz="2400" dirty="0"/>
              <a:t>La interpretación de los estudios tomográficos radiológicos se realiza comúnmente con base en un </a:t>
            </a:r>
            <a:r>
              <a:rPr lang="es-MX" sz="2400" b="1" dirty="0"/>
              <a:t>análisis visual </a:t>
            </a:r>
            <a:r>
              <a:rPr lang="es-MX" sz="2400" dirty="0"/>
              <a:t>de las imágenes adquiridas de los equipos imageneológicos por parte del médico radiólogo, estos análisis son </a:t>
            </a:r>
            <a:r>
              <a:rPr lang="es-MX" sz="2400" b="1" dirty="0"/>
              <a:t>susceptibles a malas interpretaciones</a:t>
            </a:r>
            <a:r>
              <a:rPr lang="es-MX" sz="2400" dirty="0"/>
              <a:t> debido a </a:t>
            </a:r>
            <a:r>
              <a:rPr lang="es-MX" sz="2400" b="1" dirty="0"/>
              <a:t>error humano.</a:t>
            </a:r>
            <a:r>
              <a:rPr lang="es-MX" sz="2400" dirty="0"/>
              <a:t>[10]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4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302" y="0"/>
            <a:ext cx="10515600" cy="1325562"/>
          </a:xfrm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</a:rPr>
              <a:t>Objetivo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0291" y="1785938"/>
            <a:ext cx="9370436" cy="4351337"/>
          </a:xfrm>
        </p:spPr>
        <p:txBody>
          <a:bodyPr anchor="ctr"/>
          <a:lstStyle/>
          <a:p>
            <a:pPr algn="just"/>
            <a:r>
              <a:rPr lang="es-MX" sz="2400" dirty="0"/>
              <a:t>Desarrollar un software de </a:t>
            </a:r>
            <a:r>
              <a:rPr lang="es-MX" sz="2400" b="1" dirty="0"/>
              <a:t>tipo CAD </a:t>
            </a:r>
            <a:r>
              <a:rPr lang="es-MX" sz="2400" dirty="0"/>
              <a:t>capaz de ser utilizado por un </a:t>
            </a:r>
            <a:r>
              <a:rPr lang="es-MX" sz="2400" b="1" dirty="0"/>
              <a:t>especialista</a:t>
            </a:r>
            <a:r>
              <a:rPr lang="es-MX" sz="2400" dirty="0"/>
              <a:t> para la </a:t>
            </a:r>
            <a:r>
              <a:rPr lang="es-MX" sz="2400" b="1" dirty="0"/>
              <a:t>interpretación</a:t>
            </a:r>
            <a:r>
              <a:rPr lang="es-MX" sz="2400" dirty="0"/>
              <a:t> adecuada de las tomografías axiales computarizadas.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59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452" y="0"/>
            <a:ext cx="10515600" cy="1325562"/>
          </a:xfrm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</a:rPr>
              <a:t>P</a:t>
            </a:r>
            <a:r>
              <a:rPr lang="es-MX" b="1" dirty="0" smtClean="0">
                <a:solidFill>
                  <a:schemeClr val="bg1"/>
                </a:solidFill>
              </a:rPr>
              <a:t>ropuesta </a:t>
            </a:r>
            <a:r>
              <a:rPr lang="es-MX" b="1" dirty="0">
                <a:solidFill>
                  <a:schemeClr val="bg1"/>
                </a:solidFill>
              </a:rPr>
              <a:t>de funcionamiento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3779" y="1828800"/>
            <a:ext cx="4397141" cy="435133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5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5165" y="0"/>
            <a:ext cx="10515600" cy="1325562"/>
          </a:xfrm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</a:rPr>
              <a:t>Diseño del sistema</a:t>
            </a:r>
          </a:p>
        </p:txBody>
      </p:sp>
      <p:pic>
        <p:nvPicPr>
          <p:cNvPr id="5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132" y="1885949"/>
            <a:ext cx="8024883" cy="352848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75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302" y="327026"/>
            <a:ext cx="10515600" cy="1325562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¿Qué es el tratamiento de imágenes?</a:t>
            </a:r>
            <a:br>
              <a:rPr lang="es-MX" b="1" dirty="0">
                <a:solidFill>
                  <a:schemeClr val="bg1"/>
                </a:solidFill>
              </a:rPr>
            </a:b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3590982" y="1828800"/>
            <a:ext cx="5022735" cy="43513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3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739" y="0"/>
            <a:ext cx="10515600" cy="1325562"/>
          </a:xfrm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</a:rPr>
              <a:t>Módulo de segmentación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739" y="1665287"/>
            <a:ext cx="10515600" cy="4351337"/>
          </a:xfrm>
        </p:spPr>
        <p:txBody>
          <a:bodyPr/>
          <a:lstStyle/>
          <a:p>
            <a:r>
              <a:rPr lang="es-MX" dirty="0"/>
              <a:t>¿Qué nos permite la segmentación?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884" y="2652292"/>
            <a:ext cx="5616624" cy="326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2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590" y="0"/>
            <a:ext cx="10515600" cy="1325562"/>
          </a:xfrm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</a:rPr>
              <a:t>Módulo de segmentación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5302" y="1325562"/>
            <a:ext cx="10515600" cy="4351337"/>
          </a:xfrm>
        </p:spPr>
        <p:txBody>
          <a:bodyPr anchor="ctr"/>
          <a:lstStyle/>
          <a:p>
            <a:r>
              <a:rPr lang="es-MX" dirty="0"/>
              <a:t>Umbralización</a:t>
            </a:r>
          </a:p>
          <a:p>
            <a:pPr lvl="1"/>
            <a:r>
              <a:rPr lang="es-MX" sz="2000" dirty="0"/>
              <a:t>Punto dependientes</a:t>
            </a:r>
          </a:p>
          <a:p>
            <a:pPr lvl="1"/>
            <a:r>
              <a:rPr lang="es-MX" sz="2000" dirty="0"/>
              <a:t>Región dependientes</a:t>
            </a:r>
          </a:p>
          <a:p>
            <a:pPr lvl="1"/>
            <a:r>
              <a:rPr lang="es-MX" sz="2000" dirty="0"/>
              <a:t>Umbralizado local</a:t>
            </a:r>
          </a:p>
          <a:p>
            <a:pPr lvl="1"/>
            <a:r>
              <a:rPr lang="es-MX" sz="2000" dirty="0"/>
              <a:t>Multiumbralización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1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602" y="-26131"/>
            <a:ext cx="10515600" cy="1325562"/>
          </a:xfrm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</a:rPr>
              <a:t>Módulo de segmentación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52222"/>
            <a:ext cx="10515600" cy="4351337"/>
          </a:xfrm>
        </p:spPr>
        <p:txBody>
          <a:bodyPr anchor="t"/>
          <a:lstStyle/>
          <a:p>
            <a:r>
              <a:rPr lang="es-MX" dirty="0"/>
              <a:t>Región creciente. Basado en una semilla.</a:t>
            </a:r>
          </a:p>
          <a:p>
            <a:pPr lvl="1"/>
            <a:r>
              <a:rPr lang="es-MX" dirty="0"/>
              <a:t>Split and </a:t>
            </a:r>
            <a:r>
              <a:rPr lang="es-MX" dirty="0" err="1"/>
              <a:t>Merge</a:t>
            </a:r>
            <a:endParaRPr lang="es-MX" dirty="0"/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761" y="2887539"/>
            <a:ext cx="2880320" cy="309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47" y="13340"/>
            <a:ext cx="10515600" cy="1325562"/>
          </a:xfrm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</a:rPr>
              <a:t>Módulo de clasificación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303" y="1671957"/>
            <a:ext cx="9184698" cy="4351337"/>
          </a:xfrm>
        </p:spPr>
        <p:txBody>
          <a:bodyPr anchor="ctr"/>
          <a:lstStyle/>
          <a:p>
            <a:r>
              <a:rPr lang="es-MX" dirty="0"/>
              <a:t>Clasificadores 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 err="1"/>
              <a:t>Clustering</a:t>
            </a:r>
            <a:endParaRPr lang="es-MX" dirty="0"/>
          </a:p>
          <a:p>
            <a:pPr lvl="1"/>
            <a:r>
              <a:rPr lang="es-MX" dirty="0" err="1"/>
              <a:t>Fuzzy</a:t>
            </a:r>
            <a:r>
              <a:rPr lang="es-MX" dirty="0"/>
              <a:t> C </a:t>
            </a:r>
            <a:r>
              <a:rPr lang="es-MX" dirty="0" err="1"/>
              <a:t>means</a:t>
            </a:r>
            <a:endParaRPr lang="es-MX" dirty="0"/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047" y="2015732"/>
            <a:ext cx="3298184" cy="136503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652" y="3649210"/>
            <a:ext cx="2822974" cy="204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6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590" y="0"/>
            <a:ext cx="10515600" cy="1325562"/>
          </a:xfrm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</a:rPr>
              <a:t>Módulo de análisis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659" y="1543050"/>
            <a:ext cx="8427461" cy="4351337"/>
          </a:xfrm>
        </p:spPr>
        <p:txBody>
          <a:bodyPr anchor="ctr"/>
          <a:lstStyle/>
          <a:p>
            <a:r>
              <a:rPr lang="es-MX" dirty="0"/>
              <a:t>Rotación</a:t>
            </a:r>
          </a:p>
          <a:p>
            <a:r>
              <a:rPr lang="es-MX" dirty="0"/>
              <a:t>Escalado</a:t>
            </a:r>
          </a:p>
          <a:p>
            <a:r>
              <a:rPr lang="es-MX" dirty="0"/>
              <a:t>Corte</a:t>
            </a:r>
          </a:p>
          <a:p>
            <a:r>
              <a:rPr lang="es-MX" dirty="0"/>
              <a:t>Detección de bordes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7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865" y="245890"/>
            <a:ext cx="9603275" cy="7306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Contenido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1790" y="1411706"/>
            <a:ext cx="8063896" cy="4144161"/>
          </a:xfrm>
        </p:spPr>
        <p:txBody>
          <a:bodyPr numCol="2">
            <a:normAutofit fontScale="47500" lnSpcReduction="20000"/>
          </a:bodyPr>
          <a:lstStyle/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Introducción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40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Planteamiento del problema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40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Estado del arte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40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Propuesta de solución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40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Justificación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40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Objetivo general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40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Diseño del Sistema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40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Descripción de módulos</a:t>
            </a:r>
            <a:endParaRPr lang="en-US" sz="36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Herramientas para desarrollo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40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Metodología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40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Diagrama de casos de uso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40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Resultados Trabajo Terminal I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40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Tareas para Trabajo Terminal II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40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Referencias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40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Anexos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2800" dirty="0"/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06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727" y="10561"/>
            <a:ext cx="10515600" cy="1325562"/>
          </a:xfrm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</a:rPr>
              <a:t>Herramientas para el desarrollo</a:t>
            </a:r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379" y="2320431"/>
            <a:ext cx="2791215" cy="279121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759" y="2142078"/>
            <a:ext cx="2969568" cy="296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0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302" y="0"/>
            <a:ext cx="10515600" cy="1325562"/>
          </a:xfrm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</a:rPr>
              <a:t>Metodología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4516" y="1665287"/>
            <a:ext cx="9856211" cy="4351337"/>
          </a:xfrm>
        </p:spPr>
        <p:txBody>
          <a:bodyPr/>
          <a:lstStyle/>
          <a:p>
            <a:r>
              <a:rPr lang="es-MX" dirty="0"/>
              <a:t>Se pretende usar la metodología </a:t>
            </a:r>
            <a:r>
              <a:rPr lang="es-MX" b="1" dirty="0"/>
              <a:t>incremental</a:t>
            </a:r>
            <a:r>
              <a:rPr lang="es-MX" dirty="0"/>
              <a:t> ya que esta nos permite una rápida retroalimentación entre las actividades del desarrollo del sistema.[11]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292" y="3075365"/>
            <a:ext cx="5004235" cy="307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21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589" y="0"/>
            <a:ext cx="10515600" cy="1325562"/>
          </a:xfrm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</a:rPr>
              <a:t>Diagrama de casos de uso</a:t>
            </a:r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449" y="1828800"/>
            <a:ext cx="6389802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27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302" y="0"/>
            <a:ext cx="10515600" cy="1325562"/>
          </a:xfrm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</a:rPr>
              <a:t>Resultados Trabajo Terminal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566" y="1665287"/>
            <a:ext cx="9456161" cy="4351337"/>
          </a:xfrm>
        </p:spPr>
        <p:txBody>
          <a:bodyPr anchor="ctr"/>
          <a:lstStyle/>
          <a:p>
            <a:pPr algn="just"/>
            <a:r>
              <a:rPr lang="es-MX" dirty="0"/>
              <a:t>Se completó el módulo de decodificación DICOM.</a:t>
            </a:r>
          </a:p>
          <a:p>
            <a:pPr algn="just"/>
            <a:r>
              <a:rPr lang="es-MX" dirty="0"/>
              <a:t>Se logró representar visualmente una tomografía.</a:t>
            </a:r>
          </a:p>
          <a:p>
            <a:pPr algn="just"/>
            <a:r>
              <a:rPr lang="es-MX" dirty="0"/>
              <a:t>Se implementaron dos algoritmos básicos de tratamiento de imagen, </a:t>
            </a:r>
            <a:r>
              <a:rPr lang="es-MX" dirty="0" err="1"/>
              <a:t>umbralización</a:t>
            </a:r>
            <a:r>
              <a:rPr lang="es-MX" dirty="0"/>
              <a:t> y región creciente a una tomografía.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8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015" y="0"/>
            <a:ext cx="10515600" cy="1325562"/>
          </a:xfrm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</a:rPr>
              <a:t>Tareas para Trabajo Terminal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3142" y="1665287"/>
            <a:ext cx="9670473" cy="4351337"/>
          </a:xfrm>
        </p:spPr>
        <p:txBody>
          <a:bodyPr anchor="ctr"/>
          <a:lstStyle/>
          <a:p>
            <a:r>
              <a:rPr lang="es-MX" dirty="0"/>
              <a:t>Añadir diversos algoritmos en el módulo de tratamiento.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Diseñar e implementar la interfaz de usuario.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Realización de manual de usuario.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49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877" y="0"/>
            <a:ext cx="10515600" cy="1325562"/>
          </a:xfrm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</a:rPr>
              <a:t>Referencias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3202" y="1501381"/>
            <a:ext cx="9317525" cy="371355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MX" sz="2900" dirty="0"/>
              <a:t>[1] I. D. </a:t>
            </a:r>
            <a:r>
              <a:rPr lang="es-MX" sz="2900" dirty="0" err="1"/>
              <a:t>Imaging</a:t>
            </a:r>
            <a:r>
              <a:rPr lang="es-MX" sz="2900" dirty="0"/>
              <a:t>. (2017) Occiput.io. [Online]. </a:t>
            </a:r>
            <a:r>
              <a:rPr lang="es-MX" sz="2900" dirty="0" err="1"/>
              <a:t>Available</a:t>
            </a:r>
            <a:r>
              <a:rPr lang="es-MX" sz="2900" dirty="0"/>
              <a:t>:  https://idoimaging.com/programs/332 </a:t>
            </a:r>
          </a:p>
          <a:p>
            <a:pPr marL="0" indent="0">
              <a:buNone/>
            </a:pPr>
            <a:endParaRPr lang="es-MX" sz="2900" dirty="0"/>
          </a:p>
          <a:p>
            <a:pPr marL="0" indent="0">
              <a:buNone/>
            </a:pPr>
            <a:r>
              <a:rPr lang="es-MX" sz="2900" dirty="0"/>
              <a:t>[2]</a:t>
            </a:r>
            <a:r>
              <a:rPr lang="fr-FR" sz="2900" dirty="0"/>
              <a:t> ——. (2017) </a:t>
            </a:r>
            <a:r>
              <a:rPr lang="fr-FR" sz="2900" dirty="0" err="1"/>
              <a:t>Niftyrec</a:t>
            </a:r>
            <a:r>
              <a:rPr lang="fr-FR" sz="2900" dirty="0"/>
              <a:t>. [Online]. </a:t>
            </a:r>
            <a:r>
              <a:rPr lang="fr-FR" sz="2900" dirty="0" err="1"/>
              <a:t>Available</a:t>
            </a:r>
            <a:r>
              <a:rPr lang="fr-FR" sz="2900" dirty="0"/>
              <a:t>: https://idoimaging.com/programs/331</a:t>
            </a:r>
          </a:p>
          <a:p>
            <a:pPr marL="0" indent="0">
              <a:buNone/>
            </a:pPr>
            <a:endParaRPr lang="fr-FR" sz="2900" dirty="0"/>
          </a:p>
          <a:p>
            <a:pPr marL="0" indent="0">
              <a:buNone/>
            </a:pPr>
            <a:r>
              <a:rPr lang="es-MX" sz="2900" dirty="0"/>
              <a:t>[3] </a:t>
            </a:r>
            <a:r>
              <a:rPr lang="en-US" sz="2900" dirty="0"/>
              <a:t>O. Viewer. (2014) </a:t>
            </a:r>
            <a:r>
              <a:rPr lang="en-US" sz="2900" dirty="0" err="1"/>
              <a:t>Osirix</a:t>
            </a:r>
            <a:r>
              <a:rPr lang="en-US" sz="2900" dirty="0"/>
              <a:t> </a:t>
            </a:r>
            <a:r>
              <a:rPr lang="en-US" sz="2900" dirty="0" err="1"/>
              <a:t>hd</a:t>
            </a:r>
            <a:r>
              <a:rPr lang="en-US" sz="2900" dirty="0"/>
              <a:t> user manual. [Online]. Available: http://www.osirix-viewer.com/Manual/</a:t>
            </a:r>
          </a:p>
          <a:p>
            <a:pPr marL="0" indent="0">
              <a:buNone/>
            </a:pPr>
            <a:endParaRPr lang="es-MX" sz="2900" dirty="0"/>
          </a:p>
          <a:p>
            <a:pPr marL="0" indent="0">
              <a:buNone/>
            </a:pPr>
            <a:r>
              <a:rPr lang="es-MX" sz="2900" dirty="0"/>
              <a:t>[4]</a:t>
            </a:r>
            <a:r>
              <a:rPr lang="en-US" sz="2900" dirty="0"/>
              <a:t> D. Laboratory. (2017) 3dimviewer (for windows and mac </a:t>
            </a:r>
            <a:r>
              <a:rPr lang="en-US" sz="2900" dirty="0" err="1"/>
              <a:t>os</a:t>
            </a:r>
            <a:r>
              <a:rPr lang="en-US" sz="2900" dirty="0"/>
              <a:t> x). [Online].</a:t>
            </a:r>
          </a:p>
          <a:p>
            <a:pPr marL="0" indent="0">
              <a:buNone/>
            </a:pPr>
            <a:r>
              <a:rPr lang="en-US" sz="2900" dirty="0"/>
              <a:t>Available: http://www.3dim-laboratory.cz/en/software/3dimviewer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s-MX" sz="2900" dirty="0"/>
              <a:t>[5] </a:t>
            </a:r>
            <a:r>
              <a:rPr lang="en-US" sz="2900" dirty="0"/>
              <a:t>B. Imaging. (2014) Ct scanner price guide. [Online]. Available: https:</a:t>
            </a:r>
          </a:p>
          <a:p>
            <a:pPr marL="0" indent="0">
              <a:buNone/>
            </a:pPr>
            <a:r>
              <a:rPr lang="en-US" sz="2900" dirty="0"/>
              <a:t>//info.blockimaging.com/bid/84432/</a:t>
            </a:r>
            <a:r>
              <a:rPr lang="en-US" sz="2900" dirty="0" err="1"/>
              <a:t>ct</a:t>
            </a:r>
            <a:r>
              <a:rPr lang="en-US" sz="2900" dirty="0"/>
              <a:t>-scanner-price-guide</a:t>
            </a:r>
            <a:endParaRPr lang="es-MX" sz="2900" dirty="0"/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63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590" y="0"/>
            <a:ext cx="10515600" cy="1325562"/>
          </a:xfrm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R</a:t>
            </a:r>
            <a:r>
              <a:rPr lang="es-MX" b="1" dirty="0" smtClean="0">
                <a:solidFill>
                  <a:schemeClr val="bg1"/>
                </a:solidFill>
              </a:rPr>
              <a:t>eferencias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779" y="1325562"/>
            <a:ext cx="9723411" cy="383222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MX" dirty="0"/>
              <a:t>[6] </a:t>
            </a:r>
            <a:r>
              <a:rPr lang="es-MX" dirty="0" err="1"/>
              <a:t>Medwow</a:t>
            </a:r>
            <a:r>
              <a:rPr lang="es-MX" dirty="0"/>
              <a:t>. (2013) Scanner </a:t>
            </a:r>
            <a:r>
              <a:rPr lang="es-MX" dirty="0" err="1"/>
              <a:t>ct</a:t>
            </a:r>
            <a:r>
              <a:rPr lang="es-MX" dirty="0"/>
              <a:t> - </a:t>
            </a:r>
            <a:r>
              <a:rPr lang="es-MX" dirty="0" err="1"/>
              <a:t>toshiba</a:t>
            </a:r>
            <a:r>
              <a:rPr lang="es-MX" dirty="0"/>
              <a:t> - </a:t>
            </a:r>
            <a:r>
              <a:rPr lang="es-MX" dirty="0" err="1"/>
              <a:t>aquilion</a:t>
            </a:r>
            <a:r>
              <a:rPr lang="es-MX" dirty="0"/>
              <a:t> 32. [Online]. </a:t>
            </a:r>
            <a:r>
              <a:rPr lang="es-MX" dirty="0" err="1"/>
              <a:t>Available</a:t>
            </a:r>
            <a:r>
              <a:rPr lang="es-MX" dirty="0"/>
              <a:t>: http://es.medwow.com/used-ct-scanner/toshiba/aquilion-32/716334511.item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[7] 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[8] A. S. Corp. (2016) 3d-doctor. [Online]. </a:t>
            </a:r>
            <a:r>
              <a:rPr lang="es-MX" dirty="0" err="1"/>
              <a:t>Available</a:t>
            </a:r>
            <a:r>
              <a:rPr lang="es-MX" dirty="0"/>
              <a:t>: http://www.ablesw.com/3d-doctor/index.html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[9] H. F. Mondragón and K. P. Hernández, “Reconstrucción tridimensional de estructuras internas del cuerpo humano a partir de tomografías axiales computarizadas,” Escuela Superior de Cómputo - Instituto Politécnico Nacional, México, </a:t>
            </a:r>
            <a:r>
              <a:rPr lang="es-MX" dirty="0" err="1"/>
              <a:t>Tech</a:t>
            </a:r>
            <a:r>
              <a:rPr lang="es-MX" dirty="0"/>
              <a:t>. Rep., 2012.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[10] M. </a:t>
            </a:r>
            <a:r>
              <a:rPr lang="es-MX" dirty="0" err="1"/>
              <a:t>Hofer</a:t>
            </a:r>
            <a:r>
              <a:rPr lang="es-MX" dirty="0"/>
              <a:t>, Manual Práctico de TC, Panamericana, 2007.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[11] </a:t>
            </a:r>
            <a:r>
              <a:rPr lang="en-US" dirty="0"/>
              <a:t>I. </a:t>
            </a:r>
            <a:r>
              <a:rPr lang="en-US" dirty="0" err="1"/>
              <a:t>Sommerville</a:t>
            </a:r>
            <a:r>
              <a:rPr lang="en-US" dirty="0"/>
              <a:t>, Software Engineering. Pearson, 2006.</a:t>
            </a:r>
            <a:endParaRPr lang="es-MX" dirty="0"/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6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5164" y="0"/>
            <a:ext cx="10515600" cy="1325562"/>
          </a:xfrm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</a:rPr>
              <a:t>Anexos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2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42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339" y="-28575"/>
            <a:ext cx="10515600" cy="1325562"/>
          </a:xfrm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7868" y="1711376"/>
            <a:ext cx="8231765" cy="4351337"/>
          </a:xfrm>
        </p:spPr>
        <p:txBody>
          <a:bodyPr/>
          <a:lstStyle/>
          <a:p>
            <a:r>
              <a:rPr lang="es-MX" dirty="0"/>
              <a:t>¿Qué son las CAD?</a:t>
            </a:r>
          </a:p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2" descr="Resultado de imagen para radiologo trabajand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1" t="5233" r="6333" b="8944"/>
          <a:stretch/>
        </p:blipFill>
        <p:spPr bwMode="auto">
          <a:xfrm>
            <a:off x="3942826" y="2650921"/>
            <a:ext cx="4647501" cy="275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80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27" y="0"/>
            <a:ext cx="10515600" cy="1325562"/>
          </a:xfrm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9570" y="1665287"/>
            <a:ext cx="10515600" cy="4351337"/>
          </a:xfrm>
        </p:spPr>
        <p:txBody>
          <a:bodyPr/>
          <a:lstStyle/>
          <a:p>
            <a:r>
              <a:rPr lang="es-MX" dirty="0"/>
              <a:t>¿Qué son las TAC?</a:t>
            </a:r>
          </a:p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353" y="2464689"/>
            <a:ext cx="3591968" cy="27525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991" y="2464689"/>
            <a:ext cx="3504845" cy="275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5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315" y="0"/>
            <a:ext cx="10515600" cy="1325562"/>
          </a:xfrm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852" y="1665287"/>
            <a:ext cx="9401674" cy="4351337"/>
          </a:xfrm>
        </p:spPr>
        <p:txBody>
          <a:bodyPr/>
          <a:lstStyle/>
          <a:p>
            <a:r>
              <a:rPr lang="es-MX" dirty="0"/>
              <a:t>¿Qué es DICOM?</a:t>
            </a:r>
          </a:p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029" y="2334438"/>
            <a:ext cx="2967236" cy="36083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442" y="2837863"/>
            <a:ext cx="4180334" cy="237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9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727" y="0"/>
            <a:ext cx="8384598" cy="1325562"/>
          </a:xfrm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</a:rPr>
              <a:t>Planteamiento del 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402" y="1522412"/>
            <a:ext cx="9641898" cy="4351337"/>
          </a:xfrm>
        </p:spPr>
        <p:txBody>
          <a:bodyPr anchor="ctr">
            <a:normAutofit/>
          </a:bodyPr>
          <a:lstStyle/>
          <a:p>
            <a:pPr algn="just"/>
            <a:r>
              <a:rPr lang="es-MX" dirty="0"/>
              <a:t>Existen </a:t>
            </a:r>
            <a:r>
              <a:rPr lang="es-MX" b="1" dirty="0"/>
              <a:t>pocas</a:t>
            </a:r>
            <a:r>
              <a:rPr lang="es-MX" dirty="0"/>
              <a:t> </a:t>
            </a:r>
            <a:r>
              <a:rPr lang="es-MX" b="1" dirty="0"/>
              <a:t>herramientas</a:t>
            </a:r>
            <a:r>
              <a:rPr lang="es-MX" dirty="0"/>
              <a:t> CAD que permitan una gran </a:t>
            </a:r>
            <a:r>
              <a:rPr lang="es-MX" b="1" dirty="0"/>
              <a:t>manipulación de la información</a:t>
            </a:r>
            <a:r>
              <a:rPr lang="es-MX" dirty="0"/>
              <a:t> proporcionada por el estudio, las herramientas existentes ofrecen </a:t>
            </a:r>
            <a:r>
              <a:rPr lang="es-MX" b="1" dirty="0"/>
              <a:t>funcionalidades básicas</a:t>
            </a:r>
            <a:r>
              <a:rPr lang="es-MX" dirty="0"/>
              <a:t>. [1 - 4]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Los tomógrafos usados en hospitales y clínicas de especialidades cuentan con softwares muy potentes, sin embargo tanto las herramientas como las licencias tienen un </a:t>
            </a:r>
            <a:r>
              <a:rPr lang="es-MX" b="1" dirty="0"/>
              <a:t>alto costo</a:t>
            </a:r>
            <a:r>
              <a:rPr lang="es-MX" dirty="0"/>
              <a:t>.[5, 6]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9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439" y="0"/>
            <a:ext cx="10515600" cy="1325562"/>
          </a:xfrm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</a:rPr>
              <a:t>Algunas herramientas existentes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6350" y="2289969"/>
            <a:ext cx="4572000" cy="3429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3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452" y="-39340"/>
            <a:ext cx="10515600" cy="1325562"/>
          </a:xfrm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</a:rPr>
              <a:t>Estado del arte </a:t>
            </a: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2287" y="1645617"/>
            <a:ext cx="8298453" cy="43513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uadroTexto 2"/>
          <p:cNvSpPr txBox="1"/>
          <p:nvPr/>
        </p:nvSpPr>
        <p:spPr>
          <a:xfrm>
            <a:off x="7105474" y="3443594"/>
            <a:ext cx="454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[7]</a:t>
            </a:r>
          </a:p>
        </p:txBody>
      </p:sp>
      <p:sp>
        <p:nvSpPr>
          <p:cNvPr id="7" name="CuadroTexto 2"/>
          <p:cNvSpPr txBox="1"/>
          <p:nvPr/>
        </p:nvSpPr>
        <p:spPr>
          <a:xfrm>
            <a:off x="8583334" y="4065777"/>
            <a:ext cx="454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[8]</a:t>
            </a:r>
          </a:p>
        </p:txBody>
      </p:sp>
      <p:sp>
        <p:nvSpPr>
          <p:cNvPr id="8" name="CuadroTexto 2"/>
          <p:cNvSpPr txBox="1"/>
          <p:nvPr/>
        </p:nvSpPr>
        <p:spPr>
          <a:xfrm>
            <a:off x="8826282" y="5261487"/>
            <a:ext cx="423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[9]</a:t>
            </a:r>
          </a:p>
        </p:txBody>
      </p:sp>
    </p:spTree>
    <p:extLst>
      <p:ext uri="{BB962C8B-B14F-4D97-AF65-F5344CB8AC3E}">
        <p14:creationId xmlns:p14="http://schemas.microsoft.com/office/powerpoint/2010/main" val="427803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589" y="0"/>
            <a:ext cx="10515600" cy="1325562"/>
          </a:xfrm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</a:rPr>
              <a:t>Propuesta de solución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5991" y="1379536"/>
            <a:ext cx="9484736" cy="4351337"/>
          </a:xfrm>
        </p:spPr>
        <p:txBody>
          <a:bodyPr anchor="ctr"/>
          <a:lstStyle/>
          <a:p>
            <a:pPr algn="just"/>
            <a:r>
              <a:rPr lang="es-MX" sz="2400" dirty="0"/>
              <a:t>“</a:t>
            </a:r>
            <a:r>
              <a:rPr lang="es-MX" sz="2400" b="1" dirty="0"/>
              <a:t>Diseñar</a:t>
            </a:r>
            <a:r>
              <a:rPr lang="es-MX" sz="2400" dirty="0"/>
              <a:t> y </a:t>
            </a:r>
            <a:r>
              <a:rPr lang="es-MX" sz="2400" b="1" dirty="0"/>
              <a:t>desarrollar</a:t>
            </a:r>
            <a:r>
              <a:rPr lang="es-MX" sz="2400" dirty="0"/>
              <a:t> una </a:t>
            </a:r>
            <a:r>
              <a:rPr lang="es-MX" sz="2400" b="1" dirty="0"/>
              <a:t>herramienta tipo CAD</a:t>
            </a:r>
            <a:r>
              <a:rPr lang="es-MX" sz="2400" dirty="0"/>
              <a:t> de </a:t>
            </a:r>
            <a:r>
              <a:rPr lang="es-MX" sz="2400" b="1" dirty="0"/>
              <a:t>visualización</a:t>
            </a:r>
            <a:r>
              <a:rPr lang="es-MX" sz="2400" dirty="0"/>
              <a:t> y </a:t>
            </a:r>
            <a:r>
              <a:rPr lang="es-MX" sz="2400" b="1" dirty="0"/>
              <a:t>tratamiento de tomografías axiales </a:t>
            </a:r>
            <a:r>
              <a:rPr lang="es-MX" sz="2400" dirty="0"/>
              <a:t>computarizadas almacenadas en archivos con </a:t>
            </a:r>
            <a:r>
              <a:rPr lang="es-MX" sz="2400" b="1" dirty="0"/>
              <a:t>formato DICOM</a:t>
            </a:r>
            <a:r>
              <a:rPr lang="es-MX" sz="2400" dirty="0"/>
              <a:t>, la cual permitirá a médicos y radiólogos una fácil interpretación de resultados”.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69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93</TotalTime>
  <Words>696</Words>
  <Application>Microsoft Office PowerPoint</Application>
  <PresentationFormat>Panorámica</PresentationFormat>
  <Paragraphs>152</Paragraphs>
  <Slides>28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Calibri</vt:lpstr>
      <vt:lpstr>Calibri Light</vt:lpstr>
      <vt:lpstr>Wingdings 2</vt:lpstr>
      <vt:lpstr>HDOfficeLightV0</vt:lpstr>
      <vt:lpstr>1_HDOfficeLightV0</vt:lpstr>
      <vt:lpstr>Trabajo Terminal  2016-B018  Software de apoyo al análisis radiológico de tomografías axiales computarizadas</vt:lpstr>
      <vt:lpstr>Contenido</vt:lpstr>
      <vt:lpstr>Introducción</vt:lpstr>
      <vt:lpstr>Introducción</vt:lpstr>
      <vt:lpstr>Introducción</vt:lpstr>
      <vt:lpstr>Planteamiento del problema</vt:lpstr>
      <vt:lpstr>Algunas herramientas existentes</vt:lpstr>
      <vt:lpstr>Estado del arte </vt:lpstr>
      <vt:lpstr>Propuesta de solución</vt:lpstr>
      <vt:lpstr>Justificación</vt:lpstr>
      <vt:lpstr>Objetivo general</vt:lpstr>
      <vt:lpstr>Propuesta de funcionamiento</vt:lpstr>
      <vt:lpstr>Diseño del sistema</vt:lpstr>
      <vt:lpstr>¿Qué es el tratamiento de imágenes? </vt:lpstr>
      <vt:lpstr>Módulo de segmentación</vt:lpstr>
      <vt:lpstr>Módulo de segmentación</vt:lpstr>
      <vt:lpstr>Módulo de segmentación</vt:lpstr>
      <vt:lpstr>Módulo de clasificación</vt:lpstr>
      <vt:lpstr>Módulo de análisis</vt:lpstr>
      <vt:lpstr>Herramientas para el desarrollo</vt:lpstr>
      <vt:lpstr>Metodología</vt:lpstr>
      <vt:lpstr>Diagrama de casos de uso</vt:lpstr>
      <vt:lpstr>Resultados Trabajo Terminal I</vt:lpstr>
      <vt:lpstr>Tareas para Trabajo Terminal II</vt:lpstr>
      <vt:lpstr>Referencias</vt:lpstr>
      <vt:lpstr>Referencias</vt:lpstr>
      <vt:lpstr>Anexos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Terminal  2016-B018  Software de apoyo al análisis radiológico de tomografías axiales computarizadas</dc:title>
  <dc:creator>Raul Alberto Leon Diaz</dc:creator>
  <cp:lastModifiedBy>Alberto Rios</cp:lastModifiedBy>
  <cp:revision>17</cp:revision>
  <dcterms:created xsi:type="dcterms:W3CDTF">2017-04-28T04:58:03Z</dcterms:created>
  <dcterms:modified xsi:type="dcterms:W3CDTF">2017-05-01T01:03:16Z</dcterms:modified>
</cp:coreProperties>
</file>