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media/image20.jpg" ContentType="image/png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9" r:id="rId3"/>
    <p:sldId id="261" r:id="rId4"/>
    <p:sldId id="279" r:id="rId5"/>
    <p:sldId id="293" r:id="rId6"/>
    <p:sldId id="296" r:id="rId7"/>
    <p:sldId id="294" r:id="rId8"/>
    <p:sldId id="295" r:id="rId9"/>
    <p:sldId id="280" r:id="rId10"/>
    <p:sldId id="281" r:id="rId11"/>
    <p:sldId id="282" r:id="rId12"/>
    <p:sldId id="283" r:id="rId13"/>
    <p:sldId id="286" r:id="rId14"/>
    <p:sldId id="284" r:id="rId15"/>
    <p:sldId id="290" r:id="rId16"/>
    <p:sldId id="285" r:id="rId17"/>
    <p:sldId id="288" r:id="rId18"/>
    <p:sldId id="289" r:id="rId19"/>
    <p:sldId id="287" r:id="rId20"/>
    <p:sldId id="291" r:id="rId21"/>
    <p:sldId id="292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79"/>
            <p14:sldId id="293"/>
            <p14:sldId id="296"/>
            <p14:sldId id="294"/>
            <p14:sldId id="295"/>
            <p14:sldId id="280"/>
            <p14:sldId id="281"/>
            <p14:sldId id="282"/>
            <p14:sldId id="283"/>
            <p14:sldId id="286"/>
            <p14:sldId id="284"/>
            <p14:sldId id="290"/>
            <p14:sldId id="285"/>
            <p14:sldId id="288"/>
            <p14:sldId id="289"/>
            <p14:sldId id="287"/>
            <p14:sldId id="291"/>
            <p14:sldId id="29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83977" autoAdjust="0"/>
  </p:normalViewPr>
  <p:slideViewPr>
    <p:cSldViewPr>
      <p:cViewPr>
        <p:scale>
          <a:sx n="110" d="100"/>
          <a:sy n="110" d="100"/>
        </p:scale>
        <p:origin x="196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/>
              <a:t>Is your presentation as crisp as possible? Consider moving extra content to the appendix.</a:t>
            </a:r>
          </a:p>
          <a:p>
            <a:r>
              <a:rPr lang="en-US" dirty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728" y="260648"/>
            <a:ext cx="6900304" cy="3600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Trabajo Terminal  2016-B018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Software de apoyo al análisis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radiológico de tomografías axiales computarizadas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555776" y="4149080"/>
            <a:ext cx="6588224" cy="25202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Presentan:		León Díaz Raúl Alberto</a:t>
            </a:r>
          </a:p>
          <a:p>
            <a:r>
              <a:rPr lang="en-US" dirty="0">
                <a:latin typeface="+mn-lt"/>
              </a:rPr>
              <a:t>Osnaya Gómez Alexis Alan</a:t>
            </a:r>
          </a:p>
          <a:p>
            <a:r>
              <a:rPr lang="en-US" dirty="0">
                <a:latin typeface="+mn-lt"/>
              </a:rPr>
              <a:t>Ríos López José Alberto</a:t>
            </a:r>
          </a:p>
          <a:p>
            <a:r>
              <a:rPr lang="en-US" dirty="0">
                <a:latin typeface="+mn-lt"/>
              </a:rPr>
              <a:t>Santiago Nieves Edgar Augusto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Directores:	M. en C. Edgardo Franco Martínez</a:t>
            </a:r>
          </a:p>
          <a:p>
            <a:r>
              <a:rPr lang="en-US" dirty="0">
                <a:latin typeface="+mn-lt"/>
              </a:rPr>
              <a:t>Dr. Jorge Luis Rosas Trigueros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4824"/>
            <a:ext cx="8202488" cy="4048952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Se propone diseñar y desarrollar una herramienta de visualización y tratamiento de tomografías axiales computarizadas almacenadas en archivos con formato DICOM, la cual permitirá a médicos y radiólogos una fácil y mejorada interpretación de resultados.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10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72237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11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08638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Desarrollar un software de asistencia al radiólogo para la interpretación adecuada de las tomografías axiales computarizadas.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12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7209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previo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28045"/>
            <a:ext cx="8077200" cy="42353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13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597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para el desarrollo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2785195" cy="27851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14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32" y="3140968"/>
            <a:ext cx="2969568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7660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pretende usar la metodología </a:t>
            </a:r>
            <a:r>
              <a:rPr lang="es-MX" b="1" dirty="0"/>
              <a:t>incremental</a:t>
            </a:r>
            <a:r>
              <a:rPr lang="es-MX" dirty="0"/>
              <a:t> ya que esta nos permite una rápida retroalimentación entre las actividades del desarrollo del sistema.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15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46" y="3712928"/>
            <a:ext cx="4589307" cy="28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75801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sistema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8077200" cy="3960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16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99458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módulos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8077200" cy="5000939"/>
          </a:xfrm>
        </p:spPr>
        <p:txBody>
          <a:bodyPr>
            <a:normAutofit lnSpcReduction="10000"/>
          </a:bodyPr>
          <a:lstStyle/>
          <a:p>
            <a:endParaRPr lang="es-MX" dirty="0"/>
          </a:p>
          <a:p>
            <a:pPr algn="just"/>
            <a:r>
              <a:rPr lang="es-MX" dirty="0"/>
              <a:t>Módulo de decodificación DICOM.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Módulo de visualización.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Módulo de tratamiento de imagen.</a:t>
            </a:r>
          </a:p>
          <a:p>
            <a:pPr lvl="1" algn="just"/>
            <a:r>
              <a:rPr lang="es-MX" dirty="0"/>
              <a:t>Segmentación de regiones.</a:t>
            </a:r>
          </a:p>
          <a:p>
            <a:pPr lvl="1" algn="just"/>
            <a:r>
              <a:rPr lang="es-MX" dirty="0"/>
              <a:t>Clasificación de regiones.</a:t>
            </a:r>
          </a:p>
          <a:p>
            <a:pPr lvl="1" algn="just"/>
            <a:r>
              <a:rPr lang="es-MX" dirty="0"/>
              <a:t>Análisis de regiones.</a:t>
            </a:r>
          </a:p>
          <a:p>
            <a:pPr lvl="1"/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17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097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4485"/>
            <a:ext cx="7704856" cy="52468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18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37166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Trabajo Terminal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completó la etapa de análisis.</a:t>
            </a:r>
          </a:p>
          <a:p>
            <a:pPr algn="just"/>
            <a:r>
              <a:rPr lang="es-MX" dirty="0"/>
              <a:t>Se completó el módulo de decodificación DICOM.</a:t>
            </a:r>
          </a:p>
          <a:p>
            <a:pPr algn="just"/>
            <a:r>
              <a:rPr lang="es-MX" dirty="0"/>
              <a:t>Se completó el módulo de visualización.</a:t>
            </a:r>
          </a:p>
          <a:p>
            <a:pPr algn="just"/>
            <a:r>
              <a:rPr lang="es-MX" dirty="0"/>
              <a:t>Se implementaron dos algoritmos básicos de tratamiento de imagen, </a:t>
            </a:r>
            <a:r>
              <a:rPr lang="es-MX" dirty="0" err="1"/>
              <a:t>umbralización</a:t>
            </a:r>
            <a:r>
              <a:rPr lang="es-MX" dirty="0"/>
              <a:t> y región creciente a una tomografía.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19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06336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5400601"/>
          </a:xfrm>
        </p:spPr>
        <p:txBody>
          <a:bodyPr numCol="2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Introducción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Planteamiento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Propuesta</a:t>
            </a:r>
            <a:r>
              <a:rPr lang="en-US" sz="2200" dirty="0"/>
              <a:t> de </a:t>
            </a:r>
            <a:r>
              <a:rPr lang="en-US" sz="2200" dirty="0" err="1"/>
              <a:t>solución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Justificación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Objetivo</a:t>
            </a:r>
            <a:r>
              <a:rPr lang="en-US" sz="2200" dirty="0"/>
              <a:t> general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Trabajo </a:t>
            </a:r>
            <a:r>
              <a:rPr lang="en-US" sz="2200" dirty="0" err="1"/>
              <a:t>previo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Herramientas</a:t>
            </a:r>
            <a:r>
              <a:rPr lang="en-US" sz="2200" dirty="0"/>
              <a:t> para </a:t>
            </a:r>
            <a:r>
              <a:rPr lang="en-US" sz="2200" dirty="0" err="1"/>
              <a:t>desarrollo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Metodología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Requerimientos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Diseño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Descripción</a:t>
            </a:r>
            <a:r>
              <a:rPr lang="en-US" sz="2200" dirty="0"/>
              <a:t> de </a:t>
            </a:r>
            <a:r>
              <a:rPr lang="en-US" sz="2200" dirty="0" err="1"/>
              <a:t>módulos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Diagrama</a:t>
            </a:r>
            <a:r>
              <a:rPr lang="en-US" sz="2200" dirty="0"/>
              <a:t> de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Resultados</a:t>
            </a:r>
            <a:r>
              <a:rPr lang="en-US" sz="2200" dirty="0"/>
              <a:t> Trabajo Terminal I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Tareas</a:t>
            </a:r>
            <a:r>
              <a:rPr lang="en-US" sz="2200" dirty="0"/>
              <a:t> para Trabajo Terminal II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Referencias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Anexos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 para Trabajo Terminal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96413"/>
            <a:ext cx="8280920" cy="4297363"/>
          </a:xfrm>
        </p:spPr>
        <p:txBody>
          <a:bodyPr/>
          <a:lstStyle/>
          <a:p>
            <a:r>
              <a:rPr lang="es-MX" dirty="0"/>
              <a:t>Añadir diversos algoritmos en el módulo de tratamiento.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Diseñar e implementar la interfaz de usuario.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Realización de manual de usuario.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20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04181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15008" y="2132856"/>
            <a:ext cx="8928992" cy="302433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dirty="0">
                <a:solidFill>
                  <a:schemeClr val="tx1"/>
                </a:solidFill>
              </a:rPr>
              <a:t>	Gracias </a:t>
            </a:r>
            <a:r>
              <a:rPr lang="en-US" sz="5400" dirty="0" err="1">
                <a:solidFill>
                  <a:schemeClr val="tx1"/>
                </a:solidFill>
              </a:rPr>
              <a:t>por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su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atención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Ahora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pasaremos</a:t>
            </a:r>
            <a:r>
              <a:rPr lang="en-US" dirty="0">
                <a:solidFill>
                  <a:schemeClr val="tx1"/>
                </a:solidFill>
              </a:rPr>
              <a:t> a la </a:t>
            </a:r>
            <a:r>
              <a:rPr lang="en-US" dirty="0" err="1">
                <a:solidFill>
                  <a:schemeClr val="tx1"/>
                </a:solidFill>
              </a:rPr>
              <a:t>sesión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preguntas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21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89" y="1407356"/>
            <a:ext cx="8077200" cy="4297363"/>
          </a:xfrm>
        </p:spPr>
        <p:txBody>
          <a:bodyPr>
            <a:normAutofit/>
          </a:bodyPr>
          <a:lstStyle/>
          <a:p>
            <a:r>
              <a:rPr lang="es-MX" dirty="0"/>
              <a:t>¿Qué son las CAD?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3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Resultado de imagen para radiologo trabaj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28" y="2188951"/>
            <a:ext cx="6696744" cy="41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6387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las TAC?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4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60678"/>
            <a:ext cx="3744416" cy="3328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48881"/>
            <a:ext cx="33908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160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¿Porqué usar una TAC?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710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DICOM?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6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64" y="2301937"/>
            <a:ext cx="2952328" cy="3823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069" y="2492896"/>
            <a:ext cx="5029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2086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el tratamiento de imágenes?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7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06" y="2298939"/>
            <a:ext cx="4894188" cy="42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8351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59937"/>
          </a:xfrm>
        </p:spPr>
        <p:txBody>
          <a:bodyPr/>
          <a:lstStyle/>
          <a:p>
            <a:pPr algn="just"/>
            <a:r>
              <a:rPr lang="es-MX" sz="2800" dirty="0"/>
              <a:t>Existen pocas herramientas de software que trabajen sobre métodos simples de diagnóstico, las herramientas existentes ofrecen funcionalidades básicas .</a:t>
            </a:r>
          </a:p>
          <a:p>
            <a:pPr marL="0" indent="0" algn="just">
              <a:buNone/>
            </a:pPr>
            <a:endParaRPr lang="es-MX" sz="2800" dirty="0"/>
          </a:p>
          <a:p>
            <a:pPr algn="just"/>
            <a:r>
              <a:rPr lang="es-MX" sz="2800" dirty="0"/>
              <a:t>Los tomógrafos usados en hospitales y clínicas de especialidades cuentan con softwares muy potentes, sin embargo tanto las herramientas como las licencias tienen un alto costo.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8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7725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9</a:t>
            </a:fld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1026" name="Picture 2" descr="https://static.healthcare.siemens.com/siemens_hwem-hwem_ssxa_websites-context-root/wcm/idc/groups/public/@global/@imaging/@ct/documents/image/mda1/mti2/~edisp/siemens_computed-tomography-scanner_neuro-engine_hero-02008678/~renditions/siemens_computed-tomography-scanner_neuro-engine_hero-02008678~1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84" y="243416"/>
            <a:ext cx="3672408" cy="27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27584" y="2997722"/>
            <a:ext cx="418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CT Neuro Engine , SOMATOM de SIEMENS</a:t>
            </a:r>
            <a:endParaRPr lang="es-MX" dirty="0"/>
          </a:p>
        </p:txBody>
      </p:sp>
      <p:pic>
        <p:nvPicPr>
          <p:cNvPr id="1028" name="Picture 4" descr="http://imagenologia.robustiana.com/images/articulos/osisrixmac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9154"/>
            <a:ext cx="4680520" cy="280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796136" y="5956240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OsiriX Visor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79" y="239792"/>
            <a:ext cx="3497863" cy="32612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18320" y="3534488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MicroDICOM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53664570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643</Words>
  <Application>Microsoft Office PowerPoint</Application>
  <PresentationFormat>On-screen Show (4:3)</PresentationFormat>
  <Paragraphs>154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Georgia</vt:lpstr>
      <vt:lpstr>Training</vt:lpstr>
      <vt:lpstr>Trabajo Terminal  2016-B018  Software de apoyo al análisis radiológico de tomografías axiales computarizadas</vt:lpstr>
      <vt:lpstr>Contenido</vt:lpstr>
      <vt:lpstr>Introducción</vt:lpstr>
      <vt:lpstr>Introducción</vt:lpstr>
      <vt:lpstr>Introducción </vt:lpstr>
      <vt:lpstr>Introducción</vt:lpstr>
      <vt:lpstr>Introducción</vt:lpstr>
      <vt:lpstr>Planteamiento del problema</vt:lpstr>
      <vt:lpstr>PowerPoint Presentation</vt:lpstr>
      <vt:lpstr>Propuesta de solución</vt:lpstr>
      <vt:lpstr>Justificación</vt:lpstr>
      <vt:lpstr>Objetivo general</vt:lpstr>
      <vt:lpstr>Trabajo previo</vt:lpstr>
      <vt:lpstr>Herramientas para el desarrollo</vt:lpstr>
      <vt:lpstr>Metodología</vt:lpstr>
      <vt:lpstr>Diseño del sistema</vt:lpstr>
      <vt:lpstr>Descripción de módulos</vt:lpstr>
      <vt:lpstr>Diagrama de casos de uso</vt:lpstr>
      <vt:lpstr>Resultados Trabajo Terminal I</vt:lpstr>
      <vt:lpstr>Tareas para Trabajo Terminal II</vt:lpstr>
      <vt:lpstr> Gracias por su atención  Ahora pasaremos a la sesión de preguntas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2017-04-23T21:45:49Z</dcterms:created>
  <dcterms:modified xsi:type="dcterms:W3CDTF">2017-04-24T07:33:48Z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