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media/image20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8"/>
  </p:notesMasterIdLst>
  <p:handoutMasterIdLst>
    <p:handoutMasterId r:id="rId29"/>
  </p:handoutMasterIdLst>
  <p:sldIdLst>
    <p:sldId id="259" r:id="rId3"/>
    <p:sldId id="261" r:id="rId4"/>
    <p:sldId id="279" r:id="rId5"/>
    <p:sldId id="293" r:id="rId6"/>
    <p:sldId id="294" r:id="rId7"/>
    <p:sldId id="280" r:id="rId8"/>
    <p:sldId id="281" r:id="rId9"/>
    <p:sldId id="284" r:id="rId10"/>
    <p:sldId id="282" r:id="rId11"/>
    <p:sldId id="283" r:id="rId12"/>
    <p:sldId id="286" r:id="rId13"/>
    <p:sldId id="288" r:id="rId14"/>
    <p:sldId id="295" r:id="rId15"/>
    <p:sldId id="298" r:id="rId16"/>
    <p:sldId id="302" r:id="rId17"/>
    <p:sldId id="301" r:id="rId18"/>
    <p:sldId id="299" r:id="rId19"/>
    <p:sldId id="300" r:id="rId20"/>
    <p:sldId id="290" r:id="rId21"/>
    <p:sldId id="285" r:id="rId22"/>
    <p:sldId id="287" r:id="rId23"/>
    <p:sldId id="291" r:id="rId24"/>
    <p:sldId id="292" r:id="rId25"/>
    <p:sldId id="297" r:id="rId26"/>
    <p:sldId id="29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261"/>
            <p14:sldId id="279"/>
            <p14:sldId id="293"/>
            <p14:sldId id="294"/>
            <p14:sldId id="280"/>
            <p14:sldId id="281"/>
            <p14:sldId id="284"/>
            <p14:sldId id="282"/>
            <p14:sldId id="283"/>
            <p14:sldId id="286"/>
            <p14:sldId id="288"/>
            <p14:sldId id="295"/>
            <p14:sldId id="298"/>
            <p14:sldId id="302"/>
            <p14:sldId id="301"/>
            <p14:sldId id="299"/>
            <p14:sldId id="300"/>
            <p14:sldId id="290"/>
            <p14:sldId id="285"/>
            <p14:sldId id="287"/>
            <p14:sldId id="291"/>
            <p14:sldId id="292"/>
            <p14:sldId id="297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83977" autoAdjust="0"/>
  </p:normalViewPr>
  <p:slideViewPr>
    <p:cSldViewPr>
      <p:cViewPr varScale="1">
        <p:scale>
          <a:sx n="114" d="100"/>
          <a:sy n="114" d="100"/>
        </p:scale>
        <p:origin x="1842" y="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4/26/2017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4/26/2017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template can be used as a starter file for presenting training materials in a group setting.</a:t>
            </a:r>
          </a:p>
          <a:p>
            <a:endParaRPr lang="en-US" dirty="0"/>
          </a:p>
          <a:p>
            <a:pPr lvl="0"/>
            <a:r>
              <a:rPr lang="en-US" sz="1200" b="1" dirty="0"/>
              <a:t>Sections</a:t>
            </a:r>
            <a:endParaRPr lang="en-US" sz="1200" b="0" dirty="0"/>
          </a:p>
          <a:p>
            <a:pPr lvl="0"/>
            <a:r>
              <a:rPr lang="en-US" sz="1200" b="0" dirty="0"/>
              <a:t>Right-click on a slide to add sections.</a:t>
            </a:r>
            <a:r>
              <a:rPr lang="en-US" sz="1200" b="0" baseline="0" dirty="0"/>
              <a:t> Sections can help to organize your slides or facilitate collaboration between multiple authors.</a:t>
            </a:r>
            <a:endParaRPr lang="en-US" sz="1200" b="0" dirty="0"/>
          </a:p>
          <a:p>
            <a:pPr lvl="0"/>
            <a:endParaRPr lang="en-US" sz="1200" b="1" dirty="0"/>
          </a:p>
          <a:p>
            <a:pPr lvl="0"/>
            <a:r>
              <a:rPr lang="en-US" sz="1200" b="1" dirty="0"/>
              <a:t>Notes</a:t>
            </a:r>
          </a:p>
          <a:p>
            <a:pPr lvl="0"/>
            <a:r>
              <a:rPr lang="en-US" sz="1200" dirty="0"/>
              <a:t>Use the Notes section for delivery notes or to provide additional details for the audience.</a:t>
            </a:r>
            <a:r>
              <a:rPr lang="en-US" sz="1200" baseline="0" dirty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/>
              <a:t>Keep in mind the font size (important for accessibility, visibility, videotaping, and online production)</a:t>
            </a:r>
          </a:p>
          <a:p>
            <a:pPr lvl="0"/>
            <a:endParaRPr lang="en-US" sz="1200" dirty="0"/>
          </a:p>
          <a:p>
            <a:pPr lvl="0">
              <a:buFontTx/>
              <a:buNone/>
            </a:pPr>
            <a:r>
              <a:rPr lang="en-US" sz="1200" b="1" dirty="0"/>
              <a:t>Coordinated colors </a:t>
            </a:r>
          </a:p>
          <a:p>
            <a:pPr lvl="0">
              <a:buFontTx/>
              <a:buNone/>
            </a:pPr>
            <a:r>
              <a:rPr lang="en-US" sz="1200" dirty="0"/>
              <a:t>Pay particular attention to the graphs, charts, and text boxes.</a:t>
            </a:r>
            <a:r>
              <a:rPr lang="en-US" sz="1200" baseline="0" dirty="0"/>
              <a:t> </a:t>
            </a:r>
            <a:endParaRPr lang="en-US" sz="1200" dirty="0"/>
          </a:p>
          <a:p>
            <a:pPr lvl="0"/>
            <a:r>
              <a:rPr lang="en-US" sz="1200" dirty="0"/>
              <a:t>Consider that attendees will print in black and white or </a:t>
            </a:r>
            <a:r>
              <a:rPr lang="en-US" sz="1200" dirty="0" err="1"/>
              <a:t>grayscale</a:t>
            </a:r>
            <a:r>
              <a:rPr lang="en-US" sz="1200" dirty="0"/>
              <a:t>. Run a test print to make sure your colors work when printed in pure black and white and </a:t>
            </a:r>
            <a:r>
              <a:rPr lang="en-US" sz="1200" dirty="0" err="1"/>
              <a:t>grayscale</a:t>
            </a:r>
            <a:r>
              <a:rPr lang="en-US" sz="1200" dirty="0"/>
              <a:t>.</a:t>
            </a:r>
          </a:p>
          <a:p>
            <a:pPr lvl="0">
              <a:buFontTx/>
              <a:buNone/>
            </a:pPr>
            <a:endParaRPr lang="en-US" sz="1200" dirty="0"/>
          </a:p>
          <a:p>
            <a:pPr lvl="0">
              <a:buFontTx/>
              <a:buNone/>
            </a:pPr>
            <a:r>
              <a:rPr lang="en-US" sz="1200" b="1" dirty="0"/>
              <a:t>Graphics, tables, and graphs</a:t>
            </a:r>
          </a:p>
          <a:p>
            <a:pPr lvl="0"/>
            <a:r>
              <a:rPr lang="en-US" sz="1200" dirty="0"/>
              <a:t>Keep it simple: If possible, use consistent, non-distracting styles and colors.</a:t>
            </a:r>
          </a:p>
          <a:p>
            <a:pPr lvl="0"/>
            <a:r>
              <a:rPr lang="en-US" sz="1200" dirty="0"/>
              <a:t>Label all graphs and tables.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Give a brief overview of the presentation.</a:t>
            </a:r>
            <a:r>
              <a:rPr lang="en-US" baseline="0" dirty="0"/>
              <a:t> D</a:t>
            </a:r>
            <a:r>
              <a:rPr lang="en-US" dirty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/>
              <a:t>Introduce each of the major topics.</a:t>
            </a:r>
          </a:p>
          <a:p>
            <a:r>
              <a:rPr lang="en-US" dirty="0"/>
              <a:t>To provide a road map for the audience, you</a:t>
            </a:r>
            <a:r>
              <a:rPr lang="en-US" baseline="0" dirty="0"/>
              <a:t> can </a:t>
            </a:r>
            <a:r>
              <a:rPr lang="en-US" dirty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123728" y="260648"/>
            <a:ext cx="6900304" cy="36004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Trabajo Terminal  2016-B018</a:t>
            </a:r>
            <a:br>
              <a:rPr lang="en-US" sz="3600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Software de apoyo al análisis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radiológico de tomografías axiales computarizadas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555776" y="4149080"/>
            <a:ext cx="6588224" cy="252028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+mn-lt"/>
              </a:rPr>
              <a:t>Presentan:		León Díaz Raúl Alberto</a:t>
            </a:r>
          </a:p>
          <a:p>
            <a:r>
              <a:rPr lang="en-US" dirty="0">
                <a:latin typeface="+mn-lt"/>
              </a:rPr>
              <a:t>Osnaya Gómez Alexis Alan</a:t>
            </a:r>
          </a:p>
          <a:p>
            <a:r>
              <a:rPr lang="en-US" dirty="0">
                <a:latin typeface="+mn-lt"/>
              </a:rPr>
              <a:t>Ríos López José Alberto</a:t>
            </a:r>
          </a:p>
          <a:p>
            <a:r>
              <a:rPr lang="en-US" dirty="0">
                <a:latin typeface="+mn-lt"/>
              </a:rPr>
              <a:t>Santiago Nieves Edgar Augusto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Directores:	M. en C. Edgardo Franco Martínez</a:t>
            </a:r>
          </a:p>
          <a:p>
            <a:r>
              <a:rPr lang="en-US" dirty="0">
                <a:latin typeface="+mn-lt"/>
              </a:rPr>
              <a:t>Dr. Jorge Luis Rosas Trigueros</a:t>
            </a:r>
          </a:p>
          <a:p>
            <a:endParaRPr lang="en-US" sz="2400" dirty="0">
              <a:latin typeface="+mn-lt"/>
            </a:endParaRPr>
          </a:p>
          <a:p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Justificación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La interpretación de los estudios tomográficos radiológicos se realiza comúnmente con base en un </a:t>
            </a:r>
            <a:r>
              <a:rPr lang="es-MX" b="1" dirty="0"/>
              <a:t>análisis visual </a:t>
            </a:r>
            <a:r>
              <a:rPr lang="es-MX" dirty="0"/>
              <a:t>de las imágenes adquiridas de los equipos imageneológicos por parte del médico radiólogo, estos análisis son </a:t>
            </a:r>
            <a:r>
              <a:rPr lang="es-MX" b="1" dirty="0"/>
              <a:t>susceptibles a malas interpretaciones</a:t>
            </a:r>
            <a:r>
              <a:rPr lang="es-MX" dirty="0"/>
              <a:t> debido a </a:t>
            </a:r>
            <a:r>
              <a:rPr lang="es-MX" b="1" dirty="0"/>
              <a:t>error humano.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z="2800" smtClean="0">
                <a:solidFill>
                  <a:schemeClr val="tx1"/>
                </a:solidFill>
              </a:rPr>
              <a:pPr/>
              <a:t>10</a:t>
            </a:fld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808638"/>
      </p:ext>
    </p:extLst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 general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197660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MX" dirty="0"/>
              <a:t>Desarrollar un software de tipo CAD capaz de ser utilizado por un especialista para la interpretación adecuada de las tomografías axiales computarizadas.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z="2800" smtClean="0">
                <a:solidFill>
                  <a:schemeClr val="tx1"/>
                </a:solidFill>
              </a:rPr>
              <a:pPr/>
              <a:t>11</a:t>
            </a:fld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501008"/>
            <a:ext cx="4572000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7209"/>
      </p:ext>
    </p:extLst>
  </p:cSld>
  <p:clrMapOvr>
    <a:masterClrMapping/>
  </p:clrMapOvr>
  <p:transition spd="slow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Diseño del sistema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z="2800" smtClean="0">
                <a:solidFill>
                  <a:schemeClr val="tx1"/>
                </a:solidFill>
              </a:rPr>
              <a:pPr/>
              <a:t>12</a:t>
            </a:fld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969962"/>
            <a:ext cx="8077200" cy="3551488"/>
          </a:xfrm>
        </p:spPr>
      </p:pic>
    </p:spTree>
    <p:extLst>
      <p:ext uri="{BB962C8B-B14F-4D97-AF65-F5344CB8AC3E}">
        <p14:creationId xmlns:p14="http://schemas.microsoft.com/office/powerpoint/2010/main" val="1675899458"/>
      </p:ext>
    </p:extLst>
  </p:cSld>
  <p:clrMapOvr>
    <a:masterClrMapping/>
  </p:clrMapOvr>
  <p:transition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332656"/>
            <a:ext cx="8077200" cy="4297363"/>
          </a:xfrm>
        </p:spPr>
        <p:txBody>
          <a:bodyPr/>
          <a:lstStyle/>
          <a:p>
            <a:r>
              <a:rPr lang="es-MX" dirty="0"/>
              <a:t>¿Qué es el tratamiento de imágenes?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z="2800" smtClean="0">
                <a:solidFill>
                  <a:schemeClr val="tx1"/>
                </a:solidFill>
              </a:rPr>
              <a:pPr/>
              <a:t>13</a:t>
            </a:fld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-48"/>
          <a:stretch/>
        </p:blipFill>
        <p:spPr>
          <a:xfrm>
            <a:off x="2339752" y="1556792"/>
            <a:ext cx="4896544" cy="423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038351"/>
      </p:ext>
    </p:extLst>
  </p:cSld>
  <p:clrMapOvr>
    <a:masterClrMapping/>
  </p:clrMapOvr>
  <p:transition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Módulo de segmentación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¿Qué nos permite la segmentación?</a:t>
            </a:r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z="2800" smtClean="0">
                <a:solidFill>
                  <a:schemeClr val="tx1"/>
                </a:solidFill>
              </a:rPr>
              <a:pPr/>
              <a:t>14</a:t>
            </a:fld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445742"/>
      </p:ext>
    </p:extLst>
  </p:cSld>
  <p:clrMapOvr>
    <a:masterClrMapping/>
  </p:clrMapOvr>
  <p:transition spd="slow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Módulo de segmentación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Umbralización</a:t>
            </a:r>
          </a:p>
          <a:p>
            <a:pPr lvl="1"/>
            <a:r>
              <a:rPr lang="es-MX" dirty="0"/>
              <a:t>Punto dependientes</a:t>
            </a:r>
          </a:p>
          <a:p>
            <a:pPr lvl="2"/>
            <a:r>
              <a:rPr lang="es-MX" dirty="0"/>
              <a:t>Método de porcentaje</a:t>
            </a:r>
          </a:p>
          <a:p>
            <a:pPr lvl="1"/>
            <a:r>
              <a:rPr lang="es-MX" dirty="0"/>
              <a:t>Región dependientes</a:t>
            </a:r>
          </a:p>
          <a:p>
            <a:pPr lvl="2"/>
            <a:r>
              <a:rPr lang="es-MX" dirty="0"/>
              <a:t>Métodos de relajación</a:t>
            </a:r>
          </a:p>
          <a:p>
            <a:pPr lvl="1"/>
            <a:r>
              <a:rPr lang="es-MX" dirty="0"/>
              <a:t>Umbralizado local</a:t>
            </a:r>
          </a:p>
          <a:p>
            <a:pPr lvl="1"/>
            <a:r>
              <a:rPr lang="es-MX" dirty="0"/>
              <a:t>Multiumbralización</a:t>
            </a:r>
          </a:p>
          <a:p>
            <a:pPr lvl="2"/>
            <a:r>
              <a:rPr lang="es-MX" dirty="0"/>
              <a:t>Método Wang y </a:t>
            </a:r>
            <a:r>
              <a:rPr lang="es-MX" dirty="0" err="1"/>
              <a:t>Haralick</a:t>
            </a:r>
            <a:endParaRPr lang="es-MX" dirty="0"/>
          </a:p>
          <a:p>
            <a:pPr lvl="2"/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z="2800" smtClean="0">
                <a:solidFill>
                  <a:schemeClr val="tx1"/>
                </a:solidFill>
              </a:rPr>
              <a:pPr/>
              <a:t>15</a:t>
            </a:fld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253383"/>
      </p:ext>
    </p:extLst>
  </p:cSld>
  <p:clrMapOvr>
    <a:masterClrMapping/>
  </p:clrMapOvr>
  <p:transition spd="slow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Módulo de segmentación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Región creciente. Basado en una semilla.</a:t>
            </a:r>
          </a:p>
          <a:p>
            <a:pPr lvl="1"/>
            <a:r>
              <a:rPr lang="es-MX" dirty="0"/>
              <a:t>Split and </a:t>
            </a:r>
            <a:r>
              <a:rPr lang="es-MX" dirty="0" err="1"/>
              <a:t>Merge</a:t>
            </a:r>
            <a:endParaRPr lang="es-MX" dirty="0"/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2803649"/>
            <a:ext cx="2880320" cy="309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217764"/>
      </p:ext>
    </p:extLst>
  </p:cSld>
  <p:clrMapOvr>
    <a:masterClrMapping/>
  </p:clrMapOvr>
  <p:transition spd="slow"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Módulo de clasificación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Clasificadores </a:t>
            </a:r>
          </a:p>
          <a:p>
            <a:r>
              <a:rPr lang="es-MX" dirty="0" err="1"/>
              <a:t>Clustering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968968"/>
      </p:ext>
    </p:extLst>
  </p:cSld>
  <p:clrMapOvr>
    <a:masterClrMapping/>
  </p:clrMapOvr>
  <p:transition spd="slow"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Módulo de análisis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Rotación</a:t>
            </a:r>
          </a:p>
          <a:p>
            <a:r>
              <a:rPr lang="es-MX" dirty="0"/>
              <a:t>Escalado</a:t>
            </a:r>
          </a:p>
          <a:p>
            <a:r>
              <a:rPr lang="es-MX" dirty="0"/>
              <a:t>Corte</a:t>
            </a:r>
          </a:p>
          <a:p>
            <a:r>
              <a:rPr lang="es-MX" dirty="0"/>
              <a:t>Detección de bordes</a:t>
            </a:r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z="2800" smtClean="0">
                <a:solidFill>
                  <a:schemeClr val="tx1"/>
                </a:solidFill>
              </a:rPr>
              <a:pPr/>
              <a:t>18</a:t>
            </a:fld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833112"/>
      </p:ext>
    </p:extLst>
  </p:cSld>
  <p:clrMapOvr>
    <a:masterClrMapping/>
  </p:clrMapOvr>
  <p:transition spd="slow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Herramientas para el desarrollo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556792"/>
            <a:ext cx="2785195" cy="278519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z="2800" smtClean="0">
                <a:solidFill>
                  <a:schemeClr val="tx1"/>
                </a:solidFill>
              </a:rPr>
              <a:pPr/>
              <a:t>19</a:t>
            </a:fld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832" y="3140968"/>
            <a:ext cx="2969568" cy="296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377660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/>
              <a:t>Contenido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268760"/>
            <a:ext cx="8077200" cy="5400601"/>
          </a:xfrm>
        </p:spPr>
        <p:txBody>
          <a:bodyPr numCol="2"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200" dirty="0" err="1"/>
              <a:t>Introducción</a:t>
            </a:r>
            <a:endParaRPr lang="en-US" sz="2200" dirty="0"/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 err="1"/>
              <a:t>Planteamiento</a:t>
            </a:r>
            <a:r>
              <a:rPr lang="en-US" sz="2200" dirty="0"/>
              <a:t> del </a:t>
            </a:r>
            <a:r>
              <a:rPr lang="en-US" sz="2200" dirty="0" err="1"/>
              <a:t>problema</a:t>
            </a:r>
            <a:endParaRPr lang="en-US" sz="2200" dirty="0"/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 err="1"/>
              <a:t>Propuesta</a:t>
            </a:r>
            <a:r>
              <a:rPr lang="en-US" sz="2200" dirty="0"/>
              <a:t> de </a:t>
            </a:r>
            <a:r>
              <a:rPr lang="en-US" sz="2200" dirty="0" err="1"/>
              <a:t>solución</a:t>
            </a:r>
            <a:endParaRPr lang="en-US" sz="2200" dirty="0"/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 err="1"/>
              <a:t>Justificación</a:t>
            </a:r>
            <a:endParaRPr lang="en-US" sz="2200" dirty="0"/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 err="1"/>
              <a:t>Objetivo</a:t>
            </a:r>
            <a:r>
              <a:rPr lang="en-US" sz="2200" dirty="0"/>
              <a:t> general</a:t>
            </a:r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Trabajo </a:t>
            </a:r>
            <a:r>
              <a:rPr lang="en-US" sz="2200" dirty="0" err="1"/>
              <a:t>previo</a:t>
            </a:r>
            <a:endParaRPr lang="en-US" sz="2200" dirty="0"/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 err="1"/>
              <a:t>Herramientas</a:t>
            </a:r>
            <a:r>
              <a:rPr lang="en-US" sz="2200" dirty="0"/>
              <a:t> para </a:t>
            </a:r>
            <a:r>
              <a:rPr lang="en-US" sz="2200" dirty="0" err="1"/>
              <a:t>desarrollo</a:t>
            </a:r>
            <a:endParaRPr lang="en-US" sz="2200" dirty="0"/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 err="1"/>
              <a:t>Metodología</a:t>
            </a:r>
            <a:endParaRPr lang="en-US" sz="2200" dirty="0"/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 err="1"/>
              <a:t>Requerimientos</a:t>
            </a:r>
            <a:r>
              <a:rPr lang="en-US" sz="2200" dirty="0"/>
              <a:t> del </a:t>
            </a:r>
            <a:r>
              <a:rPr lang="en-US" sz="2200" dirty="0" err="1"/>
              <a:t>sistema</a:t>
            </a:r>
            <a:endParaRPr lang="en-US" sz="2200" dirty="0"/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 err="1"/>
              <a:t>Diseño</a:t>
            </a:r>
            <a:r>
              <a:rPr lang="en-US" sz="2200" dirty="0"/>
              <a:t> del </a:t>
            </a:r>
            <a:r>
              <a:rPr lang="en-US" sz="2200" dirty="0" err="1"/>
              <a:t>sistema</a:t>
            </a:r>
            <a:endParaRPr lang="en-US" sz="2200" dirty="0"/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 err="1"/>
              <a:t>Descripción</a:t>
            </a:r>
            <a:r>
              <a:rPr lang="en-US" sz="2200" dirty="0"/>
              <a:t> de </a:t>
            </a:r>
            <a:r>
              <a:rPr lang="en-US" sz="2200" dirty="0" err="1"/>
              <a:t>módulos</a:t>
            </a:r>
            <a:endParaRPr lang="en-US" sz="2200" dirty="0"/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 err="1"/>
              <a:t>Diagrama</a:t>
            </a:r>
            <a:r>
              <a:rPr lang="en-US" sz="2200" dirty="0"/>
              <a:t> de </a:t>
            </a:r>
            <a:r>
              <a:rPr lang="en-US" sz="2200" dirty="0" err="1"/>
              <a:t>casos</a:t>
            </a:r>
            <a:r>
              <a:rPr lang="en-US" sz="2200" dirty="0"/>
              <a:t> de </a:t>
            </a:r>
            <a:r>
              <a:rPr lang="en-US" sz="2200" dirty="0" err="1"/>
              <a:t>uso</a:t>
            </a:r>
            <a:endParaRPr lang="en-US" sz="2200" dirty="0"/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 err="1"/>
              <a:t>Resultados</a:t>
            </a:r>
            <a:r>
              <a:rPr lang="en-US" sz="2200" dirty="0"/>
              <a:t> Trabajo Terminal I</a:t>
            </a:r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 err="1"/>
              <a:t>Tareas</a:t>
            </a:r>
            <a:r>
              <a:rPr lang="en-US" sz="2200" dirty="0"/>
              <a:t> para Trabajo Terminal II</a:t>
            </a:r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 err="1"/>
              <a:t>Referencias</a:t>
            </a:r>
            <a:endParaRPr lang="en-US" sz="2200" dirty="0"/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 err="1"/>
              <a:t>Anexos</a:t>
            </a:r>
            <a:endParaRPr lang="en-US" sz="2200" dirty="0"/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z="2800" smtClean="0">
                <a:solidFill>
                  <a:schemeClr val="tx1"/>
                </a:solidFill>
              </a:rPr>
              <a:pPr/>
              <a:t>2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Se pretende usar la metodología </a:t>
            </a:r>
            <a:r>
              <a:rPr lang="es-MX" b="1" dirty="0"/>
              <a:t>incremental</a:t>
            </a:r>
            <a:r>
              <a:rPr lang="es-MX" dirty="0"/>
              <a:t> ya que esta nos permite una rápida retroalimentación entre las actividades del desarrollo del sistema.</a:t>
            </a:r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z="2800" smtClean="0">
                <a:solidFill>
                  <a:schemeClr val="tx1"/>
                </a:solidFill>
              </a:rPr>
              <a:pPr/>
              <a:t>20</a:t>
            </a:fld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946" y="3712928"/>
            <a:ext cx="4589307" cy="282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075801"/>
      </p:ext>
    </p:extLst>
  </p:cSld>
  <p:clrMapOvr>
    <a:masterClrMapping/>
  </p:clrMapOvr>
  <p:transition spd="slow"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Diagrama de casos de uso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4485"/>
            <a:ext cx="7704856" cy="524686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z="2800" smtClean="0">
                <a:solidFill>
                  <a:schemeClr val="tx1"/>
                </a:solidFill>
              </a:rPr>
              <a:pPr/>
              <a:t>21</a:t>
            </a:fld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837166"/>
      </p:ext>
    </p:extLst>
  </p:cSld>
  <p:clrMapOvr>
    <a:masterClrMapping/>
  </p:clrMapOvr>
  <p:transition spd="slow"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Resultados Trabajo Terminal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Se completó el módulo de decodificación DICOM.</a:t>
            </a:r>
          </a:p>
          <a:p>
            <a:pPr algn="just"/>
            <a:r>
              <a:rPr lang="es-MX" dirty="0"/>
              <a:t>Se logró representar visualmente una </a:t>
            </a:r>
            <a:r>
              <a:rPr lang="es-MX" dirty="0" err="1"/>
              <a:t>tomgrafía</a:t>
            </a:r>
            <a:r>
              <a:rPr lang="es-MX" dirty="0"/>
              <a:t>.</a:t>
            </a:r>
          </a:p>
          <a:p>
            <a:pPr algn="just"/>
            <a:r>
              <a:rPr lang="es-MX" dirty="0"/>
              <a:t>Se implementaron dos algoritmos básicos de tratamiento de imagen, </a:t>
            </a:r>
            <a:r>
              <a:rPr lang="es-MX" dirty="0" err="1"/>
              <a:t>umbralización</a:t>
            </a:r>
            <a:r>
              <a:rPr lang="es-MX" dirty="0"/>
              <a:t> y región creciente a una tomografía.</a:t>
            </a:r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z="2800" smtClean="0">
                <a:solidFill>
                  <a:schemeClr val="tx1"/>
                </a:solidFill>
              </a:rPr>
              <a:pPr/>
              <a:t>22</a:t>
            </a:fld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306336"/>
      </p:ext>
    </p:extLst>
  </p:cSld>
  <p:clrMapOvr>
    <a:masterClrMapping/>
  </p:clrMapOvr>
  <p:transition spd="slow"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Tareas para Trabajo Terminal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596413"/>
            <a:ext cx="8280920" cy="4297363"/>
          </a:xfrm>
        </p:spPr>
        <p:txBody>
          <a:bodyPr/>
          <a:lstStyle/>
          <a:p>
            <a:r>
              <a:rPr lang="es-MX" dirty="0"/>
              <a:t>Añadir diversos algoritmos en el módulo de tratamiento.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Diseñar e implementar la interfaz de usuario.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Realización de manual de usuario.</a:t>
            </a:r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z="2800" smtClean="0">
                <a:solidFill>
                  <a:schemeClr val="tx1"/>
                </a:solidFill>
              </a:rPr>
              <a:pPr/>
              <a:t>23</a:t>
            </a:fld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504181"/>
      </p:ext>
    </p:extLst>
  </p:cSld>
  <p:clrMapOvr>
    <a:masterClrMapping/>
  </p:clrMapOvr>
  <p:transition spd="slow"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anexos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z="2800" smtClean="0">
                <a:solidFill>
                  <a:schemeClr val="tx1"/>
                </a:solidFill>
              </a:rPr>
              <a:pPr/>
              <a:t>24</a:t>
            </a:fld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178066"/>
      </p:ext>
    </p:extLst>
  </p:cSld>
  <p:clrMapOvr>
    <a:masterClrMapping/>
  </p:clrMapOvr>
  <p:transition spd="slow"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z="2800" smtClean="0">
                <a:solidFill>
                  <a:schemeClr val="tx1"/>
                </a:solidFill>
              </a:rPr>
              <a:pPr/>
              <a:t>25</a:t>
            </a:fld>
            <a:endParaRPr lang="en-US" sz="2800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795265"/>
              </p:ext>
            </p:extLst>
          </p:nvPr>
        </p:nvGraphicFramePr>
        <p:xfrm>
          <a:off x="1187624" y="2261135"/>
          <a:ext cx="6696744" cy="3392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294560321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510407386"/>
                    </a:ext>
                  </a:extLst>
                </a:gridCol>
                <a:gridCol w="1610585">
                  <a:extLst>
                    <a:ext uri="{9D8B030D-6E8A-4147-A177-3AD203B41FA5}">
                      <a16:colId xmlns:a16="http://schemas.microsoft.com/office/drawing/2014/main" val="3638985094"/>
                    </a:ext>
                  </a:extLst>
                </a:gridCol>
                <a:gridCol w="1701783">
                  <a:extLst>
                    <a:ext uri="{9D8B030D-6E8A-4147-A177-3AD203B41FA5}">
                      <a16:colId xmlns:a16="http://schemas.microsoft.com/office/drawing/2014/main" val="3639389433"/>
                    </a:ext>
                  </a:extLst>
                </a:gridCol>
              </a:tblGrid>
              <a:tr h="39716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Características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Ventajas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Desventajas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696169"/>
                  </a:ext>
                </a:extLst>
              </a:tr>
              <a:tr h="489197">
                <a:tc>
                  <a:txBody>
                    <a:bodyPr/>
                    <a:lstStyle/>
                    <a:p>
                      <a:r>
                        <a:rPr lang="es-MX" dirty="0"/>
                        <a:t>Radiología.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Rayos X.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777481"/>
                  </a:ext>
                </a:extLst>
              </a:tr>
              <a:tr h="698853">
                <a:tc>
                  <a:txBody>
                    <a:bodyPr/>
                    <a:lstStyle/>
                    <a:p>
                      <a:r>
                        <a:rPr lang="es-MX" dirty="0"/>
                        <a:t>Medicina nuclear.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Rayos gama.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20780"/>
                  </a:ext>
                </a:extLst>
              </a:tr>
              <a:tr h="489197">
                <a:tc>
                  <a:txBody>
                    <a:bodyPr/>
                    <a:lstStyle/>
                    <a:p>
                      <a:r>
                        <a:rPr lang="es-MX" dirty="0"/>
                        <a:t>Ecografía.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Ultrasonido.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051701"/>
                  </a:ext>
                </a:extLst>
              </a:tr>
              <a:tr h="677626">
                <a:tc>
                  <a:txBody>
                    <a:bodyPr/>
                    <a:lstStyle/>
                    <a:p>
                      <a:r>
                        <a:rPr lang="es-MX" dirty="0"/>
                        <a:t>Resonancia</a:t>
                      </a:r>
                    </a:p>
                    <a:p>
                      <a:r>
                        <a:rPr lang="es-MX" dirty="0"/>
                        <a:t>Magnética.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Onda de radio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810571"/>
                  </a:ext>
                </a:extLst>
              </a:tr>
              <a:tr h="489197">
                <a:tc>
                  <a:txBody>
                    <a:bodyPr/>
                    <a:lstStyle/>
                    <a:p>
                      <a:r>
                        <a:rPr lang="es-MX" dirty="0"/>
                        <a:t>Endoscopia.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Únicamente ver superficie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160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997103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289" y="1407356"/>
            <a:ext cx="8077200" cy="4297363"/>
          </a:xfrm>
        </p:spPr>
        <p:txBody>
          <a:bodyPr>
            <a:normAutofit/>
          </a:bodyPr>
          <a:lstStyle/>
          <a:p>
            <a:r>
              <a:rPr lang="es-MX" dirty="0"/>
              <a:t>¿Qué son las CAD?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z="2800" smtClean="0">
                <a:solidFill>
                  <a:schemeClr val="tx1"/>
                </a:solidFill>
              </a:rPr>
              <a:pPr/>
              <a:t>3</a:t>
            </a:fld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3074" name="Picture 2" descr="Resultado de imagen para radiologo trabajan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590" y="2492896"/>
            <a:ext cx="5352020" cy="3330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563872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¿Qué son las TAC?</a:t>
            </a:r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z="2800" smtClean="0">
                <a:solidFill>
                  <a:schemeClr val="tx1"/>
                </a:solidFill>
              </a:rPr>
              <a:pPr/>
              <a:t>4</a:t>
            </a:fld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836743"/>
            <a:ext cx="3096381" cy="27524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2836712"/>
            <a:ext cx="2880320" cy="275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416006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¿Qué es DICOM?</a:t>
            </a:r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z="2800" smtClean="0">
                <a:solidFill>
                  <a:schemeClr val="tx1"/>
                </a:solidFill>
              </a:rPr>
              <a:pPr/>
              <a:t>5</a:t>
            </a:fld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864" y="2301937"/>
            <a:ext cx="2952328" cy="38231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056" y="2996952"/>
            <a:ext cx="4159331" cy="252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712086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Planteamiento del problema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759937"/>
          </a:xfrm>
        </p:spPr>
        <p:txBody>
          <a:bodyPr/>
          <a:lstStyle/>
          <a:p>
            <a:pPr algn="just"/>
            <a:r>
              <a:rPr lang="es-MX" sz="2800" dirty="0"/>
              <a:t>Existen </a:t>
            </a:r>
            <a:r>
              <a:rPr lang="es-MX" sz="2800" b="1" dirty="0"/>
              <a:t>pocas</a:t>
            </a:r>
            <a:r>
              <a:rPr lang="es-MX" sz="2800" dirty="0"/>
              <a:t> </a:t>
            </a:r>
            <a:r>
              <a:rPr lang="es-MX" sz="2800" b="1" dirty="0"/>
              <a:t>herramientas</a:t>
            </a:r>
            <a:r>
              <a:rPr lang="es-MX" sz="2800" dirty="0"/>
              <a:t> CAD que permitan una gran manipulación de la información proporcionada por el estudio, las herramientas existentes ofrecen </a:t>
            </a:r>
            <a:r>
              <a:rPr lang="es-MX" sz="2800" b="1" dirty="0"/>
              <a:t>funcionalidades básicas</a:t>
            </a:r>
            <a:r>
              <a:rPr lang="es-MX" sz="2800" dirty="0"/>
              <a:t>.</a:t>
            </a:r>
          </a:p>
          <a:p>
            <a:pPr marL="0" indent="0" algn="just">
              <a:buNone/>
            </a:pPr>
            <a:endParaRPr lang="es-MX" sz="2800" dirty="0"/>
          </a:p>
          <a:p>
            <a:pPr algn="just"/>
            <a:r>
              <a:rPr lang="es-MX" sz="2800" dirty="0"/>
              <a:t>Los tomógrafos usados en hospitales y clínicas de especialidades cuentan con softwares muy potentes, sin embargo tanto las herramientas como las licencias tienen un </a:t>
            </a:r>
            <a:r>
              <a:rPr lang="es-MX" sz="2800" b="1" dirty="0"/>
              <a:t>alto costo</a:t>
            </a:r>
            <a:r>
              <a:rPr lang="es-MX" sz="2800" dirty="0"/>
              <a:t>.</a:t>
            </a:r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z="2800" smtClean="0">
                <a:solidFill>
                  <a:schemeClr val="tx1"/>
                </a:solidFill>
              </a:rPr>
              <a:pPr/>
              <a:t>6</a:t>
            </a:fld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577258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z="2800" smtClean="0">
                <a:solidFill>
                  <a:schemeClr val="tx1"/>
                </a:solidFill>
              </a:rPr>
              <a:pPr/>
              <a:t>7</a:t>
            </a:fld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87624" y="414908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pic>
        <p:nvPicPr>
          <p:cNvPr id="1026" name="Picture 2" descr="https://static.healthcare.siemens.com/siemens_hwem-hwem_ssxa_websites-context-root/wcm/idc/groups/public/@global/@imaging/@ct/documents/image/mda1/mti2/~edisp/siemens_computed-tomography-scanner_neuro-engine_hero-02008678/~renditions/siemens_computed-tomography-scanner_neuro-engine_hero-02008678~10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196752"/>
            <a:ext cx="4680520" cy="351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661672" y="5157192"/>
            <a:ext cx="4180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CT Neuro Engine , SOMATOM de SIEMENS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36645706"/>
      </p:ext>
    </p:extLst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Trabajo previo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628045"/>
            <a:ext cx="8077200" cy="423532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z="2800" smtClean="0">
                <a:solidFill>
                  <a:schemeClr val="tx1"/>
                </a:solidFill>
              </a:rPr>
              <a:pPr/>
              <a:t>8</a:t>
            </a:fld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785970"/>
      </p:ext>
    </p:extLst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Propuesta de solución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844824"/>
            <a:ext cx="8202488" cy="4048952"/>
          </a:xfrm>
        </p:spPr>
        <p:txBody>
          <a:bodyPr/>
          <a:lstStyle/>
          <a:p>
            <a:pPr marL="0" indent="0" algn="just">
              <a:buNone/>
            </a:pPr>
            <a:r>
              <a:rPr lang="es-MX" dirty="0"/>
              <a:t>“</a:t>
            </a:r>
            <a:r>
              <a:rPr lang="es-MX" b="1" dirty="0"/>
              <a:t>Diseñar</a:t>
            </a:r>
            <a:r>
              <a:rPr lang="es-MX" dirty="0"/>
              <a:t> y </a:t>
            </a:r>
            <a:r>
              <a:rPr lang="es-MX" b="1" dirty="0"/>
              <a:t>desarrollar</a:t>
            </a:r>
            <a:r>
              <a:rPr lang="es-MX" dirty="0"/>
              <a:t> una </a:t>
            </a:r>
            <a:r>
              <a:rPr lang="es-MX" b="1" dirty="0"/>
              <a:t>herramienta tipo CAD</a:t>
            </a:r>
            <a:r>
              <a:rPr lang="es-MX" dirty="0"/>
              <a:t> de </a:t>
            </a:r>
            <a:r>
              <a:rPr lang="es-MX" b="1" dirty="0"/>
              <a:t>visualización</a:t>
            </a:r>
            <a:r>
              <a:rPr lang="es-MX" dirty="0"/>
              <a:t> y </a:t>
            </a:r>
            <a:r>
              <a:rPr lang="es-MX" b="1" dirty="0"/>
              <a:t>tratamiento de tomografías axiales </a:t>
            </a:r>
            <a:r>
              <a:rPr lang="es-MX" dirty="0"/>
              <a:t>computarizadas almacenadas en archivos con </a:t>
            </a:r>
            <a:r>
              <a:rPr lang="es-MX" b="1" dirty="0"/>
              <a:t>formato DICOM</a:t>
            </a:r>
            <a:r>
              <a:rPr lang="es-MX" dirty="0"/>
              <a:t>, la cual permitirá a médicos y radiólogos una fácil interpretación de resultados”.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z="2800" smtClean="0">
                <a:solidFill>
                  <a:schemeClr val="tx1"/>
                </a:solidFill>
              </a:rPr>
              <a:pPr/>
              <a:t>9</a:t>
            </a:fld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672237"/>
      </p:ext>
    </p:extLst>
  </p:cSld>
  <p:clrMapOvr>
    <a:masterClrMapping/>
  </p:clrMapOvr>
  <p:transition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BBC8FAA-EEEF-4048-9536-A7C4512102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679</Words>
  <Application>Microsoft Office PowerPoint</Application>
  <PresentationFormat>On-screen Show (4:3)</PresentationFormat>
  <Paragraphs>168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Georgia</vt:lpstr>
      <vt:lpstr>Training</vt:lpstr>
      <vt:lpstr>Trabajo Terminal  2016-B018  Software de apoyo al análisis radiológico de tomografías axiales computarizadas</vt:lpstr>
      <vt:lpstr>Contenido</vt:lpstr>
      <vt:lpstr>Introducción</vt:lpstr>
      <vt:lpstr>Introducción</vt:lpstr>
      <vt:lpstr>Introducción</vt:lpstr>
      <vt:lpstr>Planteamiento del problema</vt:lpstr>
      <vt:lpstr>PowerPoint Presentation</vt:lpstr>
      <vt:lpstr>Trabajo previo</vt:lpstr>
      <vt:lpstr>Propuesta de solución</vt:lpstr>
      <vt:lpstr>Justificación</vt:lpstr>
      <vt:lpstr>Objetivo general</vt:lpstr>
      <vt:lpstr>Diseño del sistema</vt:lpstr>
      <vt:lpstr>PowerPoint Presentation</vt:lpstr>
      <vt:lpstr>Módulo de segmentación</vt:lpstr>
      <vt:lpstr>Módulo de segmentación</vt:lpstr>
      <vt:lpstr>Módulo de segmentación</vt:lpstr>
      <vt:lpstr>Módulo de clasificación</vt:lpstr>
      <vt:lpstr>Módulo de análisis</vt:lpstr>
      <vt:lpstr>Herramientas para el desarrollo</vt:lpstr>
      <vt:lpstr>Metodología</vt:lpstr>
      <vt:lpstr>Diagrama de casos de uso</vt:lpstr>
      <vt:lpstr>Resultados Trabajo Terminal I</vt:lpstr>
      <vt:lpstr>Tareas para Trabajo Terminal II</vt:lpstr>
      <vt:lpstr>anexos</vt:lpstr>
      <vt:lpstr>Introducción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2017-04-23T21:45:49Z</dcterms:created>
  <dcterms:modified xsi:type="dcterms:W3CDTF">2017-04-27T07:41:14Z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TC016745579991</vt:lpwstr>
  </property>
</Properties>
</file>