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1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EBBD5-7FC6-4C27-9047-986555E546AC}" type="datetimeFigureOut">
              <a:rPr lang="es-MX" smtClean="0"/>
              <a:t>01/05/2017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0AE3-3241-42C0-96C5-5DDA0CE1B3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951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A46CE-B29A-4322-960D-1D1A30B27752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018C-2239-4DD7-9AD3-1B851CF2589B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3799-0A82-4753-B6BE-739EEA466DD5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3BA9-43D1-4799-92F8-26E66D93E5AD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A5D3-6048-4C8F-BA8C-B6E5E33A994C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7B0-D205-49CA-9356-412A672B093A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8F05-CFD4-43E3-8DCA-01CEB219CB08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C1E9-6F27-45C0-BB85-79376DCBEFAB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DB4B-A4A8-4A94-B8FB-BAA8470CA23B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4823-74FF-43A0-95FE-9226B566896D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BF7683-48FE-4150-A77B-B4FCFCDED9CE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B1F8C-4A59-400E-84AD-5E5934F91A7D}" type="datetime1">
              <a:rPr lang="en-US" smtClean="0"/>
              <a:t>5/1/2017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584" y="327172"/>
            <a:ext cx="8573550" cy="2983002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Trabajo Terminal  2016-B018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Software de apoyo al análisis</a:t>
            </a:r>
            <a:br>
              <a:rPr lang="en-US" sz="4000" dirty="0"/>
            </a:br>
            <a:r>
              <a:rPr lang="en-US" sz="4000" dirty="0"/>
              <a:t>radiológico de tomografías axiales computarizadas</a:t>
            </a:r>
            <a:endParaRPr lang="es-MX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9584" y="3531203"/>
            <a:ext cx="8573550" cy="2391425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en-US" sz="2500" dirty="0"/>
              <a:t>Presentan:	                      	León Díaz Raúl Alberto</a:t>
            </a:r>
          </a:p>
          <a:p>
            <a:pPr algn="r"/>
            <a:r>
              <a:rPr lang="en-US" sz="2500" dirty="0"/>
              <a:t>		Osnaya Gómez Alexis Alan</a:t>
            </a:r>
          </a:p>
          <a:p>
            <a:pPr algn="r"/>
            <a:r>
              <a:rPr lang="en-US" sz="2500" dirty="0"/>
              <a:t>		Ríos López José Alberto</a:t>
            </a:r>
          </a:p>
          <a:p>
            <a:pPr algn="r"/>
            <a:r>
              <a:rPr lang="en-US" sz="2500" dirty="0"/>
              <a:t>		Santiago Nieves Edgar Augusto</a:t>
            </a:r>
          </a:p>
          <a:p>
            <a:pPr algn="r"/>
            <a:endParaRPr lang="en-US" sz="2500" dirty="0"/>
          </a:p>
          <a:p>
            <a:pPr algn="r"/>
            <a:r>
              <a:rPr lang="en-US" sz="2500" dirty="0"/>
              <a:t>Directores:		M. en C. Edgardo Franco Martínez</a:t>
            </a:r>
          </a:p>
          <a:p>
            <a:pPr algn="r"/>
            <a:r>
              <a:rPr lang="en-US" sz="2500" dirty="0"/>
              <a:t>		Dr. Jorge Luis Rosas Trigueros</a:t>
            </a:r>
          </a:p>
          <a:p>
            <a:endParaRPr lang="es-MX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8" y="0"/>
            <a:ext cx="1791670" cy="1879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913" y="413446"/>
            <a:ext cx="1427087" cy="105224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75668" y="7751"/>
            <a:ext cx="209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 de Mayo de 2017</a:t>
            </a:r>
          </a:p>
        </p:txBody>
      </p:sp>
    </p:spTree>
    <p:extLst>
      <p:ext uri="{BB962C8B-B14F-4D97-AF65-F5344CB8AC3E}">
        <p14:creationId xmlns:p14="http://schemas.microsoft.com/office/powerpoint/2010/main" val="65082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La interpretación de los estudios tomográficos radiológicos se realiza comúnmente con base en un </a:t>
            </a:r>
            <a:r>
              <a:rPr lang="es-MX" sz="2400" b="1" dirty="0"/>
              <a:t>análisis visual </a:t>
            </a:r>
            <a:r>
              <a:rPr lang="es-MX" sz="2400" dirty="0"/>
              <a:t>de las imágenes adquiridas de los equipos imageneológicos por parte del médico radiólogo, estos análisis son </a:t>
            </a:r>
            <a:r>
              <a:rPr lang="es-MX" sz="2400" b="1" dirty="0"/>
              <a:t>susceptibles a malas interpretaciones</a:t>
            </a:r>
            <a:r>
              <a:rPr lang="es-MX" sz="2400" dirty="0"/>
              <a:t> debido a </a:t>
            </a:r>
            <a:r>
              <a:rPr lang="es-MX" sz="2400" b="1" dirty="0"/>
              <a:t>error humano.</a:t>
            </a:r>
            <a:r>
              <a:rPr lang="es-MX" sz="2400" dirty="0"/>
              <a:t>[10]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4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Desarrollar un software de </a:t>
            </a:r>
            <a:r>
              <a:rPr lang="es-MX" sz="2400" b="1" dirty="0"/>
              <a:t>tipo CAD </a:t>
            </a:r>
            <a:r>
              <a:rPr lang="es-MX" sz="2400" dirty="0"/>
              <a:t>capaz de ser utilizado por un </a:t>
            </a:r>
            <a:r>
              <a:rPr lang="es-MX" sz="2400" b="1" dirty="0"/>
              <a:t>especialista</a:t>
            </a:r>
            <a:r>
              <a:rPr lang="es-MX" sz="2400" dirty="0"/>
              <a:t> para la </a:t>
            </a:r>
            <a:r>
              <a:rPr lang="es-MX" sz="2400" b="1" dirty="0"/>
              <a:t>interpretación</a:t>
            </a:r>
            <a:r>
              <a:rPr lang="es-MX" sz="2400" dirty="0"/>
              <a:t> adecuada de las tomografías axiales computarizadas.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9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sistema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36" y="2108404"/>
            <a:ext cx="7845560" cy="3449638"/>
          </a:xfrm>
        </p:spPr>
      </p:pic>
    </p:spTree>
    <p:extLst>
      <p:ext uri="{BB962C8B-B14F-4D97-AF65-F5344CB8AC3E}">
        <p14:creationId xmlns:p14="http://schemas.microsoft.com/office/powerpoint/2010/main" val="182575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funcionamiento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618" y="2041292"/>
            <a:ext cx="5229430" cy="3931670"/>
          </a:xfrm>
        </p:spPr>
      </p:pic>
    </p:spTree>
    <p:extLst>
      <p:ext uri="{BB962C8B-B14F-4D97-AF65-F5344CB8AC3E}">
        <p14:creationId xmlns:p14="http://schemas.microsoft.com/office/powerpoint/2010/main" val="1960355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tratamiento de imágenes?</a:t>
            </a:r>
            <a:br>
              <a:rPr lang="es-MX" dirty="0"/>
            </a:b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48"/>
          <a:stretch/>
        </p:blipFill>
        <p:spPr>
          <a:xfrm>
            <a:off x="3951065" y="2100015"/>
            <a:ext cx="4604302" cy="37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3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nos permite la segmentación?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84" y="2652292"/>
            <a:ext cx="5616624" cy="326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23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Umbralización</a:t>
            </a:r>
          </a:p>
          <a:p>
            <a:pPr lvl="1"/>
            <a:r>
              <a:rPr lang="es-MX" sz="2000" dirty="0"/>
              <a:t>Punto dependientes</a:t>
            </a:r>
          </a:p>
          <a:p>
            <a:pPr lvl="1"/>
            <a:r>
              <a:rPr lang="es-MX" sz="2000" dirty="0"/>
              <a:t>Región dependientes</a:t>
            </a:r>
          </a:p>
          <a:p>
            <a:pPr lvl="1"/>
            <a:r>
              <a:rPr lang="es-MX" sz="2000" dirty="0"/>
              <a:t>Umbralizado local</a:t>
            </a:r>
          </a:p>
          <a:p>
            <a:pPr lvl="1"/>
            <a:r>
              <a:rPr lang="es-MX" sz="2000" dirty="0"/>
              <a:t>Multiumbralización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1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segmentación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Región creciente. Basado en una semilla.</a:t>
            </a:r>
          </a:p>
          <a:p>
            <a:pPr lvl="1"/>
            <a:r>
              <a:rPr lang="es-MX" dirty="0"/>
              <a:t>Split and </a:t>
            </a:r>
            <a:r>
              <a:rPr lang="es-MX" dirty="0" err="1"/>
              <a:t>Merge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1" y="2887539"/>
            <a:ext cx="2880320" cy="30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clasificación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Clasificadores 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 err="1"/>
              <a:t>Clustering</a:t>
            </a:r>
            <a:endParaRPr lang="es-MX" dirty="0"/>
          </a:p>
          <a:p>
            <a:pPr lvl="1"/>
            <a:r>
              <a:rPr lang="es-MX" dirty="0" err="1"/>
              <a:t>Fuzzy</a:t>
            </a:r>
            <a:r>
              <a:rPr lang="es-MX" dirty="0"/>
              <a:t> C </a:t>
            </a:r>
            <a:r>
              <a:rPr lang="es-MX" dirty="0" err="1"/>
              <a:t>means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47" y="2015732"/>
            <a:ext cx="3298184" cy="136503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652" y="3649210"/>
            <a:ext cx="2822974" cy="20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1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Módulo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Rotación</a:t>
            </a:r>
          </a:p>
          <a:p>
            <a:r>
              <a:rPr lang="es-MX" dirty="0"/>
              <a:t>Escalado</a:t>
            </a:r>
          </a:p>
          <a:p>
            <a:r>
              <a:rPr lang="es-MX" dirty="0"/>
              <a:t>Corte</a:t>
            </a:r>
          </a:p>
          <a:p>
            <a:r>
              <a:rPr lang="es-MX" dirty="0"/>
              <a:t>Detección de bordes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7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30666"/>
          </a:xfrm>
        </p:spPr>
        <p:txBody>
          <a:bodyPr/>
          <a:lstStyle/>
          <a:p>
            <a:r>
              <a:rPr lang="en-US" dirty="0"/>
              <a:t>Contenido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54634"/>
            <a:ext cx="9603275" cy="4144161"/>
          </a:xfrm>
        </p:spPr>
        <p:txBody>
          <a:bodyPr numCol="2">
            <a:normAutofit fontScale="47500" lnSpcReduction="20000"/>
          </a:bodyPr>
          <a:lstStyle/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Introducción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Planteamiento del problema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Estado del arte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Propuesta de solución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Justificación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Objetivo general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Diseño del Sistema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Descripción de módulos</a:t>
            </a:r>
            <a:endParaRPr lang="en-US" sz="36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Herramientas para desarrollo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Metodología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Diagrama de casos de uso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Resultados Trabajo Terminal I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Tareas para Trabajo Terminal II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Referencias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4000" dirty="0"/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r>
              <a:rPr lang="en-US" sz="4000" dirty="0"/>
              <a:t>Anexos</a:t>
            </a:r>
          </a:p>
          <a:p>
            <a:pPr marL="514350" indent="-514350">
              <a:lnSpc>
                <a:spcPct val="70000"/>
              </a:lnSpc>
              <a:buFont typeface="+mj-lt"/>
              <a:buAutoNum type="arabicPeriod"/>
            </a:pPr>
            <a:endParaRPr lang="en-US" sz="2800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67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para el desarrollo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77556"/>
            <a:ext cx="2791215" cy="279121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296" y="2545349"/>
            <a:ext cx="2969568" cy="29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03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Metodología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pretende usar la metodología </a:t>
            </a:r>
            <a:r>
              <a:rPr lang="es-MX" b="1" dirty="0"/>
              <a:t>incremental</a:t>
            </a:r>
            <a:r>
              <a:rPr lang="es-MX" dirty="0"/>
              <a:t> ya que esta nos permite una rápida retroalimentación entre las actividades del desarrollo del sistema.[11]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2" y="3075365"/>
            <a:ext cx="4589307" cy="282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21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casos de uso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41" y="2024514"/>
            <a:ext cx="6277750" cy="4057504"/>
          </a:xfrm>
        </p:spPr>
      </p:pic>
    </p:spTree>
    <p:extLst>
      <p:ext uri="{BB962C8B-B14F-4D97-AF65-F5344CB8AC3E}">
        <p14:creationId xmlns:p14="http://schemas.microsoft.com/office/powerpoint/2010/main" val="630272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Trabajo Terminal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dirty="0"/>
              <a:t>Se completó el módulo de decodificación DICOM.</a:t>
            </a:r>
          </a:p>
          <a:p>
            <a:pPr algn="just"/>
            <a:r>
              <a:rPr lang="es-MX" dirty="0"/>
              <a:t>Se logró representar visualmente una tomografía.</a:t>
            </a:r>
          </a:p>
          <a:p>
            <a:pPr algn="just"/>
            <a:r>
              <a:rPr lang="es-MX" dirty="0"/>
              <a:t>Se implementaron dos algoritmos básicos de tratamiento de imagen, </a:t>
            </a:r>
            <a:r>
              <a:rPr lang="es-MX" dirty="0" err="1"/>
              <a:t>umbralización</a:t>
            </a:r>
            <a:r>
              <a:rPr lang="es-MX" dirty="0"/>
              <a:t> y región creciente a una tomografía.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Tareas para Trabajo Terminal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MX" dirty="0"/>
              <a:t>Añadir diversos algoritmos en el módulo de tratamiento.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Diseñar e implementar la interfaz de usuario.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Realización de manual de usuario.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561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sz="2900" dirty="0"/>
              <a:t>[1] I. D. </a:t>
            </a:r>
            <a:r>
              <a:rPr lang="es-MX" sz="2900" dirty="0" err="1"/>
              <a:t>Imaging</a:t>
            </a:r>
            <a:r>
              <a:rPr lang="es-MX" sz="2900" dirty="0"/>
              <a:t>. (2017) Occiput.io. [Online]. </a:t>
            </a:r>
            <a:r>
              <a:rPr lang="es-MX" sz="2900" dirty="0" err="1"/>
              <a:t>Available</a:t>
            </a:r>
            <a:r>
              <a:rPr lang="es-MX" sz="2900" dirty="0"/>
              <a:t>:  https://idoimaging.com/programs/332 </a:t>
            </a:r>
          </a:p>
          <a:p>
            <a:pPr marL="0" indent="0">
              <a:buNone/>
            </a:pPr>
            <a:endParaRPr lang="es-MX" sz="2900" dirty="0"/>
          </a:p>
          <a:p>
            <a:pPr marL="0" indent="0">
              <a:buNone/>
            </a:pPr>
            <a:r>
              <a:rPr lang="es-MX" sz="2900" dirty="0"/>
              <a:t>[2]</a:t>
            </a:r>
            <a:r>
              <a:rPr lang="fr-FR" sz="2900" dirty="0"/>
              <a:t> ——. (2017) </a:t>
            </a:r>
            <a:r>
              <a:rPr lang="fr-FR" sz="2900" dirty="0" err="1"/>
              <a:t>Niftyrec</a:t>
            </a:r>
            <a:r>
              <a:rPr lang="fr-FR" sz="2900" dirty="0"/>
              <a:t>. [Online]. </a:t>
            </a:r>
            <a:r>
              <a:rPr lang="fr-FR" sz="2900" dirty="0" err="1"/>
              <a:t>Available</a:t>
            </a:r>
            <a:r>
              <a:rPr lang="fr-FR" sz="2900" dirty="0"/>
              <a:t>: https://idoimaging.com/programs/331</a:t>
            </a:r>
          </a:p>
          <a:p>
            <a:pPr marL="0" indent="0">
              <a:buNone/>
            </a:pPr>
            <a:endParaRPr lang="fr-FR" sz="2900" dirty="0"/>
          </a:p>
          <a:p>
            <a:pPr marL="0" indent="0">
              <a:buNone/>
            </a:pPr>
            <a:r>
              <a:rPr lang="es-MX" sz="2900" dirty="0"/>
              <a:t>[3] </a:t>
            </a:r>
            <a:r>
              <a:rPr lang="en-US" sz="2900" dirty="0"/>
              <a:t>O. Viewer. (2014) </a:t>
            </a:r>
            <a:r>
              <a:rPr lang="en-US" sz="2900" dirty="0" err="1"/>
              <a:t>Osirix</a:t>
            </a:r>
            <a:r>
              <a:rPr lang="en-US" sz="2900" dirty="0"/>
              <a:t> </a:t>
            </a:r>
            <a:r>
              <a:rPr lang="en-US" sz="2900" dirty="0" err="1"/>
              <a:t>hd</a:t>
            </a:r>
            <a:r>
              <a:rPr lang="en-US" sz="2900" dirty="0"/>
              <a:t> user manual. [Online]. Available: http://www.osirix-viewer.com/Manual/</a:t>
            </a:r>
          </a:p>
          <a:p>
            <a:pPr marL="0" indent="0">
              <a:buNone/>
            </a:pPr>
            <a:endParaRPr lang="es-MX" sz="2900" dirty="0"/>
          </a:p>
          <a:p>
            <a:pPr marL="0" indent="0">
              <a:buNone/>
            </a:pPr>
            <a:r>
              <a:rPr lang="es-MX" sz="2900" dirty="0"/>
              <a:t>[4]</a:t>
            </a:r>
            <a:r>
              <a:rPr lang="en-US" sz="2900" dirty="0"/>
              <a:t> D. Laboratory. (2017) 3dimviewer (for windows and mac </a:t>
            </a:r>
            <a:r>
              <a:rPr lang="en-US" sz="2900" dirty="0" err="1"/>
              <a:t>os</a:t>
            </a:r>
            <a:r>
              <a:rPr lang="en-US" sz="2900" dirty="0"/>
              <a:t> x). [Online].</a:t>
            </a:r>
          </a:p>
          <a:p>
            <a:pPr marL="0" indent="0">
              <a:buNone/>
            </a:pPr>
            <a:r>
              <a:rPr lang="en-US" sz="2900" dirty="0"/>
              <a:t>Available: http://www.3dim-laboratory.cz/en/software/3dimviewer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s-MX" sz="2900" dirty="0"/>
              <a:t>[5] </a:t>
            </a:r>
            <a:r>
              <a:rPr lang="en-US" sz="2900" dirty="0"/>
              <a:t>B. Imaging. (2014) Ct scanner price guide. [Online]. Available: https:</a:t>
            </a:r>
          </a:p>
          <a:p>
            <a:pPr marL="0" indent="0">
              <a:buNone/>
            </a:pPr>
            <a:r>
              <a:rPr lang="en-US" sz="2900" dirty="0"/>
              <a:t>//info.blockimaging.com/bid/84432/</a:t>
            </a:r>
            <a:r>
              <a:rPr lang="en-US" sz="2900" dirty="0" err="1"/>
              <a:t>ct</a:t>
            </a:r>
            <a:r>
              <a:rPr lang="en-US" sz="2900" dirty="0"/>
              <a:t>-scanner-price-guide</a:t>
            </a:r>
            <a:endParaRPr lang="es-MX" sz="2900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3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912690"/>
            <a:ext cx="9603275" cy="42364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[6] </a:t>
            </a:r>
            <a:r>
              <a:rPr lang="es-MX" dirty="0" err="1"/>
              <a:t>Medwow</a:t>
            </a:r>
            <a:r>
              <a:rPr lang="es-MX" dirty="0"/>
              <a:t>. (2013) Scanner </a:t>
            </a:r>
            <a:r>
              <a:rPr lang="es-MX" dirty="0" err="1"/>
              <a:t>ct</a:t>
            </a:r>
            <a:r>
              <a:rPr lang="es-MX" dirty="0"/>
              <a:t> - </a:t>
            </a:r>
            <a:r>
              <a:rPr lang="es-MX" dirty="0" err="1"/>
              <a:t>toshiba</a:t>
            </a:r>
            <a:r>
              <a:rPr lang="es-MX" dirty="0"/>
              <a:t> - </a:t>
            </a:r>
            <a:r>
              <a:rPr lang="es-MX" dirty="0" err="1"/>
              <a:t>aquilion</a:t>
            </a:r>
            <a:r>
              <a:rPr lang="es-MX" dirty="0"/>
              <a:t> 32. [Online]. </a:t>
            </a:r>
            <a:r>
              <a:rPr lang="es-MX" dirty="0" err="1"/>
              <a:t>Available</a:t>
            </a:r>
            <a:r>
              <a:rPr lang="es-MX" dirty="0"/>
              <a:t>: http://es.medwow.com/used-ct-scanner/toshiba/aquilion-32/716334511.item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[7] 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[8] A. S. Corp. (2016) 3d-doctor. [Online]. </a:t>
            </a:r>
            <a:r>
              <a:rPr lang="es-MX" dirty="0" err="1"/>
              <a:t>Available</a:t>
            </a:r>
            <a:r>
              <a:rPr lang="es-MX" dirty="0"/>
              <a:t>: http://www.ablesw.com/3d-doctor/index.html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[9] H. F. Mondragón and K. P. Hernández, “Reconstrucción tridimensional de estructuras internas del cuerpo humano a partir de tomografías axiales computarizadas,” Escuela Superior de Cómputo - Instituto Politécnico Nacional, México, </a:t>
            </a:r>
            <a:r>
              <a:rPr lang="es-MX" dirty="0" err="1"/>
              <a:t>Tech</a:t>
            </a:r>
            <a:r>
              <a:rPr lang="es-MX" dirty="0"/>
              <a:t>. Rep., 2012.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[10] M. </a:t>
            </a:r>
            <a:r>
              <a:rPr lang="es-MX" dirty="0" err="1"/>
              <a:t>Hofer</a:t>
            </a:r>
            <a:r>
              <a:rPr lang="es-MX" dirty="0"/>
              <a:t>, Manual Práctico de TC, Panamericana, 2007.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[11] </a:t>
            </a:r>
            <a:r>
              <a:rPr lang="en-US" dirty="0"/>
              <a:t>I. </a:t>
            </a:r>
            <a:r>
              <a:rPr lang="en-US" dirty="0" err="1"/>
              <a:t>Sommerville</a:t>
            </a:r>
            <a:r>
              <a:rPr lang="en-US" dirty="0"/>
              <a:t>, Software Engineering. Pearson, 2006.</a:t>
            </a:r>
            <a:endParaRPr lang="es-MX" dirty="0"/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64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/>
              <a:t>hola</a:t>
            </a: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829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42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CAD?</a:t>
            </a:r>
          </a:p>
          <a:p>
            <a:endParaRPr lang="es-MX" dirty="0"/>
          </a:p>
        </p:txBody>
      </p:sp>
      <p:pic>
        <p:nvPicPr>
          <p:cNvPr id="6" name="Picture 2" descr="Resultado de imagen para radiologo trabajand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5233" r="6333" b="8944"/>
          <a:stretch/>
        </p:blipFill>
        <p:spPr bwMode="auto">
          <a:xfrm>
            <a:off x="3942826" y="2650921"/>
            <a:ext cx="4647501" cy="275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son las TAC?</a:t>
            </a:r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70" y="2601852"/>
            <a:ext cx="3591928" cy="27524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33" y="2601852"/>
            <a:ext cx="3504845" cy="27525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5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¿Qué es DICOM?</a:t>
            </a:r>
          </a:p>
          <a:p>
            <a:endParaRPr lang="es-MX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9" y="2416029"/>
            <a:ext cx="2967236" cy="3608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467" y="3037888"/>
            <a:ext cx="4180334" cy="2379203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9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dirty="0"/>
              <a:t>Existen </a:t>
            </a:r>
            <a:r>
              <a:rPr lang="es-MX" b="1" dirty="0"/>
              <a:t>pocas</a:t>
            </a:r>
            <a:r>
              <a:rPr lang="es-MX" dirty="0"/>
              <a:t> </a:t>
            </a:r>
            <a:r>
              <a:rPr lang="es-MX" b="1" dirty="0"/>
              <a:t>herramientas</a:t>
            </a:r>
            <a:r>
              <a:rPr lang="es-MX" dirty="0"/>
              <a:t> CAD que permitan una gran </a:t>
            </a:r>
            <a:r>
              <a:rPr lang="es-MX" b="1" dirty="0"/>
              <a:t>manipulación de la información</a:t>
            </a:r>
            <a:r>
              <a:rPr lang="es-MX" dirty="0"/>
              <a:t> proporcionada por el estudio, las herramientas existentes ofrecen </a:t>
            </a:r>
            <a:r>
              <a:rPr lang="es-MX" b="1" dirty="0"/>
              <a:t>funcionalidades básicas</a:t>
            </a:r>
            <a:r>
              <a:rPr lang="es-MX" dirty="0"/>
              <a:t>. [1 - 4]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Los tomógrafos usados en hospitales y clínicas de especialidades cuentan con softwares muy potentes, sin embargo tanto las herramientas como las licencias tienen un </a:t>
            </a:r>
            <a:r>
              <a:rPr lang="es-MX" b="1" dirty="0"/>
              <a:t>alto costo</a:t>
            </a:r>
            <a:r>
              <a:rPr lang="es-MX" dirty="0"/>
              <a:t>.[5, 6]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herramientas existentes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0460" y="2076777"/>
            <a:ext cx="5225511" cy="3429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 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807" y="2058070"/>
            <a:ext cx="6578817" cy="34496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uadroTexto 2"/>
          <p:cNvSpPr txBox="1"/>
          <p:nvPr/>
        </p:nvSpPr>
        <p:spPr>
          <a:xfrm>
            <a:off x="7105474" y="3443594"/>
            <a:ext cx="45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[7]</a:t>
            </a:r>
          </a:p>
        </p:txBody>
      </p:sp>
      <p:sp>
        <p:nvSpPr>
          <p:cNvPr id="7" name="CuadroTexto 2"/>
          <p:cNvSpPr txBox="1"/>
          <p:nvPr/>
        </p:nvSpPr>
        <p:spPr>
          <a:xfrm>
            <a:off x="8583334" y="4065777"/>
            <a:ext cx="454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[8]</a:t>
            </a:r>
          </a:p>
        </p:txBody>
      </p:sp>
      <p:sp>
        <p:nvSpPr>
          <p:cNvPr id="8" name="CuadroTexto 2"/>
          <p:cNvSpPr txBox="1"/>
          <p:nvPr/>
        </p:nvSpPr>
        <p:spPr>
          <a:xfrm>
            <a:off x="8826282" y="5261487"/>
            <a:ext cx="4230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/>
              <a:t>[9]</a:t>
            </a:r>
          </a:p>
        </p:txBody>
      </p:sp>
    </p:spTree>
    <p:extLst>
      <p:ext uri="{BB962C8B-B14F-4D97-AF65-F5344CB8AC3E}">
        <p14:creationId xmlns:p14="http://schemas.microsoft.com/office/powerpoint/2010/main" val="427803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 de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s-MX" sz="2400" dirty="0"/>
              <a:t>“</a:t>
            </a:r>
            <a:r>
              <a:rPr lang="es-MX" sz="2400" b="1" dirty="0"/>
              <a:t>Diseñar</a:t>
            </a:r>
            <a:r>
              <a:rPr lang="es-MX" sz="2400" dirty="0"/>
              <a:t> y </a:t>
            </a:r>
            <a:r>
              <a:rPr lang="es-MX" sz="2400" b="1" dirty="0"/>
              <a:t>desarrollar</a:t>
            </a:r>
            <a:r>
              <a:rPr lang="es-MX" sz="2400" dirty="0"/>
              <a:t> una </a:t>
            </a:r>
            <a:r>
              <a:rPr lang="es-MX" sz="2400" b="1" dirty="0"/>
              <a:t>herramienta tipo CAD</a:t>
            </a:r>
            <a:r>
              <a:rPr lang="es-MX" sz="2400" dirty="0"/>
              <a:t> de </a:t>
            </a:r>
            <a:r>
              <a:rPr lang="es-MX" sz="2400" b="1" dirty="0"/>
              <a:t>visualización</a:t>
            </a:r>
            <a:r>
              <a:rPr lang="es-MX" sz="2400" dirty="0"/>
              <a:t> y </a:t>
            </a:r>
            <a:r>
              <a:rPr lang="es-MX" sz="2400" b="1" dirty="0"/>
              <a:t>tratamiento de tomografías axiales </a:t>
            </a:r>
            <a:r>
              <a:rPr lang="es-MX" sz="2400" dirty="0"/>
              <a:t>computarizadas almacenadas en archivos con </a:t>
            </a:r>
            <a:r>
              <a:rPr lang="es-MX" sz="2400" b="1" dirty="0"/>
              <a:t>formato DICOM</a:t>
            </a:r>
            <a:r>
              <a:rPr lang="es-MX" sz="2400" dirty="0"/>
              <a:t>, la cual permitirá a médicos y radiólogos una fácil interpretación de resultados”.</a:t>
            </a:r>
          </a:p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93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102</TotalTime>
  <Words>696</Words>
  <Application>Microsoft Office PowerPoint</Application>
  <PresentationFormat>Panorámica</PresentationFormat>
  <Paragraphs>152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Gill Sans MT</vt:lpstr>
      <vt:lpstr>Gallery</vt:lpstr>
      <vt:lpstr>Trabajo Terminal  2016-B018  Software de apoyo al análisis radiológico de tomografías axiales computarizadas</vt:lpstr>
      <vt:lpstr>Contenido</vt:lpstr>
      <vt:lpstr>Introducción</vt:lpstr>
      <vt:lpstr>Introducción</vt:lpstr>
      <vt:lpstr>Introducción</vt:lpstr>
      <vt:lpstr>Planteamiento del problema</vt:lpstr>
      <vt:lpstr>Algunas herramientas existentes</vt:lpstr>
      <vt:lpstr>Estado del arte </vt:lpstr>
      <vt:lpstr>Propuesta de solución</vt:lpstr>
      <vt:lpstr>Justificación</vt:lpstr>
      <vt:lpstr>Objetivo general</vt:lpstr>
      <vt:lpstr>Diseño del sistema</vt:lpstr>
      <vt:lpstr>propuesta de funcionamiento</vt:lpstr>
      <vt:lpstr>¿Qué es el tratamiento de imágenes? </vt:lpstr>
      <vt:lpstr>Módulo de segmentación</vt:lpstr>
      <vt:lpstr>Módulo de segmentación</vt:lpstr>
      <vt:lpstr>Módulo de segmentación</vt:lpstr>
      <vt:lpstr>Módulo de clasificación</vt:lpstr>
      <vt:lpstr>Módulo de análisis</vt:lpstr>
      <vt:lpstr>Herramientas para el desarrollo</vt:lpstr>
      <vt:lpstr>Metodología</vt:lpstr>
      <vt:lpstr>Diagrama de casos de uso</vt:lpstr>
      <vt:lpstr>Resultados Trabajo Terminal I</vt:lpstr>
      <vt:lpstr>Tareas para Trabajo Terminal II</vt:lpstr>
      <vt:lpstr>Referencias</vt:lpstr>
      <vt:lpstr>referencias</vt:lpstr>
      <vt:lpstr>Anexos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Terminal  2016-B018  Software de apoyo al análisis radiológico de tomografías axiales computarizadas</dc:title>
  <dc:creator>Raul Alberto Leon Diaz</dc:creator>
  <cp:lastModifiedBy>Edgar Augusto Santiago Nieves</cp:lastModifiedBy>
  <cp:revision>9</cp:revision>
  <dcterms:created xsi:type="dcterms:W3CDTF">2017-04-28T04:58:03Z</dcterms:created>
  <dcterms:modified xsi:type="dcterms:W3CDTF">2017-05-01T23:38:18Z</dcterms:modified>
</cp:coreProperties>
</file>