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1" r:id="rId3"/>
    <p:sldId id="263" r:id="rId4"/>
    <p:sldId id="339" r:id="rId5"/>
    <p:sldId id="315" r:id="rId6"/>
    <p:sldId id="317" r:id="rId7"/>
    <p:sldId id="332" r:id="rId8"/>
    <p:sldId id="319" r:id="rId9"/>
    <p:sldId id="340" r:id="rId10"/>
    <p:sldId id="341" r:id="rId11"/>
    <p:sldId id="334" r:id="rId12"/>
    <p:sldId id="261" r:id="rId13"/>
    <p:sldId id="336" r:id="rId14"/>
    <p:sldId id="330" r:id="rId15"/>
    <p:sldId id="324" r:id="rId16"/>
    <p:sldId id="342" r:id="rId17"/>
    <p:sldId id="337" r:id="rId18"/>
    <p:sldId id="344" r:id="rId19"/>
    <p:sldId id="345" r:id="rId20"/>
    <p:sldId id="326" r:id="rId21"/>
    <p:sldId id="327" r:id="rId22"/>
    <p:sldId id="3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1685" autoAdjust="0"/>
  </p:normalViewPr>
  <p:slideViewPr>
    <p:cSldViewPr snapToGrid="0">
      <p:cViewPr varScale="1">
        <p:scale>
          <a:sx n="85" d="100"/>
          <a:sy n="85" d="100"/>
        </p:scale>
        <p:origin x="15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svg"/><Relationship Id="rId1" Type="http://schemas.openxmlformats.org/officeDocument/2006/relationships/image" Target="../media/image23.png"/><Relationship Id="rId6" Type="http://schemas.openxmlformats.org/officeDocument/2006/relationships/image" Target="../media/image22.svg"/><Relationship Id="rId5" Type="http://schemas.openxmlformats.org/officeDocument/2006/relationships/image" Target="../media/image25.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image" Target="../media/image35.svg"/><Relationship Id="rId1" Type="http://schemas.openxmlformats.org/officeDocument/2006/relationships/image" Target="../media/image42.png"/><Relationship Id="rId6" Type="http://schemas.openxmlformats.org/officeDocument/2006/relationships/image" Target="../media/image39.svg"/><Relationship Id="rId5" Type="http://schemas.openxmlformats.org/officeDocument/2006/relationships/image" Target="../media/image44.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FCD685-DBF4-4CDD-871F-006B63C34C2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95B586-1917-46F8-A281-7C62D66F5427}">
      <dgm:prSet/>
      <dgm:spPr/>
      <dgm:t>
        <a:bodyPr/>
        <a:lstStyle/>
        <a:p>
          <a:r>
            <a:rPr lang="en-US"/>
            <a:t>Cruising Time</a:t>
          </a:r>
        </a:p>
      </dgm:t>
    </dgm:pt>
    <dgm:pt modelId="{6FE75793-D39A-4A4E-99D4-4D31D57FB8A2}" type="parTrans" cxnId="{249AD888-C5B9-4642-A828-229A960F22F8}">
      <dgm:prSet/>
      <dgm:spPr/>
      <dgm:t>
        <a:bodyPr/>
        <a:lstStyle/>
        <a:p>
          <a:endParaRPr lang="en-US"/>
        </a:p>
      </dgm:t>
    </dgm:pt>
    <dgm:pt modelId="{58435508-AB35-4DE8-ABA7-7B35B867F7E5}" type="sibTrans" cxnId="{249AD888-C5B9-4642-A828-229A960F22F8}">
      <dgm:prSet/>
      <dgm:spPr/>
      <dgm:t>
        <a:bodyPr/>
        <a:lstStyle/>
        <a:p>
          <a:endParaRPr lang="en-US"/>
        </a:p>
      </dgm:t>
    </dgm:pt>
    <dgm:pt modelId="{DB9365B6-2795-43B4-9101-E2CE5E90562A}">
      <dgm:prSet/>
      <dgm:spPr/>
      <dgm:t>
        <a:bodyPr/>
        <a:lstStyle/>
        <a:p>
          <a:r>
            <a:rPr lang="en-US"/>
            <a:t>Decline in Public Transportation</a:t>
          </a:r>
        </a:p>
      </dgm:t>
    </dgm:pt>
    <dgm:pt modelId="{9BFF73E7-726A-4CBB-A6E1-A46326214FFB}" type="parTrans" cxnId="{362B4481-506B-46AE-AB1F-1C2C7BAAC03B}">
      <dgm:prSet/>
      <dgm:spPr/>
      <dgm:t>
        <a:bodyPr/>
        <a:lstStyle/>
        <a:p>
          <a:endParaRPr lang="en-US"/>
        </a:p>
      </dgm:t>
    </dgm:pt>
    <dgm:pt modelId="{002D0BD0-3E4F-4AD7-8919-B8B9E9F285B1}" type="sibTrans" cxnId="{362B4481-506B-46AE-AB1F-1C2C7BAAC03B}">
      <dgm:prSet/>
      <dgm:spPr/>
      <dgm:t>
        <a:bodyPr/>
        <a:lstStyle/>
        <a:p>
          <a:endParaRPr lang="en-US"/>
        </a:p>
      </dgm:t>
    </dgm:pt>
    <dgm:pt modelId="{3AD102D1-0219-405E-8E07-9B12363AFF14}">
      <dgm:prSet/>
      <dgm:spPr/>
      <dgm:t>
        <a:bodyPr/>
        <a:lstStyle/>
        <a:p>
          <a:r>
            <a:rPr lang="en-US"/>
            <a:t>Number of Taxis on Road</a:t>
          </a:r>
        </a:p>
      </dgm:t>
    </dgm:pt>
    <dgm:pt modelId="{1928C46E-361F-4F81-A882-350C38114738}" type="parTrans" cxnId="{0B9EAE3E-4B9D-4B2F-8A97-723AB3137575}">
      <dgm:prSet/>
      <dgm:spPr/>
      <dgm:t>
        <a:bodyPr/>
        <a:lstStyle/>
        <a:p>
          <a:endParaRPr lang="en-US"/>
        </a:p>
      </dgm:t>
    </dgm:pt>
    <dgm:pt modelId="{BFC3B329-558B-44C4-8A9B-F97DC0E33BCF}" type="sibTrans" cxnId="{0B9EAE3E-4B9D-4B2F-8A97-723AB3137575}">
      <dgm:prSet/>
      <dgm:spPr/>
      <dgm:t>
        <a:bodyPr/>
        <a:lstStyle/>
        <a:p>
          <a:endParaRPr lang="en-US"/>
        </a:p>
      </dgm:t>
    </dgm:pt>
    <dgm:pt modelId="{71535607-191E-4EF4-AB1A-2C745BF7D08D}" type="pres">
      <dgm:prSet presAssocID="{E2FCD685-DBF4-4CDD-871F-006B63C34C20}" presName="root" presStyleCnt="0">
        <dgm:presLayoutVars>
          <dgm:dir/>
          <dgm:resizeHandles val="exact"/>
        </dgm:presLayoutVars>
      </dgm:prSet>
      <dgm:spPr/>
    </dgm:pt>
    <dgm:pt modelId="{E8DAC868-7A35-4626-BF99-413642A6A499}" type="pres">
      <dgm:prSet presAssocID="{1095B586-1917-46F8-A281-7C62D66F5427}" presName="compNode" presStyleCnt="0"/>
      <dgm:spPr/>
    </dgm:pt>
    <dgm:pt modelId="{826E0303-31B9-4CC5-825B-664CC8CB5D4F}" type="pres">
      <dgm:prSet presAssocID="{1095B586-1917-46F8-A281-7C62D66F5427}" presName="bgRect" presStyleLbl="bgShp" presStyleIdx="0" presStyleCnt="3"/>
      <dgm:spPr/>
    </dgm:pt>
    <dgm:pt modelId="{17B1A3B1-28B9-493E-B795-1E3D3B8B6B27}" type="pres">
      <dgm:prSet presAssocID="{1095B586-1917-46F8-A281-7C62D66F54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BCF2F772-95A5-467E-8EF4-C63031954BAA}" type="pres">
      <dgm:prSet presAssocID="{1095B586-1917-46F8-A281-7C62D66F5427}" presName="spaceRect" presStyleCnt="0"/>
      <dgm:spPr/>
    </dgm:pt>
    <dgm:pt modelId="{61D5001C-3F62-43F7-ACDA-6420ED2F319A}" type="pres">
      <dgm:prSet presAssocID="{1095B586-1917-46F8-A281-7C62D66F5427}" presName="parTx" presStyleLbl="revTx" presStyleIdx="0" presStyleCnt="3">
        <dgm:presLayoutVars>
          <dgm:chMax val="0"/>
          <dgm:chPref val="0"/>
        </dgm:presLayoutVars>
      </dgm:prSet>
      <dgm:spPr/>
    </dgm:pt>
    <dgm:pt modelId="{20C43F25-44E6-4E96-8990-20BF651D9B0B}" type="pres">
      <dgm:prSet presAssocID="{58435508-AB35-4DE8-ABA7-7B35B867F7E5}" presName="sibTrans" presStyleCnt="0"/>
      <dgm:spPr/>
    </dgm:pt>
    <dgm:pt modelId="{A42E9444-36DA-41C5-9039-10677248AC3E}" type="pres">
      <dgm:prSet presAssocID="{DB9365B6-2795-43B4-9101-E2CE5E90562A}" presName="compNode" presStyleCnt="0"/>
      <dgm:spPr/>
    </dgm:pt>
    <dgm:pt modelId="{45C0DD58-E74C-4CF8-B881-1AA85D2FE944}" type="pres">
      <dgm:prSet presAssocID="{DB9365B6-2795-43B4-9101-E2CE5E90562A}" presName="bgRect" presStyleLbl="bgShp" presStyleIdx="1" presStyleCnt="3"/>
      <dgm:spPr/>
    </dgm:pt>
    <dgm:pt modelId="{EADE3A40-4D50-41C9-9E54-663673BB657A}" type="pres">
      <dgm:prSet presAssocID="{DB9365B6-2795-43B4-9101-E2CE5E9056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
        </a:ext>
      </dgm:extLst>
    </dgm:pt>
    <dgm:pt modelId="{C3961762-F9D4-49D7-96BE-F9862417E569}" type="pres">
      <dgm:prSet presAssocID="{DB9365B6-2795-43B4-9101-E2CE5E90562A}" presName="spaceRect" presStyleCnt="0"/>
      <dgm:spPr/>
    </dgm:pt>
    <dgm:pt modelId="{B31988D9-9487-443D-86B3-930BD43668AC}" type="pres">
      <dgm:prSet presAssocID="{DB9365B6-2795-43B4-9101-E2CE5E90562A}" presName="parTx" presStyleLbl="revTx" presStyleIdx="1" presStyleCnt="3">
        <dgm:presLayoutVars>
          <dgm:chMax val="0"/>
          <dgm:chPref val="0"/>
        </dgm:presLayoutVars>
      </dgm:prSet>
      <dgm:spPr/>
    </dgm:pt>
    <dgm:pt modelId="{720C597D-ECC2-4067-B455-211EFFC0327F}" type="pres">
      <dgm:prSet presAssocID="{002D0BD0-3E4F-4AD7-8919-B8B9E9F285B1}" presName="sibTrans" presStyleCnt="0"/>
      <dgm:spPr/>
    </dgm:pt>
    <dgm:pt modelId="{9AC508D0-0F6B-43FC-BE8E-F0E0599F69FE}" type="pres">
      <dgm:prSet presAssocID="{3AD102D1-0219-405E-8E07-9B12363AFF14}" presName="compNode" presStyleCnt="0"/>
      <dgm:spPr/>
    </dgm:pt>
    <dgm:pt modelId="{82ED1B44-6204-44D1-AF73-2B5544E787FA}" type="pres">
      <dgm:prSet presAssocID="{3AD102D1-0219-405E-8E07-9B12363AFF14}" presName="bgRect" presStyleLbl="bgShp" presStyleIdx="2" presStyleCnt="3"/>
      <dgm:spPr/>
    </dgm:pt>
    <dgm:pt modelId="{CC30DA15-A75A-462E-887A-00B8636B2BE3}" type="pres">
      <dgm:prSet presAssocID="{3AD102D1-0219-405E-8E07-9B12363AFF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ghway scene"/>
        </a:ext>
      </dgm:extLst>
    </dgm:pt>
    <dgm:pt modelId="{F702241E-F70B-410C-ADB0-07DB111BBD5E}" type="pres">
      <dgm:prSet presAssocID="{3AD102D1-0219-405E-8E07-9B12363AFF14}" presName="spaceRect" presStyleCnt="0"/>
      <dgm:spPr/>
    </dgm:pt>
    <dgm:pt modelId="{5AFDF319-0E6D-49AF-90F6-AA9D9F2C34F2}" type="pres">
      <dgm:prSet presAssocID="{3AD102D1-0219-405E-8E07-9B12363AFF14}" presName="parTx" presStyleLbl="revTx" presStyleIdx="2" presStyleCnt="3">
        <dgm:presLayoutVars>
          <dgm:chMax val="0"/>
          <dgm:chPref val="0"/>
        </dgm:presLayoutVars>
      </dgm:prSet>
      <dgm:spPr/>
    </dgm:pt>
  </dgm:ptLst>
  <dgm:cxnLst>
    <dgm:cxn modelId="{46C35626-6FFC-4765-910F-7517B3FA2250}" type="presOf" srcId="{DB9365B6-2795-43B4-9101-E2CE5E90562A}" destId="{B31988D9-9487-443D-86B3-930BD43668AC}" srcOrd="0" destOrd="0" presId="urn:microsoft.com/office/officeart/2018/2/layout/IconVerticalSolidList"/>
    <dgm:cxn modelId="{0B9EAE3E-4B9D-4B2F-8A97-723AB3137575}" srcId="{E2FCD685-DBF4-4CDD-871F-006B63C34C20}" destId="{3AD102D1-0219-405E-8E07-9B12363AFF14}" srcOrd="2" destOrd="0" parTransId="{1928C46E-361F-4F81-A882-350C38114738}" sibTransId="{BFC3B329-558B-44C4-8A9B-F97DC0E33BCF}"/>
    <dgm:cxn modelId="{362B4481-506B-46AE-AB1F-1C2C7BAAC03B}" srcId="{E2FCD685-DBF4-4CDD-871F-006B63C34C20}" destId="{DB9365B6-2795-43B4-9101-E2CE5E90562A}" srcOrd="1" destOrd="0" parTransId="{9BFF73E7-726A-4CBB-A6E1-A46326214FFB}" sibTransId="{002D0BD0-3E4F-4AD7-8919-B8B9E9F285B1}"/>
    <dgm:cxn modelId="{249AD888-C5B9-4642-A828-229A960F22F8}" srcId="{E2FCD685-DBF4-4CDD-871F-006B63C34C20}" destId="{1095B586-1917-46F8-A281-7C62D66F5427}" srcOrd="0" destOrd="0" parTransId="{6FE75793-D39A-4A4E-99D4-4D31D57FB8A2}" sibTransId="{58435508-AB35-4DE8-ABA7-7B35B867F7E5}"/>
    <dgm:cxn modelId="{DB5B0AC4-0551-405A-9727-DCBD2B2B390C}" type="presOf" srcId="{E2FCD685-DBF4-4CDD-871F-006B63C34C20}" destId="{71535607-191E-4EF4-AB1A-2C745BF7D08D}" srcOrd="0" destOrd="0" presId="urn:microsoft.com/office/officeart/2018/2/layout/IconVerticalSolidList"/>
    <dgm:cxn modelId="{79ACC8CC-478F-4AC8-8994-1CC78E116C14}" type="presOf" srcId="{3AD102D1-0219-405E-8E07-9B12363AFF14}" destId="{5AFDF319-0E6D-49AF-90F6-AA9D9F2C34F2}" srcOrd="0" destOrd="0" presId="urn:microsoft.com/office/officeart/2018/2/layout/IconVerticalSolidList"/>
    <dgm:cxn modelId="{C324AFF3-4F64-4729-B0C7-400D67FEF074}" type="presOf" srcId="{1095B586-1917-46F8-A281-7C62D66F5427}" destId="{61D5001C-3F62-43F7-ACDA-6420ED2F319A}" srcOrd="0" destOrd="0" presId="urn:microsoft.com/office/officeart/2018/2/layout/IconVerticalSolidList"/>
    <dgm:cxn modelId="{EBC258E3-2545-4D7D-9BFC-3E6E67C6F4C2}" type="presParOf" srcId="{71535607-191E-4EF4-AB1A-2C745BF7D08D}" destId="{E8DAC868-7A35-4626-BF99-413642A6A499}" srcOrd="0" destOrd="0" presId="urn:microsoft.com/office/officeart/2018/2/layout/IconVerticalSolidList"/>
    <dgm:cxn modelId="{A2F6DC3B-18B4-4B3A-9AD8-DD163D4884FB}" type="presParOf" srcId="{E8DAC868-7A35-4626-BF99-413642A6A499}" destId="{826E0303-31B9-4CC5-825B-664CC8CB5D4F}" srcOrd="0" destOrd="0" presId="urn:microsoft.com/office/officeart/2018/2/layout/IconVerticalSolidList"/>
    <dgm:cxn modelId="{D0F007B3-4D49-4765-BA77-03C94E70D0B4}" type="presParOf" srcId="{E8DAC868-7A35-4626-BF99-413642A6A499}" destId="{17B1A3B1-28B9-493E-B795-1E3D3B8B6B27}" srcOrd="1" destOrd="0" presId="urn:microsoft.com/office/officeart/2018/2/layout/IconVerticalSolidList"/>
    <dgm:cxn modelId="{3F17CA47-CB67-4488-97A2-758663336D3B}" type="presParOf" srcId="{E8DAC868-7A35-4626-BF99-413642A6A499}" destId="{BCF2F772-95A5-467E-8EF4-C63031954BAA}" srcOrd="2" destOrd="0" presId="urn:microsoft.com/office/officeart/2018/2/layout/IconVerticalSolidList"/>
    <dgm:cxn modelId="{8754AB9A-1123-4B0F-B745-FA5DBEB0EADF}" type="presParOf" srcId="{E8DAC868-7A35-4626-BF99-413642A6A499}" destId="{61D5001C-3F62-43F7-ACDA-6420ED2F319A}" srcOrd="3" destOrd="0" presId="urn:microsoft.com/office/officeart/2018/2/layout/IconVerticalSolidList"/>
    <dgm:cxn modelId="{668FFCF6-7626-4B71-91AA-EDE0362B6C66}" type="presParOf" srcId="{71535607-191E-4EF4-AB1A-2C745BF7D08D}" destId="{20C43F25-44E6-4E96-8990-20BF651D9B0B}" srcOrd="1" destOrd="0" presId="urn:microsoft.com/office/officeart/2018/2/layout/IconVerticalSolidList"/>
    <dgm:cxn modelId="{137930BE-6A2C-4E13-ACBE-F57A9C1D4CC2}" type="presParOf" srcId="{71535607-191E-4EF4-AB1A-2C745BF7D08D}" destId="{A42E9444-36DA-41C5-9039-10677248AC3E}" srcOrd="2" destOrd="0" presId="urn:microsoft.com/office/officeart/2018/2/layout/IconVerticalSolidList"/>
    <dgm:cxn modelId="{4B852B0A-52FD-4FA2-8E8A-2BCAD61D2127}" type="presParOf" srcId="{A42E9444-36DA-41C5-9039-10677248AC3E}" destId="{45C0DD58-E74C-4CF8-B881-1AA85D2FE944}" srcOrd="0" destOrd="0" presId="urn:microsoft.com/office/officeart/2018/2/layout/IconVerticalSolidList"/>
    <dgm:cxn modelId="{524D25C8-C50F-429C-B4AF-1DA352389352}" type="presParOf" srcId="{A42E9444-36DA-41C5-9039-10677248AC3E}" destId="{EADE3A40-4D50-41C9-9E54-663673BB657A}" srcOrd="1" destOrd="0" presId="urn:microsoft.com/office/officeart/2018/2/layout/IconVerticalSolidList"/>
    <dgm:cxn modelId="{5E52ED42-2280-4463-A4F0-C8E9934AB87A}" type="presParOf" srcId="{A42E9444-36DA-41C5-9039-10677248AC3E}" destId="{C3961762-F9D4-49D7-96BE-F9862417E569}" srcOrd="2" destOrd="0" presId="urn:microsoft.com/office/officeart/2018/2/layout/IconVerticalSolidList"/>
    <dgm:cxn modelId="{F40FE1B4-80EC-4DAE-8FBE-9AA12E833212}" type="presParOf" srcId="{A42E9444-36DA-41C5-9039-10677248AC3E}" destId="{B31988D9-9487-443D-86B3-930BD43668AC}" srcOrd="3" destOrd="0" presId="urn:microsoft.com/office/officeart/2018/2/layout/IconVerticalSolidList"/>
    <dgm:cxn modelId="{C98082C7-D1E9-44C0-A633-375FEE157951}" type="presParOf" srcId="{71535607-191E-4EF4-AB1A-2C745BF7D08D}" destId="{720C597D-ECC2-4067-B455-211EFFC0327F}" srcOrd="3" destOrd="0" presId="urn:microsoft.com/office/officeart/2018/2/layout/IconVerticalSolidList"/>
    <dgm:cxn modelId="{0DEE0363-1B7C-45F7-BC44-16600CE575FE}" type="presParOf" srcId="{71535607-191E-4EF4-AB1A-2C745BF7D08D}" destId="{9AC508D0-0F6B-43FC-BE8E-F0E0599F69FE}" srcOrd="4" destOrd="0" presId="urn:microsoft.com/office/officeart/2018/2/layout/IconVerticalSolidList"/>
    <dgm:cxn modelId="{B7109AAA-6103-4EF9-9937-89B8B9B81638}" type="presParOf" srcId="{9AC508D0-0F6B-43FC-BE8E-F0E0599F69FE}" destId="{82ED1B44-6204-44D1-AF73-2B5544E787FA}" srcOrd="0" destOrd="0" presId="urn:microsoft.com/office/officeart/2018/2/layout/IconVerticalSolidList"/>
    <dgm:cxn modelId="{69354959-536C-4A59-B606-73DB348A8B81}" type="presParOf" srcId="{9AC508D0-0F6B-43FC-BE8E-F0E0599F69FE}" destId="{CC30DA15-A75A-462E-887A-00B8636B2BE3}" srcOrd="1" destOrd="0" presId="urn:microsoft.com/office/officeart/2018/2/layout/IconVerticalSolidList"/>
    <dgm:cxn modelId="{D5F8C141-8D09-4987-A8ED-321D5172A8CD}" type="presParOf" srcId="{9AC508D0-0F6B-43FC-BE8E-F0E0599F69FE}" destId="{F702241E-F70B-410C-ADB0-07DB111BBD5E}" srcOrd="2" destOrd="0" presId="urn:microsoft.com/office/officeart/2018/2/layout/IconVerticalSolidList"/>
    <dgm:cxn modelId="{8C0BC149-E39D-45FA-9E86-546CEF4FAF7C}" type="presParOf" srcId="{9AC508D0-0F6B-43FC-BE8E-F0E0599F69FE}" destId="{5AFDF319-0E6D-49AF-90F6-AA9D9F2C34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9294D-7C18-492D-AA2C-EF4263BD83D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D19E44-15DE-4955-80B3-1B6BE8C69286}">
      <dgm:prSet/>
      <dgm:spPr/>
      <dgm:t>
        <a:bodyPr/>
        <a:lstStyle/>
        <a:p>
          <a:pPr>
            <a:lnSpc>
              <a:spcPct val="100000"/>
            </a:lnSpc>
          </a:pPr>
          <a:r>
            <a:rPr lang="en-US"/>
            <a:t>Approach: Understanding structure of the current market</a:t>
          </a:r>
        </a:p>
      </dgm:t>
    </dgm:pt>
    <dgm:pt modelId="{6AB29977-B866-4E79-B654-B9C7592E702C}" type="parTrans" cxnId="{95331BAF-D1BC-4820-A34B-15504684CC16}">
      <dgm:prSet/>
      <dgm:spPr/>
      <dgm:t>
        <a:bodyPr/>
        <a:lstStyle/>
        <a:p>
          <a:endParaRPr lang="en-US"/>
        </a:p>
      </dgm:t>
    </dgm:pt>
    <dgm:pt modelId="{67D497F0-BA78-4D2D-9CE6-B6811B584D41}" type="sibTrans" cxnId="{95331BAF-D1BC-4820-A34B-15504684CC16}">
      <dgm:prSet/>
      <dgm:spPr/>
      <dgm:t>
        <a:bodyPr/>
        <a:lstStyle/>
        <a:p>
          <a:endParaRPr lang="en-US"/>
        </a:p>
      </dgm:t>
    </dgm:pt>
    <dgm:pt modelId="{7160D0BD-3232-4DB7-9D57-418388D1AE5B}">
      <dgm:prSet/>
      <dgm:spPr/>
      <dgm:t>
        <a:bodyPr/>
        <a:lstStyle/>
        <a:p>
          <a:pPr>
            <a:lnSpc>
              <a:spcPct val="100000"/>
            </a:lnSpc>
          </a:pPr>
          <a:r>
            <a:rPr lang="en-US"/>
            <a:t>Trading &amp; ownership of Taxi medallions</a:t>
          </a:r>
        </a:p>
      </dgm:t>
    </dgm:pt>
    <dgm:pt modelId="{F4FCBAD9-0661-4AE2-B4C3-83685F56B062}" type="parTrans" cxnId="{B38B829E-54DA-4494-A284-406EE4C2B8D1}">
      <dgm:prSet/>
      <dgm:spPr/>
      <dgm:t>
        <a:bodyPr/>
        <a:lstStyle/>
        <a:p>
          <a:endParaRPr lang="en-US"/>
        </a:p>
      </dgm:t>
    </dgm:pt>
    <dgm:pt modelId="{761926DC-FD7A-496C-ADC0-BAB36D599985}" type="sibTrans" cxnId="{B38B829E-54DA-4494-A284-406EE4C2B8D1}">
      <dgm:prSet/>
      <dgm:spPr/>
      <dgm:t>
        <a:bodyPr/>
        <a:lstStyle/>
        <a:p>
          <a:endParaRPr lang="en-US"/>
        </a:p>
      </dgm:t>
    </dgm:pt>
    <dgm:pt modelId="{213A80C1-ED9D-4E11-96E5-98FE9B7C1E58}">
      <dgm:prSet/>
      <dgm:spPr/>
      <dgm:t>
        <a:bodyPr/>
        <a:lstStyle/>
        <a:p>
          <a:pPr>
            <a:lnSpc>
              <a:spcPct val="100000"/>
            </a:lnSpc>
          </a:pPr>
          <a:endParaRPr lang="en-US" dirty="0"/>
        </a:p>
      </dgm:t>
    </dgm:pt>
    <dgm:pt modelId="{028547A5-2946-470A-8A9B-9A340CB4E6EE}" type="parTrans" cxnId="{F1AB8BA5-7E60-404C-8775-C19570CADAA1}">
      <dgm:prSet/>
      <dgm:spPr/>
      <dgm:t>
        <a:bodyPr/>
        <a:lstStyle/>
        <a:p>
          <a:endParaRPr lang="en-US"/>
        </a:p>
      </dgm:t>
    </dgm:pt>
    <dgm:pt modelId="{4B121AC1-AC29-43A4-9061-FDCCC3B9C4C6}" type="sibTrans" cxnId="{F1AB8BA5-7E60-404C-8775-C19570CADAA1}">
      <dgm:prSet/>
      <dgm:spPr/>
      <dgm:t>
        <a:bodyPr/>
        <a:lstStyle/>
        <a:p>
          <a:endParaRPr lang="en-US"/>
        </a:p>
      </dgm:t>
    </dgm:pt>
    <dgm:pt modelId="{B0D2DB93-8295-41E3-BAB7-19B1A1C0B360}">
      <dgm:prSet/>
      <dgm:spPr/>
      <dgm:t>
        <a:bodyPr/>
        <a:lstStyle/>
        <a:p>
          <a:pPr>
            <a:lnSpc>
              <a:spcPct val="100000"/>
            </a:lnSpc>
          </a:pPr>
          <a:r>
            <a:rPr lang="en-US"/>
            <a:t>Heavy financial losses for owners of medallions</a:t>
          </a:r>
        </a:p>
      </dgm:t>
    </dgm:pt>
    <dgm:pt modelId="{E832CCE1-5C40-4426-AA1F-0B9538503F1F}" type="parTrans" cxnId="{004B7E9C-7F50-47DB-9AD0-9D0D26177AC2}">
      <dgm:prSet/>
      <dgm:spPr/>
      <dgm:t>
        <a:bodyPr/>
        <a:lstStyle/>
        <a:p>
          <a:endParaRPr lang="en-US"/>
        </a:p>
      </dgm:t>
    </dgm:pt>
    <dgm:pt modelId="{DDB103EF-831E-49F5-8524-C908DEDC2720}" type="sibTrans" cxnId="{004B7E9C-7F50-47DB-9AD0-9D0D26177AC2}">
      <dgm:prSet/>
      <dgm:spPr/>
      <dgm:t>
        <a:bodyPr/>
        <a:lstStyle/>
        <a:p>
          <a:endParaRPr lang="en-US"/>
        </a:p>
      </dgm:t>
    </dgm:pt>
    <dgm:pt modelId="{3DB69636-6250-466E-8045-E9AD4DABAC8E}">
      <dgm:prSet/>
      <dgm:spPr/>
      <dgm:t>
        <a:bodyPr/>
        <a:lstStyle/>
        <a:p>
          <a:pPr>
            <a:lnSpc>
              <a:spcPct val="100000"/>
            </a:lnSpc>
          </a:pPr>
          <a:r>
            <a:rPr lang="en-US"/>
            <a:t>Push for increasing licenses by FHVs such as Uber/Lyft (currently capped at 100,000 per year)</a:t>
          </a:r>
        </a:p>
      </dgm:t>
    </dgm:pt>
    <dgm:pt modelId="{A86F5D8E-0B94-4614-9F9D-6CEE48554BD0}" type="parTrans" cxnId="{19E235A1-A6AB-423B-927A-EEE11917387C}">
      <dgm:prSet/>
      <dgm:spPr/>
      <dgm:t>
        <a:bodyPr/>
        <a:lstStyle/>
        <a:p>
          <a:endParaRPr lang="en-US"/>
        </a:p>
      </dgm:t>
    </dgm:pt>
    <dgm:pt modelId="{A5534799-4E61-4F91-B145-41B1170C5EB6}" type="sibTrans" cxnId="{19E235A1-A6AB-423B-927A-EEE11917387C}">
      <dgm:prSet/>
      <dgm:spPr/>
      <dgm:t>
        <a:bodyPr/>
        <a:lstStyle/>
        <a:p>
          <a:endParaRPr lang="en-US"/>
        </a:p>
      </dgm:t>
    </dgm:pt>
    <dgm:pt modelId="{AED8D243-0782-4BEC-A9A4-24F3EF9DD2F0}" type="pres">
      <dgm:prSet presAssocID="{3A39294D-7C18-492D-AA2C-EF4263BD83D0}" presName="root" presStyleCnt="0">
        <dgm:presLayoutVars>
          <dgm:dir/>
          <dgm:resizeHandles val="exact"/>
        </dgm:presLayoutVars>
      </dgm:prSet>
      <dgm:spPr/>
    </dgm:pt>
    <dgm:pt modelId="{2EC6C52A-6B47-4811-B76F-B020ECF880D8}" type="pres">
      <dgm:prSet presAssocID="{91D19E44-15DE-4955-80B3-1B6BE8C69286}" presName="compNode" presStyleCnt="0"/>
      <dgm:spPr/>
    </dgm:pt>
    <dgm:pt modelId="{8144DF0F-CB13-4EFE-AFA3-885343AB41DF}" type="pres">
      <dgm:prSet presAssocID="{91D19E44-15DE-4955-80B3-1B6BE8C69286}" presName="bgRect" presStyleLbl="bgShp" presStyleIdx="0" presStyleCnt="4"/>
      <dgm:spPr/>
    </dgm:pt>
    <dgm:pt modelId="{CF927398-08C8-4A8C-B49B-399E36E6EC8B}" type="pres">
      <dgm:prSet presAssocID="{91D19E44-15DE-4955-80B3-1B6BE8C692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t"/>
        </a:ext>
      </dgm:extLst>
    </dgm:pt>
    <dgm:pt modelId="{E2F314E0-DDFB-4F78-A086-01BCE48BAAFA}" type="pres">
      <dgm:prSet presAssocID="{91D19E44-15DE-4955-80B3-1B6BE8C69286}" presName="spaceRect" presStyleCnt="0"/>
      <dgm:spPr/>
    </dgm:pt>
    <dgm:pt modelId="{421E32E6-1402-4878-8D85-8A60B49517DA}" type="pres">
      <dgm:prSet presAssocID="{91D19E44-15DE-4955-80B3-1B6BE8C69286}" presName="parTx" presStyleLbl="revTx" presStyleIdx="0" presStyleCnt="5">
        <dgm:presLayoutVars>
          <dgm:chMax val="0"/>
          <dgm:chPref val="0"/>
        </dgm:presLayoutVars>
      </dgm:prSet>
      <dgm:spPr/>
    </dgm:pt>
    <dgm:pt modelId="{F10C23A0-B6F7-4FDA-9BD0-D791B4DC7B90}" type="pres">
      <dgm:prSet presAssocID="{67D497F0-BA78-4D2D-9CE6-B6811B584D41}" presName="sibTrans" presStyleCnt="0"/>
      <dgm:spPr/>
    </dgm:pt>
    <dgm:pt modelId="{5AC6E186-5FD1-4E19-99A7-58897D73BEA3}" type="pres">
      <dgm:prSet presAssocID="{7160D0BD-3232-4DB7-9D57-418388D1AE5B}" presName="compNode" presStyleCnt="0"/>
      <dgm:spPr/>
    </dgm:pt>
    <dgm:pt modelId="{682BB935-3FF6-4D5D-8906-D39D6DF1C462}" type="pres">
      <dgm:prSet presAssocID="{7160D0BD-3232-4DB7-9D57-418388D1AE5B}" presName="bgRect" presStyleLbl="bgShp" presStyleIdx="1" presStyleCnt="4"/>
      <dgm:spPr/>
    </dgm:pt>
    <dgm:pt modelId="{CD3994C2-BEEC-4738-A06A-444D3AE5AC9C}" type="pres">
      <dgm:prSet presAssocID="{7160D0BD-3232-4DB7-9D57-418388D1AE5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xi"/>
        </a:ext>
      </dgm:extLst>
    </dgm:pt>
    <dgm:pt modelId="{4D5CB24D-75DB-43C5-9D3D-85B89C0941B3}" type="pres">
      <dgm:prSet presAssocID="{7160D0BD-3232-4DB7-9D57-418388D1AE5B}" presName="spaceRect" presStyleCnt="0"/>
      <dgm:spPr/>
    </dgm:pt>
    <dgm:pt modelId="{A182F6DA-FCE0-4F71-A026-ED2CD6FC4C47}" type="pres">
      <dgm:prSet presAssocID="{7160D0BD-3232-4DB7-9D57-418388D1AE5B}" presName="parTx" presStyleLbl="revTx" presStyleIdx="1" presStyleCnt="5">
        <dgm:presLayoutVars>
          <dgm:chMax val="0"/>
          <dgm:chPref val="0"/>
        </dgm:presLayoutVars>
      </dgm:prSet>
      <dgm:spPr/>
    </dgm:pt>
    <dgm:pt modelId="{F30ABF3D-3F0B-4538-98BD-794E831E4DB3}" type="pres">
      <dgm:prSet presAssocID="{7160D0BD-3232-4DB7-9D57-418388D1AE5B}" presName="desTx" presStyleLbl="revTx" presStyleIdx="2" presStyleCnt="5">
        <dgm:presLayoutVars/>
      </dgm:prSet>
      <dgm:spPr/>
    </dgm:pt>
    <dgm:pt modelId="{A3005645-E7DC-435D-994E-DE6EC108B5EF}" type="pres">
      <dgm:prSet presAssocID="{761926DC-FD7A-496C-ADC0-BAB36D599985}" presName="sibTrans" presStyleCnt="0"/>
      <dgm:spPr/>
    </dgm:pt>
    <dgm:pt modelId="{32D2BC62-4BAE-4709-A48F-1F2FA5DAE392}" type="pres">
      <dgm:prSet presAssocID="{B0D2DB93-8295-41E3-BAB7-19B1A1C0B360}" presName="compNode" presStyleCnt="0"/>
      <dgm:spPr/>
    </dgm:pt>
    <dgm:pt modelId="{9DF50E52-187C-4337-A9A2-571F9B35EB54}" type="pres">
      <dgm:prSet presAssocID="{B0D2DB93-8295-41E3-BAB7-19B1A1C0B360}" presName="bgRect" presStyleLbl="bgShp" presStyleIdx="2" presStyleCnt="4"/>
      <dgm:spPr/>
    </dgm:pt>
    <dgm:pt modelId="{98F4E8DB-48F9-4EF1-8FE7-9054C06A0E56}" type="pres">
      <dgm:prSet presAssocID="{B0D2DB93-8295-41E3-BAB7-19B1A1C0B36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a:ext>
      </dgm:extLst>
    </dgm:pt>
    <dgm:pt modelId="{A06B0570-26F6-450C-9D2E-A74EB9B910AA}" type="pres">
      <dgm:prSet presAssocID="{B0D2DB93-8295-41E3-BAB7-19B1A1C0B360}" presName="spaceRect" presStyleCnt="0"/>
      <dgm:spPr/>
    </dgm:pt>
    <dgm:pt modelId="{8346BB7B-6A76-4522-A53A-03DB39AFC566}" type="pres">
      <dgm:prSet presAssocID="{B0D2DB93-8295-41E3-BAB7-19B1A1C0B360}" presName="parTx" presStyleLbl="revTx" presStyleIdx="3" presStyleCnt="5">
        <dgm:presLayoutVars>
          <dgm:chMax val="0"/>
          <dgm:chPref val="0"/>
        </dgm:presLayoutVars>
      </dgm:prSet>
      <dgm:spPr/>
    </dgm:pt>
    <dgm:pt modelId="{DDBBF0F9-4FCA-4E18-BF57-EFB88C155D63}" type="pres">
      <dgm:prSet presAssocID="{DDB103EF-831E-49F5-8524-C908DEDC2720}" presName="sibTrans" presStyleCnt="0"/>
      <dgm:spPr/>
    </dgm:pt>
    <dgm:pt modelId="{A510DA5E-0C5E-48A3-B025-C27C9E67625E}" type="pres">
      <dgm:prSet presAssocID="{3DB69636-6250-466E-8045-E9AD4DABAC8E}" presName="compNode" presStyleCnt="0"/>
      <dgm:spPr/>
    </dgm:pt>
    <dgm:pt modelId="{25D4D781-9810-4A57-BF9D-51DB2D1BA2F2}" type="pres">
      <dgm:prSet presAssocID="{3DB69636-6250-466E-8045-E9AD4DABAC8E}" presName="bgRect" presStyleLbl="bgShp" presStyleIdx="3" presStyleCnt="4"/>
      <dgm:spPr/>
    </dgm:pt>
    <dgm:pt modelId="{2E9513B0-A53C-4472-B0C7-BDD68F04E0EA}" type="pres">
      <dgm:prSet presAssocID="{3DB69636-6250-466E-8045-E9AD4DABAC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d Badge"/>
        </a:ext>
      </dgm:extLst>
    </dgm:pt>
    <dgm:pt modelId="{144633B4-3D41-46D4-B7C5-9E472D9DE1A6}" type="pres">
      <dgm:prSet presAssocID="{3DB69636-6250-466E-8045-E9AD4DABAC8E}" presName="spaceRect" presStyleCnt="0"/>
      <dgm:spPr/>
    </dgm:pt>
    <dgm:pt modelId="{0E6F5D58-7F79-4725-9336-9F748D937DAB}" type="pres">
      <dgm:prSet presAssocID="{3DB69636-6250-466E-8045-E9AD4DABAC8E}" presName="parTx" presStyleLbl="revTx" presStyleIdx="4" presStyleCnt="5">
        <dgm:presLayoutVars>
          <dgm:chMax val="0"/>
          <dgm:chPref val="0"/>
        </dgm:presLayoutVars>
      </dgm:prSet>
      <dgm:spPr/>
    </dgm:pt>
  </dgm:ptLst>
  <dgm:cxnLst>
    <dgm:cxn modelId="{00177709-5BA3-4AEC-BEF7-0FDF46C15E31}" type="presOf" srcId="{3A39294D-7C18-492D-AA2C-EF4263BD83D0}" destId="{AED8D243-0782-4BEC-A9A4-24F3EF9DD2F0}" srcOrd="0" destOrd="0" presId="urn:microsoft.com/office/officeart/2018/2/layout/IconVerticalSolidList"/>
    <dgm:cxn modelId="{B07A3D3E-B9AB-4F3E-ABE7-7488747BE7AC}" type="presOf" srcId="{7160D0BD-3232-4DB7-9D57-418388D1AE5B}" destId="{A182F6DA-FCE0-4F71-A026-ED2CD6FC4C47}" srcOrd="0" destOrd="0" presId="urn:microsoft.com/office/officeart/2018/2/layout/IconVerticalSolidList"/>
    <dgm:cxn modelId="{C8B47E5A-340D-401D-8BE2-7BA7CCF71CA4}" type="presOf" srcId="{213A80C1-ED9D-4E11-96E5-98FE9B7C1E58}" destId="{F30ABF3D-3F0B-4538-98BD-794E831E4DB3}" srcOrd="0" destOrd="0" presId="urn:microsoft.com/office/officeart/2018/2/layout/IconVerticalSolidList"/>
    <dgm:cxn modelId="{F8CFB482-FE94-441A-B6E6-15EE0394A154}" type="presOf" srcId="{B0D2DB93-8295-41E3-BAB7-19B1A1C0B360}" destId="{8346BB7B-6A76-4522-A53A-03DB39AFC566}" srcOrd="0" destOrd="0" presId="urn:microsoft.com/office/officeart/2018/2/layout/IconVerticalSolidList"/>
    <dgm:cxn modelId="{23D2FE87-73CA-4FB2-A885-A0F2574DD277}" type="presOf" srcId="{91D19E44-15DE-4955-80B3-1B6BE8C69286}" destId="{421E32E6-1402-4878-8D85-8A60B49517DA}" srcOrd="0" destOrd="0" presId="urn:microsoft.com/office/officeart/2018/2/layout/IconVerticalSolidList"/>
    <dgm:cxn modelId="{004B7E9C-7F50-47DB-9AD0-9D0D26177AC2}" srcId="{3A39294D-7C18-492D-AA2C-EF4263BD83D0}" destId="{B0D2DB93-8295-41E3-BAB7-19B1A1C0B360}" srcOrd="2" destOrd="0" parTransId="{E832CCE1-5C40-4426-AA1F-0B9538503F1F}" sibTransId="{DDB103EF-831E-49F5-8524-C908DEDC2720}"/>
    <dgm:cxn modelId="{B38B829E-54DA-4494-A284-406EE4C2B8D1}" srcId="{3A39294D-7C18-492D-AA2C-EF4263BD83D0}" destId="{7160D0BD-3232-4DB7-9D57-418388D1AE5B}" srcOrd="1" destOrd="0" parTransId="{F4FCBAD9-0661-4AE2-B4C3-83685F56B062}" sibTransId="{761926DC-FD7A-496C-ADC0-BAB36D599985}"/>
    <dgm:cxn modelId="{19E235A1-A6AB-423B-927A-EEE11917387C}" srcId="{3A39294D-7C18-492D-AA2C-EF4263BD83D0}" destId="{3DB69636-6250-466E-8045-E9AD4DABAC8E}" srcOrd="3" destOrd="0" parTransId="{A86F5D8E-0B94-4614-9F9D-6CEE48554BD0}" sibTransId="{A5534799-4E61-4F91-B145-41B1170C5EB6}"/>
    <dgm:cxn modelId="{F1AB8BA5-7E60-404C-8775-C19570CADAA1}" srcId="{7160D0BD-3232-4DB7-9D57-418388D1AE5B}" destId="{213A80C1-ED9D-4E11-96E5-98FE9B7C1E58}" srcOrd="0" destOrd="0" parTransId="{028547A5-2946-470A-8A9B-9A340CB4E6EE}" sibTransId="{4B121AC1-AC29-43A4-9061-FDCCC3B9C4C6}"/>
    <dgm:cxn modelId="{95331BAF-D1BC-4820-A34B-15504684CC16}" srcId="{3A39294D-7C18-492D-AA2C-EF4263BD83D0}" destId="{91D19E44-15DE-4955-80B3-1B6BE8C69286}" srcOrd="0" destOrd="0" parTransId="{6AB29977-B866-4E79-B654-B9C7592E702C}" sibTransId="{67D497F0-BA78-4D2D-9CE6-B6811B584D41}"/>
    <dgm:cxn modelId="{72C54CB8-355F-42A1-B5E9-8C3FCDD958A9}" type="presOf" srcId="{3DB69636-6250-466E-8045-E9AD4DABAC8E}" destId="{0E6F5D58-7F79-4725-9336-9F748D937DAB}" srcOrd="0" destOrd="0" presId="urn:microsoft.com/office/officeart/2018/2/layout/IconVerticalSolidList"/>
    <dgm:cxn modelId="{63A8FFFB-C932-4577-8F48-43FE5E4C5DA0}" type="presParOf" srcId="{AED8D243-0782-4BEC-A9A4-24F3EF9DD2F0}" destId="{2EC6C52A-6B47-4811-B76F-B020ECF880D8}" srcOrd="0" destOrd="0" presId="urn:microsoft.com/office/officeart/2018/2/layout/IconVerticalSolidList"/>
    <dgm:cxn modelId="{1F682537-1DA4-474F-B3AC-44C18AB21F9D}" type="presParOf" srcId="{2EC6C52A-6B47-4811-B76F-B020ECF880D8}" destId="{8144DF0F-CB13-4EFE-AFA3-885343AB41DF}" srcOrd="0" destOrd="0" presId="urn:microsoft.com/office/officeart/2018/2/layout/IconVerticalSolidList"/>
    <dgm:cxn modelId="{0367434F-F064-43A6-BBA4-E2A4CAB82F87}" type="presParOf" srcId="{2EC6C52A-6B47-4811-B76F-B020ECF880D8}" destId="{CF927398-08C8-4A8C-B49B-399E36E6EC8B}" srcOrd="1" destOrd="0" presId="urn:microsoft.com/office/officeart/2018/2/layout/IconVerticalSolidList"/>
    <dgm:cxn modelId="{AE3A821C-B918-4C44-A3F7-C8745F27852B}" type="presParOf" srcId="{2EC6C52A-6B47-4811-B76F-B020ECF880D8}" destId="{E2F314E0-DDFB-4F78-A086-01BCE48BAAFA}" srcOrd="2" destOrd="0" presId="urn:microsoft.com/office/officeart/2018/2/layout/IconVerticalSolidList"/>
    <dgm:cxn modelId="{9CCF3AC6-DDAB-4ABB-AF7E-17569A77A2D3}" type="presParOf" srcId="{2EC6C52A-6B47-4811-B76F-B020ECF880D8}" destId="{421E32E6-1402-4878-8D85-8A60B49517DA}" srcOrd="3" destOrd="0" presId="urn:microsoft.com/office/officeart/2018/2/layout/IconVerticalSolidList"/>
    <dgm:cxn modelId="{065A70F9-4BF1-4F35-B8BF-E6B90E9DCFB2}" type="presParOf" srcId="{AED8D243-0782-4BEC-A9A4-24F3EF9DD2F0}" destId="{F10C23A0-B6F7-4FDA-9BD0-D791B4DC7B90}" srcOrd="1" destOrd="0" presId="urn:microsoft.com/office/officeart/2018/2/layout/IconVerticalSolidList"/>
    <dgm:cxn modelId="{AF269737-EFA4-47BE-A98B-5BDA03082A66}" type="presParOf" srcId="{AED8D243-0782-4BEC-A9A4-24F3EF9DD2F0}" destId="{5AC6E186-5FD1-4E19-99A7-58897D73BEA3}" srcOrd="2" destOrd="0" presId="urn:microsoft.com/office/officeart/2018/2/layout/IconVerticalSolidList"/>
    <dgm:cxn modelId="{7E05A4CF-A362-4D90-8D64-021817C8D2C1}" type="presParOf" srcId="{5AC6E186-5FD1-4E19-99A7-58897D73BEA3}" destId="{682BB935-3FF6-4D5D-8906-D39D6DF1C462}" srcOrd="0" destOrd="0" presId="urn:microsoft.com/office/officeart/2018/2/layout/IconVerticalSolidList"/>
    <dgm:cxn modelId="{0882856D-4E65-4B11-8D51-CB6B0B278A86}" type="presParOf" srcId="{5AC6E186-5FD1-4E19-99A7-58897D73BEA3}" destId="{CD3994C2-BEEC-4738-A06A-444D3AE5AC9C}" srcOrd="1" destOrd="0" presId="urn:microsoft.com/office/officeart/2018/2/layout/IconVerticalSolidList"/>
    <dgm:cxn modelId="{1B19A015-0A21-4AC8-B6D5-52AAF851C3FD}" type="presParOf" srcId="{5AC6E186-5FD1-4E19-99A7-58897D73BEA3}" destId="{4D5CB24D-75DB-43C5-9D3D-85B89C0941B3}" srcOrd="2" destOrd="0" presId="urn:microsoft.com/office/officeart/2018/2/layout/IconVerticalSolidList"/>
    <dgm:cxn modelId="{DA458B36-68DF-4AE3-A027-B4318A8B1E42}" type="presParOf" srcId="{5AC6E186-5FD1-4E19-99A7-58897D73BEA3}" destId="{A182F6DA-FCE0-4F71-A026-ED2CD6FC4C47}" srcOrd="3" destOrd="0" presId="urn:microsoft.com/office/officeart/2018/2/layout/IconVerticalSolidList"/>
    <dgm:cxn modelId="{AA3D9121-E873-4B68-B584-AA203E9C93B1}" type="presParOf" srcId="{5AC6E186-5FD1-4E19-99A7-58897D73BEA3}" destId="{F30ABF3D-3F0B-4538-98BD-794E831E4DB3}" srcOrd="4" destOrd="0" presId="urn:microsoft.com/office/officeart/2018/2/layout/IconVerticalSolidList"/>
    <dgm:cxn modelId="{12648BC1-A2E9-4DFB-8F07-AAB3030BE518}" type="presParOf" srcId="{AED8D243-0782-4BEC-A9A4-24F3EF9DD2F0}" destId="{A3005645-E7DC-435D-994E-DE6EC108B5EF}" srcOrd="3" destOrd="0" presId="urn:microsoft.com/office/officeart/2018/2/layout/IconVerticalSolidList"/>
    <dgm:cxn modelId="{DD743918-CBE4-413E-9A93-526C3B6153E5}" type="presParOf" srcId="{AED8D243-0782-4BEC-A9A4-24F3EF9DD2F0}" destId="{32D2BC62-4BAE-4709-A48F-1F2FA5DAE392}" srcOrd="4" destOrd="0" presId="urn:microsoft.com/office/officeart/2018/2/layout/IconVerticalSolidList"/>
    <dgm:cxn modelId="{BF43E097-C321-42E2-9C7A-978C353B2B03}" type="presParOf" srcId="{32D2BC62-4BAE-4709-A48F-1F2FA5DAE392}" destId="{9DF50E52-187C-4337-A9A2-571F9B35EB54}" srcOrd="0" destOrd="0" presId="urn:microsoft.com/office/officeart/2018/2/layout/IconVerticalSolidList"/>
    <dgm:cxn modelId="{246F07D2-0296-4BF2-9B60-DB461D9B4F95}" type="presParOf" srcId="{32D2BC62-4BAE-4709-A48F-1F2FA5DAE392}" destId="{98F4E8DB-48F9-4EF1-8FE7-9054C06A0E56}" srcOrd="1" destOrd="0" presId="urn:microsoft.com/office/officeart/2018/2/layout/IconVerticalSolidList"/>
    <dgm:cxn modelId="{FD1C62BA-5873-4F36-9A13-2B86C8FBEB48}" type="presParOf" srcId="{32D2BC62-4BAE-4709-A48F-1F2FA5DAE392}" destId="{A06B0570-26F6-450C-9D2E-A74EB9B910AA}" srcOrd="2" destOrd="0" presId="urn:microsoft.com/office/officeart/2018/2/layout/IconVerticalSolidList"/>
    <dgm:cxn modelId="{2D458E1A-AB23-4357-82AA-79FCCBD7245D}" type="presParOf" srcId="{32D2BC62-4BAE-4709-A48F-1F2FA5DAE392}" destId="{8346BB7B-6A76-4522-A53A-03DB39AFC566}" srcOrd="3" destOrd="0" presId="urn:microsoft.com/office/officeart/2018/2/layout/IconVerticalSolidList"/>
    <dgm:cxn modelId="{D26DBE25-3670-48EB-A5EF-8C109D489EE8}" type="presParOf" srcId="{AED8D243-0782-4BEC-A9A4-24F3EF9DD2F0}" destId="{DDBBF0F9-4FCA-4E18-BF57-EFB88C155D63}" srcOrd="5" destOrd="0" presId="urn:microsoft.com/office/officeart/2018/2/layout/IconVerticalSolidList"/>
    <dgm:cxn modelId="{9189F940-F307-43FA-B180-1E1C99373AF4}" type="presParOf" srcId="{AED8D243-0782-4BEC-A9A4-24F3EF9DD2F0}" destId="{A510DA5E-0C5E-48A3-B025-C27C9E67625E}" srcOrd="6" destOrd="0" presId="urn:microsoft.com/office/officeart/2018/2/layout/IconVerticalSolidList"/>
    <dgm:cxn modelId="{C345204A-55B1-4511-8CDB-B112A6037CC0}" type="presParOf" srcId="{A510DA5E-0C5E-48A3-B025-C27C9E67625E}" destId="{25D4D781-9810-4A57-BF9D-51DB2D1BA2F2}" srcOrd="0" destOrd="0" presId="urn:microsoft.com/office/officeart/2018/2/layout/IconVerticalSolidList"/>
    <dgm:cxn modelId="{1BE288ED-F1CC-47FA-9E6F-ABA96C9234D9}" type="presParOf" srcId="{A510DA5E-0C5E-48A3-B025-C27C9E67625E}" destId="{2E9513B0-A53C-4472-B0C7-BDD68F04E0EA}" srcOrd="1" destOrd="0" presId="urn:microsoft.com/office/officeart/2018/2/layout/IconVerticalSolidList"/>
    <dgm:cxn modelId="{06C7F6DB-5797-43F8-B501-81EFAD79585B}" type="presParOf" srcId="{A510DA5E-0C5E-48A3-B025-C27C9E67625E}" destId="{144633B4-3D41-46D4-B7C5-9E472D9DE1A6}" srcOrd="2" destOrd="0" presId="urn:microsoft.com/office/officeart/2018/2/layout/IconVerticalSolidList"/>
    <dgm:cxn modelId="{DD8B437D-3F96-4CA3-9AD0-87EDB0DF6359}" type="presParOf" srcId="{A510DA5E-0C5E-48A3-B025-C27C9E67625E}" destId="{0E6F5D58-7F79-4725-9336-9F748D937DA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4CA855-8926-46E0-9FA6-648FAF7E15C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HK"/>
        </a:p>
      </dgm:t>
    </dgm:pt>
    <dgm:pt modelId="{A0376AA3-475C-4AED-B382-16467577703D}">
      <dgm:prSet phldrT="[Text]"/>
      <dgm:spPr/>
      <dgm:t>
        <a:bodyPr/>
        <a:lstStyle/>
        <a:p>
          <a:r>
            <a:rPr lang="en-US" dirty="0"/>
            <a:t>Aging infrastructure</a:t>
          </a:r>
          <a:endParaRPr lang="en-HK" dirty="0"/>
        </a:p>
      </dgm:t>
    </dgm:pt>
    <dgm:pt modelId="{742CB502-2589-45E0-B944-7B9D67760DDF}" type="parTrans" cxnId="{474D0689-1B30-40A3-BF59-2AFAF58CBDA7}">
      <dgm:prSet/>
      <dgm:spPr/>
      <dgm:t>
        <a:bodyPr/>
        <a:lstStyle/>
        <a:p>
          <a:endParaRPr lang="en-HK"/>
        </a:p>
      </dgm:t>
    </dgm:pt>
    <dgm:pt modelId="{CAE5B2AB-4DA1-43CF-8F7E-ACDA68C3CDC8}" type="sibTrans" cxnId="{474D0689-1B30-40A3-BF59-2AFAF58CBDA7}">
      <dgm:prSet/>
      <dgm:spPr/>
      <dgm:t>
        <a:bodyPr/>
        <a:lstStyle/>
        <a:p>
          <a:endParaRPr lang="en-HK"/>
        </a:p>
      </dgm:t>
    </dgm:pt>
    <dgm:pt modelId="{30E9DB8B-39C5-47E0-BF7B-D155FFBC92D2}">
      <dgm:prSet phldrT="[Text]"/>
      <dgm:spPr/>
      <dgm:t>
        <a:bodyPr/>
        <a:lstStyle/>
        <a:p>
          <a:r>
            <a:rPr lang="en-US" dirty="0"/>
            <a:t>Frequent breakdowns</a:t>
          </a:r>
          <a:endParaRPr lang="en-HK" dirty="0"/>
        </a:p>
      </dgm:t>
    </dgm:pt>
    <dgm:pt modelId="{0F1B57AC-30D5-4323-A714-F99EBE57B417}" type="parTrans" cxnId="{9BFFDAC1-D350-47DF-A53C-14A47394526A}">
      <dgm:prSet/>
      <dgm:spPr/>
      <dgm:t>
        <a:bodyPr/>
        <a:lstStyle/>
        <a:p>
          <a:endParaRPr lang="en-HK"/>
        </a:p>
      </dgm:t>
    </dgm:pt>
    <dgm:pt modelId="{CF1FF219-B82C-422A-8A9B-E584391DE1DB}" type="sibTrans" cxnId="{9BFFDAC1-D350-47DF-A53C-14A47394526A}">
      <dgm:prSet/>
      <dgm:spPr/>
      <dgm:t>
        <a:bodyPr/>
        <a:lstStyle/>
        <a:p>
          <a:endParaRPr lang="en-HK"/>
        </a:p>
      </dgm:t>
    </dgm:pt>
    <dgm:pt modelId="{FC9B79EB-F052-4E82-B7AA-C654F17ABC11}">
      <dgm:prSet phldrT="[Text]"/>
      <dgm:spPr/>
      <dgm:t>
        <a:bodyPr/>
        <a:lstStyle/>
        <a:p>
          <a:r>
            <a:rPr lang="en-US" dirty="0"/>
            <a:t>Signal gaps</a:t>
          </a:r>
        </a:p>
      </dgm:t>
    </dgm:pt>
    <dgm:pt modelId="{48A1AB7B-2FF2-4FD5-AB09-9EAB83CFC2CF}" type="parTrans" cxnId="{57C87045-0B42-408A-9536-8EBB21211B00}">
      <dgm:prSet/>
      <dgm:spPr/>
      <dgm:t>
        <a:bodyPr/>
        <a:lstStyle/>
        <a:p>
          <a:endParaRPr lang="en-HK"/>
        </a:p>
      </dgm:t>
    </dgm:pt>
    <dgm:pt modelId="{D3498AED-6A5A-451E-BF40-6A58697F9624}" type="sibTrans" cxnId="{57C87045-0B42-408A-9536-8EBB21211B00}">
      <dgm:prSet/>
      <dgm:spPr/>
      <dgm:t>
        <a:bodyPr/>
        <a:lstStyle/>
        <a:p>
          <a:endParaRPr lang="en-HK"/>
        </a:p>
      </dgm:t>
    </dgm:pt>
    <dgm:pt modelId="{1E338BD4-9945-4470-B4DB-F0CE69A2D00F}">
      <dgm:prSet/>
      <dgm:spPr/>
      <dgm:t>
        <a:bodyPr/>
        <a:lstStyle/>
        <a:p>
          <a:r>
            <a:rPr lang="en-US" dirty="0"/>
            <a:t>Rickety tracks</a:t>
          </a:r>
          <a:endParaRPr lang="en-HK" dirty="0"/>
        </a:p>
      </dgm:t>
    </dgm:pt>
    <dgm:pt modelId="{7FDCC0AC-D57B-4A28-B215-151415F67C8A}" type="parTrans" cxnId="{046CE70F-43B0-4E4C-93D5-71128AF892DE}">
      <dgm:prSet/>
      <dgm:spPr/>
      <dgm:t>
        <a:bodyPr/>
        <a:lstStyle/>
        <a:p>
          <a:endParaRPr lang="en-HK"/>
        </a:p>
      </dgm:t>
    </dgm:pt>
    <dgm:pt modelId="{57FC70E1-BE47-448C-8D10-BC94AF049879}" type="sibTrans" cxnId="{046CE70F-43B0-4E4C-93D5-71128AF892DE}">
      <dgm:prSet/>
      <dgm:spPr/>
      <dgm:t>
        <a:bodyPr/>
        <a:lstStyle/>
        <a:p>
          <a:endParaRPr lang="en-HK"/>
        </a:p>
      </dgm:t>
    </dgm:pt>
    <dgm:pt modelId="{9A5A07DD-13EF-42DB-9700-17A9D2B6DBD9}">
      <dgm:prSet phldrT="[Text]"/>
      <dgm:spPr/>
      <dgm:t>
        <a:bodyPr/>
        <a:lstStyle/>
        <a:p>
          <a:r>
            <a:rPr lang="en-HK" dirty="0"/>
            <a:t>Labour shortage</a:t>
          </a:r>
        </a:p>
      </dgm:t>
    </dgm:pt>
    <dgm:pt modelId="{A72224D7-1915-4509-9295-3D6A25B53E79}" type="parTrans" cxnId="{3D6BD013-79F8-4414-9494-2B6D23C0706C}">
      <dgm:prSet/>
      <dgm:spPr/>
      <dgm:t>
        <a:bodyPr/>
        <a:lstStyle/>
        <a:p>
          <a:endParaRPr lang="en-US"/>
        </a:p>
      </dgm:t>
    </dgm:pt>
    <dgm:pt modelId="{5425235F-E1EA-4FEF-B016-9376C7226160}" type="sibTrans" cxnId="{3D6BD013-79F8-4414-9494-2B6D23C0706C}">
      <dgm:prSet/>
      <dgm:spPr/>
      <dgm:t>
        <a:bodyPr/>
        <a:lstStyle/>
        <a:p>
          <a:endParaRPr lang="en-US"/>
        </a:p>
      </dgm:t>
    </dgm:pt>
    <dgm:pt modelId="{404A9ED1-C494-45C5-BB53-18CC3D5BCE2E}" type="pres">
      <dgm:prSet presAssocID="{974CA855-8926-46E0-9FA6-648FAF7E15C5}" presName="linear" presStyleCnt="0">
        <dgm:presLayoutVars>
          <dgm:dir/>
          <dgm:animLvl val="lvl"/>
          <dgm:resizeHandles val="exact"/>
        </dgm:presLayoutVars>
      </dgm:prSet>
      <dgm:spPr/>
    </dgm:pt>
    <dgm:pt modelId="{583B92D9-CEBE-484B-B4BC-2FE488DDB0D8}" type="pres">
      <dgm:prSet presAssocID="{A0376AA3-475C-4AED-B382-16467577703D}" presName="parentLin" presStyleCnt="0"/>
      <dgm:spPr/>
    </dgm:pt>
    <dgm:pt modelId="{B1C67257-6C6A-4FD6-8731-6250BA85D09A}" type="pres">
      <dgm:prSet presAssocID="{A0376AA3-475C-4AED-B382-16467577703D}" presName="parentLeftMargin" presStyleLbl="node1" presStyleIdx="0" presStyleCnt="5"/>
      <dgm:spPr/>
    </dgm:pt>
    <dgm:pt modelId="{BF0B8DD2-07A5-4431-9490-AA341EAF7891}" type="pres">
      <dgm:prSet presAssocID="{A0376AA3-475C-4AED-B382-16467577703D}" presName="parentText" presStyleLbl="node1" presStyleIdx="0" presStyleCnt="5">
        <dgm:presLayoutVars>
          <dgm:chMax val="0"/>
          <dgm:bulletEnabled val="1"/>
        </dgm:presLayoutVars>
      </dgm:prSet>
      <dgm:spPr/>
    </dgm:pt>
    <dgm:pt modelId="{0882DB5E-E1DF-4C07-AD9A-7EB77B854997}" type="pres">
      <dgm:prSet presAssocID="{A0376AA3-475C-4AED-B382-16467577703D}" presName="negativeSpace" presStyleCnt="0"/>
      <dgm:spPr/>
    </dgm:pt>
    <dgm:pt modelId="{0015414E-E722-4537-BEA0-363878A45123}" type="pres">
      <dgm:prSet presAssocID="{A0376AA3-475C-4AED-B382-16467577703D}" presName="childText" presStyleLbl="conFgAcc1" presStyleIdx="0" presStyleCnt="5">
        <dgm:presLayoutVars>
          <dgm:bulletEnabled val="1"/>
        </dgm:presLayoutVars>
      </dgm:prSet>
      <dgm:spPr/>
    </dgm:pt>
    <dgm:pt modelId="{DB9C7D05-0B4F-404B-AB0D-D9F27233DB8B}" type="pres">
      <dgm:prSet presAssocID="{CAE5B2AB-4DA1-43CF-8F7E-ACDA68C3CDC8}" presName="spaceBetweenRectangles" presStyleCnt="0"/>
      <dgm:spPr/>
    </dgm:pt>
    <dgm:pt modelId="{D3389753-5E80-43FE-8EEA-429517481226}" type="pres">
      <dgm:prSet presAssocID="{9A5A07DD-13EF-42DB-9700-17A9D2B6DBD9}" presName="parentLin" presStyleCnt="0"/>
      <dgm:spPr/>
    </dgm:pt>
    <dgm:pt modelId="{D082D8BC-2A9E-4598-9529-6D44D6A21273}" type="pres">
      <dgm:prSet presAssocID="{9A5A07DD-13EF-42DB-9700-17A9D2B6DBD9}" presName="parentLeftMargin" presStyleLbl="node1" presStyleIdx="0" presStyleCnt="5"/>
      <dgm:spPr/>
    </dgm:pt>
    <dgm:pt modelId="{79011F83-0EAA-465D-BC22-D0B8BB8C1C41}" type="pres">
      <dgm:prSet presAssocID="{9A5A07DD-13EF-42DB-9700-17A9D2B6DBD9}" presName="parentText" presStyleLbl="node1" presStyleIdx="1" presStyleCnt="5">
        <dgm:presLayoutVars>
          <dgm:chMax val="0"/>
          <dgm:bulletEnabled val="1"/>
        </dgm:presLayoutVars>
      </dgm:prSet>
      <dgm:spPr/>
    </dgm:pt>
    <dgm:pt modelId="{74CCBD2C-BA59-4140-BBB1-D3A6F8D8E964}" type="pres">
      <dgm:prSet presAssocID="{9A5A07DD-13EF-42DB-9700-17A9D2B6DBD9}" presName="negativeSpace" presStyleCnt="0"/>
      <dgm:spPr/>
    </dgm:pt>
    <dgm:pt modelId="{4CF1DF7B-9C8B-4A5A-BAA4-31222E11E466}" type="pres">
      <dgm:prSet presAssocID="{9A5A07DD-13EF-42DB-9700-17A9D2B6DBD9}" presName="childText" presStyleLbl="conFgAcc1" presStyleIdx="1" presStyleCnt="5">
        <dgm:presLayoutVars>
          <dgm:bulletEnabled val="1"/>
        </dgm:presLayoutVars>
      </dgm:prSet>
      <dgm:spPr/>
    </dgm:pt>
    <dgm:pt modelId="{E2643988-1F8A-4181-8B35-969B420C44C1}" type="pres">
      <dgm:prSet presAssocID="{5425235F-E1EA-4FEF-B016-9376C7226160}" presName="spaceBetweenRectangles" presStyleCnt="0"/>
      <dgm:spPr/>
    </dgm:pt>
    <dgm:pt modelId="{BBD3323C-CD9B-459B-A991-D2953EA8448C}" type="pres">
      <dgm:prSet presAssocID="{30E9DB8B-39C5-47E0-BF7B-D155FFBC92D2}" presName="parentLin" presStyleCnt="0"/>
      <dgm:spPr/>
    </dgm:pt>
    <dgm:pt modelId="{2DA1CD70-D780-4EE0-98EA-E91227596202}" type="pres">
      <dgm:prSet presAssocID="{30E9DB8B-39C5-47E0-BF7B-D155FFBC92D2}" presName="parentLeftMargin" presStyleLbl="node1" presStyleIdx="1" presStyleCnt="5"/>
      <dgm:spPr/>
    </dgm:pt>
    <dgm:pt modelId="{E3F1B60D-3462-4D3F-BCD5-968CBD4046D1}" type="pres">
      <dgm:prSet presAssocID="{30E9DB8B-39C5-47E0-BF7B-D155FFBC92D2}" presName="parentText" presStyleLbl="node1" presStyleIdx="2" presStyleCnt="5">
        <dgm:presLayoutVars>
          <dgm:chMax val="0"/>
          <dgm:bulletEnabled val="1"/>
        </dgm:presLayoutVars>
      </dgm:prSet>
      <dgm:spPr/>
    </dgm:pt>
    <dgm:pt modelId="{7DE92DAF-5C7D-499C-8FF6-E3C7E2C74A8B}" type="pres">
      <dgm:prSet presAssocID="{30E9DB8B-39C5-47E0-BF7B-D155FFBC92D2}" presName="negativeSpace" presStyleCnt="0"/>
      <dgm:spPr/>
    </dgm:pt>
    <dgm:pt modelId="{2AA721C5-E7C3-48F1-A0B2-30963C2A725D}" type="pres">
      <dgm:prSet presAssocID="{30E9DB8B-39C5-47E0-BF7B-D155FFBC92D2}" presName="childText" presStyleLbl="conFgAcc1" presStyleIdx="2" presStyleCnt="5">
        <dgm:presLayoutVars>
          <dgm:bulletEnabled val="1"/>
        </dgm:presLayoutVars>
      </dgm:prSet>
      <dgm:spPr/>
    </dgm:pt>
    <dgm:pt modelId="{FFD17546-9EF4-4002-8A96-97002FD358A8}" type="pres">
      <dgm:prSet presAssocID="{CF1FF219-B82C-422A-8A9B-E584391DE1DB}" presName="spaceBetweenRectangles" presStyleCnt="0"/>
      <dgm:spPr/>
    </dgm:pt>
    <dgm:pt modelId="{D41C01BF-7771-4E27-8AA7-DAA606B1158C}" type="pres">
      <dgm:prSet presAssocID="{FC9B79EB-F052-4E82-B7AA-C654F17ABC11}" presName="parentLin" presStyleCnt="0"/>
      <dgm:spPr/>
    </dgm:pt>
    <dgm:pt modelId="{E65DFFB3-DBCD-4385-9D39-97C0046036CC}" type="pres">
      <dgm:prSet presAssocID="{FC9B79EB-F052-4E82-B7AA-C654F17ABC11}" presName="parentLeftMargin" presStyleLbl="node1" presStyleIdx="2" presStyleCnt="5"/>
      <dgm:spPr/>
    </dgm:pt>
    <dgm:pt modelId="{0AC90AAA-8816-436E-929D-13A52F583676}" type="pres">
      <dgm:prSet presAssocID="{FC9B79EB-F052-4E82-B7AA-C654F17ABC11}" presName="parentText" presStyleLbl="node1" presStyleIdx="3" presStyleCnt="5">
        <dgm:presLayoutVars>
          <dgm:chMax val="0"/>
          <dgm:bulletEnabled val="1"/>
        </dgm:presLayoutVars>
      </dgm:prSet>
      <dgm:spPr/>
    </dgm:pt>
    <dgm:pt modelId="{E33BC010-8A08-4F29-95BB-E970E5BDEF67}" type="pres">
      <dgm:prSet presAssocID="{FC9B79EB-F052-4E82-B7AA-C654F17ABC11}" presName="negativeSpace" presStyleCnt="0"/>
      <dgm:spPr/>
    </dgm:pt>
    <dgm:pt modelId="{B08A4F6C-C4FE-4F8D-BA74-4D0696D58728}" type="pres">
      <dgm:prSet presAssocID="{FC9B79EB-F052-4E82-B7AA-C654F17ABC11}" presName="childText" presStyleLbl="conFgAcc1" presStyleIdx="3" presStyleCnt="5">
        <dgm:presLayoutVars>
          <dgm:bulletEnabled val="1"/>
        </dgm:presLayoutVars>
      </dgm:prSet>
      <dgm:spPr/>
    </dgm:pt>
    <dgm:pt modelId="{A6F92A7A-D980-40CF-A3BB-7393064CA0CC}" type="pres">
      <dgm:prSet presAssocID="{D3498AED-6A5A-451E-BF40-6A58697F9624}" presName="spaceBetweenRectangles" presStyleCnt="0"/>
      <dgm:spPr/>
    </dgm:pt>
    <dgm:pt modelId="{F5984F5A-83EA-493C-9F4D-884C1A52ED4D}" type="pres">
      <dgm:prSet presAssocID="{1E338BD4-9945-4470-B4DB-F0CE69A2D00F}" presName="parentLin" presStyleCnt="0"/>
      <dgm:spPr/>
    </dgm:pt>
    <dgm:pt modelId="{6227CC3A-1D39-4015-9E47-E400F5EF3884}" type="pres">
      <dgm:prSet presAssocID="{1E338BD4-9945-4470-B4DB-F0CE69A2D00F}" presName="parentLeftMargin" presStyleLbl="node1" presStyleIdx="3" presStyleCnt="5"/>
      <dgm:spPr/>
    </dgm:pt>
    <dgm:pt modelId="{55790E68-F9D3-41E0-94F2-1051F8C18C51}" type="pres">
      <dgm:prSet presAssocID="{1E338BD4-9945-4470-B4DB-F0CE69A2D00F}" presName="parentText" presStyleLbl="node1" presStyleIdx="4" presStyleCnt="5">
        <dgm:presLayoutVars>
          <dgm:chMax val="0"/>
          <dgm:bulletEnabled val="1"/>
        </dgm:presLayoutVars>
      </dgm:prSet>
      <dgm:spPr/>
    </dgm:pt>
    <dgm:pt modelId="{50F1F015-18C3-4F6E-B143-0F5E0C455ED2}" type="pres">
      <dgm:prSet presAssocID="{1E338BD4-9945-4470-B4DB-F0CE69A2D00F}" presName="negativeSpace" presStyleCnt="0"/>
      <dgm:spPr/>
    </dgm:pt>
    <dgm:pt modelId="{D9A3FA67-E2BF-4305-968A-23AF00423086}" type="pres">
      <dgm:prSet presAssocID="{1E338BD4-9945-4470-B4DB-F0CE69A2D00F}" presName="childText" presStyleLbl="conFgAcc1" presStyleIdx="4" presStyleCnt="5">
        <dgm:presLayoutVars>
          <dgm:bulletEnabled val="1"/>
        </dgm:presLayoutVars>
      </dgm:prSet>
      <dgm:spPr/>
    </dgm:pt>
  </dgm:ptLst>
  <dgm:cxnLst>
    <dgm:cxn modelId="{046CE70F-43B0-4E4C-93D5-71128AF892DE}" srcId="{974CA855-8926-46E0-9FA6-648FAF7E15C5}" destId="{1E338BD4-9945-4470-B4DB-F0CE69A2D00F}" srcOrd="4" destOrd="0" parTransId="{7FDCC0AC-D57B-4A28-B215-151415F67C8A}" sibTransId="{57FC70E1-BE47-448C-8D10-BC94AF049879}"/>
    <dgm:cxn modelId="{3D6BD013-79F8-4414-9494-2B6D23C0706C}" srcId="{974CA855-8926-46E0-9FA6-648FAF7E15C5}" destId="{9A5A07DD-13EF-42DB-9700-17A9D2B6DBD9}" srcOrd="1" destOrd="0" parTransId="{A72224D7-1915-4509-9295-3D6A25B53E79}" sibTransId="{5425235F-E1EA-4FEF-B016-9376C7226160}"/>
    <dgm:cxn modelId="{7A7BBF1E-F362-4602-9B57-D5ACE4D0DE36}" type="presOf" srcId="{30E9DB8B-39C5-47E0-BF7B-D155FFBC92D2}" destId="{E3F1B60D-3462-4D3F-BCD5-968CBD4046D1}" srcOrd="1" destOrd="0" presId="urn:microsoft.com/office/officeart/2005/8/layout/list1"/>
    <dgm:cxn modelId="{DD903225-C3BF-4C05-91E7-A15666D5FCAE}" type="presOf" srcId="{30E9DB8B-39C5-47E0-BF7B-D155FFBC92D2}" destId="{2DA1CD70-D780-4EE0-98EA-E91227596202}" srcOrd="0" destOrd="0" presId="urn:microsoft.com/office/officeart/2005/8/layout/list1"/>
    <dgm:cxn modelId="{3A3A6D28-EB31-4A5B-952B-F682C4B5A7AF}" type="presOf" srcId="{9A5A07DD-13EF-42DB-9700-17A9D2B6DBD9}" destId="{D082D8BC-2A9E-4598-9529-6D44D6A21273}" srcOrd="0" destOrd="0" presId="urn:microsoft.com/office/officeart/2005/8/layout/list1"/>
    <dgm:cxn modelId="{2C097731-22A1-42E7-8E88-F8FAF0264C77}" type="presOf" srcId="{FC9B79EB-F052-4E82-B7AA-C654F17ABC11}" destId="{E65DFFB3-DBCD-4385-9D39-97C0046036CC}" srcOrd="0" destOrd="0" presId="urn:microsoft.com/office/officeart/2005/8/layout/list1"/>
    <dgm:cxn modelId="{6CC34638-FA10-47F7-974B-9B00812D09BC}" type="presOf" srcId="{A0376AA3-475C-4AED-B382-16467577703D}" destId="{BF0B8DD2-07A5-4431-9490-AA341EAF7891}" srcOrd="1" destOrd="0" presId="urn:microsoft.com/office/officeart/2005/8/layout/list1"/>
    <dgm:cxn modelId="{43848D3E-F20A-402B-9B55-48FA319612BB}" type="presOf" srcId="{FC9B79EB-F052-4E82-B7AA-C654F17ABC11}" destId="{0AC90AAA-8816-436E-929D-13A52F583676}" srcOrd="1" destOrd="0" presId="urn:microsoft.com/office/officeart/2005/8/layout/list1"/>
    <dgm:cxn modelId="{57C87045-0B42-408A-9536-8EBB21211B00}" srcId="{974CA855-8926-46E0-9FA6-648FAF7E15C5}" destId="{FC9B79EB-F052-4E82-B7AA-C654F17ABC11}" srcOrd="3" destOrd="0" parTransId="{48A1AB7B-2FF2-4FD5-AB09-9EAB83CFC2CF}" sibTransId="{D3498AED-6A5A-451E-BF40-6A58697F9624}"/>
    <dgm:cxn modelId="{474D0689-1B30-40A3-BF59-2AFAF58CBDA7}" srcId="{974CA855-8926-46E0-9FA6-648FAF7E15C5}" destId="{A0376AA3-475C-4AED-B382-16467577703D}" srcOrd="0" destOrd="0" parTransId="{742CB502-2589-45E0-B944-7B9D67760DDF}" sibTransId="{CAE5B2AB-4DA1-43CF-8F7E-ACDA68C3CDC8}"/>
    <dgm:cxn modelId="{9BFFDAC1-D350-47DF-A53C-14A47394526A}" srcId="{974CA855-8926-46E0-9FA6-648FAF7E15C5}" destId="{30E9DB8B-39C5-47E0-BF7B-D155FFBC92D2}" srcOrd="2" destOrd="0" parTransId="{0F1B57AC-30D5-4323-A714-F99EBE57B417}" sibTransId="{CF1FF219-B82C-422A-8A9B-E584391DE1DB}"/>
    <dgm:cxn modelId="{AC86F1CC-F988-409A-86E6-5EEE86970D97}" type="presOf" srcId="{974CA855-8926-46E0-9FA6-648FAF7E15C5}" destId="{404A9ED1-C494-45C5-BB53-18CC3D5BCE2E}" srcOrd="0" destOrd="0" presId="urn:microsoft.com/office/officeart/2005/8/layout/list1"/>
    <dgm:cxn modelId="{D2AD31DD-ED39-41C6-ACE4-B629E458AEA6}" type="presOf" srcId="{9A5A07DD-13EF-42DB-9700-17A9D2B6DBD9}" destId="{79011F83-0EAA-465D-BC22-D0B8BB8C1C41}" srcOrd="1" destOrd="0" presId="urn:microsoft.com/office/officeart/2005/8/layout/list1"/>
    <dgm:cxn modelId="{43E5D3E5-EB28-42CE-8DCD-7B68E8267A4F}" type="presOf" srcId="{A0376AA3-475C-4AED-B382-16467577703D}" destId="{B1C67257-6C6A-4FD6-8731-6250BA85D09A}" srcOrd="0" destOrd="0" presId="urn:microsoft.com/office/officeart/2005/8/layout/list1"/>
    <dgm:cxn modelId="{D6F024F3-C72A-4AE3-AE91-AAA1013F769E}" type="presOf" srcId="{1E338BD4-9945-4470-B4DB-F0CE69A2D00F}" destId="{6227CC3A-1D39-4015-9E47-E400F5EF3884}" srcOrd="0" destOrd="0" presId="urn:microsoft.com/office/officeart/2005/8/layout/list1"/>
    <dgm:cxn modelId="{666D87F4-6406-4952-B515-5EA9D584757F}" type="presOf" srcId="{1E338BD4-9945-4470-B4DB-F0CE69A2D00F}" destId="{55790E68-F9D3-41E0-94F2-1051F8C18C51}" srcOrd="1" destOrd="0" presId="urn:microsoft.com/office/officeart/2005/8/layout/list1"/>
    <dgm:cxn modelId="{D696E4DE-373F-4B6A-BEB7-65C7BBF84066}" type="presParOf" srcId="{404A9ED1-C494-45C5-BB53-18CC3D5BCE2E}" destId="{583B92D9-CEBE-484B-B4BC-2FE488DDB0D8}" srcOrd="0" destOrd="0" presId="urn:microsoft.com/office/officeart/2005/8/layout/list1"/>
    <dgm:cxn modelId="{DD5E99D8-606C-4A7E-82C1-E0F01935AB97}" type="presParOf" srcId="{583B92D9-CEBE-484B-B4BC-2FE488DDB0D8}" destId="{B1C67257-6C6A-4FD6-8731-6250BA85D09A}" srcOrd="0" destOrd="0" presId="urn:microsoft.com/office/officeart/2005/8/layout/list1"/>
    <dgm:cxn modelId="{5FB62916-77EC-454D-84AD-A4FD3C0B81E3}" type="presParOf" srcId="{583B92D9-CEBE-484B-B4BC-2FE488DDB0D8}" destId="{BF0B8DD2-07A5-4431-9490-AA341EAF7891}" srcOrd="1" destOrd="0" presId="urn:microsoft.com/office/officeart/2005/8/layout/list1"/>
    <dgm:cxn modelId="{DDCF8C65-1C5C-496A-BF32-D5686A1F86C0}" type="presParOf" srcId="{404A9ED1-C494-45C5-BB53-18CC3D5BCE2E}" destId="{0882DB5E-E1DF-4C07-AD9A-7EB77B854997}" srcOrd="1" destOrd="0" presId="urn:microsoft.com/office/officeart/2005/8/layout/list1"/>
    <dgm:cxn modelId="{91097CFF-F39E-4D3C-89D8-7BD7F92A1E3B}" type="presParOf" srcId="{404A9ED1-C494-45C5-BB53-18CC3D5BCE2E}" destId="{0015414E-E722-4537-BEA0-363878A45123}" srcOrd="2" destOrd="0" presId="urn:microsoft.com/office/officeart/2005/8/layout/list1"/>
    <dgm:cxn modelId="{2502348E-E86F-4D21-8F81-7D9E4C2718C6}" type="presParOf" srcId="{404A9ED1-C494-45C5-BB53-18CC3D5BCE2E}" destId="{DB9C7D05-0B4F-404B-AB0D-D9F27233DB8B}" srcOrd="3" destOrd="0" presId="urn:microsoft.com/office/officeart/2005/8/layout/list1"/>
    <dgm:cxn modelId="{B5B2BB26-850D-4DE0-8E95-EB159D5D1379}" type="presParOf" srcId="{404A9ED1-C494-45C5-BB53-18CC3D5BCE2E}" destId="{D3389753-5E80-43FE-8EEA-429517481226}" srcOrd="4" destOrd="0" presId="urn:microsoft.com/office/officeart/2005/8/layout/list1"/>
    <dgm:cxn modelId="{A6ABB377-F906-48EA-9123-CF1E92E34F68}" type="presParOf" srcId="{D3389753-5E80-43FE-8EEA-429517481226}" destId="{D082D8BC-2A9E-4598-9529-6D44D6A21273}" srcOrd="0" destOrd="0" presId="urn:microsoft.com/office/officeart/2005/8/layout/list1"/>
    <dgm:cxn modelId="{53D3641A-123B-4B02-A84C-0839478CF8F2}" type="presParOf" srcId="{D3389753-5E80-43FE-8EEA-429517481226}" destId="{79011F83-0EAA-465D-BC22-D0B8BB8C1C41}" srcOrd="1" destOrd="0" presId="urn:microsoft.com/office/officeart/2005/8/layout/list1"/>
    <dgm:cxn modelId="{8E76415C-1023-4AC2-8F6E-D170791104C9}" type="presParOf" srcId="{404A9ED1-C494-45C5-BB53-18CC3D5BCE2E}" destId="{74CCBD2C-BA59-4140-BBB1-D3A6F8D8E964}" srcOrd="5" destOrd="0" presId="urn:microsoft.com/office/officeart/2005/8/layout/list1"/>
    <dgm:cxn modelId="{863A276D-FEE5-444D-B592-5BEA0DC3CD2A}" type="presParOf" srcId="{404A9ED1-C494-45C5-BB53-18CC3D5BCE2E}" destId="{4CF1DF7B-9C8B-4A5A-BAA4-31222E11E466}" srcOrd="6" destOrd="0" presId="urn:microsoft.com/office/officeart/2005/8/layout/list1"/>
    <dgm:cxn modelId="{6CE8595D-1151-4055-A9EB-25A160AB9AA0}" type="presParOf" srcId="{404A9ED1-C494-45C5-BB53-18CC3D5BCE2E}" destId="{E2643988-1F8A-4181-8B35-969B420C44C1}" srcOrd="7" destOrd="0" presId="urn:microsoft.com/office/officeart/2005/8/layout/list1"/>
    <dgm:cxn modelId="{4C442E2C-1922-4C88-9878-08C4FD459288}" type="presParOf" srcId="{404A9ED1-C494-45C5-BB53-18CC3D5BCE2E}" destId="{BBD3323C-CD9B-459B-A991-D2953EA8448C}" srcOrd="8" destOrd="0" presId="urn:microsoft.com/office/officeart/2005/8/layout/list1"/>
    <dgm:cxn modelId="{43EA34FD-C567-48AC-9FE5-3D0D87D02EB7}" type="presParOf" srcId="{BBD3323C-CD9B-459B-A991-D2953EA8448C}" destId="{2DA1CD70-D780-4EE0-98EA-E91227596202}" srcOrd="0" destOrd="0" presId="urn:microsoft.com/office/officeart/2005/8/layout/list1"/>
    <dgm:cxn modelId="{7CFD084A-BAC5-4CCF-8C90-0F9C831CB055}" type="presParOf" srcId="{BBD3323C-CD9B-459B-A991-D2953EA8448C}" destId="{E3F1B60D-3462-4D3F-BCD5-968CBD4046D1}" srcOrd="1" destOrd="0" presId="urn:microsoft.com/office/officeart/2005/8/layout/list1"/>
    <dgm:cxn modelId="{DFF39268-C829-4EC0-A81E-5DF23A8B0EB6}" type="presParOf" srcId="{404A9ED1-C494-45C5-BB53-18CC3D5BCE2E}" destId="{7DE92DAF-5C7D-499C-8FF6-E3C7E2C74A8B}" srcOrd="9" destOrd="0" presId="urn:microsoft.com/office/officeart/2005/8/layout/list1"/>
    <dgm:cxn modelId="{1F6CE121-EC12-4241-AD3C-9AB583EFA381}" type="presParOf" srcId="{404A9ED1-C494-45C5-BB53-18CC3D5BCE2E}" destId="{2AA721C5-E7C3-48F1-A0B2-30963C2A725D}" srcOrd="10" destOrd="0" presId="urn:microsoft.com/office/officeart/2005/8/layout/list1"/>
    <dgm:cxn modelId="{E6997332-4827-470A-962D-D67F92B3BF48}" type="presParOf" srcId="{404A9ED1-C494-45C5-BB53-18CC3D5BCE2E}" destId="{FFD17546-9EF4-4002-8A96-97002FD358A8}" srcOrd="11" destOrd="0" presId="urn:microsoft.com/office/officeart/2005/8/layout/list1"/>
    <dgm:cxn modelId="{7D762541-CD72-449A-A817-0DA44C8FFE7D}" type="presParOf" srcId="{404A9ED1-C494-45C5-BB53-18CC3D5BCE2E}" destId="{D41C01BF-7771-4E27-8AA7-DAA606B1158C}" srcOrd="12" destOrd="0" presId="urn:microsoft.com/office/officeart/2005/8/layout/list1"/>
    <dgm:cxn modelId="{D038F582-F3EC-47AE-85D7-A53EA4C0ABA7}" type="presParOf" srcId="{D41C01BF-7771-4E27-8AA7-DAA606B1158C}" destId="{E65DFFB3-DBCD-4385-9D39-97C0046036CC}" srcOrd="0" destOrd="0" presId="urn:microsoft.com/office/officeart/2005/8/layout/list1"/>
    <dgm:cxn modelId="{1F235E57-3CC2-49B0-8DED-FE6C4D7AD431}" type="presParOf" srcId="{D41C01BF-7771-4E27-8AA7-DAA606B1158C}" destId="{0AC90AAA-8816-436E-929D-13A52F583676}" srcOrd="1" destOrd="0" presId="urn:microsoft.com/office/officeart/2005/8/layout/list1"/>
    <dgm:cxn modelId="{8DCE72D1-B97A-40AB-B95D-E7C9DBA946CE}" type="presParOf" srcId="{404A9ED1-C494-45C5-BB53-18CC3D5BCE2E}" destId="{E33BC010-8A08-4F29-95BB-E970E5BDEF67}" srcOrd="13" destOrd="0" presId="urn:microsoft.com/office/officeart/2005/8/layout/list1"/>
    <dgm:cxn modelId="{40E84E17-E748-44EA-85D4-3DF3421B38D8}" type="presParOf" srcId="{404A9ED1-C494-45C5-BB53-18CC3D5BCE2E}" destId="{B08A4F6C-C4FE-4F8D-BA74-4D0696D58728}" srcOrd="14" destOrd="0" presId="urn:microsoft.com/office/officeart/2005/8/layout/list1"/>
    <dgm:cxn modelId="{D2061CA4-1812-43E7-8004-D88925058A40}" type="presParOf" srcId="{404A9ED1-C494-45C5-BB53-18CC3D5BCE2E}" destId="{A6F92A7A-D980-40CF-A3BB-7393064CA0CC}" srcOrd="15" destOrd="0" presId="urn:microsoft.com/office/officeart/2005/8/layout/list1"/>
    <dgm:cxn modelId="{3EB99E75-25AB-48C7-BD83-725EA901AC5B}" type="presParOf" srcId="{404A9ED1-C494-45C5-BB53-18CC3D5BCE2E}" destId="{F5984F5A-83EA-493C-9F4D-884C1A52ED4D}" srcOrd="16" destOrd="0" presId="urn:microsoft.com/office/officeart/2005/8/layout/list1"/>
    <dgm:cxn modelId="{40B3870F-C98F-477A-9C9F-B70227C2F075}" type="presParOf" srcId="{F5984F5A-83EA-493C-9F4D-884C1A52ED4D}" destId="{6227CC3A-1D39-4015-9E47-E400F5EF3884}" srcOrd="0" destOrd="0" presId="urn:microsoft.com/office/officeart/2005/8/layout/list1"/>
    <dgm:cxn modelId="{3E7A1BAF-3B67-4293-B15E-ECAA587D3856}" type="presParOf" srcId="{F5984F5A-83EA-493C-9F4D-884C1A52ED4D}" destId="{55790E68-F9D3-41E0-94F2-1051F8C18C51}" srcOrd="1" destOrd="0" presId="urn:microsoft.com/office/officeart/2005/8/layout/list1"/>
    <dgm:cxn modelId="{E2887C46-DB5E-4CDE-A382-D013B03905F2}" type="presParOf" srcId="{404A9ED1-C494-45C5-BB53-18CC3D5BCE2E}" destId="{50F1F015-18C3-4F6E-B143-0F5E0C455ED2}" srcOrd="17" destOrd="0" presId="urn:microsoft.com/office/officeart/2005/8/layout/list1"/>
    <dgm:cxn modelId="{F7B80DDF-1864-49DF-9E1C-388E485AC4C1}" type="presParOf" srcId="{404A9ED1-C494-45C5-BB53-18CC3D5BCE2E}" destId="{D9A3FA67-E2BF-4305-968A-23AF0042308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82712A-6CEA-4AEC-BFEB-025A046D238D}" type="doc">
      <dgm:prSet loTypeId="urn:microsoft.com/office/officeart/2005/8/layout/chevron1" loCatId="process" qsTypeId="urn:microsoft.com/office/officeart/2005/8/quickstyle/simple1" qsCatId="simple" csTypeId="urn:microsoft.com/office/officeart/2005/8/colors/accent1_2" csCatId="accent1" phldr="1"/>
      <dgm:spPr/>
    </dgm:pt>
    <dgm:pt modelId="{3D6602E6-DBE9-4AC5-947A-1A9CBC0E7D32}">
      <dgm:prSet phldrT="[Text]"/>
      <dgm:spPr/>
      <dgm:t>
        <a:bodyPr/>
        <a:lstStyle/>
        <a:p>
          <a:r>
            <a:rPr lang="en-US" dirty="0"/>
            <a:t>FHV’s trip ends</a:t>
          </a:r>
          <a:endParaRPr lang="en-HK" dirty="0"/>
        </a:p>
      </dgm:t>
    </dgm:pt>
    <dgm:pt modelId="{CA5A1691-6560-46AE-B63A-B858938C98B2}" type="parTrans" cxnId="{E2A7C3A8-08A8-4C99-9506-59F6A1834439}">
      <dgm:prSet/>
      <dgm:spPr/>
      <dgm:t>
        <a:bodyPr/>
        <a:lstStyle/>
        <a:p>
          <a:endParaRPr lang="en-HK"/>
        </a:p>
      </dgm:t>
    </dgm:pt>
    <dgm:pt modelId="{D5F90901-5D79-473D-9B91-0CA4D5B009EE}" type="sibTrans" cxnId="{E2A7C3A8-08A8-4C99-9506-59F6A1834439}">
      <dgm:prSet/>
      <dgm:spPr/>
      <dgm:t>
        <a:bodyPr/>
        <a:lstStyle/>
        <a:p>
          <a:endParaRPr lang="en-HK"/>
        </a:p>
      </dgm:t>
    </dgm:pt>
    <dgm:pt modelId="{EB9E3B62-848C-4B36-AF2D-59C932297AF8}">
      <dgm:prSet phldrT="[Text]"/>
      <dgm:spPr/>
      <dgm:t>
        <a:bodyPr/>
        <a:lstStyle/>
        <a:p>
          <a:r>
            <a:rPr lang="en-US" dirty="0"/>
            <a:t>Start moving towards the parking until the next booking</a:t>
          </a:r>
          <a:endParaRPr lang="en-HK" dirty="0"/>
        </a:p>
      </dgm:t>
    </dgm:pt>
    <dgm:pt modelId="{E94F3BF7-B92D-47EC-9ECB-A43CC59EE893}" type="parTrans" cxnId="{9076D1E6-4F3C-4590-A6C9-896FD4A0F35C}">
      <dgm:prSet/>
      <dgm:spPr/>
      <dgm:t>
        <a:bodyPr/>
        <a:lstStyle/>
        <a:p>
          <a:endParaRPr lang="en-HK"/>
        </a:p>
      </dgm:t>
    </dgm:pt>
    <dgm:pt modelId="{BD4FA653-8A1B-41A6-9BC3-F2E78D215B97}" type="sibTrans" cxnId="{9076D1E6-4F3C-4590-A6C9-896FD4A0F35C}">
      <dgm:prSet/>
      <dgm:spPr/>
      <dgm:t>
        <a:bodyPr/>
        <a:lstStyle/>
        <a:p>
          <a:endParaRPr lang="en-HK"/>
        </a:p>
      </dgm:t>
    </dgm:pt>
    <dgm:pt modelId="{78531A16-3D60-43C2-8E97-301C5F8AD005}">
      <dgm:prSet phldrT="[Text]"/>
      <dgm:spPr/>
      <dgm:t>
        <a:bodyPr/>
        <a:lstStyle/>
        <a:p>
          <a:r>
            <a:rPr lang="en-US" dirty="0"/>
            <a:t>Repeat</a:t>
          </a:r>
          <a:endParaRPr lang="en-HK" dirty="0"/>
        </a:p>
      </dgm:t>
    </dgm:pt>
    <dgm:pt modelId="{538CF59B-48BF-458D-A60D-C069BB869679}" type="parTrans" cxnId="{1D9A99EE-A646-4EF2-8079-4A07D6D412A1}">
      <dgm:prSet/>
      <dgm:spPr/>
      <dgm:t>
        <a:bodyPr/>
        <a:lstStyle/>
        <a:p>
          <a:endParaRPr lang="en-HK"/>
        </a:p>
      </dgm:t>
    </dgm:pt>
    <dgm:pt modelId="{40B8DB54-F054-47AA-9129-386B3A14306E}" type="sibTrans" cxnId="{1D9A99EE-A646-4EF2-8079-4A07D6D412A1}">
      <dgm:prSet/>
      <dgm:spPr/>
      <dgm:t>
        <a:bodyPr/>
        <a:lstStyle/>
        <a:p>
          <a:endParaRPr lang="en-HK"/>
        </a:p>
      </dgm:t>
    </dgm:pt>
    <dgm:pt modelId="{715DD243-D04A-4AEC-B176-0CA7D6FB8743}" type="pres">
      <dgm:prSet presAssocID="{FF82712A-6CEA-4AEC-BFEB-025A046D238D}" presName="Name0" presStyleCnt="0">
        <dgm:presLayoutVars>
          <dgm:dir/>
          <dgm:animLvl val="lvl"/>
          <dgm:resizeHandles val="exact"/>
        </dgm:presLayoutVars>
      </dgm:prSet>
      <dgm:spPr/>
    </dgm:pt>
    <dgm:pt modelId="{24C75BBC-D5CC-45F5-B915-F73CC3AF9ABE}" type="pres">
      <dgm:prSet presAssocID="{3D6602E6-DBE9-4AC5-947A-1A9CBC0E7D32}" presName="parTxOnly" presStyleLbl="node1" presStyleIdx="0" presStyleCnt="3">
        <dgm:presLayoutVars>
          <dgm:chMax val="0"/>
          <dgm:chPref val="0"/>
          <dgm:bulletEnabled val="1"/>
        </dgm:presLayoutVars>
      </dgm:prSet>
      <dgm:spPr/>
    </dgm:pt>
    <dgm:pt modelId="{41978FFF-6261-4A13-BB2D-8BA377EBCD1F}" type="pres">
      <dgm:prSet presAssocID="{D5F90901-5D79-473D-9B91-0CA4D5B009EE}" presName="parTxOnlySpace" presStyleCnt="0"/>
      <dgm:spPr/>
    </dgm:pt>
    <dgm:pt modelId="{8F00FEEE-6872-43BA-88B3-4E420C411CC2}" type="pres">
      <dgm:prSet presAssocID="{EB9E3B62-848C-4B36-AF2D-59C932297AF8}" presName="parTxOnly" presStyleLbl="node1" presStyleIdx="1" presStyleCnt="3">
        <dgm:presLayoutVars>
          <dgm:chMax val="0"/>
          <dgm:chPref val="0"/>
          <dgm:bulletEnabled val="1"/>
        </dgm:presLayoutVars>
      </dgm:prSet>
      <dgm:spPr/>
    </dgm:pt>
    <dgm:pt modelId="{2D1ADBDB-A03E-479B-A6FF-5873448B12C8}" type="pres">
      <dgm:prSet presAssocID="{BD4FA653-8A1B-41A6-9BC3-F2E78D215B97}" presName="parTxOnlySpace" presStyleCnt="0"/>
      <dgm:spPr/>
    </dgm:pt>
    <dgm:pt modelId="{A01E7790-37B1-4E71-AF1B-58A42F7A4B19}" type="pres">
      <dgm:prSet presAssocID="{78531A16-3D60-43C2-8E97-301C5F8AD005}" presName="parTxOnly" presStyleLbl="node1" presStyleIdx="2" presStyleCnt="3">
        <dgm:presLayoutVars>
          <dgm:chMax val="0"/>
          <dgm:chPref val="0"/>
          <dgm:bulletEnabled val="1"/>
        </dgm:presLayoutVars>
      </dgm:prSet>
      <dgm:spPr/>
    </dgm:pt>
  </dgm:ptLst>
  <dgm:cxnLst>
    <dgm:cxn modelId="{EF76F608-FFC4-44FA-9CE4-A5EEE8836736}" type="presOf" srcId="{78531A16-3D60-43C2-8E97-301C5F8AD005}" destId="{A01E7790-37B1-4E71-AF1B-58A42F7A4B19}" srcOrd="0" destOrd="0" presId="urn:microsoft.com/office/officeart/2005/8/layout/chevron1"/>
    <dgm:cxn modelId="{CEAADC2B-D819-47EC-AE87-BB349A5DC48A}" type="presOf" srcId="{EB9E3B62-848C-4B36-AF2D-59C932297AF8}" destId="{8F00FEEE-6872-43BA-88B3-4E420C411CC2}" srcOrd="0" destOrd="0" presId="urn:microsoft.com/office/officeart/2005/8/layout/chevron1"/>
    <dgm:cxn modelId="{D6F2BC67-7468-4742-91F2-52DBC43AAA5F}" type="presOf" srcId="{3D6602E6-DBE9-4AC5-947A-1A9CBC0E7D32}" destId="{24C75BBC-D5CC-45F5-B915-F73CC3AF9ABE}" srcOrd="0" destOrd="0" presId="urn:microsoft.com/office/officeart/2005/8/layout/chevron1"/>
    <dgm:cxn modelId="{B1D7129B-306D-4A81-94CC-D87971564249}" type="presOf" srcId="{FF82712A-6CEA-4AEC-BFEB-025A046D238D}" destId="{715DD243-D04A-4AEC-B176-0CA7D6FB8743}" srcOrd="0" destOrd="0" presId="urn:microsoft.com/office/officeart/2005/8/layout/chevron1"/>
    <dgm:cxn modelId="{E2A7C3A8-08A8-4C99-9506-59F6A1834439}" srcId="{FF82712A-6CEA-4AEC-BFEB-025A046D238D}" destId="{3D6602E6-DBE9-4AC5-947A-1A9CBC0E7D32}" srcOrd="0" destOrd="0" parTransId="{CA5A1691-6560-46AE-B63A-B858938C98B2}" sibTransId="{D5F90901-5D79-473D-9B91-0CA4D5B009EE}"/>
    <dgm:cxn modelId="{9076D1E6-4F3C-4590-A6C9-896FD4A0F35C}" srcId="{FF82712A-6CEA-4AEC-BFEB-025A046D238D}" destId="{EB9E3B62-848C-4B36-AF2D-59C932297AF8}" srcOrd="1" destOrd="0" parTransId="{E94F3BF7-B92D-47EC-9ECB-A43CC59EE893}" sibTransId="{BD4FA653-8A1B-41A6-9BC3-F2E78D215B97}"/>
    <dgm:cxn modelId="{1D9A99EE-A646-4EF2-8079-4A07D6D412A1}" srcId="{FF82712A-6CEA-4AEC-BFEB-025A046D238D}" destId="{78531A16-3D60-43C2-8E97-301C5F8AD005}" srcOrd="2" destOrd="0" parTransId="{538CF59B-48BF-458D-A60D-C069BB869679}" sibTransId="{40B8DB54-F054-47AA-9129-386B3A14306E}"/>
    <dgm:cxn modelId="{27F531A9-107C-4659-A454-B27F5EDD9A29}" type="presParOf" srcId="{715DD243-D04A-4AEC-B176-0CA7D6FB8743}" destId="{24C75BBC-D5CC-45F5-B915-F73CC3AF9ABE}" srcOrd="0" destOrd="0" presId="urn:microsoft.com/office/officeart/2005/8/layout/chevron1"/>
    <dgm:cxn modelId="{69DF8230-3153-4E8A-B6C0-042FDD0E8BC0}" type="presParOf" srcId="{715DD243-D04A-4AEC-B176-0CA7D6FB8743}" destId="{41978FFF-6261-4A13-BB2D-8BA377EBCD1F}" srcOrd="1" destOrd="0" presId="urn:microsoft.com/office/officeart/2005/8/layout/chevron1"/>
    <dgm:cxn modelId="{42123C54-268D-46EE-B551-608EA270EBF8}" type="presParOf" srcId="{715DD243-D04A-4AEC-B176-0CA7D6FB8743}" destId="{8F00FEEE-6872-43BA-88B3-4E420C411CC2}" srcOrd="2" destOrd="0" presId="urn:microsoft.com/office/officeart/2005/8/layout/chevron1"/>
    <dgm:cxn modelId="{A47FE412-4759-43E8-A002-B11A63B722CF}" type="presParOf" srcId="{715DD243-D04A-4AEC-B176-0CA7D6FB8743}" destId="{2D1ADBDB-A03E-479B-A6FF-5873448B12C8}" srcOrd="3" destOrd="0" presId="urn:microsoft.com/office/officeart/2005/8/layout/chevron1"/>
    <dgm:cxn modelId="{7C45825B-E66B-4C54-86BE-B7258A2C476E}" type="presParOf" srcId="{715DD243-D04A-4AEC-B176-0CA7D6FB8743}" destId="{A01E7790-37B1-4E71-AF1B-58A42F7A4B1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3DFFAE-6E58-4621-A3D7-9312E7CC9D79}"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HK"/>
        </a:p>
      </dgm:t>
    </dgm:pt>
    <dgm:pt modelId="{A25119D6-AD0D-4EEB-A77A-122410AF3627}">
      <dgm:prSet phldrT="[Text]"/>
      <dgm:spPr/>
      <dgm:t>
        <a:bodyPr/>
        <a:lstStyle/>
        <a:p>
          <a:r>
            <a:rPr lang="en-US" dirty="0"/>
            <a:t>Agent-based Predictive Modelling  and Simulation</a:t>
          </a:r>
          <a:endParaRPr lang="en-HK" dirty="0"/>
        </a:p>
      </dgm:t>
    </dgm:pt>
    <dgm:pt modelId="{0CE1534D-6C19-4D60-837D-A8C8F22F745F}" type="parTrans" cxnId="{E1DA4284-F0CF-422A-885F-33A0D95821BD}">
      <dgm:prSet/>
      <dgm:spPr/>
      <dgm:t>
        <a:bodyPr/>
        <a:lstStyle/>
        <a:p>
          <a:endParaRPr lang="en-HK"/>
        </a:p>
      </dgm:t>
    </dgm:pt>
    <dgm:pt modelId="{78E03CE6-CF12-4613-A416-6293BC16A6C4}" type="sibTrans" cxnId="{E1DA4284-F0CF-422A-885F-33A0D95821BD}">
      <dgm:prSet/>
      <dgm:spPr/>
      <dgm:t>
        <a:bodyPr/>
        <a:lstStyle/>
        <a:p>
          <a:endParaRPr lang="en-HK"/>
        </a:p>
      </dgm:t>
    </dgm:pt>
    <dgm:pt modelId="{0F0958BA-545C-4EA2-98F7-682C0AFDB844}">
      <dgm:prSet phldrT="[Text]"/>
      <dgm:spPr/>
      <dgm:t>
        <a:bodyPr/>
        <a:lstStyle/>
        <a:p>
          <a:r>
            <a:rPr lang="en-US" dirty="0"/>
            <a:t>Better geo-spatial analysis to support optimal implementation</a:t>
          </a:r>
          <a:endParaRPr lang="en-HK" dirty="0"/>
        </a:p>
      </dgm:t>
    </dgm:pt>
    <dgm:pt modelId="{93BAF4D5-C3B6-4A36-AB74-FB9EDD26AA75}" type="parTrans" cxnId="{2F8E3AEF-FE7F-49CE-95C6-C4612412E914}">
      <dgm:prSet/>
      <dgm:spPr/>
      <dgm:t>
        <a:bodyPr/>
        <a:lstStyle/>
        <a:p>
          <a:endParaRPr lang="en-HK"/>
        </a:p>
      </dgm:t>
    </dgm:pt>
    <dgm:pt modelId="{8016AD60-928B-4F86-8394-BF84CA6E3DAA}" type="sibTrans" cxnId="{2F8E3AEF-FE7F-49CE-95C6-C4612412E914}">
      <dgm:prSet/>
      <dgm:spPr/>
      <dgm:t>
        <a:bodyPr/>
        <a:lstStyle/>
        <a:p>
          <a:endParaRPr lang="en-HK"/>
        </a:p>
      </dgm:t>
    </dgm:pt>
    <dgm:pt modelId="{7C178985-A581-4775-957F-B04F4B47A586}" type="pres">
      <dgm:prSet presAssocID="{733DFFAE-6E58-4621-A3D7-9312E7CC9D79}" presName="outerComposite" presStyleCnt="0">
        <dgm:presLayoutVars>
          <dgm:chMax val="5"/>
          <dgm:dir/>
          <dgm:resizeHandles val="exact"/>
        </dgm:presLayoutVars>
      </dgm:prSet>
      <dgm:spPr/>
    </dgm:pt>
    <dgm:pt modelId="{2804CE8C-0B77-47CF-94B6-1C003D2E569B}" type="pres">
      <dgm:prSet presAssocID="{733DFFAE-6E58-4621-A3D7-9312E7CC9D79}" presName="dummyMaxCanvas" presStyleCnt="0">
        <dgm:presLayoutVars/>
      </dgm:prSet>
      <dgm:spPr/>
    </dgm:pt>
    <dgm:pt modelId="{D6AE90CC-4190-4BF8-ACD9-30BA48A0C338}" type="pres">
      <dgm:prSet presAssocID="{733DFFAE-6E58-4621-A3D7-9312E7CC9D79}" presName="TwoNodes_1" presStyleLbl="node1" presStyleIdx="0" presStyleCnt="2">
        <dgm:presLayoutVars>
          <dgm:bulletEnabled val="1"/>
        </dgm:presLayoutVars>
      </dgm:prSet>
      <dgm:spPr/>
    </dgm:pt>
    <dgm:pt modelId="{5B3243E4-35A7-49A0-8443-860B39C81A2A}" type="pres">
      <dgm:prSet presAssocID="{733DFFAE-6E58-4621-A3D7-9312E7CC9D79}" presName="TwoNodes_2" presStyleLbl="node1" presStyleIdx="1" presStyleCnt="2">
        <dgm:presLayoutVars>
          <dgm:bulletEnabled val="1"/>
        </dgm:presLayoutVars>
      </dgm:prSet>
      <dgm:spPr/>
    </dgm:pt>
    <dgm:pt modelId="{EADDAA65-5E05-4EFD-9823-65638AF1CE82}" type="pres">
      <dgm:prSet presAssocID="{733DFFAE-6E58-4621-A3D7-9312E7CC9D79}" presName="TwoConn_1-2" presStyleLbl="fgAccFollowNode1" presStyleIdx="0" presStyleCnt="1">
        <dgm:presLayoutVars>
          <dgm:bulletEnabled val="1"/>
        </dgm:presLayoutVars>
      </dgm:prSet>
      <dgm:spPr/>
    </dgm:pt>
    <dgm:pt modelId="{3F7100FF-CE9E-4ED9-A209-ADBBE701DE5A}" type="pres">
      <dgm:prSet presAssocID="{733DFFAE-6E58-4621-A3D7-9312E7CC9D79}" presName="TwoNodes_1_text" presStyleLbl="node1" presStyleIdx="1" presStyleCnt="2">
        <dgm:presLayoutVars>
          <dgm:bulletEnabled val="1"/>
        </dgm:presLayoutVars>
      </dgm:prSet>
      <dgm:spPr/>
    </dgm:pt>
    <dgm:pt modelId="{0AAD2B6F-31E7-4C62-87E3-8CD2BC6DD4DB}" type="pres">
      <dgm:prSet presAssocID="{733DFFAE-6E58-4621-A3D7-9312E7CC9D79}" presName="TwoNodes_2_text" presStyleLbl="node1" presStyleIdx="1" presStyleCnt="2">
        <dgm:presLayoutVars>
          <dgm:bulletEnabled val="1"/>
        </dgm:presLayoutVars>
      </dgm:prSet>
      <dgm:spPr/>
    </dgm:pt>
  </dgm:ptLst>
  <dgm:cxnLst>
    <dgm:cxn modelId="{E8EF9D01-1DBA-439C-8016-CA335067C6FA}" type="presOf" srcId="{0F0958BA-545C-4EA2-98F7-682C0AFDB844}" destId="{0AAD2B6F-31E7-4C62-87E3-8CD2BC6DD4DB}" srcOrd="1" destOrd="0" presId="urn:microsoft.com/office/officeart/2005/8/layout/vProcess5"/>
    <dgm:cxn modelId="{B49DA432-33A0-4F8B-839D-06629AC2D36D}" type="presOf" srcId="{0F0958BA-545C-4EA2-98F7-682C0AFDB844}" destId="{5B3243E4-35A7-49A0-8443-860B39C81A2A}" srcOrd="0" destOrd="0" presId="urn:microsoft.com/office/officeart/2005/8/layout/vProcess5"/>
    <dgm:cxn modelId="{AD52F668-434C-4608-B3B1-28E384505121}" type="presOf" srcId="{733DFFAE-6E58-4621-A3D7-9312E7CC9D79}" destId="{7C178985-A581-4775-957F-B04F4B47A586}" srcOrd="0" destOrd="0" presId="urn:microsoft.com/office/officeart/2005/8/layout/vProcess5"/>
    <dgm:cxn modelId="{0C4C764E-B253-450F-8010-8A1729628111}" type="presOf" srcId="{A25119D6-AD0D-4EEB-A77A-122410AF3627}" destId="{3F7100FF-CE9E-4ED9-A209-ADBBE701DE5A}" srcOrd="1" destOrd="0" presId="urn:microsoft.com/office/officeart/2005/8/layout/vProcess5"/>
    <dgm:cxn modelId="{E1DA4284-F0CF-422A-885F-33A0D95821BD}" srcId="{733DFFAE-6E58-4621-A3D7-9312E7CC9D79}" destId="{A25119D6-AD0D-4EEB-A77A-122410AF3627}" srcOrd="0" destOrd="0" parTransId="{0CE1534D-6C19-4D60-837D-A8C8F22F745F}" sibTransId="{78E03CE6-CF12-4613-A416-6293BC16A6C4}"/>
    <dgm:cxn modelId="{BDB5E7C2-01AC-45DB-A669-4C8A4CED1C67}" type="presOf" srcId="{A25119D6-AD0D-4EEB-A77A-122410AF3627}" destId="{D6AE90CC-4190-4BF8-ACD9-30BA48A0C338}" srcOrd="0" destOrd="0" presId="urn:microsoft.com/office/officeart/2005/8/layout/vProcess5"/>
    <dgm:cxn modelId="{0112D3CF-DE56-4BB5-8DBB-B32DE2665482}" type="presOf" srcId="{78E03CE6-CF12-4613-A416-6293BC16A6C4}" destId="{EADDAA65-5E05-4EFD-9823-65638AF1CE82}" srcOrd="0" destOrd="0" presId="urn:microsoft.com/office/officeart/2005/8/layout/vProcess5"/>
    <dgm:cxn modelId="{2F8E3AEF-FE7F-49CE-95C6-C4612412E914}" srcId="{733DFFAE-6E58-4621-A3D7-9312E7CC9D79}" destId="{0F0958BA-545C-4EA2-98F7-682C0AFDB844}" srcOrd="1" destOrd="0" parTransId="{93BAF4D5-C3B6-4A36-AB74-FB9EDD26AA75}" sibTransId="{8016AD60-928B-4F86-8394-BF84CA6E3DAA}"/>
    <dgm:cxn modelId="{D3795658-5D03-4274-87D0-342C696BE9DA}" type="presParOf" srcId="{7C178985-A581-4775-957F-B04F4B47A586}" destId="{2804CE8C-0B77-47CF-94B6-1C003D2E569B}" srcOrd="0" destOrd="0" presId="urn:microsoft.com/office/officeart/2005/8/layout/vProcess5"/>
    <dgm:cxn modelId="{10BF2CA9-D5A8-459D-B6EE-AD52A110451A}" type="presParOf" srcId="{7C178985-A581-4775-957F-B04F4B47A586}" destId="{D6AE90CC-4190-4BF8-ACD9-30BA48A0C338}" srcOrd="1" destOrd="0" presId="urn:microsoft.com/office/officeart/2005/8/layout/vProcess5"/>
    <dgm:cxn modelId="{6ADEDBC2-C016-4E93-8636-7A8FB3979671}" type="presParOf" srcId="{7C178985-A581-4775-957F-B04F4B47A586}" destId="{5B3243E4-35A7-49A0-8443-860B39C81A2A}" srcOrd="2" destOrd="0" presId="urn:microsoft.com/office/officeart/2005/8/layout/vProcess5"/>
    <dgm:cxn modelId="{DC5433EC-AE53-4CB1-929A-D033903C299D}" type="presParOf" srcId="{7C178985-A581-4775-957F-B04F4B47A586}" destId="{EADDAA65-5E05-4EFD-9823-65638AF1CE82}" srcOrd="3" destOrd="0" presId="urn:microsoft.com/office/officeart/2005/8/layout/vProcess5"/>
    <dgm:cxn modelId="{3D4EC80F-70F4-4B5B-98D2-413E692029DC}" type="presParOf" srcId="{7C178985-A581-4775-957F-B04F4B47A586}" destId="{3F7100FF-CE9E-4ED9-A209-ADBBE701DE5A}" srcOrd="4" destOrd="0" presId="urn:microsoft.com/office/officeart/2005/8/layout/vProcess5"/>
    <dgm:cxn modelId="{C50E3D26-CDAE-4D00-B8BF-8102262F32C7}" type="presParOf" srcId="{7C178985-A581-4775-957F-B04F4B47A586}" destId="{0AAD2B6F-31E7-4C62-87E3-8CD2BC6DD4DB}"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E0303-31B9-4CC5-825B-664CC8CB5D4F}">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B1A3B1-28B9-493E-B795-1E3D3B8B6B27}">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D5001C-3F62-43F7-ACDA-6420ED2F319A}">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Cruising Time</a:t>
          </a:r>
        </a:p>
      </dsp:txBody>
      <dsp:txXfrm>
        <a:off x="1941716" y="718"/>
        <a:ext cx="4571887" cy="1681139"/>
      </dsp:txXfrm>
    </dsp:sp>
    <dsp:sp modelId="{45C0DD58-E74C-4CF8-B881-1AA85D2FE944}">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E3A40-4D50-41C9-9E54-663673BB657A}">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1988D9-9487-443D-86B3-930BD43668AC}">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Decline in Public Transportation</a:t>
          </a:r>
        </a:p>
      </dsp:txBody>
      <dsp:txXfrm>
        <a:off x="1941716" y="2102143"/>
        <a:ext cx="4571887" cy="1681139"/>
      </dsp:txXfrm>
    </dsp:sp>
    <dsp:sp modelId="{82ED1B44-6204-44D1-AF73-2B5544E787FA}">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30DA15-A75A-462E-887A-00B8636B2BE3}">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FDF319-0E6D-49AF-90F6-AA9D9F2C34F2}">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Number of Taxis on Road</a:t>
          </a:r>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4DF0F-CB13-4EFE-AFA3-885343AB41DF}">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27398-08C8-4A8C-B49B-399E36E6EC8B}">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1E32E6-1402-4878-8D85-8A60B49517DA}">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t>Approach: Understanding structure of the current market</a:t>
          </a:r>
        </a:p>
      </dsp:txBody>
      <dsp:txXfrm>
        <a:off x="1429899" y="2442"/>
        <a:ext cx="5083704" cy="1238008"/>
      </dsp:txXfrm>
    </dsp:sp>
    <dsp:sp modelId="{682BB935-3FF6-4D5D-8906-D39D6DF1C462}">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994C2-BEEC-4738-A06A-444D3AE5AC9C}">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82F6DA-FCE0-4F71-A026-ED2CD6FC4C47}">
      <dsp:nvSpPr>
        <dsp:cNvPr id="0" name=""/>
        <dsp:cNvSpPr/>
      </dsp:nvSpPr>
      <dsp:spPr>
        <a:xfrm>
          <a:off x="1429899" y="1549953"/>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t>Trading &amp; ownership of Taxi medallions</a:t>
          </a:r>
        </a:p>
      </dsp:txBody>
      <dsp:txXfrm>
        <a:off x="1429899" y="1549953"/>
        <a:ext cx="2931121" cy="1238008"/>
      </dsp:txXfrm>
    </dsp:sp>
    <dsp:sp modelId="{F30ABF3D-3F0B-4538-98BD-794E831E4DB3}">
      <dsp:nvSpPr>
        <dsp:cNvPr id="0" name=""/>
        <dsp:cNvSpPr/>
      </dsp:nvSpPr>
      <dsp:spPr>
        <a:xfrm>
          <a:off x="4361021" y="1549953"/>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endParaRPr lang="en-US" sz="1500" kern="1200" dirty="0"/>
        </a:p>
      </dsp:txBody>
      <dsp:txXfrm>
        <a:off x="4361021" y="1549953"/>
        <a:ext cx="2152582" cy="1238008"/>
      </dsp:txXfrm>
    </dsp:sp>
    <dsp:sp modelId="{9DF50E52-187C-4337-A9A2-571F9B35EB54}">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4E8DB-48F9-4EF1-8FE7-9054C06A0E56}">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46BB7B-6A76-4522-A53A-03DB39AFC566}">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t>Heavy financial losses for owners of medallions</a:t>
          </a:r>
        </a:p>
      </dsp:txBody>
      <dsp:txXfrm>
        <a:off x="1429899" y="3097464"/>
        <a:ext cx="5083704" cy="1238008"/>
      </dsp:txXfrm>
    </dsp:sp>
    <dsp:sp modelId="{25D4D781-9810-4A57-BF9D-51DB2D1BA2F2}">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513B0-A53C-4472-B0C7-BDD68F04E0EA}">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6F5D58-7F79-4725-9336-9F748D937DAB}">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t>Push for increasing licenses by FHVs such as Uber/Lyft (currently capped at 100,000 per year)</a:t>
          </a:r>
        </a:p>
      </dsp:txBody>
      <dsp:txXfrm>
        <a:off x="1429899" y="4644974"/>
        <a:ext cx="5083704" cy="123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5414E-E722-4537-BEA0-363878A45123}">
      <dsp:nvSpPr>
        <dsp:cNvPr id="0" name=""/>
        <dsp:cNvSpPr/>
      </dsp:nvSpPr>
      <dsp:spPr>
        <a:xfrm>
          <a:off x="0" y="341235"/>
          <a:ext cx="390016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0B8DD2-07A5-4431-9490-AA341EAF7891}">
      <dsp:nvSpPr>
        <dsp:cNvPr id="0" name=""/>
        <dsp:cNvSpPr/>
      </dsp:nvSpPr>
      <dsp:spPr>
        <a:xfrm>
          <a:off x="195008" y="90315"/>
          <a:ext cx="2730115"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192" tIns="0" rIns="103192" bIns="0" numCol="1" spcCol="1270" anchor="ctr" anchorCtr="0">
          <a:noAutofit/>
        </a:bodyPr>
        <a:lstStyle/>
        <a:p>
          <a:pPr marL="0" lvl="0" indent="0" algn="l" defTabSz="755650">
            <a:lnSpc>
              <a:spcPct val="90000"/>
            </a:lnSpc>
            <a:spcBef>
              <a:spcPct val="0"/>
            </a:spcBef>
            <a:spcAft>
              <a:spcPct val="35000"/>
            </a:spcAft>
            <a:buNone/>
          </a:pPr>
          <a:r>
            <a:rPr lang="en-US" sz="1700" kern="1200" dirty="0"/>
            <a:t>Aging infrastructure</a:t>
          </a:r>
          <a:endParaRPr lang="en-HK" sz="1700" kern="1200" dirty="0"/>
        </a:p>
      </dsp:txBody>
      <dsp:txXfrm>
        <a:off x="219506" y="114813"/>
        <a:ext cx="2681119" cy="452844"/>
      </dsp:txXfrm>
    </dsp:sp>
    <dsp:sp modelId="{4CF1DF7B-9C8B-4A5A-BAA4-31222E11E466}">
      <dsp:nvSpPr>
        <dsp:cNvPr id="0" name=""/>
        <dsp:cNvSpPr/>
      </dsp:nvSpPr>
      <dsp:spPr>
        <a:xfrm>
          <a:off x="0" y="1112355"/>
          <a:ext cx="390016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011F83-0EAA-465D-BC22-D0B8BB8C1C41}">
      <dsp:nvSpPr>
        <dsp:cNvPr id="0" name=""/>
        <dsp:cNvSpPr/>
      </dsp:nvSpPr>
      <dsp:spPr>
        <a:xfrm>
          <a:off x="195008" y="861435"/>
          <a:ext cx="2730115"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192" tIns="0" rIns="103192" bIns="0" numCol="1" spcCol="1270" anchor="ctr" anchorCtr="0">
          <a:noAutofit/>
        </a:bodyPr>
        <a:lstStyle/>
        <a:p>
          <a:pPr marL="0" lvl="0" indent="0" algn="l" defTabSz="755650">
            <a:lnSpc>
              <a:spcPct val="90000"/>
            </a:lnSpc>
            <a:spcBef>
              <a:spcPct val="0"/>
            </a:spcBef>
            <a:spcAft>
              <a:spcPct val="35000"/>
            </a:spcAft>
            <a:buNone/>
          </a:pPr>
          <a:r>
            <a:rPr lang="en-HK" sz="1700" kern="1200" dirty="0"/>
            <a:t>Labour shortage</a:t>
          </a:r>
        </a:p>
      </dsp:txBody>
      <dsp:txXfrm>
        <a:off x="219506" y="885933"/>
        <a:ext cx="2681119" cy="452844"/>
      </dsp:txXfrm>
    </dsp:sp>
    <dsp:sp modelId="{2AA721C5-E7C3-48F1-A0B2-30963C2A725D}">
      <dsp:nvSpPr>
        <dsp:cNvPr id="0" name=""/>
        <dsp:cNvSpPr/>
      </dsp:nvSpPr>
      <dsp:spPr>
        <a:xfrm>
          <a:off x="0" y="1883475"/>
          <a:ext cx="390016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F1B60D-3462-4D3F-BCD5-968CBD4046D1}">
      <dsp:nvSpPr>
        <dsp:cNvPr id="0" name=""/>
        <dsp:cNvSpPr/>
      </dsp:nvSpPr>
      <dsp:spPr>
        <a:xfrm>
          <a:off x="195008" y="1632555"/>
          <a:ext cx="2730115"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192" tIns="0" rIns="103192" bIns="0" numCol="1" spcCol="1270" anchor="ctr" anchorCtr="0">
          <a:noAutofit/>
        </a:bodyPr>
        <a:lstStyle/>
        <a:p>
          <a:pPr marL="0" lvl="0" indent="0" algn="l" defTabSz="755650">
            <a:lnSpc>
              <a:spcPct val="90000"/>
            </a:lnSpc>
            <a:spcBef>
              <a:spcPct val="0"/>
            </a:spcBef>
            <a:spcAft>
              <a:spcPct val="35000"/>
            </a:spcAft>
            <a:buNone/>
          </a:pPr>
          <a:r>
            <a:rPr lang="en-US" sz="1700" kern="1200" dirty="0"/>
            <a:t>Frequent breakdowns</a:t>
          </a:r>
          <a:endParaRPr lang="en-HK" sz="1700" kern="1200" dirty="0"/>
        </a:p>
      </dsp:txBody>
      <dsp:txXfrm>
        <a:off x="219506" y="1657053"/>
        <a:ext cx="2681119" cy="452844"/>
      </dsp:txXfrm>
    </dsp:sp>
    <dsp:sp modelId="{B08A4F6C-C4FE-4F8D-BA74-4D0696D58728}">
      <dsp:nvSpPr>
        <dsp:cNvPr id="0" name=""/>
        <dsp:cNvSpPr/>
      </dsp:nvSpPr>
      <dsp:spPr>
        <a:xfrm>
          <a:off x="0" y="2654595"/>
          <a:ext cx="390016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C90AAA-8816-436E-929D-13A52F583676}">
      <dsp:nvSpPr>
        <dsp:cNvPr id="0" name=""/>
        <dsp:cNvSpPr/>
      </dsp:nvSpPr>
      <dsp:spPr>
        <a:xfrm>
          <a:off x="195008" y="2403675"/>
          <a:ext cx="2730115"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192" tIns="0" rIns="103192" bIns="0" numCol="1" spcCol="1270" anchor="ctr" anchorCtr="0">
          <a:noAutofit/>
        </a:bodyPr>
        <a:lstStyle/>
        <a:p>
          <a:pPr marL="0" lvl="0" indent="0" algn="l" defTabSz="755650">
            <a:lnSpc>
              <a:spcPct val="90000"/>
            </a:lnSpc>
            <a:spcBef>
              <a:spcPct val="0"/>
            </a:spcBef>
            <a:spcAft>
              <a:spcPct val="35000"/>
            </a:spcAft>
            <a:buNone/>
          </a:pPr>
          <a:r>
            <a:rPr lang="en-US" sz="1700" kern="1200" dirty="0"/>
            <a:t>Signal gaps</a:t>
          </a:r>
        </a:p>
      </dsp:txBody>
      <dsp:txXfrm>
        <a:off x="219506" y="2428173"/>
        <a:ext cx="2681119" cy="452844"/>
      </dsp:txXfrm>
    </dsp:sp>
    <dsp:sp modelId="{D9A3FA67-E2BF-4305-968A-23AF00423086}">
      <dsp:nvSpPr>
        <dsp:cNvPr id="0" name=""/>
        <dsp:cNvSpPr/>
      </dsp:nvSpPr>
      <dsp:spPr>
        <a:xfrm>
          <a:off x="0" y="3425715"/>
          <a:ext cx="390016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790E68-F9D3-41E0-94F2-1051F8C18C51}">
      <dsp:nvSpPr>
        <dsp:cNvPr id="0" name=""/>
        <dsp:cNvSpPr/>
      </dsp:nvSpPr>
      <dsp:spPr>
        <a:xfrm>
          <a:off x="195008" y="3174795"/>
          <a:ext cx="2730115"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192" tIns="0" rIns="103192" bIns="0" numCol="1" spcCol="1270" anchor="ctr" anchorCtr="0">
          <a:noAutofit/>
        </a:bodyPr>
        <a:lstStyle/>
        <a:p>
          <a:pPr marL="0" lvl="0" indent="0" algn="l" defTabSz="755650">
            <a:lnSpc>
              <a:spcPct val="90000"/>
            </a:lnSpc>
            <a:spcBef>
              <a:spcPct val="0"/>
            </a:spcBef>
            <a:spcAft>
              <a:spcPct val="35000"/>
            </a:spcAft>
            <a:buNone/>
          </a:pPr>
          <a:r>
            <a:rPr lang="en-US" sz="1700" kern="1200" dirty="0"/>
            <a:t>Rickety tracks</a:t>
          </a:r>
          <a:endParaRPr lang="en-HK" sz="1700" kern="1200" dirty="0"/>
        </a:p>
      </dsp:txBody>
      <dsp:txXfrm>
        <a:off x="219506" y="3199293"/>
        <a:ext cx="2681119"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75BBC-D5CC-45F5-B915-F73CC3AF9ABE}">
      <dsp:nvSpPr>
        <dsp:cNvPr id="0" name=""/>
        <dsp:cNvSpPr/>
      </dsp:nvSpPr>
      <dsp:spPr>
        <a:xfrm>
          <a:off x="2312" y="1060328"/>
          <a:ext cx="2816911" cy="11267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FHV’s trip ends</a:t>
          </a:r>
          <a:endParaRPr lang="en-HK" sz="1800" kern="1200" dirty="0"/>
        </a:p>
      </dsp:txBody>
      <dsp:txXfrm>
        <a:off x="565694" y="1060328"/>
        <a:ext cx="1690147" cy="1126764"/>
      </dsp:txXfrm>
    </dsp:sp>
    <dsp:sp modelId="{8F00FEEE-6872-43BA-88B3-4E420C411CC2}">
      <dsp:nvSpPr>
        <dsp:cNvPr id="0" name=""/>
        <dsp:cNvSpPr/>
      </dsp:nvSpPr>
      <dsp:spPr>
        <a:xfrm>
          <a:off x="2537532" y="1060328"/>
          <a:ext cx="2816911" cy="11267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Start moving towards the parking until the next booking</a:t>
          </a:r>
          <a:endParaRPr lang="en-HK" sz="1800" kern="1200" dirty="0"/>
        </a:p>
      </dsp:txBody>
      <dsp:txXfrm>
        <a:off x="3100914" y="1060328"/>
        <a:ext cx="1690147" cy="1126764"/>
      </dsp:txXfrm>
    </dsp:sp>
    <dsp:sp modelId="{A01E7790-37B1-4E71-AF1B-58A42F7A4B19}">
      <dsp:nvSpPr>
        <dsp:cNvPr id="0" name=""/>
        <dsp:cNvSpPr/>
      </dsp:nvSpPr>
      <dsp:spPr>
        <a:xfrm>
          <a:off x="5072752" y="1060328"/>
          <a:ext cx="2816911" cy="11267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Repeat</a:t>
          </a:r>
          <a:endParaRPr lang="en-HK" sz="1800" kern="1200" dirty="0"/>
        </a:p>
      </dsp:txBody>
      <dsp:txXfrm>
        <a:off x="5636134" y="1060328"/>
        <a:ext cx="1690147" cy="11267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E90CC-4190-4BF8-ACD9-30BA48A0C338}">
      <dsp:nvSpPr>
        <dsp:cNvPr id="0" name=""/>
        <dsp:cNvSpPr/>
      </dsp:nvSpPr>
      <dsp:spPr>
        <a:xfrm>
          <a:off x="0" y="0"/>
          <a:ext cx="5518943" cy="229743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Agent-based Predictive Modelling  and Simulation</a:t>
          </a:r>
          <a:endParaRPr lang="en-HK" sz="2900" kern="1200" dirty="0"/>
        </a:p>
      </dsp:txBody>
      <dsp:txXfrm>
        <a:off x="67289" y="67289"/>
        <a:ext cx="3144371" cy="2162852"/>
      </dsp:txXfrm>
    </dsp:sp>
    <dsp:sp modelId="{5B3243E4-35A7-49A0-8443-860B39C81A2A}">
      <dsp:nvSpPr>
        <dsp:cNvPr id="0" name=""/>
        <dsp:cNvSpPr/>
      </dsp:nvSpPr>
      <dsp:spPr>
        <a:xfrm>
          <a:off x="973931" y="2807970"/>
          <a:ext cx="5518943" cy="2297430"/>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Better geo-spatial analysis to support optimal implementation</a:t>
          </a:r>
          <a:endParaRPr lang="en-HK" sz="2900" kern="1200" dirty="0"/>
        </a:p>
      </dsp:txBody>
      <dsp:txXfrm>
        <a:off x="1041220" y="2875259"/>
        <a:ext cx="2917105" cy="2162852"/>
      </dsp:txXfrm>
    </dsp:sp>
    <dsp:sp modelId="{EADDAA65-5E05-4EFD-9823-65638AF1CE82}">
      <dsp:nvSpPr>
        <dsp:cNvPr id="0" name=""/>
        <dsp:cNvSpPr/>
      </dsp:nvSpPr>
      <dsp:spPr>
        <a:xfrm>
          <a:off x="4025614" y="1806035"/>
          <a:ext cx="1493329" cy="149332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HK" sz="3600" kern="1200"/>
        </a:p>
      </dsp:txBody>
      <dsp:txXfrm>
        <a:off x="4361613" y="1806035"/>
        <a:ext cx="821331" cy="11237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9B7F4-01DC-43BD-9689-0C7BD8D8064D}"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C8C00-9080-47E2-99FB-AF536F1A6FFC}" type="slidenum">
              <a:rPr lang="en-US" smtClean="0"/>
              <a:t>‹#›</a:t>
            </a:fld>
            <a:endParaRPr lang="en-US"/>
          </a:p>
        </p:txBody>
      </p:sp>
    </p:spTree>
    <p:extLst>
      <p:ext uri="{BB962C8B-B14F-4D97-AF65-F5344CB8AC3E}">
        <p14:creationId xmlns:p14="http://schemas.microsoft.com/office/powerpoint/2010/main" val="250888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C8C00-9080-47E2-99FB-AF536F1A6FFC}" type="slidenum">
              <a:rPr lang="en-US" smtClean="0"/>
              <a:t>1</a:t>
            </a:fld>
            <a:endParaRPr lang="en-US"/>
          </a:p>
        </p:txBody>
      </p:sp>
    </p:spTree>
    <p:extLst>
      <p:ext uri="{BB962C8B-B14F-4D97-AF65-F5344CB8AC3E}">
        <p14:creationId xmlns:p14="http://schemas.microsoft.com/office/powerpoint/2010/main" val="246784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Price of a medallion peaked to over $1 million (2013) </a:t>
            </a:r>
          </a:p>
          <a:p>
            <a:pPr lvl="0"/>
            <a:endParaRPr lang="en-US" dirty="0"/>
          </a:p>
          <a:p>
            <a:pPr lvl="0"/>
            <a:endParaRPr lang="en-US" dirty="0"/>
          </a:p>
          <a:p>
            <a:pPr lvl="0"/>
            <a:r>
              <a:rPr lang="en-US" dirty="0"/>
              <a:t>In July 2019, sixteen medallions were auctioned</a:t>
            </a:r>
          </a:p>
          <a:p>
            <a:pPr lvl="0"/>
            <a:endParaRPr lang="en-US" dirty="0"/>
          </a:p>
          <a:p>
            <a:pPr lvl="0"/>
            <a:endParaRPr lang="en-US" dirty="0"/>
          </a:p>
          <a:p>
            <a:pPr lvl="0"/>
            <a:r>
              <a:rPr lang="en-US" dirty="0"/>
              <a:t>Three sold for $137,000, $136,000 and $138,000 &amp; the other thirteen had no bidders</a:t>
            </a:r>
          </a:p>
          <a:p>
            <a:endParaRPr lang="en-US" dirty="0"/>
          </a:p>
        </p:txBody>
      </p:sp>
      <p:sp>
        <p:nvSpPr>
          <p:cNvPr id="4" name="Slide Number Placeholder 3"/>
          <p:cNvSpPr>
            <a:spLocks noGrp="1"/>
          </p:cNvSpPr>
          <p:nvPr>
            <p:ph type="sldNum" sz="quarter" idx="5"/>
          </p:nvPr>
        </p:nvSpPr>
        <p:spPr/>
        <p:txBody>
          <a:bodyPr/>
          <a:lstStyle/>
          <a:p>
            <a:fld id="{AD6C8C00-9080-47E2-99FB-AF536F1A6FFC}" type="slidenum">
              <a:rPr lang="en-US" smtClean="0"/>
              <a:t>13</a:t>
            </a:fld>
            <a:endParaRPr lang="en-US"/>
          </a:p>
        </p:txBody>
      </p:sp>
    </p:spTree>
    <p:extLst>
      <p:ext uri="{BB962C8B-B14F-4D97-AF65-F5344CB8AC3E}">
        <p14:creationId xmlns:p14="http://schemas.microsoft.com/office/powerpoint/2010/main" val="191417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171450">
              <a:spcAft>
                <a:spcPts val="600"/>
              </a:spcAft>
              <a:buFont typeface="Arial" panose="020B0604020202020204" pitchFamily="34" charset="0"/>
              <a:buChar char="•"/>
            </a:pPr>
            <a:r>
              <a:rPr lang="en-US" sz="1200" dirty="0">
                <a:solidFill>
                  <a:srgbClr val="000000"/>
                </a:solidFill>
              </a:rPr>
              <a:t> Inefficiency of scale: too many uncoordinated agents consuming both a fixed and limited resource (i.e. time and space on roads)  </a:t>
            </a:r>
          </a:p>
          <a:p>
            <a:pPr marL="457200" indent="-171450">
              <a:spcAft>
                <a:spcPts val="600"/>
              </a:spcAft>
              <a:buFont typeface="Arial" panose="020B0604020202020204" pitchFamily="34" charset="0"/>
              <a:buChar char="•"/>
            </a:pPr>
            <a:endParaRPr lang="en-US" sz="1200" dirty="0">
              <a:solidFill>
                <a:srgbClr val="000000"/>
              </a:solidFill>
            </a:endParaRPr>
          </a:p>
          <a:p>
            <a:pPr marL="457200" indent="-171450">
              <a:spcAft>
                <a:spcPts val="600"/>
              </a:spcAft>
              <a:buFont typeface="Arial" panose="020B0604020202020204" pitchFamily="34" charset="0"/>
              <a:buChar char="•"/>
            </a:pPr>
            <a:r>
              <a:rPr lang="en-US" sz="1200" dirty="0">
                <a:solidFill>
                  <a:srgbClr val="000000"/>
                </a:solidFill>
              </a:rPr>
              <a:t>Current conditions prohibit distributed sharing and abstraction of universal fixed costs and activities.</a:t>
            </a:r>
          </a:p>
          <a:p>
            <a:pPr marL="457200" indent="-171450">
              <a:spcAft>
                <a:spcPts val="600"/>
              </a:spcAft>
              <a:buFont typeface="Arial" panose="020B0604020202020204" pitchFamily="34" charset="0"/>
              <a:buChar char="•"/>
            </a:pPr>
            <a:endParaRPr lang="en-US" sz="1200" dirty="0">
              <a:solidFill>
                <a:srgbClr val="000000"/>
              </a:solidFill>
            </a:endParaRPr>
          </a:p>
          <a:p>
            <a:pPr marL="457200" indent="-171450">
              <a:spcAft>
                <a:spcPts val="600"/>
              </a:spcAft>
              <a:buFont typeface="Arial" panose="020B0604020202020204" pitchFamily="34" charset="0"/>
              <a:buChar char="•"/>
            </a:pPr>
            <a:r>
              <a:rPr lang="en-US" sz="1200" dirty="0">
                <a:solidFill>
                  <a:srgbClr val="000000"/>
                </a:solidFill>
              </a:rPr>
              <a:t>Overlapping “paths” create congestion decreasing, overall quality and utility.</a:t>
            </a:r>
          </a:p>
          <a:p>
            <a:pPr marL="457200" indent="-171450">
              <a:spcAft>
                <a:spcPts val="600"/>
              </a:spcAft>
              <a:buFont typeface="Arial" panose="020B0604020202020204" pitchFamily="34" charset="0"/>
              <a:buChar char="•"/>
            </a:pPr>
            <a:endParaRPr lang="en-US" sz="1200" dirty="0">
              <a:solidFill>
                <a:srgbClr val="000000"/>
              </a:solidFill>
            </a:endParaRPr>
          </a:p>
          <a:p>
            <a:pPr marL="457200" indent="-171450">
              <a:spcAft>
                <a:spcPts val="600"/>
              </a:spcAft>
              <a:buFont typeface="Arial" panose="020B0604020202020204" pitchFamily="34" charset="0"/>
              <a:buChar char="•"/>
            </a:pPr>
            <a:r>
              <a:rPr lang="en-US" sz="1200" dirty="0">
                <a:solidFill>
                  <a:srgbClr val="000000"/>
                </a:solidFill>
              </a:rPr>
              <a:t>“Cruising” consumes system resources with no corresponding benefit/utility </a:t>
            </a:r>
          </a:p>
          <a:p>
            <a:endParaRPr lang="en-US" dirty="0"/>
          </a:p>
        </p:txBody>
      </p:sp>
      <p:sp>
        <p:nvSpPr>
          <p:cNvPr id="4" name="Slide Number Placeholder 3"/>
          <p:cNvSpPr>
            <a:spLocks noGrp="1"/>
          </p:cNvSpPr>
          <p:nvPr>
            <p:ph type="sldNum" sz="quarter" idx="5"/>
          </p:nvPr>
        </p:nvSpPr>
        <p:spPr/>
        <p:txBody>
          <a:bodyPr/>
          <a:lstStyle/>
          <a:p>
            <a:fld id="{AD6C8C00-9080-47E2-99FB-AF536F1A6FFC}" type="slidenum">
              <a:rPr lang="en-US" smtClean="0"/>
              <a:t>14</a:t>
            </a:fld>
            <a:endParaRPr lang="en-US"/>
          </a:p>
        </p:txBody>
      </p:sp>
    </p:spTree>
    <p:extLst>
      <p:ext uri="{BB962C8B-B14F-4D97-AF65-F5344CB8AC3E}">
        <p14:creationId xmlns:p14="http://schemas.microsoft.com/office/powerpoint/2010/main" val="89346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C8C00-9080-47E2-99FB-AF536F1A6FFC}" type="slidenum">
              <a:rPr lang="en-US" smtClean="0"/>
              <a:t>17</a:t>
            </a:fld>
            <a:endParaRPr lang="en-US"/>
          </a:p>
        </p:txBody>
      </p:sp>
    </p:spTree>
    <p:extLst>
      <p:ext uri="{BB962C8B-B14F-4D97-AF65-F5344CB8AC3E}">
        <p14:creationId xmlns:p14="http://schemas.microsoft.com/office/powerpoint/2010/main" val="2088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C8C00-9080-47E2-99FB-AF536F1A6FFC}" type="slidenum">
              <a:rPr lang="en-US" smtClean="0"/>
              <a:t>18</a:t>
            </a:fld>
            <a:endParaRPr lang="en-US"/>
          </a:p>
        </p:txBody>
      </p:sp>
    </p:spTree>
    <p:extLst>
      <p:ext uri="{BB962C8B-B14F-4D97-AF65-F5344CB8AC3E}">
        <p14:creationId xmlns:p14="http://schemas.microsoft.com/office/powerpoint/2010/main" val="1483418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C8C00-9080-47E2-99FB-AF536F1A6FFC}" type="slidenum">
              <a:rPr lang="en-US" smtClean="0"/>
              <a:t>19</a:t>
            </a:fld>
            <a:endParaRPr lang="en-US"/>
          </a:p>
        </p:txBody>
      </p:sp>
    </p:spTree>
    <p:extLst>
      <p:ext uri="{BB962C8B-B14F-4D97-AF65-F5344CB8AC3E}">
        <p14:creationId xmlns:p14="http://schemas.microsoft.com/office/powerpoint/2010/main" val="425770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C8C00-9080-47E2-99FB-AF536F1A6FFC}" type="slidenum">
              <a:rPr lang="en-US" smtClean="0"/>
              <a:t>20</a:t>
            </a:fld>
            <a:endParaRPr lang="en-US"/>
          </a:p>
        </p:txBody>
      </p:sp>
    </p:spTree>
    <p:extLst>
      <p:ext uri="{BB962C8B-B14F-4D97-AF65-F5344CB8AC3E}">
        <p14:creationId xmlns:p14="http://schemas.microsoft.com/office/powerpoint/2010/main" val="1053825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6C8C00-9080-47E2-99FB-AF536F1A6FFC}" type="slidenum">
              <a:rPr lang="en-US" smtClean="0"/>
              <a:t>22</a:t>
            </a:fld>
            <a:endParaRPr lang="en-US"/>
          </a:p>
        </p:txBody>
      </p:sp>
    </p:spTree>
    <p:extLst>
      <p:ext uri="{BB962C8B-B14F-4D97-AF65-F5344CB8AC3E}">
        <p14:creationId xmlns:p14="http://schemas.microsoft.com/office/powerpoint/2010/main" val="71978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5FD4-F48E-4245-8C6E-AA8AEC2052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369E32EE-A0DF-4088-9A9A-83DC16354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E94ADD41-A9EC-4FBB-AC4F-3663212A8FA7}"/>
              </a:ext>
            </a:extLst>
          </p:cNvPr>
          <p:cNvSpPr>
            <a:spLocks noGrp="1"/>
          </p:cNvSpPr>
          <p:nvPr>
            <p:ph type="dt" sz="half" idx="10"/>
          </p:nvPr>
        </p:nvSpPr>
        <p:spPr/>
        <p:txBody>
          <a:bodyPr/>
          <a:lstStyle/>
          <a:p>
            <a:fld id="{B0E2670C-8DB2-4FF2-89EB-F3B0A407EF51}" type="datetime1">
              <a:rPr lang="en-HK" smtClean="0"/>
              <a:t>12/2/2020</a:t>
            </a:fld>
            <a:endParaRPr lang="en-HK"/>
          </a:p>
        </p:txBody>
      </p:sp>
      <p:sp>
        <p:nvSpPr>
          <p:cNvPr id="5" name="Footer Placeholder 4">
            <a:extLst>
              <a:ext uri="{FF2B5EF4-FFF2-40B4-BE49-F238E27FC236}">
                <a16:creationId xmlns:a16="http://schemas.microsoft.com/office/drawing/2014/main" id="{FA4C7DCB-62DD-41FB-9D7F-D272277A8046}"/>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23E2B338-7602-4426-B147-8453DA3A6287}"/>
              </a:ext>
            </a:extLst>
          </p:cNvPr>
          <p:cNvSpPr>
            <a:spLocks noGrp="1"/>
          </p:cNvSpPr>
          <p:nvPr>
            <p:ph type="sldNum" sz="quarter" idx="12"/>
          </p:nvPr>
        </p:nvSpPr>
        <p:spPr/>
        <p:txBody>
          <a:bodyPr/>
          <a:lstStyle/>
          <a:p>
            <a:fld id="{D88D7B1F-A9BF-4258-B7D0-5AD5D41C5053}" type="slidenum">
              <a:rPr lang="en-HK" smtClean="0"/>
              <a:t>‹#›</a:t>
            </a:fld>
            <a:endParaRPr lang="en-HK"/>
          </a:p>
        </p:txBody>
      </p:sp>
    </p:spTree>
    <p:extLst>
      <p:ext uri="{BB962C8B-B14F-4D97-AF65-F5344CB8AC3E}">
        <p14:creationId xmlns:p14="http://schemas.microsoft.com/office/powerpoint/2010/main" val="103087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8178-6B56-4DFB-8BBD-27F82BA560ED}"/>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52087B25-F9EB-43F4-B9B6-2F37B8127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3FDBC57B-CDCC-498F-85A3-695F0D3BE086}"/>
              </a:ext>
            </a:extLst>
          </p:cNvPr>
          <p:cNvSpPr>
            <a:spLocks noGrp="1"/>
          </p:cNvSpPr>
          <p:nvPr>
            <p:ph type="dt" sz="half" idx="10"/>
          </p:nvPr>
        </p:nvSpPr>
        <p:spPr/>
        <p:txBody>
          <a:bodyPr/>
          <a:lstStyle/>
          <a:p>
            <a:fld id="{E01F9753-5F0F-4FD5-8449-B3C87E3C76F7}" type="datetime1">
              <a:rPr lang="en-HK" smtClean="0"/>
              <a:t>12/2/2020</a:t>
            </a:fld>
            <a:endParaRPr lang="en-HK"/>
          </a:p>
        </p:txBody>
      </p:sp>
      <p:sp>
        <p:nvSpPr>
          <p:cNvPr id="5" name="Footer Placeholder 4">
            <a:extLst>
              <a:ext uri="{FF2B5EF4-FFF2-40B4-BE49-F238E27FC236}">
                <a16:creationId xmlns:a16="http://schemas.microsoft.com/office/drawing/2014/main" id="{1B3AA002-A8CE-43C0-A3EC-8CFD082B3351}"/>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D44F6FB5-9FF1-4BB6-8687-1E378076B584}"/>
              </a:ext>
            </a:extLst>
          </p:cNvPr>
          <p:cNvSpPr>
            <a:spLocks noGrp="1"/>
          </p:cNvSpPr>
          <p:nvPr>
            <p:ph type="sldNum" sz="quarter" idx="12"/>
          </p:nvPr>
        </p:nvSpPr>
        <p:spPr/>
        <p:txBody>
          <a:bodyPr/>
          <a:lstStyle/>
          <a:p>
            <a:fld id="{D88D7B1F-A9BF-4258-B7D0-5AD5D41C5053}" type="slidenum">
              <a:rPr lang="en-HK" smtClean="0"/>
              <a:t>‹#›</a:t>
            </a:fld>
            <a:endParaRPr lang="en-HK"/>
          </a:p>
        </p:txBody>
      </p:sp>
    </p:spTree>
    <p:extLst>
      <p:ext uri="{BB962C8B-B14F-4D97-AF65-F5344CB8AC3E}">
        <p14:creationId xmlns:p14="http://schemas.microsoft.com/office/powerpoint/2010/main" val="200070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8EA1E6-9E53-43CC-BB74-896817621B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97FC96B4-EE89-4D75-AEF3-EE45C13B92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6B9BE445-D425-42E4-821D-B64A8083A466}"/>
              </a:ext>
            </a:extLst>
          </p:cNvPr>
          <p:cNvSpPr>
            <a:spLocks noGrp="1"/>
          </p:cNvSpPr>
          <p:nvPr>
            <p:ph type="dt" sz="half" idx="10"/>
          </p:nvPr>
        </p:nvSpPr>
        <p:spPr/>
        <p:txBody>
          <a:bodyPr/>
          <a:lstStyle/>
          <a:p>
            <a:fld id="{A6A3EE6B-D882-4EA4-B5E6-67CC84274E89}" type="datetime1">
              <a:rPr lang="en-HK" smtClean="0"/>
              <a:t>12/2/2020</a:t>
            </a:fld>
            <a:endParaRPr lang="en-HK"/>
          </a:p>
        </p:txBody>
      </p:sp>
      <p:sp>
        <p:nvSpPr>
          <p:cNvPr id="5" name="Footer Placeholder 4">
            <a:extLst>
              <a:ext uri="{FF2B5EF4-FFF2-40B4-BE49-F238E27FC236}">
                <a16:creationId xmlns:a16="http://schemas.microsoft.com/office/drawing/2014/main" id="{C8DB5305-9B80-4E1A-A161-451196EA1FA1}"/>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765245F9-D20F-40B5-89CB-AD64B71C4E45}"/>
              </a:ext>
            </a:extLst>
          </p:cNvPr>
          <p:cNvSpPr>
            <a:spLocks noGrp="1"/>
          </p:cNvSpPr>
          <p:nvPr>
            <p:ph type="sldNum" sz="quarter" idx="12"/>
          </p:nvPr>
        </p:nvSpPr>
        <p:spPr/>
        <p:txBody>
          <a:bodyPr/>
          <a:lstStyle/>
          <a:p>
            <a:fld id="{D88D7B1F-A9BF-4258-B7D0-5AD5D41C5053}" type="slidenum">
              <a:rPr lang="en-HK" smtClean="0"/>
              <a:t>‹#›</a:t>
            </a:fld>
            <a:endParaRPr lang="en-HK"/>
          </a:p>
        </p:txBody>
      </p:sp>
    </p:spTree>
    <p:extLst>
      <p:ext uri="{BB962C8B-B14F-4D97-AF65-F5344CB8AC3E}">
        <p14:creationId xmlns:p14="http://schemas.microsoft.com/office/powerpoint/2010/main" val="361423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B2E8-2C15-4F6D-83BD-496300889CE1}"/>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F8F019E4-6A80-44EF-9D1F-EBC53BF3AE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81A151AC-622A-4CAB-8D68-F403CEF938B1}"/>
              </a:ext>
            </a:extLst>
          </p:cNvPr>
          <p:cNvSpPr>
            <a:spLocks noGrp="1"/>
          </p:cNvSpPr>
          <p:nvPr>
            <p:ph type="dt" sz="half" idx="10"/>
          </p:nvPr>
        </p:nvSpPr>
        <p:spPr/>
        <p:txBody>
          <a:bodyPr/>
          <a:lstStyle/>
          <a:p>
            <a:fld id="{9C2D4F35-26EF-4B43-8A7D-E3E1206A389E}" type="datetime1">
              <a:rPr lang="en-HK" smtClean="0"/>
              <a:t>12/2/2020</a:t>
            </a:fld>
            <a:endParaRPr lang="en-HK"/>
          </a:p>
        </p:txBody>
      </p:sp>
      <p:sp>
        <p:nvSpPr>
          <p:cNvPr id="5" name="Footer Placeholder 4">
            <a:extLst>
              <a:ext uri="{FF2B5EF4-FFF2-40B4-BE49-F238E27FC236}">
                <a16:creationId xmlns:a16="http://schemas.microsoft.com/office/drawing/2014/main" id="{80CD9E43-DCCD-464C-B5C3-969D475501C4}"/>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587D36C7-C31F-4752-87DA-B8C3F622DD00}"/>
              </a:ext>
            </a:extLst>
          </p:cNvPr>
          <p:cNvSpPr>
            <a:spLocks noGrp="1"/>
          </p:cNvSpPr>
          <p:nvPr>
            <p:ph type="sldNum" sz="quarter" idx="12"/>
          </p:nvPr>
        </p:nvSpPr>
        <p:spPr/>
        <p:txBody>
          <a:bodyPr/>
          <a:lstStyle/>
          <a:p>
            <a:fld id="{D88D7B1F-A9BF-4258-B7D0-5AD5D41C5053}" type="slidenum">
              <a:rPr lang="en-HK" smtClean="0"/>
              <a:t>‹#›</a:t>
            </a:fld>
            <a:endParaRPr lang="en-HK"/>
          </a:p>
        </p:txBody>
      </p:sp>
    </p:spTree>
    <p:extLst>
      <p:ext uri="{BB962C8B-B14F-4D97-AF65-F5344CB8AC3E}">
        <p14:creationId xmlns:p14="http://schemas.microsoft.com/office/powerpoint/2010/main" val="144485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EA70-F8B0-429C-977C-F73449D72D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BE16C3E3-3D80-461E-B33D-0EB10FA87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85B367-2CFB-48E8-B96C-1F426EB13D2B}"/>
              </a:ext>
            </a:extLst>
          </p:cNvPr>
          <p:cNvSpPr>
            <a:spLocks noGrp="1"/>
          </p:cNvSpPr>
          <p:nvPr>
            <p:ph type="dt" sz="half" idx="10"/>
          </p:nvPr>
        </p:nvSpPr>
        <p:spPr/>
        <p:txBody>
          <a:bodyPr/>
          <a:lstStyle/>
          <a:p>
            <a:fld id="{9174DCC0-BFDC-4B21-A640-4E51CE8ADB42}" type="datetime1">
              <a:rPr lang="en-HK" smtClean="0"/>
              <a:t>12/2/2020</a:t>
            </a:fld>
            <a:endParaRPr lang="en-HK"/>
          </a:p>
        </p:txBody>
      </p:sp>
      <p:sp>
        <p:nvSpPr>
          <p:cNvPr id="5" name="Footer Placeholder 4">
            <a:extLst>
              <a:ext uri="{FF2B5EF4-FFF2-40B4-BE49-F238E27FC236}">
                <a16:creationId xmlns:a16="http://schemas.microsoft.com/office/drawing/2014/main" id="{0F8AB828-ED94-42F1-8876-CF2495E84AD5}"/>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E3DBBCB4-B0CC-4579-8A07-CED2DFD6D39D}"/>
              </a:ext>
            </a:extLst>
          </p:cNvPr>
          <p:cNvSpPr>
            <a:spLocks noGrp="1"/>
          </p:cNvSpPr>
          <p:nvPr>
            <p:ph type="sldNum" sz="quarter" idx="12"/>
          </p:nvPr>
        </p:nvSpPr>
        <p:spPr/>
        <p:txBody>
          <a:bodyPr/>
          <a:lstStyle/>
          <a:p>
            <a:fld id="{D88D7B1F-A9BF-4258-B7D0-5AD5D41C5053}" type="slidenum">
              <a:rPr lang="en-HK" smtClean="0"/>
              <a:t>‹#›</a:t>
            </a:fld>
            <a:endParaRPr lang="en-HK"/>
          </a:p>
        </p:txBody>
      </p:sp>
    </p:spTree>
    <p:extLst>
      <p:ext uri="{BB962C8B-B14F-4D97-AF65-F5344CB8AC3E}">
        <p14:creationId xmlns:p14="http://schemas.microsoft.com/office/powerpoint/2010/main" val="14111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2BD8-2D62-4BFB-803B-819FA261E5EC}"/>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10610F2C-9B34-4693-AE66-288ED94E85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530AACF4-1E75-4611-A3AF-FA69DFB231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4C61562F-22B9-487C-9280-ED29A3956AA6}"/>
              </a:ext>
            </a:extLst>
          </p:cNvPr>
          <p:cNvSpPr>
            <a:spLocks noGrp="1"/>
          </p:cNvSpPr>
          <p:nvPr>
            <p:ph type="dt" sz="half" idx="10"/>
          </p:nvPr>
        </p:nvSpPr>
        <p:spPr/>
        <p:txBody>
          <a:bodyPr/>
          <a:lstStyle/>
          <a:p>
            <a:fld id="{E55CEF40-EDEA-42A4-998D-D38569EA325D}" type="datetime1">
              <a:rPr lang="en-HK" smtClean="0"/>
              <a:t>12/2/2020</a:t>
            </a:fld>
            <a:endParaRPr lang="en-HK"/>
          </a:p>
        </p:txBody>
      </p:sp>
      <p:sp>
        <p:nvSpPr>
          <p:cNvPr id="6" name="Footer Placeholder 5">
            <a:extLst>
              <a:ext uri="{FF2B5EF4-FFF2-40B4-BE49-F238E27FC236}">
                <a16:creationId xmlns:a16="http://schemas.microsoft.com/office/drawing/2014/main" id="{AFA96E81-D3BF-4ABC-A872-A8AEB254BFF4}"/>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CB0FF465-BFCF-47C6-A30F-D74C30CA8ECB}"/>
              </a:ext>
            </a:extLst>
          </p:cNvPr>
          <p:cNvSpPr>
            <a:spLocks noGrp="1"/>
          </p:cNvSpPr>
          <p:nvPr>
            <p:ph type="sldNum" sz="quarter" idx="12"/>
          </p:nvPr>
        </p:nvSpPr>
        <p:spPr/>
        <p:txBody>
          <a:bodyPr/>
          <a:lstStyle/>
          <a:p>
            <a:fld id="{D88D7B1F-A9BF-4258-B7D0-5AD5D41C5053}" type="slidenum">
              <a:rPr lang="en-HK" smtClean="0"/>
              <a:t>‹#›</a:t>
            </a:fld>
            <a:endParaRPr lang="en-HK"/>
          </a:p>
        </p:txBody>
      </p:sp>
    </p:spTree>
    <p:extLst>
      <p:ext uri="{BB962C8B-B14F-4D97-AF65-F5344CB8AC3E}">
        <p14:creationId xmlns:p14="http://schemas.microsoft.com/office/powerpoint/2010/main" val="40372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99A1-16D1-403A-A31D-2BA14ACC0059}"/>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BFA66723-3742-4A59-BAEB-07A31EA1A1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451A32-80A3-4E8E-8E71-D7C7CF3D27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2540459B-3704-4A0D-8124-16F37D3DC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EAA89-B0EA-4922-92A1-AB0CA48090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40127A27-5656-415A-BA69-DAD7CD3C0756}"/>
              </a:ext>
            </a:extLst>
          </p:cNvPr>
          <p:cNvSpPr>
            <a:spLocks noGrp="1"/>
          </p:cNvSpPr>
          <p:nvPr>
            <p:ph type="dt" sz="half" idx="10"/>
          </p:nvPr>
        </p:nvSpPr>
        <p:spPr/>
        <p:txBody>
          <a:bodyPr/>
          <a:lstStyle/>
          <a:p>
            <a:fld id="{0B505516-11F8-4DFD-848E-9D842DF4C300}" type="datetime1">
              <a:rPr lang="en-HK" smtClean="0"/>
              <a:t>12/2/2020</a:t>
            </a:fld>
            <a:endParaRPr lang="en-HK"/>
          </a:p>
        </p:txBody>
      </p:sp>
      <p:sp>
        <p:nvSpPr>
          <p:cNvPr id="8" name="Footer Placeholder 7">
            <a:extLst>
              <a:ext uri="{FF2B5EF4-FFF2-40B4-BE49-F238E27FC236}">
                <a16:creationId xmlns:a16="http://schemas.microsoft.com/office/drawing/2014/main" id="{5973BC63-E0F9-43D4-911B-C803C1030AB1}"/>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0E4FBB9E-12AA-4A01-8E13-2792F6F9337E}"/>
              </a:ext>
            </a:extLst>
          </p:cNvPr>
          <p:cNvSpPr>
            <a:spLocks noGrp="1"/>
          </p:cNvSpPr>
          <p:nvPr>
            <p:ph type="sldNum" sz="quarter" idx="12"/>
          </p:nvPr>
        </p:nvSpPr>
        <p:spPr/>
        <p:txBody>
          <a:bodyPr/>
          <a:lstStyle/>
          <a:p>
            <a:fld id="{D88D7B1F-A9BF-4258-B7D0-5AD5D41C5053}" type="slidenum">
              <a:rPr lang="en-HK" smtClean="0"/>
              <a:t>‹#›</a:t>
            </a:fld>
            <a:endParaRPr lang="en-HK"/>
          </a:p>
        </p:txBody>
      </p:sp>
    </p:spTree>
    <p:extLst>
      <p:ext uri="{BB962C8B-B14F-4D97-AF65-F5344CB8AC3E}">
        <p14:creationId xmlns:p14="http://schemas.microsoft.com/office/powerpoint/2010/main" val="426688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4616-AD81-4C3E-9254-DA65E3474DFB}"/>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35AA9562-5D52-4229-8C49-6C4D869E4298}"/>
              </a:ext>
            </a:extLst>
          </p:cNvPr>
          <p:cNvSpPr>
            <a:spLocks noGrp="1"/>
          </p:cNvSpPr>
          <p:nvPr>
            <p:ph type="dt" sz="half" idx="10"/>
          </p:nvPr>
        </p:nvSpPr>
        <p:spPr/>
        <p:txBody>
          <a:bodyPr/>
          <a:lstStyle/>
          <a:p>
            <a:fld id="{619A643C-E906-48DF-90E7-E2290C910AD8}" type="datetime1">
              <a:rPr lang="en-HK" smtClean="0"/>
              <a:t>12/2/2020</a:t>
            </a:fld>
            <a:endParaRPr lang="en-HK"/>
          </a:p>
        </p:txBody>
      </p:sp>
      <p:sp>
        <p:nvSpPr>
          <p:cNvPr id="4" name="Footer Placeholder 3">
            <a:extLst>
              <a:ext uri="{FF2B5EF4-FFF2-40B4-BE49-F238E27FC236}">
                <a16:creationId xmlns:a16="http://schemas.microsoft.com/office/drawing/2014/main" id="{CC498D1C-A508-4022-AD61-4B78BAE3F4FB}"/>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76974F26-F087-4B55-A113-D6AA99A0BE3F}"/>
              </a:ext>
            </a:extLst>
          </p:cNvPr>
          <p:cNvSpPr>
            <a:spLocks noGrp="1"/>
          </p:cNvSpPr>
          <p:nvPr>
            <p:ph type="sldNum" sz="quarter" idx="12"/>
          </p:nvPr>
        </p:nvSpPr>
        <p:spPr/>
        <p:txBody>
          <a:bodyPr/>
          <a:lstStyle/>
          <a:p>
            <a:fld id="{D88D7B1F-A9BF-4258-B7D0-5AD5D41C5053}" type="slidenum">
              <a:rPr lang="en-HK" smtClean="0"/>
              <a:t>‹#›</a:t>
            </a:fld>
            <a:endParaRPr lang="en-HK"/>
          </a:p>
        </p:txBody>
      </p:sp>
    </p:spTree>
    <p:extLst>
      <p:ext uri="{BB962C8B-B14F-4D97-AF65-F5344CB8AC3E}">
        <p14:creationId xmlns:p14="http://schemas.microsoft.com/office/powerpoint/2010/main" val="1190042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7A485-1EF6-492B-9399-07399A9CF441}"/>
              </a:ext>
            </a:extLst>
          </p:cNvPr>
          <p:cNvSpPr>
            <a:spLocks noGrp="1"/>
          </p:cNvSpPr>
          <p:nvPr>
            <p:ph type="dt" sz="half" idx="10"/>
          </p:nvPr>
        </p:nvSpPr>
        <p:spPr/>
        <p:txBody>
          <a:bodyPr/>
          <a:lstStyle/>
          <a:p>
            <a:fld id="{9C5B0430-1A89-4881-8FB9-73EC5DE65E4F}" type="datetime1">
              <a:rPr lang="en-HK" smtClean="0"/>
              <a:t>12/2/2020</a:t>
            </a:fld>
            <a:endParaRPr lang="en-HK"/>
          </a:p>
        </p:txBody>
      </p:sp>
      <p:sp>
        <p:nvSpPr>
          <p:cNvPr id="3" name="Footer Placeholder 2">
            <a:extLst>
              <a:ext uri="{FF2B5EF4-FFF2-40B4-BE49-F238E27FC236}">
                <a16:creationId xmlns:a16="http://schemas.microsoft.com/office/drawing/2014/main" id="{26B28BE0-41A1-4CCC-8464-2BBB0693DE93}"/>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20E57286-7073-419E-957F-564623BC24D4}"/>
              </a:ext>
            </a:extLst>
          </p:cNvPr>
          <p:cNvSpPr>
            <a:spLocks noGrp="1"/>
          </p:cNvSpPr>
          <p:nvPr>
            <p:ph type="sldNum" sz="quarter" idx="12"/>
          </p:nvPr>
        </p:nvSpPr>
        <p:spPr/>
        <p:txBody>
          <a:bodyPr/>
          <a:lstStyle/>
          <a:p>
            <a:fld id="{D88D7B1F-A9BF-4258-B7D0-5AD5D41C5053}" type="slidenum">
              <a:rPr lang="en-HK" smtClean="0"/>
              <a:t>‹#›</a:t>
            </a:fld>
            <a:endParaRPr lang="en-HK"/>
          </a:p>
        </p:txBody>
      </p:sp>
    </p:spTree>
    <p:extLst>
      <p:ext uri="{BB962C8B-B14F-4D97-AF65-F5344CB8AC3E}">
        <p14:creationId xmlns:p14="http://schemas.microsoft.com/office/powerpoint/2010/main" val="257134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7589-6343-4382-A0FC-80B270AEB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1BCF3619-1197-4767-B884-D8CACE6A1A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2440988B-E597-4E2C-B0CA-C1AF35741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9F32A-B7EA-4930-8B53-2295A59970B2}"/>
              </a:ext>
            </a:extLst>
          </p:cNvPr>
          <p:cNvSpPr>
            <a:spLocks noGrp="1"/>
          </p:cNvSpPr>
          <p:nvPr>
            <p:ph type="dt" sz="half" idx="10"/>
          </p:nvPr>
        </p:nvSpPr>
        <p:spPr/>
        <p:txBody>
          <a:bodyPr/>
          <a:lstStyle/>
          <a:p>
            <a:fld id="{EB141E8C-B4FE-45E0-8582-BABA05E8A5CB}" type="datetime1">
              <a:rPr lang="en-HK" smtClean="0"/>
              <a:t>12/2/2020</a:t>
            </a:fld>
            <a:endParaRPr lang="en-HK"/>
          </a:p>
        </p:txBody>
      </p:sp>
      <p:sp>
        <p:nvSpPr>
          <p:cNvPr id="6" name="Footer Placeholder 5">
            <a:extLst>
              <a:ext uri="{FF2B5EF4-FFF2-40B4-BE49-F238E27FC236}">
                <a16:creationId xmlns:a16="http://schemas.microsoft.com/office/drawing/2014/main" id="{896093EA-6892-4F27-BECC-64EC3ABF2884}"/>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F22ABBE0-799D-449D-AEF9-813865D2D9A6}"/>
              </a:ext>
            </a:extLst>
          </p:cNvPr>
          <p:cNvSpPr>
            <a:spLocks noGrp="1"/>
          </p:cNvSpPr>
          <p:nvPr>
            <p:ph type="sldNum" sz="quarter" idx="12"/>
          </p:nvPr>
        </p:nvSpPr>
        <p:spPr/>
        <p:txBody>
          <a:bodyPr/>
          <a:lstStyle/>
          <a:p>
            <a:fld id="{D88D7B1F-A9BF-4258-B7D0-5AD5D41C5053}" type="slidenum">
              <a:rPr lang="en-HK" smtClean="0"/>
              <a:t>‹#›</a:t>
            </a:fld>
            <a:endParaRPr lang="en-HK"/>
          </a:p>
        </p:txBody>
      </p:sp>
    </p:spTree>
    <p:extLst>
      <p:ext uri="{BB962C8B-B14F-4D97-AF65-F5344CB8AC3E}">
        <p14:creationId xmlns:p14="http://schemas.microsoft.com/office/powerpoint/2010/main" val="248801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0719-21C8-40AA-B7CF-7E6A21FDC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AB075AA2-E8F9-43F6-9B2E-A8DD846AB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4BBA28D3-364D-4A49-BB8C-901A178440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2203F-D039-4E33-A3D7-03483499CA54}"/>
              </a:ext>
            </a:extLst>
          </p:cNvPr>
          <p:cNvSpPr>
            <a:spLocks noGrp="1"/>
          </p:cNvSpPr>
          <p:nvPr>
            <p:ph type="dt" sz="half" idx="10"/>
          </p:nvPr>
        </p:nvSpPr>
        <p:spPr/>
        <p:txBody>
          <a:bodyPr/>
          <a:lstStyle/>
          <a:p>
            <a:fld id="{B569D3DD-700B-4633-91B6-7A906072E9AC}" type="datetime1">
              <a:rPr lang="en-HK" smtClean="0"/>
              <a:t>12/2/2020</a:t>
            </a:fld>
            <a:endParaRPr lang="en-HK"/>
          </a:p>
        </p:txBody>
      </p:sp>
      <p:sp>
        <p:nvSpPr>
          <p:cNvPr id="6" name="Footer Placeholder 5">
            <a:extLst>
              <a:ext uri="{FF2B5EF4-FFF2-40B4-BE49-F238E27FC236}">
                <a16:creationId xmlns:a16="http://schemas.microsoft.com/office/drawing/2014/main" id="{78861244-6B33-4B88-BDB1-5E3CB5498314}"/>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F87319FA-DC04-4BC3-AC98-EAA25A4715C8}"/>
              </a:ext>
            </a:extLst>
          </p:cNvPr>
          <p:cNvSpPr>
            <a:spLocks noGrp="1"/>
          </p:cNvSpPr>
          <p:nvPr>
            <p:ph type="sldNum" sz="quarter" idx="12"/>
          </p:nvPr>
        </p:nvSpPr>
        <p:spPr/>
        <p:txBody>
          <a:bodyPr/>
          <a:lstStyle/>
          <a:p>
            <a:fld id="{D88D7B1F-A9BF-4258-B7D0-5AD5D41C5053}" type="slidenum">
              <a:rPr lang="en-HK" smtClean="0"/>
              <a:t>‹#›</a:t>
            </a:fld>
            <a:endParaRPr lang="en-HK"/>
          </a:p>
        </p:txBody>
      </p:sp>
    </p:spTree>
    <p:extLst>
      <p:ext uri="{BB962C8B-B14F-4D97-AF65-F5344CB8AC3E}">
        <p14:creationId xmlns:p14="http://schemas.microsoft.com/office/powerpoint/2010/main" val="403017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AAB972-8A3F-44BE-88AB-4A52AD484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C5EE5041-3FF8-4E0A-904B-1C6C2387E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1D8AE9F4-4954-4C18-9BB9-76EDE626E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EE213-3C9F-4FA8-B323-62F04F4F4D03}" type="datetime1">
              <a:rPr lang="en-HK" smtClean="0"/>
              <a:t>12/2/2020</a:t>
            </a:fld>
            <a:endParaRPr lang="en-HK"/>
          </a:p>
        </p:txBody>
      </p:sp>
      <p:sp>
        <p:nvSpPr>
          <p:cNvPr id="5" name="Footer Placeholder 4">
            <a:extLst>
              <a:ext uri="{FF2B5EF4-FFF2-40B4-BE49-F238E27FC236}">
                <a16:creationId xmlns:a16="http://schemas.microsoft.com/office/drawing/2014/main" id="{6043BA31-6034-4D19-9FAE-6979D79C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0D1B1FCF-D5C8-4E23-BFE2-992129BC7B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D7B1F-A9BF-4258-B7D0-5AD5D41C5053}" type="slidenum">
              <a:rPr lang="en-HK" smtClean="0"/>
              <a:t>‹#›</a:t>
            </a:fld>
            <a:endParaRPr lang="en-HK"/>
          </a:p>
        </p:txBody>
      </p:sp>
    </p:spTree>
    <p:extLst>
      <p:ext uri="{BB962C8B-B14F-4D97-AF65-F5344CB8AC3E}">
        <p14:creationId xmlns:p14="http://schemas.microsoft.com/office/powerpoint/2010/main" val="534816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7.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iencedirect.com/book/9781558606487" TargetMode="External"/><Relationship Id="rId2" Type="http://schemas.openxmlformats.org/officeDocument/2006/relationships/hyperlink" Target="https://dl.acm.org/doi/proceedings/10.5555/518903" TargetMode="External"/><Relationship Id="rId1" Type="http://schemas.openxmlformats.org/officeDocument/2006/relationships/slideLayout" Target="../slideLayouts/slideLayout7.xml"/><Relationship Id="rId4" Type="http://schemas.openxmlformats.org/officeDocument/2006/relationships/hyperlink" Target="https://ieeexplore.ieee.org/xpl/conhome/4591502/proceedin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ata.cityofnewyork.us/Transportation/MTA-Data/mmu8-8w8b" TargetMode="External"/><Relationship Id="rId7" Type="http://schemas.openxmlformats.org/officeDocument/2006/relationships/hyperlink" Target="https://www.theatlantic.com/technology/archive/2017/07/when-did-new-york-citys-subway-get-so-bad/533502/"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en.wikipedia.org/wiki/Taxi_medallion#cite_note-11" TargetMode="External"/><Relationship Id="rId5" Type="http://schemas.openxmlformats.org/officeDocument/2006/relationships/hyperlink" Target="https://fivethirtyeight.com/tag/uber/" TargetMode="External"/><Relationship Id="rId4" Type="http://schemas.openxmlformats.org/officeDocument/2006/relationships/hyperlink" Target="https://opendata.cityofnewyork.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EB2F33-41EB-4F56-9E24-034B4E4EFF0E}"/>
              </a:ext>
            </a:extLst>
          </p:cNvPr>
          <p:cNvPicPr>
            <a:picLocks noChangeAspect="1"/>
          </p:cNvPicPr>
          <p:nvPr/>
        </p:nvPicPr>
        <p:blipFill rotWithShape="1">
          <a:blip r:embed="rId3">
            <a:alphaModFix amt="35000"/>
          </a:blip>
          <a:srcRect l="4949" r="1689" b="-1"/>
          <a:stretch/>
        </p:blipFill>
        <p:spPr>
          <a:xfrm>
            <a:off x="-1" y="-30"/>
            <a:ext cx="12192000" cy="6855958"/>
          </a:xfrm>
          <a:prstGeom prst="rect">
            <a:avLst/>
          </a:prstGeom>
        </p:spPr>
      </p:pic>
      <p:sp>
        <p:nvSpPr>
          <p:cNvPr id="7" name="TextBox 6">
            <a:extLst>
              <a:ext uri="{FF2B5EF4-FFF2-40B4-BE49-F238E27FC236}">
                <a16:creationId xmlns:a16="http://schemas.microsoft.com/office/drawing/2014/main" id="{7D9037B6-F1AC-4D6C-B600-E656E55DA766}"/>
              </a:ext>
            </a:extLst>
          </p:cNvPr>
          <p:cNvSpPr txBox="1"/>
          <p:nvPr/>
        </p:nvSpPr>
        <p:spPr>
          <a:xfrm>
            <a:off x="643468" y="3320859"/>
            <a:ext cx="4666470" cy="207633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a:solidFill>
                  <a:schemeClr val="tx1"/>
                </a:solidFill>
                <a:latin typeface="+mj-lt"/>
                <a:ea typeface="+mj-ea"/>
                <a:cs typeface="+mj-cs"/>
              </a:rPr>
              <a:t>Traffic Congestion Problem in New York City</a:t>
            </a:r>
          </a:p>
        </p:txBody>
      </p:sp>
      <p:sp>
        <p:nvSpPr>
          <p:cNvPr id="39" name="Freeform: Shape 38">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view of a city street filled with lots of traffic&#10;&#10;Description automatically generated">
            <a:extLst>
              <a:ext uri="{FF2B5EF4-FFF2-40B4-BE49-F238E27FC236}">
                <a16:creationId xmlns:a16="http://schemas.microsoft.com/office/drawing/2014/main" id="{FBAF41A4-8661-42CC-BC92-06A1773D590F}"/>
              </a:ext>
            </a:extLst>
          </p:cNvPr>
          <p:cNvPicPr>
            <a:picLocks noChangeAspect="1"/>
          </p:cNvPicPr>
          <p:nvPr/>
        </p:nvPicPr>
        <p:blipFill rotWithShape="1">
          <a:blip r:embed="rId4">
            <a:extLst>
              <a:ext uri="{28A0092B-C50C-407E-A947-70E740481C1C}">
                <a14:useLocalDpi xmlns:a14="http://schemas.microsoft.com/office/drawing/2010/main" val="0"/>
              </a:ext>
            </a:extLst>
          </a:blip>
          <a:srcRect l="19060" r="15695"/>
          <a:stretch/>
        </p:blipFill>
        <p:spPr>
          <a:xfrm>
            <a:off x="6021086" y="544804"/>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
        <p:nvSpPr>
          <p:cNvPr id="2" name="Slide Number Placeholder 1">
            <a:extLst>
              <a:ext uri="{FF2B5EF4-FFF2-40B4-BE49-F238E27FC236}">
                <a16:creationId xmlns:a16="http://schemas.microsoft.com/office/drawing/2014/main" id="{A199A5EE-9155-48C9-B2C9-4BF0EAA75A6C}"/>
              </a:ext>
            </a:extLst>
          </p:cNvPr>
          <p:cNvSpPr>
            <a:spLocks noGrp="1"/>
          </p:cNvSpPr>
          <p:nvPr>
            <p:ph type="sldNum" sz="quarter" idx="12"/>
          </p:nvPr>
        </p:nvSpPr>
        <p:spPr/>
        <p:txBody>
          <a:bodyPr/>
          <a:lstStyle/>
          <a:p>
            <a:fld id="{D88D7B1F-A9BF-4258-B7D0-5AD5D41C5053}" type="slidenum">
              <a:rPr lang="en-HK" smtClean="0"/>
              <a:t>1</a:t>
            </a:fld>
            <a:endParaRPr lang="en-HK"/>
          </a:p>
        </p:txBody>
      </p:sp>
    </p:spTree>
    <p:extLst>
      <p:ext uri="{BB962C8B-B14F-4D97-AF65-F5344CB8AC3E}">
        <p14:creationId xmlns:p14="http://schemas.microsoft.com/office/powerpoint/2010/main" val="15427593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3">
            <a:extLst>
              <a:ext uri="{FF2B5EF4-FFF2-40B4-BE49-F238E27FC236}">
                <a16:creationId xmlns:a16="http://schemas.microsoft.com/office/drawing/2014/main" id="{973C91CA-9EBB-4390-BDAA-D8395B320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35" y="141403"/>
            <a:ext cx="12192000" cy="6858000"/>
          </a:xfrm>
          <a:prstGeom prst="rect">
            <a:avLst/>
          </a:prstGeom>
        </p:spPr>
      </p:pic>
      <p:sp>
        <p:nvSpPr>
          <p:cNvPr id="4" name="Google Shape;290;p15">
            <a:extLst>
              <a:ext uri="{FF2B5EF4-FFF2-40B4-BE49-F238E27FC236}">
                <a16:creationId xmlns:a16="http://schemas.microsoft.com/office/drawing/2014/main" id="{48FAB0A0-BD89-4127-B49C-1F930D7345DC}"/>
              </a:ext>
            </a:extLst>
          </p:cNvPr>
          <p:cNvSpPr txBox="1">
            <a:spLocks/>
          </p:cNvSpPr>
          <p:nvPr/>
        </p:nvSpPr>
        <p:spPr>
          <a:xfrm>
            <a:off x="2808228" y="0"/>
            <a:ext cx="7854961" cy="62781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dirty="0"/>
              <a:t>Cruising/ Double parking by Taxi drivers</a:t>
            </a:r>
            <a:endParaRPr lang="en-HK" b="1" dirty="0"/>
          </a:p>
        </p:txBody>
      </p:sp>
      <p:pic>
        <p:nvPicPr>
          <p:cNvPr id="7" name="slide11">
            <a:extLst>
              <a:ext uri="{FF2B5EF4-FFF2-40B4-BE49-F238E27FC236}">
                <a16:creationId xmlns:a16="http://schemas.microsoft.com/office/drawing/2014/main" id="{0A704F8D-0585-42E5-B453-8675D2B8A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10839"/>
            <a:ext cx="3948260" cy="3158608"/>
          </a:xfrm>
          <a:prstGeom prst="rect">
            <a:avLst/>
          </a:prstGeom>
        </p:spPr>
      </p:pic>
      <p:sp>
        <p:nvSpPr>
          <p:cNvPr id="9" name="TextBox 8">
            <a:extLst>
              <a:ext uri="{FF2B5EF4-FFF2-40B4-BE49-F238E27FC236}">
                <a16:creationId xmlns:a16="http://schemas.microsoft.com/office/drawing/2014/main" id="{53CC4B2D-7BA0-4E0F-A780-C3AE4A68DFDA}"/>
              </a:ext>
            </a:extLst>
          </p:cNvPr>
          <p:cNvSpPr txBox="1"/>
          <p:nvPr/>
        </p:nvSpPr>
        <p:spPr>
          <a:xfrm>
            <a:off x="8323868" y="5260156"/>
            <a:ext cx="3817856" cy="1200329"/>
          </a:xfrm>
          <a:prstGeom prst="rect">
            <a:avLst/>
          </a:prstGeom>
          <a:noFill/>
        </p:spPr>
        <p:txBody>
          <a:bodyPr wrap="square" rtlCol="0">
            <a:spAutoFit/>
          </a:bodyPr>
          <a:lstStyle/>
          <a:p>
            <a:r>
              <a:rPr lang="en-US" dirty="0"/>
              <a:t>Large difference in cruising time across services</a:t>
            </a:r>
          </a:p>
          <a:p>
            <a:endParaRPr lang="en-US" dirty="0"/>
          </a:p>
          <a:p>
            <a:r>
              <a:rPr lang="en-US" dirty="0"/>
              <a:t>Curse of street hailing vs e-haling</a:t>
            </a:r>
          </a:p>
        </p:txBody>
      </p:sp>
      <p:sp>
        <p:nvSpPr>
          <p:cNvPr id="10" name="Google Shape;290;p15">
            <a:extLst>
              <a:ext uri="{FF2B5EF4-FFF2-40B4-BE49-F238E27FC236}">
                <a16:creationId xmlns:a16="http://schemas.microsoft.com/office/drawing/2014/main" id="{E81A5926-41BA-4B09-957C-7BED228DC650}"/>
              </a:ext>
            </a:extLst>
          </p:cNvPr>
          <p:cNvSpPr txBox="1">
            <a:spLocks/>
          </p:cNvSpPr>
          <p:nvPr/>
        </p:nvSpPr>
        <p:spPr>
          <a:xfrm>
            <a:off x="71313" y="378643"/>
            <a:ext cx="7854961" cy="62781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2400" dirty="0"/>
              <a:t>Simulation Results:</a:t>
            </a:r>
            <a:endParaRPr lang="en-HK" sz="2400" b="1" dirty="0"/>
          </a:p>
        </p:txBody>
      </p:sp>
    </p:spTree>
    <p:extLst>
      <p:ext uri="{BB962C8B-B14F-4D97-AF65-F5344CB8AC3E}">
        <p14:creationId xmlns:p14="http://schemas.microsoft.com/office/powerpoint/2010/main" val="242581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15">
            <a:extLst>
              <a:ext uri="{FF2B5EF4-FFF2-40B4-BE49-F238E27FC236}">
                <a16:creationId xmlns:a16="http://schemas.microsoft.com/office/drawing/2014/main" id="{48FAB0A0-BD89-4127-B49C-1F930D7345DC}"/>
              </a:ext>
            </a:extLst>
          </p:cNvPr>
          <p:cNvSpPr txBox="1">
            <a:spLocks/>
          </p:cNvSpPr>
          <p:nvPr/>
        </p:nvSpPr>
        <p:spPr>
          <a:xfrm>
            <a:off x="2765787" y="27831"/>
            <a:ext cx="7854961" cy="62781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dirty="0"/>
              <a:t>Cruising/ Double parking by Taxi drivers</a:t>
            </a:r>
            <a:endParaRPr lang="en-HK" b="1" dirty="0"/>
          </a:p>
        </p:txBody>
      </p:sp>
      <p:pic>
        <p:nvPicPr>
          <p:cNvPr id="5" name="slide9">
            <a:extLst>
              <a:ext uri="{FF2B5EF4-FFF2-40B4-BE49-F238E27FC236}">
                <a16:creationId xmlns:a16="http://schemas.microsoft.com/office/drawing/2014/main" id="{241276C8-9C52-4E17-AC77-3CF8C974D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75" y="837569"/>
            <a:ext cx="8972550" cy="5114925"/>
          </a:xfrm>
          <a:prstGeom prst="rect">
            <a:avLst/>
          </a:prstGeom>
        </p:spPr>
      </p:pic>
      <mc:AlternateContent xmlns:mc="http://schemas.openxmlformats.org/markup-compatibility/2006" xmlns:a14="http://schemas.microsoft.com/office/drawing/2010/main">
        <mc:Choice Requires="a14">
          <p:sp>
            <p:nvSpPr>
              <p:cNvPr id="3" name="Google Shape;290;p15">
                <a:extLst>
                  <a:ext uri="{FF2B5EF4-FFF2-40B4-BE49-F238E27FC236}">
                    <a16:creationId xmlns:a16="http://schemas.microsoft.com/office/drawing/2014/main" id="{D1D2E6C6-5D6E-4602-BF12-D5B19DDD27C9}"/>
                  </a:ext>
                </a:extLst>
              </p:cNvPr>
              <p:cNvSpPr txBox="1">
                <a:spLocks/>
              </p:cNvSpPr>
              <p:nvPr/>
            </p:nvSpPr>
            <p:spPr>
              <a:xfrm>
                <a:off x="7913802" y="2220013"/>
                <a:ext cx="4209068" cy="4059188"/>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2000" dirty="0"/>
                  <a:t>Key Take away:</a:t>
                </a:r>
              </a:p>
              <a:p>
                <a:pPr>
                  <a:spcBef>
                    <a:spcPts val="0"/>
                  </a:spcBef>
                  <a:spcAft>
                    <a:spcPts val="1600"/>
                  </a:spcAft>
                </a:pPr>
                <a:r>
                  <a:rPr lang="en-US" sz="2000" dirty="0"/>
                  <a:t>Disparity of under utilization across services and across time</a:t>
                </a:r>
              </a:p>
              <a:p>
                <a:pPr>
                  <a:spcBef>
                    <a:spcPts val="0"/>
                  </a:spcBef>
                  <a:spcAft>
                    <a:spcPts val="1600"/>
                  </a:spcAft>
                </a:pPr>
                <a:r>
                  <a:rPr lang="en-US" sz="2000" dirty="0"/>
                  <a:t>Under utilization leading to higher cruising in search of a customer leading </a:t>
                </a:r>
              </a:p>
              <a:p>
                <a:pPr>
                  <a:spcBef>
                    <a:spcPts val="0"/>
                  </a:spcBef>
                  <a:spcAft>
                    <a:spcPts val="1600"/>
                  </a:spcAft>
                </a:pPr>
                <a:endParaRPr lang="en-US" sz="2000" dirty="0"/>
              </a:p>
              <a:p>
                <a:pPr>
                  <a:spcBef>
                    <a:spcPts val="0"/>
                  </a:spcBef>
                  <a:spcAft>
                    <a:spcPts val="1600"/>
                  </a:spcAft>
                </a:pPr>
                <a:r>
                  <a:rPr lang="en-US" sz="2000" dirty="0"/>
                  <a:t>Utilization ratio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𝐵𝑜𝑜𝑘𝑖𝑛𝑔𝑠</m:t>
                        </m:r>
                        <m:r>
                          <a:rPr lang="en-US" sz="2000" b="0" i="1" smtClean="0">
                            <a:latin typeface="Cambria Math" panose="02040503050406030204" pitchFamily="18" charset="0"/>
                          </a:rPr>
                          <m:t>/</m:t>
                        </m:r>
                        <m:r>
                          <a:rPr lang="en-US" sz="2000" b="0" i="1" smtClean="0">
                            <a:latin typeface="Cambria Math" panose="02040503050406030204" pitchFamily="18" charset="0"/>
                          </a:rPr>
                          <m:t>𝑚𝑖𝑛</m:t>
                        </m:r>
                      </m:num>
                      <m:den>
                        <m:r>
                          <a:rPr lang="en-US" sz="2000" b="0" i="1" smtClean="0">
                            <a:latin typeface="Cambria Math" panose="02040503050406030204" pitchFamily="18" charset="0"/>
                          </a:rPr>
                          <m:t>𝑇𝑟𝑖𝑝𝑠</m:t>
                        </m:r>
                        <m:r>
                          <a:rPr lang="en-US" sz="2000" b="0" i="1" smtClean="0">
                            <a:latin typeface="Cambria Math" panose="02040503050406030204" pitchFamily="18" charset="0"/>
                          </a:rPr>
                          <m:t>/</m:t>
                        </m:r>
                        <m:r>
                          <a:rPr lang="en-US" sz="2000" b="0" i="1" smtClean="0">
                            <a:latin typeface="Cambria Math" panose="02040503050406030204" pitchFamily="18" charset="0"/>
                          </a:rPr>
                          <m:t>𝑚𝑖𝑛</m:t>
                        </m:r>
                      </m:den>
                    </m:f>
                  </m:oMath>
                </a14:m>
                <a:endParaRPr lang="en-US" sz="2000" dirty="0"/>
              </a:p>
              <a:p>
                <a:pPr marL="0" indent="0">
                  <a:spcBef>
                    <a:spcPts val="0"/>
                  </a:spcBef>
                  <a:spcAft>
                    <a:spcPts val="1600"/>
                  </a:spcAft>
                  <a:buFont typeface="Arial" panose="020B0604020202020204" pitchFamily="34" charset="0"/>
                  <a:buNone/>
                </a:pPr>
                <a:endParaRPr lang="en-US" sz="2000" dirty="0"/>
              </a:p>
            </p:txBody>
          </p:sp>
        </mc:Choice>
        <mc:Fallback xmlns="">
          <p:sp>
            <p:nvSpPr>
              <p:cNvPr id="3" name="Google Shape;290;p15">
                <a:extLst>
                  <a:ext uri="{FF2B5EF4-FFF2-40B4-BE49-F238E27FC236}">
                    <a16:creationId xmlns:a16="http://schemas.microsoft.com/office/drawing/2014/main" id="{D1D2E6C6-5D6E-4602-BF12-D5B19DDD27C9}"/>
                  </a:ext>
                </a:extLst>
              </p:cNvPr>
              <p:cNvSpPr txBox="1">
                <a:spLocks noRot="1" noChangeAspect="1" noMove="1" noResize="1" noEditPoints="1" noAdjustHandles="1" noChangeArrowheads="1" noChangeShapeType="1" noTextEdit="1"/>
              </p:cNvSpPr>
              <p:nvPr/>
            </p:nvSpPr>
            <p:spPr>
              <a:xfrm>
                <a:off x="7913802" y="2220013"/>
                <a:ext cx="4209068" cy="4059188"/>
              </a:xfrm>
              <a:prstGeom prst="rect">
                <a:avLst/>
              </a:prstGeom>
              <a:blipFill>
                <a:blip r:embed="rId3"/>
                <a:stretch>
                  <a:fillRect l="-1447" t="-450"/>
                </a:stretch>
              </a:blipFill>
            </p:spPr>
            <p:txBody>
              <a:bodyPr/>
              <a:lstStyle/>
              <a:p>
                <a:r>
                  <a:rPr lang="en-US">
                    <a:noFill/>
                  </a:rPr>
                  <a:t> </a:t>
                </a:r>
              </a:p>
            </p:txBody>
          </p:sp>
        </mc:Fallback>
      </mc:AlternateContent>
    </p:spTree>
    <p:extLst>
      <p:ext uri="{BB962C8B-B14F-4D97-AF65-F5344CB8AC3E}">
        <p14:creationId xmlns:p14="http://schemas.microsoft.com/office/powerpoint/2010/main" val="223153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a:extLst>
              <a:ext uri="{FF2B5EF4-FFF2-40B4-BE49-F238E27FC236}">
                <a16:creationId xmlns:a16="http://schemas.microsoft.com/office/drawing/2014/main" id="{9B82A7FD-002C-45B9-9DF9-D4A51EE24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538" y="772636"/>
            <a:ext cx="10984473" cy="5836508"/>
          </a:xfrm>
          <a:prstGeom prst="rect">
            <a:avLst/>
          </a:prstGeom>
        </p:spPr>
      </p:pic>
      <p:sp>
        <p:nvSpPr>
          <p:cNvPr id="4" name="Google Shape;290;p15">
            <a:extLst>
              <a:ext uri="{FF2B5EF4-FFF2-40B4-BE49-F238E27FC236}">
                <a16:creationId xmlns:a16="http://schemas.microsoft.com/office/drawing/2014/main" id="{9AA5A39F-E870-4313-AEC3-D164506447D0}"/>
              </a:ext>
            </a:extLst>
          </p:cNvPr>
          <p:cNvSpPr txBox="1">
            <a:spLocks/>
          </p:cNvSpPr>
          <p:nvPr/>
        </p:nvSpPr>
        <p:spPr>
          <a:xfrm>
            <a:off x="372335" y="701121"/>
            <a:ext cx="11420321" cy="47300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1800" dirty="0"/>
              <a:t>Approach: Correlation &amp; Trend analysis</a:t>
            </a:r>
          </a:p>
          <a:p>
            <a:pPr marL="0" indent="0">
              <a:spcBef>
                <a:spcPts val="0"/>
              </a:spcBef>
              <a:spcAft>
                <a:spcPts val="1600"/>
              </a:spcAft>
              <a:buFont typeface="Arial" panose="020B0604020202020204" pitchFamily="34" charset="0"/>
              <a:buNone/>
            </a:pPr>
            <a:endParaRPr lang="en-US" sz="1800" dirty="0"/>
          </a:p>
        </p:txBody>
      </p:sp>
      <p:sp>
        <p:nvSpPr>
          <p:cNvPr id="3" name="Rectangle 2">
            <a:extLst>
              <a:ext uri="{FF2B5EF4-FFF2-40B4-BE49-F238E27FC236}">
                <a16:creationId xmlns:a16="http://schemas.microsoft.com/office/drawing/2014/main" id="{B9F8F1C5-4941-4EE2-8720-C70030DAB362}"/>
              </a:ext>
            </a:extLst>
          </p:cNvPr>
          <p:cNvSpPr/>
          <p:nvPr/>
        </p:nvSpPr>
        <p:spPr>
          <a:xfrm>
            <a:off x="4913453" y="701121"/>
            <a:ext cx="2365094" cy="3976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290;p15">
            <a:extLst>
              <a:ext uri="{FF2B5EF4-FFF2-40B4-BE49-F238E27FC236}">
                <a16:creationId xmlns:a16="http://schemas.microsoft.com/office/drawing/2014/main" id="{D8D0A9FB-A4F6-4370-B379-33C7D6FC6BBB}"/>
              </a:ext>
            </a:extLst>
          </p:cNvPr>
          <p:cNvSpPr txBox="1">
            <a:spLocks/>
          </p:cNvSpPr>
          <p:nvPr/>
        </p:nvSpPr>
        <p:spPr>
          <a:xfrm>
            <a:off x="2886179" y="-45030"/>
            <a:ext cx="7854961" cy="62781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b="1" dirty="0"/>
              <a:t>Falling ridership of Mass Transit System</a:t>
            </a:r>
            <a:endParaRPr lang="en-HK" b="1" dirty="0"/>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Google Shape;290;p15">
            <a:extLst>
              <a:ext uri="{FF2B5EF4-FFF2-40B4-BE49-F238E27FC236}">
                <a16:creationId xmlns:a16="http://schemas.microsoft.com/office/drawing/2014/main" id="{48FAB0A0-BD89-4127-B49C-1F930D7345DC}"/>
              </a:ext>
            </a:extLst>
          </p:cNvPr>
          <p:cNvSpPr txBox="1">
            <a:spLocks/>
          </p:cNvSpPr>
          <p:nvPr/>
        </p:nvSpPr>
        <p:spPr>
          <a:xfrm>
            <a:off x="863029" y="1012004"/>
            <a:ext cx="3416158" cy="4795408"/>
          </a:xfrm>
          <a:prstGeom prst="rect">
            <a:avLst/>
          </a:prstGeom>
        </p:spPr>
        <p:txBody>
          <a:bodyPr spcFirstLastPara="1"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ts val="600"/>
              </a:spcAft>
              <a:buNone/>
            </a:pPr>
            <a:r>
              <a:rPr lang="en-US" sz="4400" kern="1200">
                <a:solidFill>
                  <a:srgbClr val="FFFFFF"/>
                </a:solidFill>
                <a:latin typeface="+mj-lt"/>
                <a:ea typeface="+mj-ea"/>
                <a:cs typeface="+mj-cs"/>
              </a:rPr>
              <a:t>Number of taxi vehicles on road</a:t>
            </a:r>
          </a:p>
        </p:txBody>
      </p:sp>
      <p:graphicFrame>
        <p:nvGraphicFramePr>
          <p:cNvPr id="6" name="Google Shape;290;p15">
            <a:extLst>
              <a:ext uri="{FF2B5EF4-FFF2-40B4-BE49-F238E27FC236}">
                <a16:creationId xmlns:a16="http://schemas.microsoft.com/office/drawing/2014/main" id="{5017D4E5-F4EE-4999-AC4E-6BDC339EE3EC}"/>
              </a:ext>
            </a:extLst>
          </p:cNvPr>
          <p:cNvGraphicFramePr/>
          <p:nvPr>
            <p:extLst>
              <p:ext uri="{D42A27DB-BD31-4B8C-83A1-F6EECF244321}">
                <p14:modId xmlns:p14="http://schemas.microsoft.com/office/powerpoint/2010/main" val="409472509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704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7868C175-222F-4694-933F-7FFF64FAA6F4}"/>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a:solidFill>
                  <a:srgbClr val="FFFFFF"/>
                </a:solidFill>
                <a:latin typeface="+mj-lt"/>
                <a:ea typeface="+mj-ea"/>
                <a:cs typeface="+mj-cs"/>
              </a:rPr>
              <a:t>Conclusions</a:t>
            </a:r>
          </a:p>
        </p:txBody>
      </p:sp>
      <p:sp>
        <p:nvSpPr>
          <p:cNvPr id="4" name="Google Shape;314;p19">
            <a:extLst>
              <a:ext uri="{FF2B5EF4-FFF2-40B4-BE49-F238E27FC236}">
                <a16:creationId xmlns:a16="http://schemas.microsoft.com/office/drawing/2014/main" id="{638D7FEA-9884-40CE-B5D6-6D43A775B8FD}"/>
              </a:ext>
            </a:extLst>
          </p:cNvPr>
          <p:cNvSpPr txBox="1">
            <a:spLocks/>
          </p:cNvSpPr>
          <p:nvPr/>
        </p:nvSpPr>
        <p:spPr>
          <a:xfrm>
            <a:off x="5768622" y="428978"/>
            <a:ext cx="6242756" cy="5603521"/>
          </a:xfrm>
          <a:prstGeom prst="rect">
            <a:avLst/>
          </a:prstGeom>
        </p:spPr>
        <p:txBody>
          <a:bodyPr spcFirstLastPara="1"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2400"/>
              </a:spcAft>
              <a:buNone/>
            </a:pPr>
            <a:r>
              <a:rPr lang="en-US" sz="1800" dirty="0">
                <a:solidFill>
                  <a:schemeClr val="bg1"/>
                </a:solidFill>
              </a:rPr>
              <a:t>feature.</a:t>
            </a:r>
          </a:p>
          <a:p>
            <a:pPr marL="285750">
              <a:spcAft>
                <a:spcPts val="600"/>
              </a:spcAft>
            </a:pPr>
            <a:r>
              <a:rPr lang="en-US" sz="2000" dirty="0">
                <a:solidFill>
                  <a:srgbClr val="000000"/>
                </a:solidFill>
              </a:rPr>
              <a:t> Inefficiency of scale</a:t>
            </a:r>
          </a:p>
          <a:p>
            <a:pPr marL="285750">
              <a:spcAft>
                <a:spcPts val="600"/>
              </a:spcAft>
            </a:pPr>
            <a:r>
              <a:rPr lang="en-US" sz="2000" dirty="0">
                <a:solidFill>
                  <a:srgbClr val="000000"/>
                </a:solidFill>
              </a:rPr>
              <a:t>No sharing universal fixed costs and activities.</a:t>
            </a:r>
          </a:p>
          <a:p>
            <a:pPr marL="285750">
              <a:spcAft>
                <a:spcPts val="600"/>
              </a:spcAft>
            </a:pPr>
            <a:r>
              <a:rPr lang="en-US" sz="2000" dirty="0">
                <a:solidFill>
                  <a:srgbClr val="000000"/>
                </a:solidFill>
              </a:rPr>
              <a:t>Overlapping “paths” decrease overall quality and utility.</a:t>
            </a:r>
          </a:p>
          <a:p>
            <a:pPr marL="285750">
              <a:spcAft>
                <a:spcPts val="600"/>
              </a:spcAft>
            </a:pPr>
            <a:r>
              <a:rPr lang="en-US" sz="2000" dirty="0">
                <a:solidFill>
                  <a:srgbClr val="000000"/>
                </a:solidFill>
              </a:rPr>
              <a:t>“Cruising” consumes system resources; no output </a:t>
            </a:r>
          </a:p>
          <a:p>
            <a:pPr marL="742950" lvl="1">
              <a:spcAft>
                <a:spcPts val="1600"/>
              </a:spcAft>
            </a:pPr>
            <a:endParaRPr lang="en-US" sz="2000" dirty="0">
              <a:solidFill>
                <a:srgbClr val="000000"/>
              </a:solidFill>
            </a:endParaRPr>
          </a:p>
        </p:txBody>
      </p:sp>
      <p:sp>
        <p:nvSpPr>
          <p:cNvPr id="3" name="TextBox 2">
            <a:extLst>
              <a:ext uri="{FF2B5EF4-FFF2-40B4-BE49-F238E27FC236}">
                <a16:creationId xmlns:a16="http://schemas.microsoft.com/office/drawing/2014/main" id="{39C41227-EB99-470A-83AB-7E60DA7ECB7E}"/>
              </a:ext>
            </a:extLst>
          </p:cNvPr>
          <p:cNvSpPr txBox="1"/>
          <p:nvPr/>
        </p:nvSpPr>
        <p:spPr>
          <a:xfrm>
            <a:off x="4309239" y="270588"/>
            <a:ext cx="7792449" cy="830997"/>
          </a:xfrm>
          <a:prstGeom prst="rect">
            <a:avLst/>
          </a:prstGeom>
          <a:noFill/>
        </p:spPr>
        <p:txBody>
          <a:bodyPr wrap="square" rtlCol="0">
            <a:spAutoFit/>
          </a:bodyPr>
          <a:lstStyle/>
          <a:p>
            <a:pPr>
              <a:spcAft>
                <a:spcPts val="2400"/>
              </a:spcAft>
            </a:pPr>
            <a:r>
              <a:rPr lang="en-US" sz="2800" b="1" dirty="0">
                <a:solidFill>
                  <a:srgbClr val="000000"/>
                </a:solidFill>
              </a:rPr>
              <a:t>Primary cause</a:t>
            </a:r>
            <a:r>
              <a:rPr lang="en-US" sz="2800" dirty="0">
                <a:solidFill>
                  <a:srgbClr val="000000"/>
                </a:solidFill>
              </a:rPr>
              <a:t>:  </a:t>
            </a:r>
            <a:r>
              <a:rPr lang="en-US" sz="2000" dirty="0">
                <a:solidFill>
                  <a:srgbClr val="000000"/>
                </a:solidFill>
              </a:rPr>
              <a:t>Uncoordinated and Inefficient implementation of an ad-hoc, naïve-agent,  “Delivery as a Service” feature.</a:t>
            </a:r>
            <a:endParaRPr lang="en-US" dirty="0">
              <a:solidFill>
                <a:srgbClr val="000000"/>
              </a:solidFill>
            </a:endParaRPr>
          </a:p>
        </p:txBody>
      </p:sp>
      <p:sp>
        <p:nvSpPr>
          <p:cNvPr id="5" name="Slide Number Placeholder 4">
            <a:extLst>
              <a:ext uri="{FF2B5EF4-FFF2-40B4-BE49-F238E27FC236}">
                <a16:creationId xmlns:a16="http://schemas.microsoft.com/office/drawing/2014/main" id="{ABF78B91-9831-49C7-95C6-FF0B3EBB3AD9}"/>
              </a:ext>
            </a:extLst>
          </p:cNvPr>
          <p:cNvSpPr>
            <a:spLocks noGrp="1"/>
          </p:cNvSpPr>
          <p:nvPr>
            <p:ph type="sldNum" sz="quarter" idx="12"/>
          </p:nvPr>
        </p:nvSpPr>
        <p:spPr/>
        <p:txBody>
          <a:bodyPr/>
          <a:lstStyle/>
          <a:p>
            <a:fld id="{D88D7B1F-A9BF-4258-B7D0-5AD5D41C5053}" type="slidenum">
              <a:rPr lang="en-HK" smtClean="0"/>
              <a:t>14</a:t>
            </a:fld>
            <a:endParaRPr lang="en-HK"/>
          </a:p>
        </p:txBody>
      </p:sp>
    </p:spTree>
    <p:extLst>
      <p:ext uri="{BB962C8B-B14F-4D97-AF65-F5344CB8AC3E}">
        <p14:creationId xmlns:p14="http://schemas.microsoft.com/office/powerpoint/2010/main" val="1916889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EDB3D-F805-42F8-B9A5-96AB43A0AB24}"/>
              </a:ext>
            </a:extLst>
          </p:cNvPr>
          <p:cNvSpPr txBox="1"/>
          <p:nvPr/>
        </p:nvSpPr>
        <p:spPr>
          <a:xfrm>
            <a:off x="871959" y="116397"/>
            <a:ext cx="10120132" cy="492443"/>
          </a:xfrm>
          <a:prstGeom prst="rect">
            <a:avLst/>
          </a:prstGeom>
          <a:noFill/>
        </p:spPr>
        <p:txBody>
          <a:bodyPr wrap="square" lIns="0" tIns="0" rIns="0" bIns="0" rtlCol="0">
            <a:spAutoFit/>
          </a:bodyPr>
          <a:lstStyle/>
          <a:p>
            <a:pPr algn="ctr">
              <a:tabLst>
                <a:tab pos="347663" algn="l"/>
              </a:tabLst>
            </a:pPr>
            <a:r>
              <a:rPr lang="en-US" sz="3200" b="1" dirty="0">
                <a:solidFill>
                  <a:srgbClr val="30353F"/>
                </a:solidFill>
                <a:latin typeface="+mj-lt"/>
              </a:rPr>
              <a:t>Recommendation: Shift commuters to Mass Transit System</a:t>
            </a:r>
          </a:p>
        </p:txBody>
      </p:sp>
      <p:sp>
        <p:nvSpPr>
          <p:cNvPr id="3" name="TextBox 2">
            <a:extLst>
              <a:ext uri="{FF2B5EF4-FFF2-40B4-BE49-F238E27FC236}">
                <a16:creationId xmlns:a16="http://schemas.microsoft.com/office/drawing/2014/main" id="{19EFF98C-D0C6-4450-A631-03117F48CD0A}"/>
              </a:ext>
            </a:extLst>
          </p:cNvPr>
          <p:cNvSpPr txBox="1"/>
          <p:nvPr/>
        </p:nvSpPr>
        <p:spPr>
          <a:xfrm>
            <a:off x="270579" y="1284497"/>
            <a:ext cx="4521340" cy="400110"/>
          </a:xfrm>
          <a:prstGeom prst="rect">
            <a:avLst/>
          </a:prstGeom>
          <a:noFill/>
        </p:spPr>
        <p:txBody>
          <a:bodyPr wrap="square" rtlCol="0">
            <a:spAutoFit/>
          </a:bodyPr>
          <a:lstStyle/>
          <a:p>
            <a:r>
              <a:rPr lang="en-US" sz="2000" dirty="0"/>
              <a:t>Fix issues related to:</a:t>
            </a:r>
          </a:p>
        </p:txBody>
      </p:sp>
      <p:graphicFrame>
        <p:nvGraphicFramePr>
          <p:cNvPr id="4" name="Diagram 3">
            <a:extLst>
              <a:ext uri="{FF2B5EF4-FFF2-40B4-BE49-F238E27FC236}">
                <a16:creationId xmlns:a16="http://schemas.microsoft.com/office/drawing/2014/main" id="{FAAD1AE4-55AE-4644-8975-045F40729EA0}"/>
              </a:ext>
            </a:extLst>
          </p:cNvPr>
          <p:cNvGraphicFramePr/>
          <p:nvPr/>
        </p:nvGraphicFramePr>
        <p:xfrm>
          <a:off x="270579" y="1746455"/>
          <a:ext cx="3900165" cy="3944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8D083FB-66C2-4D79-BD41-D8E0350EA3A7}"/>
              </a:ext>
            </a:extLst>
          </p:cNvPr>
          <p:cNvSpPr txBox="1"/>
          <p:nvPr/>
        </p:nvSpPr>
        <p:spPr>
          <a:xfrm>
            <a:off x="5052424" y="1357456"/>
            <a:ext cx="4521340" cy="523220"/>
          </a:xfrm>
          <a:prstGeom prst="rect">
            <a:avLst/>
          </a:prstGeom>
          <a:noFill/>
        </p:spPr>
        <p:txBody>
          <a:bodyPr wrap="square" rtlCol="0">
            <a:spAutoFit/>
          </a:bodyPr>
          <a:lstStyle/>
          <a:p>
            <a:r>
              <a:rPr lang="en-US" sz="2800" dirty="0"/>
              <a:t>Improve connectivity :</a:t>
            </a:r>
          </a:p>
        </p:txBody>
      </p:sp>
      <p:sp>
        <p:nvSpPr>
          <p:cNvPr id="7" name="TextBox 6">
            <a:extLst>
              <a:ext uri="{FF2B5EF4-FFF2-40B4-BE49-F238E27FC236}">
                <a16:creationId xmlns:a16="http://schemas.microsoft.com/office/drawing/2014/main" id="{BFF2F4EB-EA3A-4075-8588-AC6BF9EF603A}"/>
              </a:ext>
            </a:extLst>
          </p:cNvPr>
          <p:cNvSpPr txBox="1"/>
          <p:nvPr/>
        </p:nvSpPr>
        <p:spPr>
          <a:xfrm>
            <a:off x="4791919" y="2379842"/>
            <a:ext cx="6903370" cy="280076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600" dirty="0"/>
              <a:t>Better co-ordination between bus routes and subway stations</a:t>
            </a:r>
          </a:p>
          <a:p>
            <a:pPr marL="342900" indent="-342900">
              <a:spcAft>
                <a:spcPts val="1200"/>
              </a:spcAft>
              <a:buFont typeface="Arial" panose="020B0604020202020204" pitchFamily="34" charset="0"/>
              <a:buChar char="•"/>
            </a:pPr>
            <a:r>
              <a:rPr lang="en-US" sz="2600" dirty="0"/>
              <a:t>Improve utilization of yellow &amp; green cabs by deploying them on fixed routes between stations, connecting key drop-off locations</a:t>
            </a:r>
          </a:p>
          <a:p>
            <a:pPr marL="342900" indent="-342900">
              <a:buFont typeface="Arial" panose="020B0604020202020204" pitchFamily="34" charset="0"/>
              <a:buChar char="•"/>
            </a:pPr>
            <a:r>
              <a:rPr lang="en-US" sz="2600" dirty="0"/>
              <a:t>Encourage pooled cab services</a:t>
            </a:r>
            <a:endParaRPr lang="en-HK" sz="2600" dirty="0"/>
          </a:p>
        </p:txBody>
      </p:sp>
    </p:spTree>
    <p:extLst>
      <p:ext uri="{BB962C8B-B14F-4D97-AF65-F5344CB8AC3E}">
        <p14:creationId xmlns:p14="http://schemas.microsoft.com/office/powerpoint/2010/main" val="159169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EDB3D-F805-42F8-B9A5-96AB43A0AB24}"/>
              </a:ext>
            </a:extLst>
          </p:cNvPr>
          <p:cNvSpPr txBox="1"/>
          <p:nvPr/>
        </p:nvSpPr>
        <p:spPr>
          <a:xfrm>
            <a:off x="1314866" y="255901"/>
            <a:ext cx="9329818" cy="369332"/>
          </a:xfrm>
          <a:prstGeom prst="rect">
            <a:avLst/>
          </a:prstGeom>
          <a:noFill/>
        </p:spPr>
        <p:txBody>
          <a:bodyPr wrap="square" lIns="0" tIns="0" rIns="0" bIns="0" rtlCol="0">
            <a:spAutoFit/>
          </a:bodyPr>
          <a:lstStyle/>
          <a:p>
            <a:pPr algn="ctr">
              <a:tabLst>
                <a:tab pos="347663" algn="l"/>
              </a:tabLst>
            </a:pPr>
            <a:r>
              <a:rPr lang="en-US" sz="2400" b="1" dirty="0">
                <a:solidFill>
                  <a:srgbClr val="30353F"/>
                </a:solidFill>
                <a:latin typeface="+mj-lt"/>
              </a:rPr>
              <a:t>Recommendation: </a:t>
            </a:r>
            <a:r>
              <a:rPr lang="en-US" sz="2400" dirty="0"/>
              <a:t>Centralized multistoried Municipal parking structures</a:t>
            </a:r>
            <a:endParaRPr lang="en-US" sz="2400" b="1" dirty="0">
              <a:solidFill>
                <a:srgbClr val="30353F"/>
              </a:solidFill>
              <a:latin typeface="+mj-lt"/>
            </a:endParaRPr>
          </a:p>
        </p:txBody>
      </p:sp>
      <p:graphicFrame>
        <p:nvGraphicFramePr>
          <p:cNvPr id="4" name="Diagram 3">
            <a:extLst>
              <a:ext uri="{FF2B5EF4-FFF2-40B4-BE49-F238E27FC236}">
                <a16:creationId xmlns:a16="http://schemas.microsoft.com/office/drawing/2014/main" id="{25584FBF-4FE5-4356-B088-8B1FFE539512}"/>
              </a:ext>
            </a:extLst>
          </p:cNvPr>
          <p:cNvGraphicFramePr/>
          <p:nvPr/>
        </p:nvGraphicFramePr>
        <p:xfrm>
          <a:off x="3927141" y="909940"/>
          <a:ext cx="7891976" cy="3247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2E6CE2F-DDA5-4475-8BAC-14F797221369}"/>
              </a:ext>
            </a:extLst>
          </p:cNvPr>
          <p:cNvSpPr txBox="1"/>
          <p:nvPr/>
        </p:nvSpPr>
        <p:spPr>
          <a:xfrm>
            <a:off x="4091219" y="3467595"/>
            <a:ext cx="731048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Geo-spatial analysis to optimal identify locations for parking structures </a:t>
            </a:r>
            <a:endParaRPr lang="en-HK" sz="2400" dirty="0"/>
          </a:p>
          <a:p>
            <a:pPr marL="342900" indent="-342900">
              <a:buFont typeface="Arial" panose="020B0604020202020204" pitchFamily="34" charset="0"/>
              <a:buChar char="•"/>
            </a:pPr>
            <a:r>
              <a:rPr lang="en-US" sz="2400" dirty="0"/>
              <a:t>IoT devices can help integrate the taxis with TLC’s server to ensure regulations</a:t>
            </a:r>
          </a:p>
          <a:p>
            <a:pPr marL="342900" indent="-342900">
              <a:buFont typeface="Arial" panose="020B0604020202020204" pitchFamily="34" charset="0"/>
              <a:buChar char="•"/>
            </a:pPr>
            <a:r>
              <a:rPr lang="en-US" sz="2400" dirty="0"/>
              <a:t>APIs to Police Department to identify ‘booking status’ and ensure monitoring</a:t>
            </a:r>
          </a:p>
          <a:p>
            <a:pPr marL="342900" indent="-342900">
              <a:buFont typeface="Arial" panose="020B0604020202020204" pitchFamily="34" charset="0"/>
              <a:buChar char="•"/>
            </a:pPr>
            <a:r>
              <a:rPr lang="en-US" sz="2400" dirty="0"/>
              <a:t>Demand forecasting for better distribution of service and lower waiting times</a:t>
            </a:r>
            <a:endParaRPr lang="en-HK" sz="2400" dirty="0"/>
          </a:p>
        </p:txBody>
      </p:sp>
      <p:pic>
        <p:nvPicPr>
          <p:cNvPr id="8" name="Picture 7">
            <a:extLst>
              <a:ext uri="{FF2B5EF4-FFF2-40B4-BE49-F238E27FC236}">
                <a16:creationId xmlns:a16="http://schemas.microsoft.com/office/drawing/2014/main" id="{4C6C94BB-0F48-49BB-B060-8621F4AA252D}"/>
              </a:ext>
            </a:extLst>
          </p:cNvPr>
          <p:cNvPicPr>
            <a:picLocks noChangeAspect="1"/>
          </p:cNvPicPr>
          <p:nvPr/>
        </p:nvPicPr>
        <p:blipFill>
          <a:blip r:embed="rId7"/>
          <a:stretch>
            <a:fillRect/>
          </a:stretch>
        </p:blipFill>
        <p:spPr>
          <a:xfrm>
            <a:off x="269929" y="1005003"/>
            <a:ext cx="3087756" cy="5385488"/>
          </a:xfrm>
          <a:prstGeom prst="rect">
            <a:avLst/>
          </a:prstGeom>
        </p:spPr>
      </p:pic>
      <p:sp>
        <p:nvSpPr>
          <p:cNvPr id="9" name="Flowchart: Connector 8">
            <a:extLst>
              <a:ext uri="{FF2B5EF4-FFF2-40B4-BE49-F238E27FC236}">
                <a16:creationId xmlns:a16="http://schemas.microsoft.com/office/drawing/2014/main" id="{1108F052-566A-49E8-9243-EA8DB777A794}"/>
              </a:ext>
            </a:extLst>
          </p:cNvPr>
          <p:cNvSpPr/>
          <p:nvPr/>
        </p:nvSpPr>
        <p:spPr>
          <a:xfrm>
            <a:off x="1141258" y="4856991"/>
            <a:ext cx="106017" cy="11927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 name="Arrow: Curved Up 9">
            <a:extLst>
              <a:ext uri="{FF2B5EF4-FFF2-40B4-BE49-F238E27FC236}">
                <a16:creationId xmlns:a16="http://schemas.microsoft.com/office/drawing/2014/main" id="{264682E2-92C1-44A1-9310-3B7B77F941DD}"/>
              </a:ext>
            </a:extLst>
          </p:cNvPr>
          <p:cNvSpPr/>
          <p:nvPr/>
        </p:nvSpPr>
        <p:spPr>
          <a:xfrm rot="17456334">
            <a:off x="1241200" y="4076738"/>
            <a:ext cx="1878748" cy="60530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solidFill>
                <a:schemeClr val="tx1"/>
              </a:solidFill>
            </a:endParaRPr>
          </a:p>
        </p:txBody>
      </p:sp>
      <p:sp>
        <p:nvSpPr>
          <p:cNvPr id="11" name="Flowchart: Connector 10">
            <a:extLst>
              <a:ext uri="{FF2B5EF4-FFF2-40B4-BE49-F238E27FC236}">
                <a16:creationId xmlns:a16="http://schemas.microsoft.com/office/drawing/2014/main" id="{2126B030-4612-4D0A-A3DA-F94D9B309DB7}"/>
              </a:ext>
            </a:extLst>
          </p:cNvPr>
          <p:cNvSpPr/>
          <p:nvPr/>
        </p:nvSpPr>
        <p:spPr>
          <a:xfrm>
            <a:off x="2021855" y="3266730"/>
            <a:ext cx="106017" cy="11927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1143177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7A05EFBC-A502-444E-8127-BD85F3B999FD}"/>
              </a:ext>
            </a:extLst>
          </p:cNvPr>
          <p:cNvSpPr txBox="1"/>
          <p:nvPr/>
        </p:nvSpPr>
        <p:spPr>
          <a:xfrm>
            <a:off x="211101" y="1972265"/>
            <a:ext cx="4349610" cy="2913470"/>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100" u="sng" kern="1200" dirty="0">
                <a:solidFill>
                  <a:srgbClr val="FFFFFF"/>
                </a:solidFill>
                <a:latin typeface="+mj-lt"/>
                <a:ea typeface="+mj-ea"/>
                <a:cs typeface="+mj-cs"/>
              </a:rPr>
              <a:t>Recommendation</a:t>
            </a:r>
            <a:r>
              <a:rPr lang="en-US" sz="4100" b="1" kern="1200" dirty="0">
                <a:solidFill>
                  <a:srgbClr val="FFFFFF"/>
                </a:solidFill>
                <a:latin typeface="+mj-lt"/>
                <a:ea typeface="+mj-ea"/>
                <a:cs typeface="+mj-cs"/>
              </a:rPr>
              <a:t>: </a:t>
            </a:r>
            <a:r>
              <a:rPr lang="en-US" sz="4100" kern="1200" dirty="0">
                <a:solidFill>
                  <a:srgbClr val="FFFFFF"/>
                </a:solidFill>
                <a:latin typeface="+mj-lt"/>
                <a:ea typeface="+mj-ea"/>
                <a:cs typeface="+mj-cs"/>
              </a:rPr>
              <a:t>Free market trade of short term licenses</a:t>
            </a:r>
          </a:p>
        </p:txBody>
      </p:sp>
      <p:sp>
        <p:nvSpPr>
          <p:cNvPr id="3" name="Google Shape;290;p15">
            <a:extLst>
              <a:ext uri="{FF2B5EF4-FFF2-40B4-BE49-F238E27FC236}">
                <a16:creationId xmlns:a16="http://schemas.microsoft.com/office/drawing/2014/main" id="{D1D2E6C6-5D6E-4602-BF12-D5B19DDD27C9}"/>
              </a:ext>
            </a:extLst>
          </p:cNvPr>
          <p:cNvSpPr txBox="1">
            <a:spLocks/>
          </p:cNvSpPr>
          <p:nvPr/>
        </p:nvSpPr>
        <p:spPr>
          <a:xfrm>
            <a:off x="5633156" y="158044"/>
            <a:ext cx="6082110" cy="6116521"/>
          </a:xfrm>
          <a:prstGeom prst="rect">
            <a:avLst/>
          </a:prstGeom>
        </p:spPr>
        <p:txBody>
          <a:bodyPr spcFirstLastPara="1"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spcAft>
                <a:spcPts val="1600"/>
              </a:spcAft>
            </a:pPr>
            <a:r>
              <a:rPr lang="en-US" sz="2000">
                <a:solidFill>
                  <a:srgbClr val="000000"/>
                </a:solidFill>
              </a:rPr>
              <a:t>Restructure the current market and introduce a platform for free trade of right to operate taxis	</a:t>
            </a:r>
          </a:p>
          <a:p>
            <a:pPr lvl="1">
              <a:spcBef>
                <a:spcPts val="0"/>
              </a:spcBef>
              <a:spcAft>
                <a:spcPts val="1600"/>
              </a:spcAft>
            </a:pPr>
            <a:r>
              <a:rPr lang="en-US" sz="2000">
                <a:solidFill>
                  <a:srgbClr val="000000"/>
                </a:solidFill>
              </a:rPr>
              <a:t>Allocate licenses to each category of taxis</a:t>
            </a:r>
          </a:p>
          <a:p>
            <a:pPr lvl="1">
              <a:spcBef>
                <a:spcPts val="0"/>
              </a:spcBef>
              <a:spcAft>
                <a:spcPts val="1600"/>
              </a:spcAft>
            </a:pPr>
            <a:r>
              <a:rPr lang="en-US" sz="2000">
                <a:solidFill>
                  <a:srgbClr val="000000"/>
                </a:solidFill>
              </a:rPr>
              <a:t>Short term contracts for maintaining liquidity in the system</a:t>
            </a:r>
          </a:p>
          <a:p>
            <a:pPr lvl="1">
              <a:spcBef>
                <a:spcPts val="0"/>
              </a:spcBef>
              <a:spcAft>
                <a:spcPts val="1600"/>
              </a:spcAft>
            </a:pPr>
            <a:r>
              <a:rPr lang="en-US" sz="2000">
                <a:solidFill>
                  <a:srgbClr val="000000"/>
                </a:solidFill>
              </a:rPr>
              <a:t>Compensation of financial losses for medallion holders (share of taxi market)</a:t>
            </a:r>
          </a:p>
          <a:p>
            <a:pPr marL="457200" lvl="1">
              <a:spcBef>
                <a:spcPts val="0"/>
              </a:spcBef>
              <a:spcAft>
                <a:spcPts val="1600"/>
              </a:spcAft>
            </a:pPr>
            <a:endParaRPr lang="en-US" sz="2000">
              <a:solidFill>
                <a:srgbClr val="000000"/>
              </a:solidFill>
            </a:endParaRPr>
          </a:p>
          <a:p>
            <a:pPr>
              <a:spcBef>
                <a:spcPts val="0"/>
              </a:spcBef>
              <a:spcAft>
                <a:spcPts val="1600"/>
              </a:spcAft>
            </a:pPr>
            <a:r>
              <a:rPr lang="en-US" sz="2000">
                <a:solidFill>
                  <a:srgbClr val="000000"/>
                </a:solidFill>
              </a:rPr>
              <a:t>Examples: Many Municipal transit authorities auction bus routes</a:t>
            </a:r>
            <a:endParaRPr lang="en-US" sz="2000" dirty="0">
              <a:solidFill>
                <a:srgbClr val="000000"/>
              </a:solidFill>
            </a:endParaRPr>
          </a:p>
        </p:txBody>
      </p:sp>
      <p:sp>
        <p:nvSpPr>
          <p:cNvPr id="4" name="Google Shape;290;p15">
            <a:extLst>
              <a:ext uri="{FF2B5EF4-FFF2-40B4-BE49-F238E27FC236}">
                <a16:creationId xmlns:a16="http://schemas.microsoft.com/office/drawing/2014/main" id="{48FAB0A0-BD89-4127-B49C-1F930D7345DC}"/>
              </a:ext>
            </a:extLst>
          </p:cNvPr>
          <p:cNvSpPr txBox="1">
            <a:spLocks/>
          </p:cNvSpPr>
          <p:nvPr/>
        </p:nvSpPr>
        <p:spPr>
          <a:xfrm>
            <a:off x="3004998" y="583435"/>
            <a:ext cx="7854961" cy="62781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endParaRPr lang="en-HK" dirty="0"/>
          </a:p>
        </p:txBody>
      </p:sp>
    </p:spTree>
    <p:extLst>
      <p:ext uri="{BB962C8B-B14F-4D97-AF65-F5344CB8AC3E}">
        <p14:creationId xmlns:p14="http://schemas.microsoft.com/office/powerpoint/2010/main" val="3437615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7A05EFBC-A502-444E-8127-BD85F3B999FD}"/>
              </a:ext>
            </a:extLst>
          </p:cNvPr>
          <p:cNvSpPr txBox="1"/>
          <p:nvPr/>
        </p:nvSpPr>
        <p:spPr>
          <a:xfrm>
            <a:off x="211101" y="1972265"/>
            <a:ext cx="4349610" cy="2913470"/>
          </a:xfrm>
          <a:prstGeom prst="rect">
            <a:avLst/>
          </a:prstGeom>
        </p:spPr>
        <p:txBody>
          <a:bodyPr vert="horz" lIns="91440" tIns="45720" rIns="91440" bIns="45720" rtlCol="0" anchor="ctr">
            <a:normAutofit fontScale="92500"/>
          </a:bodyPr>
          <a:lstStyle/>
          <a:p>
            <a:pPr algn="ctr">
              <a:lnSpc>
                <a:spcPct val="90000"/>
              </a:lnSpc>
              <a:spcBef>
                <a:spcPct val="0"/>
              </a:spcBef>
              <a:spcAft>
                <a:spcPts val="600"/>
              </a:spcAft>
              <a:tabLst>
                <a:tab pos="347663" algn="l"/>
              </a:tabLst>
            </a:pPr>
            <a:r>
              <a:rPr lang="en-US" sz="4400" b="1" u="sng" dirty="0">
                <a:solidFill>
                  <a:srgbClr val="FFFFFF"/>
                </a:solidFill>
              </a:rPr>
              <a:t>Recommendation </a:t>
            </a:r>
            <a:r>
              <a:rPr lang="en-US" sz="4400" b="1" dirty="0">
                <a:solidFill>
                  <a:srgbClr val="FFFFFF"/>
                </a:solidFill>
              </a:rPr>
              <a:t>: </a:t>
            </a:r>
          </a:p>
          <a:p>
            <a:pPr algn="ctr">
              <a:lnSpc>
                <a:spcPct val="90000"/>
              </a:lnSpc>
              <a:spcBef>
                <a:spcPct val="0"/>
              </a:spcBef>
              <a:spcAft>
                <a:spcPts val="600"/>
              </a:spcAft>
              <a:tabLst>
                <a:tab pos="347663" algn="l"/>
              </a:tabLst>
            </a:pPr>
            <a:r>
              <a:rPr lang="en-US" sz="4400" dirty="0">
                <a:solidFill>
                  <a:srgbClr val="FFFFFF"/>
                </a:solidFill>
              </a:rPr>
              <a:t>Creation of a “HOV” lane for major throughways</a:t>
            </a:r>
          </a:p>
        </p:txBody>
      </p:sp>
      <p:sp>
        <p:nvSpPr>
          <p:cNvPr id="4" name="Google Shape;290;p15">
            <a:extLst>
              <a:ext uri="{FF2B5EF4-FFF2-40B4-BE49-F238E27FC236}">
                <a16:creationId xmlns:a16="http://schemas.microsoft.com/office/drawing/2014/main" id="{48FAB0A0-BD89-4127-B49C-1F930D7345DC}"/>
              </a:ext>
            </a:extLst>
          </p:cNvPr>
          <p:cNvSpPr txBox="1">
            <a:spLocks/>
          </p:cNvSpPr>
          <p:nvPr/>
        </p:nvSpPr>
        <p:spPr>
          <a:xfrm>
            <a:off x="3004998" y="583435"/>
            <a:ext cx="7854961" cy="62781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endParaRPr lang="en-HK" dirty="0"/>
          </a:p>
        </p:txBody>
      </p:sp>
      <p:pic>
        <p:nvPicPr>
          <p:cNvPr id="8" name="Picture 7">
            <a:extLst>
              <a:ext uri="{FF2B5EF4-FFF2-40B4-BE49-F238E27FC236}">
                <a16:creationId xmlns:a16="http://schemas.microsoft.com/office/drawing/2014/main" id="{601E794A-D458-4D06-B5BC-C0F9B8E01870}"/>
              </a:ext>
            </a:extLst>
          </p:cNvPr>
          <p:cNvPicPr>
            <a:picLocks noChangeAspect="1"/>
          </p:cNvPicPr>
          <p:nvPr/>
        </p:nvPicPr>
        <p:blipFill>
          <a:blip r:embed="rId4"/>
          <a:stretch>
            <a:fillRect/>
          </a:stretch>
        </p:blipFill>
        <p:spPr>
          <a:xfrm>
            <a:off x="5935858" y="1605279"/>
            <a:ext cx="5666313" cy="3923922"/>
          </a:xfrm>
          <a:prstGeom prst="rect">
            <a:avLst/>
          </a:prstGeom>
        </p:spPr>
      </p:pic>
    </p:spTree>
    <p:extLst>
      <p:ext uri="{BB962C8B-B14F-4D97-AF65-F5344CB8AC3E}">
        <p14:creationId xmlns:p14="http://schemas.microsoft.com/office/powerpoint/2010/main" val="144537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7A05EFBC-A502-444E-8127-BD85F3B999FD}"/>
              </a:ext>
            </a:extLst>
          </p:cNvPr>
          <p:cNvSpPr txBox="1"/>
          <p:nvPr/>
        </p:nvSpPr>
        <p:spPr>
          <a:xfrm>
            <a:off x="211101" y="1972265"/>
            <a:ext cx="4349610" cy="2913470"/>
          </a:xfrm>
          <a:prstGeom prst="rect">
            <a:avLst/>
          </a:prstGeom>
        </p:spPr>
        <p:txBody>
          <a:bodyPr vert="horz" lIns="91440" tIns="45720" rIns="91440" bIns="45720" rtlCol="0" anchor="ctr">
            <a:normAutofit fontScale="92500" lnSpcReduction="20000"/>
          </a:bodyPr>
          <a:lstStyle/>
          <a:p>
            <a:pPr algn="ctr">
              <a:lnSpc>
                <a:spcPct val="90000"/>
              </a:lnSpc>
              <a:spcBef>
                <a:spcPct val="0"/>
              </a:spcBef>
              <a:spcAft>
                <a:spcPts val="600"/>
              </a:spcAft>
              <a:tabLst>
                <a:tab pos="347663" algn="l"/>
              </a:tabLst>
            </a:pPr>
            <a:r>
              <a:rPr lang="en-US" sz="4400" b="1" u="sng" dirty="0">
                <a:solidFill>
                  <a:srgbClr val="FFFFFF"/>
                </a:solidFill>
              </a:rPr>
              <a:t>Recommendation </a:t>
            </a:r>
            <a:r>
              <a:rPr lang="en-US" sz="4400" b="1" dirty="0">
                <a:solidFill>
                  <a:srgbClr val="FFFFFF"/>
                </a:solidFill>
              </a:rPr>
              <a:t>: </a:t>
            </a:r>
            <a:r>
              <a:rPr lang="en-US" sz="4400" dirty="0">
                <a:solidFill>
                  <a:srgbClr val="FFFFFF"/>
                </a:solidFill>
              </a:rPr>
              <a:t>Centralized facilitator service for Manhattan (Object Request Broker)</a:t>
            </a:r>
          </a:p>
        </p:txBody>
      </p:sp>
      <p:sp>
        <p:nvSpPr>
          <p:cNvPr id="4" name="Google Shape;290;p15">
            <a:extLst>
              <a:ext uri="{FF2B5EF4-FFF2-40B4-BE49-F238E27FC236}">
                <a16:creationId xmlns:a16="http://schemas.microsoft.com/office/drawing/2014/main" id="{48FAB0A0-BD89-4127-B49C-1F930D7345DC}"/>
              </a:ext>
            </a:extLst>
          </p:cNvPr>
          <p:cNvSpPr txBox="1">
            <a:spLocks/>
          </p:cNvSpPr>
          <p:nvPr/>
        </p:nvSpPr>
        <p:spPr>
          <a:xfrm>
            <a:off x="3004998" y="583435"/>
            <a:ext cx="7854961" cy="62781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endParaRPr lang="en-HK" dirty="0"/>
          </a:p>
        </p:txBody>
      </p:sp>
      <p:pic>
        <p:nvPicPr>
          <p:cNvPr id="10" name="Picture 9">
            <a:extLst>
              <a:ext uri="{FF2B5EF4-FFF2-40B4-BE49-F238E27FC236}">
                <a16:creationId xmlns:a16="http://schemas.microsoft.com/office/drawing/2014/main" id="{D179CAD3-1FA3-4319-93E4-BD279701DE29}"/>
              </a:ext>
            </a:extLst>
          </p:cNvPr>
          <p:cNvPicPr>
            <a:picLocks noChangeAspect="1"/>
          </p:cNvPicPr>
          <p:nvPr/>
        </p:nvPicPr>
        <p:blipFill>
          <a:blip r:embed="rId4"/>
          <a:stretch>
            <a:fillRect/>
          </a:stretch>
        </p:blipFill>
        <p:spPr>
          <a:xfrm>
            <a:off x="5796657" y="583435"/>
            <a:ext cx="5465951" cy="3990144"/>
          </a:xfrm>
          <a:prstGeom prst="rect">
            <a:avLst/>
          </a:prstGeom>
        </p:spPr>
      </p:pic>
      <p:sp>
        <p:nvSpPr>
          <p:cNvPr id="12" name="Rectangle 11">
            <a:extLst>
              <a:ext uri="{FF2B5EF4-FFF2-40B4-BE49-F238E27FC236}">
                <a16:creationId xmlns:a16="http://schemas.microsoft.com/office/drawing/2014/main" id="{B0E81BB1-A924-43D2-94ED-21FAEBAD89C6}"/>
              </a:ext>
            </a:extLst>
          </p:cNvPr>
          <p:cNvSpPr/>
          <p:nvPr/>
        </p:nvSpPr>
        <p:spPr>
          <a:xfrm>
            <a:off x="4744879" y="5367964"/>
            <a:ext cx="7854961" cy="646331"/>
          </a:xfrm>
          <a:prstGeom prst="rect">
            <a:avLst/>
          </a:prstGeom>
        </p:spPr>
        <p:txBody>
          <a:bodyPr wrap="square">
            <a:spAutoFit/>
          </a:bodyPr>
          <a:lstStyle/>
          <a:p>
            <a:r>
              <a:rPr lang="en-US" dirty="0"/>
              <a:t>AAMS Conference, 2009: </a:t>
            </a:r>
            <a:r>
              <a:rPr lang="en-US" b="1" i="1" dirty="0"/>
              <a:t>Multi-Agent Real Time Scheduling System for Taxi Companies </a:t>
            </a:r>
          </a:p>
        </p:txBody>
      </p:sp>
      <p:sp>
        <p:nvSpPr>
          <p:cNvPr id="15" name="Rectangle 14">
            <a:extLst>
              <a:ext uri="{FF2B5EF4-FFF2-40B4-BE49-F238E27FC236}">
                <a16:creationId xmlns:a16="http://schemas.microsoft.com/office/drawing/2014/main" id="{27C13F7C-C503-40DB-B316-139FDBE06097}"/>
              </a:ext>
            </a:extLst>
          </p:cNvPr>
          <p:cNvSpPr/>
          <p:nvPr/>
        </p:nvSpPr>
        <p:spPr>
          <a:xfrm>
            <a:off x="4184911" y="6089899"/>
            <a:ext cx="9268410" cy="369332"/>
          </a:xfrm>
          <a:prstGeom prst="rect">
            <a:avLst/>
          </a:prstGeom>
        </p:spPr>
        <p:txBody>
          <a:bodyPr wrap="square">
            <a:spAutoFit/>
          </a:bodyPr>
          <a:lstStyle/>
          <a:p>
            <a:r>
              <a:rPr lang="en-US" b="1" dirty="0"/>
              <a:t>Towards a Real-Time Agent Architecture - A Whitepaper: </a:t>
            </a:r>
            <a:r>
              <a:rPr lang="en-US" dirty="0"/>
              <a:t>List </a:t>
            </a:r>
            <a:r>
              <a:rPr lang="en-US" dirty="0" err="1"/>
              <a:t>DiPippo</a:t>
            </a:r>
            <a:r>
              <a:rPr lang="en-US" dirty="0"/>
              <a:t>, Ethan Hodys</a:t>
            </a:r>
          </a:p>
        </p:txBody>
      </p:sp>
    </p:spTree>
    <p:extLst>
      <p:ext uri="{BB962C8B-B14F-4D97-AF65-F5344CB8AC3E}">
        <p14:creationId xmlns:p14="http://schemas.microsoft.com/office/powerpoint/2010/main" val="360975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2C965F-050E-4C2C-A933-7E87BF372CF6}"/>
              </a:ext>
            </a:extLst>
          </p:cNvPr>
          <p:cNvSpPr txBox="1"/>
          <p:nvPr/>
        </p:nvSpPr>
        <p:spPr>
          <a:xfrm>
            <a:off x="5138210" y="116396"/>
            <a:ext cx="1915589"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Background</a:t>
            </a:r>
          </a:p>
        </p:txBody>
      </p:sp>
      <p:sp>
        <p:nvSpPr>
          <p:cNvPr id="6" name="Slide Number Placeholder 5">
            <a:extLst>
              <a:ext uri="{FF2B5EF4-FFF2-40B4-BE49-F238E27FC236}">
                <a16:creationId xmlns:a16="http://schemas.microsoft.com/office/drawing/2014/main" id="{50983E5C-4F28-446D-A0B3-948200A6E66E}"/>
              </a:ext>
            </a:extLst>
          </p:cNvPr>
          <p:cNvSpPr>
            <a:spLocks noGrp="1"/>
          </p:cNvSpPr>
          <p:nvPr>
            <p:ph type="sldNum" sz="quarter" idx="12"/>
          </p:nvPr>
        </p:nvSpPr>
        <p:spPr/>
        <p:txBody>
          <a:bodyPr/>
          <a:lstStyle/>
          <a:p>
            <a:fld id="{A428E537-E56B-49CA-B596-52598082FBE8}" type="slidenum">
              <a:rPr lang="en-US" smtClean="0"/>
              <a:t>2</a:t>
            </a:fld>
            <a:endParaRPr lang="en-US" dirty="0"/>
          </a:p>
        </p:txBody>
      </p:sp>
      <p:grpSp>
        <p:nvGrpSpPr>
          <p:cNvPr id="7" name="Group 6">
            <a:extLst>
              <a:ext uri="{FF2B5EF4-FFF2-40B4-BE49-F238E27FC236}">
                <a16:creationId xmlns:a16="http://schemas.microsoft.com/office/drawing/2014/main" id="{C82949B1-6789-4CCC-A8EA-FA4208F9D6F9}"/>
              </a:ext>
            </a:extLst>
          </p:cNvPr>
          <p:cNvGrpSpPr/>
          <p:nvPr/>
        </p:nvGrpSpPr>
        <p:grpSpPr>
          <a:xfrm>
            <a:off x="740568" y="1634540"/>
            <a:ext cx="1482453" cy="522160"/>
            <a:chOff x="2296754" y="1914588"/>
            <a:chExt cx="1482453" cy="522160"/>
          </a:xfrm>
        </p:grpSpPr>
        <p:sp>
          <p:nvSpPr>
            <p:cNvPr id="8" name="Hexagon 7">
              <a:extLst>
                <a:ext uri="{FF2B5EF4-FFF2-40B4-BE49-F238E27FC236}">
                  <a16:creationId xmlns:a16="http://schemas.microsoft.com/office/drawing/2014/main" id="{1D989BD7-A6C2-4943-BCB8-24E823A8E280}"/>
                </a:ext>
              </a:extLst>
            </p:cNvPr>
            <p:cNvSpPr/>
            <p:nvPr/>
          </p:nvSpPr>
          <p:spPr>
            <a:xfrm>
              <a:off x="2296754" y="1914588"/>
              <a:ext cx="1482453" cy="522160"/>
            </a:xfrm>
            <a:prstGeom prst="hexagon">
              <a:avLst>
                <a:gd name="adj" fmla="val 40000"/>
                <a:gd name="vf" fmla="val 11547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exagon 4">
              <a:extLst>
                <a:ext uri="{FF2B5EF4-FFF2-40B4-BE49-F238E27FC236}">
                  <a16:creationId xmlns:a16="http://schemas.microsoft.com/office/drawing/2014/main" id="{A24987EF-2A81-4310-BE55-ADF8CAF94C99}"/>
                </a:ext>
              </a:extLst>
            </p:cNvPr>
            <p:cNvSpPr txBox="1"/>
            <p:nvPr/>
          </p:nvSpPr>
          <p:spPr>
            <a:xfrm>
              <a:off x="2489912" y="1914588"/>
              <a:ext cx="1096135" cy="3860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br>
                <a:rPr lang="en-US" sz="1100" kern="1200" dirty="0"/>
              </a:br>
              <a:r>
                <a:rPr lang="en-US" sz="2800" kern="1200" dirty="0"/>
                <a:t>2013</a:t>
              </a:r>
            </a:p>
          </p:txBody>
        </p:sp>
      </p:grpSp>
      <p:cxnSp>
        <p:nvCxnSpPr>
          <p:cNvPr id="11" name="Straight Connector 10">
            <a:extLst>
              <a:ext uri="{FF2B5EF4-FFF2-40B4-BE49-F238E27FC236}">
                <a16:creationId xmlns:a16="http://schemas.microsoft.com/office/drawing/2014/main" id="{24D14D35-D1EE-4933-A415-1524739F8AD1}"/>
              </a:ext>
            </a:extLst>
          </p:cNvPr>
          <p:cNvCxnSpPr>
            <a:cxnSpLocks/>
          </p:cNvCxnSpPr>
          <p:nvPr/>
        </p:nvCxnSpPr>
        <p:spPr>
          <a:xfrm>
            <a:off x="3221501" y="1420837"/>
            <a:ext cx="0" cy="493551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A467E9AC-7C1D-4B7A-B8B5-77E60656062E}"/>
              </a:ext>
            </a:extLst>
          </p:cNvPr>
          <p:cNvSpPr/>
          <p:nvPr/>
        </p:nvSpPr>
        <p:spPr>
          <a:xfrm>
            <a:off x="196948" y="2546253"/>
            <a:ext cx="2518111" cy="2063816"/>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3" name="TextBox 12">
            <a:extLst>
              <a:ext uri="{FF2B5EF4-FFF2-40B4-BE49-F238E27FC236}">
                <a16:creationId xmlns:a16="http://schemas.microsoft.com/office/drawing/2014/main" id="{A38531C7-2011-46D5-8483-B330DCE32B94}"/>
              </a:ext>
            </a:extLst>
          </p:cNvPr>
          <p:cNvSpPr txBox="1"/>
          <p:nvPr/>
        </p:nvSpPr>
        <p:spPr>
          <a:xfrm>
            <a:off x="308516" y="2700998"/>
            <a:ext cx="2518117"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Public Subway</a:t>
            </a:r>
          </a:p>
          <a:p>
            <a:endParaRPr lang="en-US" dirty="0"/>
          </a:p>
          <a:p>
            <a:pPr marL="285750" indent="-285750">
              <a:buFont typeface="Wingdings" panose="05000000000000000000" pitchFamily="2" charset="2"/>
              <a:buChar char="Ø"/>
            </a:pPr>
            <a:r>
              <a:rPr lang="en-US" dirty="0"/>
              <a:t>Public Buses</a:t>
            </a:r>
          </a:p>
          <a:p>
            <a:endParaRPr lang="en-US" dirty="0"/>
          </a:p>
          <a:p>
            <a:pPr marL="285750" indent="-285750">
              <a:buFont typeface="Wingdings" panose="05000000000000000000" pitchFamily="2" charset="2"/>
              <a:buChar char="Ø"/>
            </a:pPr>
            <a:r>
              <a:rPr lang="en-US" dirty="0"/>
              <a:t>Private-Taxi and Limousine services</a:t>
            </a:r>
          </a:p>
        </p:txBody>
      </p:sp>
      <p:pic>
        <p:nvPicPr>
          <p:cNvPr id="15" name="Picture 14">
            <a:extLst>
              <a:ext uri="{FF2B5EF4-FFF2-40B4-BE49-F238E27FC236}">
                <a16:creationId xmlns:a16="http://schemas.microsoft.com/office/drawing/2014/main" id="{6B87B35A-050A-4F2B-9BE7-3F65361E9E42}"/>
              </a:ext>
            </a:extLst>
          </p:cNvPr>
          <p:cNvPicPr>
            <a:picLocks noChangeAspect="1"/>
          </p:cNvPicPr>
          <p:nvPr/>
        </p:nvPicPr>
        <p:blipFill>
          <a:blip r:embed="rId2"/>
          <a:stretch>
            <a:fillRect/>
          </a:stretch>
        </p:blipFill>
        <p:spPr>
          <a:xfrm>
            <a:off x="68704" y="5657705"/>
            <a:ext cx="1518031" cy="643011"/>
          </a:xfrm>
          <a:prstGeom prst="rect">
            <a:avLst/>
          </a:prstGeom>
        </p:spPr>
      </p:pic>
      <p:pic>
        <p:nvPicPr>
          <p:cNvPr id="16" name="Picture 15">
            <a:extLst>
              <a:ext uri="{FF2B5EF4-FFF2-40B4-BE49-F238E27FC236}">
                <a16:creationId xmlns:a16="http://schemas.microsoft.com/office/drawing/2014/main" id="{A88B817C-1AD3-41C5-85E5-AC1BD4450239}"/>
              </a:ext>
            </a:extLst>
          </p:cNvPr>
          <p:cNvPicPr>
            <a:picLocks noChangeAspect="1"/>
          </p:cNvPicPr>
          <p:nvPr/>
        </p:nvPicPr>
        <p:blipFill>
          <a:blip r:embed="rId3"/>
          <a:stretch>
            <a:fillRect/>
          </a:stretch>
        </p:blipFill>
        <p:spPr>
          <a:xfrm>
            <a:off x="1601940" y="4840736"/>
            <a:ext cx="1224693" cy="530031"/>
          </a:xfrm>
          <a:prstGeom prst="rect">
            <a:avLst/>
          </a:prstGeom>
        </p:spPr>
      </p:pic>
      <p:pic>
        <p:nvPicPr>
          <p:cNvPr id="17" name="Picture 16">
            <a:extLst>
              <a:ext uri="{FF2B5EF4-FFF2-40B4-BE49-F238E27FC236}">
                <a16:creationId xmlns:a16="http://schemas.microsoft.com/office/drawing/2014/main" id="{51B8EA70-012D-47A8-86CB-608081382DDF}"/>
              </a:ext>
            </a:extLst>
          </p:cNvPr>
          <p:cNvPicPr>
            <a:picLocks noChangeAspect="1"/>
          </p:cNvPicPr>
          <p:nvPr/>
        </p:nvPicPr>
        <p:blipFill>
          <a:blip r:embed="rId4"/>
          <a:stretch>
            <a:fillRect/>
          </a:stretch>
        </p:blipFill>
        <p:spPr>
          <a:xfrm>
            <a:off x="19326" y="4691459"/>
            <a:ext cx="1332551" cy="828586"/>
          </a:xfrm>
          <a:prstGeom prst="ellipse">
            <a:avLst/>
          </a:prstGeom>
          <a:ln>
            <a:noFill/>
          </a:ln>
          <a:effectLst>
            <a:softEdge rad="112500"/>
          </a:effectLst>
        </p:spPr>
      </p:pic>
      <p:pic>
        <p:nvPicPr>
          <p:cNvPr id="18" name="Picture 17">
            <a:extLst>
              <a:ext uri="{FF2B5EF4-FFF2-40B4-BE49-F238E27FC236}">
                <a16:creationId xmlns:a16="http://schemas.microsoft.com/office/drawing/2014/main" id="{724F5EBD-0B56-4D5B-A1F6-146D082C8206}"/>
              </a:ext>
            </a:extLst>
          </p:cNvPr>
          <p:cNvPicPr>
            <a:picLocks noChangeAspect="1"/>
          </p:cNvPicPr>
          <p:nvPr/>
        </p:nvPicPr>
        <p:blipFill>
          <a:blip r:embed="rId5"/>
          <a:stretch>
            <a:fillRect/>
          </a:stretch>
        </p:blipFill>
        <p:spPr>
          <a:xfrm>
            <a:off x="1661366" y="5479202"/>
            <a:ext cx="1185335" cy="877148"/>
          </a:xfrm>
          <a:prstGeom prst="rect">
            <a:avLst/>
          </a:prstGeom>
        </p:spPr>
      </p:pic>
      <p:sp>
        <p:nvSpPr>
          <p:cNvPr id="20" name="Rectangle 19">
            <a:extLst>
              <a:ext uri="{FF2B5EF4-FFF2-40B4-BE49-F238E27FC236}">
                <a16:creationId xmlns:a16="http://schemas.microsoft.com/office/drawing/2014/main" id="{4D2A8FC9-2CB2-4B86-843D-31B96EFABB6E}"/>
              </a:ext>
            </a:extLst>
          </p:cNvPr>
          <p:cNvSpPr/>
          <p:nvPr/>
        </p:nvSpPr>
        <p:spPr>
          <a:xfrm>
            <a:off x="3629465" y="1420837"/>
            <a:ext cx="7202658" cy="365125"/>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1" name="TextBox 20">
            <a:extLst>
              <a:ext uri="{FF2B5EF4-FFF2-40B4-BE49-F238E27FC236}">
                <a16:creationId xmlns:a16="http://schemas.microsoft.com/office/drawing/2014/main" id="{BD3EAE1E-6F0E-4053-B3F5-A541BE97AE03}"/>
              </a:ext>
            </a:extLst>
          </p:cNvPr>
          <p:cNvSpPr txBox="1"/>
          <p:nvPr/>
        </p:nvSpPr>
        <p:spPr>
          <a:xfrm>
            <a:off x="3616370" y="1420837"/>
            <a:ext cx="7637585" cy="369332"/>
          </a:xfrm>
          <a:prstGeom prst="rect">
            <a:avLst/>
          </a:prstGeom>
          <a:noFill/>
        </p:spPr>
        <p:txBody>
          <a:bodyPr wrap="square" rtlCol="0">
            <a:spAutoFit/>
          </a:bodyPr>
          <a:lstStyle/>
          <a:p>
            <a:r>
              <a:rPr lang="en-US" b="1" dirty="0"/>
              <a:t>Starting in 2013, came For Hire Vehicles ( FHVs ), began with Uber and Lyft</a:t>
            </a:r>
            <a:endParaRPr lang="en-HK" b="1" dirty="0"/>
          </a:p>
        </p:txBody>
      </p:sp>
      <p:pic>
        <p:nvPicPr>
          <p:cNvPr id="22" name="Picture 21">
            <a:extLst>
              <a:ext uri="{FF2B5EF4-FFF2-40B4-BE49-F238E27FC236}">
                <a16:creationId xmlns:a16="http://schemas.microsoft.com/office/drawing/2014/main" id="{EB6F633A-026B-42AD-9C84-90CA37DF6565}"/>
              </a:ext>
            </a:extLst>
          </p:cNvPr>
          <p:cNvPicPr>
            <a:picLocks noChangeAspect="1"/>
          </p:cNvPicPr>
          <p:nvPr/>
        </p:nvPicPr>
        <p:blipFill>
          <a:blip r:embed="rId6"/>
          <a:stretch>
            <a:fillRect/>
          </a:stretch>
        </p:blipFill>
        <p:spPr>
          <a:xfrm>
            <a:off x="5413830" y="1895620"/>
            <a:ext cx="682170" cy="646266"/>
          </a:xfrm>
          <a:prstGeom prst="rect">
            <a:avLst/>
          </a:prstGeom>
        </p:spPr>
      </p:pic>
      <p:pic>
        <p:nvPicPr>
          <p:cNvPr id="23" name="Picture 22">
            <a:extLst>
              <a:ext uri="{FF2B5EF4-FFF2-40B4-BE49-F238E27FC236}">
                <a16:creationId xmlns:a16="http://schemas.microsoft.com/office/drawing/2014/main" id="{AF9E840A-698F-4883-AD7F-C19DE25C443D}"/>
              </a:ext>
            </a:extLst>
          </p:cNvPr>
          <p:cNvPicPr>
            <a:picLocks noChangeAspect="1"/>
          </p:cNvPicPr>
          <p:nvPr/>
        </p:nvPicPr>
        <p:blipFill>
          <a:blip r:embed="rId7"/>
          <a:stretch>
            <a:fillRect/>
          </a:stretch>
        </p:blipFill>
        <p:spPr>
          <a:xfrm>
            <a:off x="8610600" y="1883059"/>
            <a:ext cx="682170" cy="503575"/>
          </a:xfrm>
          <a:prstGeom prst="rect">
            <a:avLst/>
          </a:prstGeom>
        </p:spPr>
      </p:pic>
      <p:sp>
        <p:nvSpPr>
          <p:cNvPr id="24" name="Arrow: Down 23">
            <a:extLst>
              <a:ext uri="{FF2B5EF4-FFF2-40B4-BE49-F238E27FC236}">
                <a16:creationId xmlns:a16="http://schemas.microsoft.com/office/drawing/2014/main" id="{1D89D0A5-A2D2-4C03-AE47-3A82A375C718}"/>
              </a:ext>
            </a:extLst>
          </p:cNvPr>
          <p:cNvSpPr/>
          <p:nvPr/>
        </p:nvSpPr>
        <p:spPr>
          <a:xfrm>
            <a:off x="7274851" y="1895042"/>
            <a:ext cx="127354" cy="904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5" name="Rectangle 24">
            <a:extLst>
              <a:ext uri="{FF2B5EF4-FFF2-40B4-BE49-F238E27FC236}">
                <a16:creationId xmlns:a16="http://schemas.microsoft.com/office/drawing/2014/main" id="{6401077F-2DA4-4FD0-99E6-0227426C62C1}"/>
              </a:ext>
            </a:extLst>
          </p:cNvPr>
          <p:cNvSpPr/>
          <p:nvPr/>
        </p:nvSpPr>
        <p:spPr>
          <a:xfrm>
            <a:off x="6780625" y="2940145"/>
            <a:ext cx="1243161" cy="64711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6" name="TextBox 25">
            <a:extLst>
              <a:ext uri="{FF2B5EF4-FFF2-40B4-BE49-F238E27FC236}">
                <a16:creationId xmlns:a16="http://schemas.microsoft.com/office/drawing/2014/main" id="{1460A80A-E50C-461C-8F58-027D5DCABE4E}"/>
              </a:ext>
            </a:extLst>
          </p:cNvPr>
          <p:cNvSpPr txBox="1"/>
          <p:nvPr/>
        </p:nvSpPr>
        <p:spPr>
          <a:xfrm>
            <a:off x="6813591" y="2993698"/>
            <a:ext cx="1243141" cy="523220"/>
          </a:xfrm>
          <a:prstGeom prst="rect">
            <a:avLst/>
          </a:prstGeom>
          <a:noFill/>
        </p:spPr>
        <p:txBody>
          <a:bodyPr wrap="square" rtlCol="0">
            <a:spAutoFit/>
          </a:bodyPr>
          <a:lstStyle/>
          <a:p>
            <a:r>
              <a:rPr lang="en-US" sz="2800" dirty="0"/>
              <a:t>Impact</a:t>
            </a:r>
            <a:endParaRPr lang="en-HK" sz="2800" dirty="0"/>
          </a:p>
        </p:txBody>
      </p:sp>
      <p:sp>
        <p:nvSpPr>
          <p:cNvPr id="27" name="TextBox 26">
            <a:extLst>
              <a:ext uri="{FF2B5EF4-FFF2-40B4-BE49-F238E27FC236}">
                <a16:creationId xmlns:a16="http://schemas.microsoft.com/office/drawing/2014/main" id="{3B7F5FBF-6892-4F27-8C50-447C3BF0036E}"/>
              </a:ext>
            </a:extLst>
          </p:cNvPr>
          <p:cNvSpPr txBox="1"/>
          <p:nvPr/>
        </p:nvSpPr>
        <p:spPr>
          <a:xfrm>
            <a:off x="3825113" y="3727938"/>
            <a:ext cx="7738528" cy="2585323"/>
          </a:xfrm>
          <a:prstGeom prst="rect">
            <a:avLst/>
          </a:prstGeom>
          <a:noFill/>
        </p:spPr>
        <p:txBody>
          <a:bodyPr wrap="square" rtlCol="0">
            <a:spAutoFit/>
          </a:bodyPr>
          <a:lstStyle/>
          <a:p>
            <a:pPr marL="285750" indent="-285750">
              <a:buFont typeface="Wingdings" panose="05000000000000000000" pitchFamily="2" charset="2"/>
              <a:buChar char="q"/>
            </a:pPr>
            <a:r>
              <a:rPr lang="en-US" b="1" dirty="0"/>
              <a:t>Market Share for Yellow and Green dropped significantly</a:t>
            </a:r>
          </a:p>
          <a:p>
            <a:endParaRPr lang="en-US" b="1" dirty="0"/>
          </a:p>
          <a:p>
            <a:pPr marL="285750" indent="-285750">
              <a:buFont typeface="Wingdings" panose="05000000000000000000" pitchFamily="2" charset="2"/>
              <a:buChar char="q"/>
            </a:pPr>
            <a:r>
              <a:rPr lang="en-US" b="1" dirty="0"/>
              <a:t>Public transportation use </a:t>
            </a:r>
            <a:r>
              <a:rPr lang="en-US" b="1" dirty="0">
                <a:solidFill>
                  <a:srgbClr val="FF0000"/>
                </a:solidFill>
              </a:rPr>
              <a:t>dropped</a:t>
            </a:r>
            <a:r>
              <a:rPr lang="en-US" b="1" dirty="0"/>
              <a:t> significantly</a:t>
            </a:r>
          </a:p>
          <a:p>
            <a:endParaRPr lang="en-US" b="1" dirty="0"/>
          </a:p>
          <a:p>
            <a:pPr marL="285750" indent="-285750">
              <a:buFont typeface="Wingdings" panose="05000000000000000000" pitchFamily="2" charset="2"/>
              <a:buChar char="q"/>
            </a:pPr>
            <a:r>
              <a:rPr lang="en-US" b="1" dirty="0">
                <a:solidFill>
                  <a:srgbClr val="FF0000"/>
                </a:solidFill>
              </a:rPr>
              <a:t>Congestion</a:t>
            </a:r>
            <a:r>
              <a:rPr lang="en-US" b="1" dirty="0"/>
              <a:t> within the streets of Manhattan rose significantly leading to noticeable </a:t>
            </a:r>
            <a:r>
              <a:rPr lang="en-US" b="1" dirty="0">
                <a:solidFill>
                  <a:srgbClr val="FF0000"/>
                </a:solidFill>
              </a:rPr>
              <a:t>economic damage</a:t>
            </a:r>
          </a:p>
          <a:p>
            <a:pPr marL="285750" indent="-285750">
              <a:buFont typeface="Wingdings" panose="05000000000000000000" pitchFamily="2" charset="2"/>
              <a:buChar char="q"/>
            </a:pPr>
            <a:endParaRPr lang="en-US" b="1" dirty="0">
              <a:solidFill>
                <a:srgbClr val="FF0000"/>
              </a:solidFill>
            </a:endParaRPr>
          </a:p>
          <a:p>
            <a:pPr marL="285750" indent="-285750">
              <a:buFont typeface="Wingdings" panose="05000000000000000000" pitchFamily="2" charset="2"/>
              <a:buChar char="q"/>
            </a:pPr>
            <a:r>
              <a:rPr lang="en-US" b="1" dirty="0"/>
              <a:t>Yellow cab’s drop in market share created many hardships for individual drivers</a:t>
            </a:r>
          </a:p>
        </p:txBody>
      </p:sp>
    </p:spTree>
    <p:extLst>
      <p:ext uri="{BB962C8B-B14F-4D97-AF65-F5344CB8AC3E}">
        <p14:creationId xmlns:p14="http://schemas.microsoft.com/office/powerpoint/2010/main" val="2597826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1"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3"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4"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extBox 1">
            <a:extLst>
              <a:ext uri="{FF2B5EF4-FFF2-40B4-BE49-F238E27FC236}">
                <a16:creationId xmlns:a16="http://schemas.microsoft.com/office/drawing/2014/main" id="{DBB06C3B-2AC0-495B-98F9-6D5B2E16DCB7}"/>
              </a:ext>
            </a:extLst>
          </p:cNvPr>
          <p:cNvSpPr txBox="1"/>
          <p:nvPr/>
        </p:nvSpPr>
        <p:spPr>
          <a:xfrm>
            <a:off x="535020" y="685800"/>
            <a:ext cx="2780271" cy="5105400"/>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000" b="1" kern="1200" dirty="0">
                <a:solidFill>
                  <a:srgbClr val="FFFFFF"/>
                </a:solidFill>
                <a:latin typeface="+mj-lt"/>
                <a:ea typeface="+mj-ea"/>
                <a:cs typeface="+mj-cs"/>
              </a:rPr>
              <a:t>Topics for further study</a:t>
            </a:r>
          </a:p>
        </p:txBody>
      </p:sp>
      <p:graphicFrame>
        <p:nvGraphicFramePr>
          <p:cNvPr id="3" name="Diagram 2">
            <a:extLst>
              <a:ext uri="{FF2B5EF4-FFF2-40B4-BE49-F238E27FC236}">
                <a16:creationId xmlns:a16="http://schemas.microsoft.com/office/drawing/2014/main" id="{8F99482B-0F06-40AC-87CE-92E0A9A8D41B}"/>
              </a:ext>
            </a:extLst>
          </p:cNvPr>
          <p:cNvGraphicFramePr/>
          <p:nvPr>
            <p:extLst>
              <p:ext uri="{D42A27DB-BD31-4B8C-83A1-F6EECF244321}">
                <p14:modId xmlns:p14="http://schemas.microsoft.com/office/powerpoint/2010/main" val="26686320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39BBEACE-0BCA-4774-93B5-502E7815DF90}"/>
              </a:ext>
            </a:extLst>
          </p:cNvPr>
          <p:cNvSpPr>
            <a:spLocks noGrp="1"/>
          </p:cNvSpPr>
          <p:nvPr>
            <p:ph type="sldNum" sz="quarter" idx="12"/>
          </p:nvPr>
        </p:nvSpPr>
        <p:spPr/>
        <p:txBody>
          <a:bodyPr/>
          <a:lstStyle/>
          <a:p>
            <a:fld id="{D88D7B1F-A9BF-4258-B7D0-5AD5D41C5053}" type="slidenum">
              <a:rPr lang="en-HK" smtClean="0"/>
              <a:t>20</a:t>
            </a:fld>
            <a:endParaRPr lang="en-HK"/>
          </a:p>
        </p:txBody>
      </p:sp>
    </p:spTree>
    <p:extLst>
      <p:ext uri="{BB962C8B-B14F-4D97-AF65-F5344CB8AC3E}">
        <p14:creationId xmlns:p14="http://schemas.microsoft.com/office/powerpoint/2010/main" val="336933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262EDB-6D21-4E9D-B890-1DFBD8B895B1}"/>
              </a:ext>
            </a:extLst>
          </p:cNvPr>
          <p:cNvSpPr txBox="1"/>
          <p:nvPr/>
        </p:nvSpPr>
        <p:spPr>
          <a:xfrm>
            <a:off x="5093331" y="116396"/>
            <a:ext cx="2005357"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Bibliography</a:t>
            </a:r>
          </a:p>
        </p:txBody>
      </p:sp>
      <p:sp>
        <p:nvSpPr>
          <p:cNvPr id="3" name="Text Placeholder 2">
            <a:extLst>
              <a:ext uri="{FF2B5EF4-FFF2-40B4-BE49-F238E27FC236}">
                <a16:creationId xmlns:a16="http://schemas.microsoft.com/office/drawing/2014/main" id="{5F9C8C23-9401-46FE-B2FA-91D47CA92400}"/>
              </a:ext>
            </a:extLst>
          </p:cNvPr>
          <p:cNvSpPr txBox="1">
            <a:spLocks/>
          </p:cNvSpPr>
          <p:nvPr/>
        </p:nvSpPr>
        <p:spPr>
          <a:xfrm>
            <a:off x="649357" y="942392"/>
            <a:ext cx="10999304" cy="56636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AAMS Conference, 2009: </a:t>
            </a:r>
            <a:r>
              <a:rPr lang="en-US" sz="2400" b="1" i="1" dirty="0"/>
              <a:t>Multi-Agent Real Time Scheduling System for Taxi Companies </a:t>
            </a:r>
          </a:p>
          <a:p>
            <a:r>
              <a:rPr lang="en-US" sz="2400" dirty="0">
                <a:hlinkClick r:id="rId2" tooltip="WORDS '99: Proceedings of the Fifth International Workshop on Object-Oriented Real-Time Dependable Systems"/>
              </a:rPr>
              <a:t>Proceedings of the Fifth International Workshop on Object-Oriented Real-Time Dependable Systems</a:t>
            </a:r>
            <a:r>
              <a:rPr lang="en-US" sz="2400" dirty="0"/>
              <a:t>, November 1999, </a:t>
            </a:r>
            <a:r>
              <a:rPr lang="en-US" sz="2400" b="1" dirty="0"/>
              <a:t>Towards a Real-Time Agent Architecture - A Whitepaper: </a:t>
            </a:r>
            <a:r>
              <a:rPr lang="en-US" sz="2400" dirty="0"/>
              <a:t>List </a:t>
            </a:r>
            <a:r>
              <a:rPr lang="en-US" sz="2400" dirty="0" err="1"/>
              <a:t>DiPippo</a:t>
            </a:r>
            <a:r>
              <a:rPr lang="en-US" sz="2400" dirty="0"/>
              <a:t>, Ethan Hodys, Bhavani </a:t>
            </a:r>
            <a:r>
              <a:rPr lang="en-US" sz="2400" dirty="0" err="1"/>
              <a:t>Thuraisingham</a:t>
            </a:r>
            <a:endParaRPr lang="en-US" sz="2400" b="1" i="1" dirty="0"/>
          </a:p>
          <a:p>
            <a:r>
              <a:rPr lang="en-US" sz="2400" b="1" dirty="0"/>
              <a:t>A Scheduling Algorithm for a Real-Time Multi-Agent System</a:t>
            </a:r>
            <a:r>
              <a:rPr lang="en-US" sz="2400" dirty="0"/>
              <a:t>, 2000: Ethan Hodys</a:t>
            </a:r>
            <a:endParaRPr lang="en-US" sz="2400" i="1" dirty="0"/>
          </a:p>
          <a:p>
            <a:r>
              <a:rPr lang="en-US" sz="2400" i="1" dirty="0"/>
              <a:t>Object Request Broker Architecture: </a:t>
            </a:r>
            <a:r>
              <a:rPr lang="en-US" sz="2400" dirty="0"/>
              <a:t>ARNO PUDER, ... FRANK PILHOFER, in </a:t>
            </a:r>
            <a:r>
              <a:rPr lang="en-US" sz="2400" dirty="0">
                <a:hlinkClick r:id="rId3"/>
              </a:rPr>
              <a:t>Distributed Systems Architecture</a:t>
            </a:r>
            <a:r>
              <a:rPr lang="en-US" sz="2400" dirty="0"/>
              <a:t>, 2006</a:t>
            </a:r>
          </a:p>
          <a:p>
            <a:r>
              <a:rPr lang="en-US" sz="2400" b="1" dirty="0"/>
              <a:t>Facilitator Agent Design Pattern of Procurement Business Systems: </a:t>
            </a:r>
            <a:r>
              <a:rPr lang="en-US" sz="2400" u="sng" dirty="0" err="1"/>
              <a:t>Faiz</a:t>
            </a:r>
            <a:r>
              <a:rPr lang="en-US" sz="2400" u="sng" dirty="0"/>
              <a:t> M. Al-</a:t>
            </a:r>
            <a:r>
              <a:rPr lang="en-US" sz="2400" u="sng" dirty="0" err="1"/>
              <a:t>Shrouf</a:t>
            </a:r>
            <a:r>
              <a:rPr lang="en-US" sz="2400" u="sng" dirty="0"/>
              <a:t> </a:t>
            </a:r>
            <a:r>
              <a:rPr lang="en-US" sz="2400" dirty="0"/>
              <a:t>Dept. of </a:t>
            </a:r>
            <a:r>
              <a:rPr lang="en-US" sz="2400" dirty="0" err="1"/>
              <a:t>Comput</a:t>
            </a:r>
            <a:r>
              <a:rPr lang="en-US" sz="2400" dirty="0"/>
              <a:t>. Sci., Appl. Sci. Univ., Amman, </a:t>
            </a:r>
            <a:br>
              <a:rPr lang="en-US" sz="2400" dirty="0"/>
            </a:br>
            <a:r>
              <a:rPr lang="en-US" sz="2400" dirty="0">
                <a:hlinkClick r:id="rId4"/>
              </a:rPr>
              <a:t>2008 32nd Annual IEEE International Computer Software and Applications Conference</a:t>
            </a:r>
            <a:endParaRPr lang="en-US" sz="2400" i="1" dirty="0"/>
          </a:p>
        </p:txBody>
      </p:sp>
      <p:sp>
        <p:nvSpPr>
          <p:cNvPr id="10" name="Slide Number Placeholder 9">
            <a:extLst>
              <a:ext uri="{FF2B5EF4-FFF2-40B4-BE49-F238E27FC236}">
                <a16:creationId xmlns:a16="http://schemas.microsoft.com/office/drawing/2014/main" id="{1C0C414B-9935-4CDE-A851-718780925554}"/>
              </a:ext>
            </a:extLst>
          </p:cNvPr>
          <p:cNvSpPr>
            <a:spLocks noGrp="1"/>
          </p:cNvSpPr>
          <p:nvPr>
            <p:ph type="sldNum" sz="quarter" idx="12"/>
          </p:nvPr>
        </p:nvSpPr>
        <p:spPr/>
        <p:txBody>
          <a:bodyPr/>
          <a:lstStyle/>
          <a:p>
            <a:fld id="{D88D7B1F-A9BF-4258-B7D0-5AD5D41C5053}" type="slidenum">
              <a:rPr lang="en-HK" smtClean="0"/>
              <a:t>21</a:t>
            </a:fld>
            <a:endParaRPr lang="en-HK"/>
          </a:p>
        </p:txBody>
      </p:sp>
    </p:spTree>
    <p:extLst>
      <p:ext uri="{BB962C8B-B14F-4D97-AF65-F5344CB8AC3E}">
        <p14:creationId xmlns:p14="http://schemas.microsoft.com/office/powerpoint/2010/main" val="526795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504B67-694B-4F83-A2B3-9FA50FFE45C1}"/>
              </a:ext>
            </a:extLst>
          </p:cNvPr>
          <p:cNvSpPr txBox="1"/>
          <p:nvPr/>
        </p:nvSpPr>
        <p:spPr>
          <a:xfrm>
            <a:off x="3460942" y="116396"/>
            <a:ext cx="527016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Information sources / references</a:t>
            </a:r>
          </a:p>
        </p:txBody>
      </p:sp>
      <p:sp>
        <p:nvSpPr>
          <p:cNvPr id="3" name="TextBox 2">
            <a:extLst>
              <a:ext uri="{FF2B5EF4-FFF2-40B4-BE49-F238E27FC236}">
                <a16:creationId xmlns:a16="http://schemas.microsoft.com/office/drawing/2014/main" id="{7BA77707-7141-4CE9-AE73-60BA74930290}"/>
              </a:ext>
            </a:extLst>
          </p:cNvPr>
          <p:cNvSpPr txBox="1"/>
          <p:nvPr/>
        </p:nvSpPr>
        <p:spPr>
          <a:xfrm>
            <a:off x="675861" y="1397675"/>
            <a:ext cx="9422296" cy="3139321"/>
          </a:xfrm>
          <a:prstGeom prst="rect">
            <a:avLst/>
          </a:prstGeom>
          <a:noFill/>
        </p:spPr>
        <p:txBody>
          <a:bodyPr wrap="square" rtlCol="0">
            <a:spAutoFit/>
          </a:bodyPr>
          <a:lstStyle/>
          <a:p>
            <a:r>
              <a:rPr lang="en-US" dirty="0"/>
              <a:t>Public Transport data - </a:t>
            </a:r>
            <a:r>
              <a:rPr lang="en-HK" dirty="0">
                <a:hlinkClick r:id="rId3"/>
              </a:rPr>
              <a:t>https://data.cityofnewyork.us/Transportation/MTA-Data/mmu8-8w8b</a:t>
            </a:r>
            <a:endParaRPr lang="en-HK" dirty="0"/>
          </a:p>
          <a:p>
            <a:endParaRPr lang="en-HK" dirty="0"/>
          </a:p>
          <a:p>
            <a:r>
              <a:rPr lang="en-HK" dirty="0"/>
              <a:t>Taxi data - </a:t>
            </a:r>
            <a:r>
              <a:rPr lang="en-HK" dirty="0">
                <a:hlinkClick r:id="rId4"/>
              </a:rPr>
              <a:t>https://opendata.cityofnewyork.us/</a:t>
            </a:r>
            <a:endParaRPr lang="en-HK" dirty="0"/>
          </a:p>
          <a:p>
            <a:endParaRPr lang="en-HK" dirty="0"/>
          </a:p>
          <a:p>
            <a:r>
              <a:rPr lang="en-HK" dirty="0"/>
              <a:t>Uber 2014-15 data - </a:t>
            </a:r>
            <a:r>
              <a:rPr lang="en-HK" dirty="0">
                <a:hlinkClick r:id="rId5"/>
              </a:rPr>
              <a:t>https://fivethirtyeight.com/tag/uber/</a:t>
            </a:r>
            <a:endParaRPr lang="en-HK" dirty="0"/>
          </a:p>
          <a:p>
            <a:endParaRPr lang="en-HK" dirty="0"/>
          </a:p>
          <a:p>
            <a:r>
              <a:rPr lang="en-HK" dirty="0"/>
              <a:t>Taxi medallions: </a:t>
            </a:r>
            <a:r>
              <a:rPr lang="en-US" dirty="0">
                <a:hlinkClick r:id="rId6"/>
              </a:rPr>
              <a:t>https://en.wikipedia.org/wiki/Taxi_medallion#cite_note-11</a:t>
            </a:r>
            <a:endParaRPr lang="en-HK" dirty="0"/>
          </a:p>
          <a:p>
            <a:endParaRPr lang="en-HK" dirty="0"/>
          </a:p>
          <a:p>
            <a:r>
              <a:rPr lang="en-HK" dirty="0"/>
              <a:t>Mass Transit system: </a:t>
            </a:r>
            <a:r>
              <a:rPr lang="en-HK" sz="1200" dirty="0">
                <a:hlinkClick r:id="rId7"/>
              </a:rPr>
              <a:t>https://www.theatlantic.com/technology/archive/2017/07/when-did-new-york-citys-subway-get-so-bad/533502/</a:t>
            </a:r>
            <a:endParaRPr lang="en-HK" sz="1200" dirty="0"/>
          </a:p>
          <a:p>
            <a:endParaRPr lang="en-HK" dirty="0"/>
          </a:p>
          <a:p>
            <a:endParaRPr lang="en-HK" dirty="0"/>
          </a:p>
        </p:txBody>
      </p:sp>
    </p:spTree>
    <p:extLst>
      <p:ext uri="{BB962C8B-B14F-4D97-AF65-F5344CB8AC3E}">
        <p14:creationId xmlns:p14="http://schemas.microsoft.com/office/powerpoint/2010/main" val="78335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7" name="Freeform: Shape 4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Title 1">
            <a:extLst>
              <a:ext uri="{FF2B5EF4-FFF2-40B4-BE49-F238E27FC236}">
                <a16:creationId xmlns:a16="http://schemas.microsoft.com/office/drawing/2014/main" id="{6A48059D-8834-40AA-B3B3-610E6139EE2C}"/>
              </a:ext>
            </a:extLst>
          </p:cNvPr>
          <p:cNvSpPr txBox="1">
            <a:spLocks/>
          </p:cNvSpPr>
          <p:nvPr/>
        </p:nvSpPr>
        <p:spPr>
          <a:xfrm>
            <a:off x="3204642" y="2353641"/>
            <a:ext cx="5782716" cy="215071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kern="1200" dirty="0">
                <a:solidFill>
                  <a:srgbClr val="080808"/>
                </a:solidFill>
                <a:latin typeface="+mj-lt"/>
                <a:ea typeface="+mj-ea"/>
                <a:cs typeface="+mj-cs"/>
              </a:rPr>
              <a:t>Ecosystem</a:t>
            </a:r>
          </a:p>
        </p:txBody>
      </p:sp>
      <p:sp>
        <p:nvSpPr>
          <p:cNvPr id="49" name="Freeform: Shape 4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5A7EC012-8F53-4DDD-B812-4DB0503DBCF1}"/>
              </a:ext>
            </a:extLst>
          </p:cNvPr>
          <p:cNvSpPr txBox="1"/>
          <p:nvPr/>
        </p:nvSpPr>
        <p:spPr>
          <a:xfrm>
            <a:off x="220539" y="319685"/>
            <a:ext cx="1616766" cy="461665"/>
          </a:xfrm>
          <a:prstGeom prst="rect">
            <a:avLst/>
          </a:prstGeom>
          <a:noFill/>
        </p:spPr>
        <p:txBody>
          <a:bodyPr wrap="square" rtlCol="0">
            <a:spAutoFit/>
          </a:bodyPr>
          <a:lstStyle/>
          <a:p>
            <a:pPr>
              <a:spcAft>
                <a:spcPts val="600"/>
              </a:spcAft>
            </a:pPr>
            <a:r>
              <a:rPr lang="en-US" sz="2400" dirty="0"/>
              <a:t>FHV</a:t>
            </a:r>
            <a:endParaRPr lang="en-HK" sz="2400" dirty="0"/>
          </a:p>
        </p:txBody>
      </p:sp>
      <p:sp>
        <p:nvSpPr>
          <p:cNvPr id="13" name="TextBox 12">
            <a:extLst>
              <a:ext uri="{FF2B5EF4-FFF2-40B4-BE49-F238E27FC236}">
                <a16:creationId xmlns:a16="http://schemas.microsoft.com/office/drawing/2014/main" id="{4A516786-EA4F-4D42-B4D9-68E6F77605C1}"/>
              </a:ext>
            </a:extLst>
          </p:cNvPr>
          <p:cNvSpPr txBox="1"/>
          <p:nvPr/>
        </p:nvSpPr>
        <p:spPr>
          <a:xfrm>
            <a:off x="10401872" y="88852"/>
            <a:ext cx="1616766" cy="461665"/>
          </a:xfrm>
          <a:prstGeom prst="rect">
            <a:avLst/>
          </a:prstGeom>
          <a:noFill/>
        </p:spPr>
        <p:txBody>
          <a:bodyPr wrap="square" rtlCol="0">
            <a:spAutoFit/>
          </a:bodyPr>
          <a:lstStyle/>
          <a:p>
            <a:pPr>
              <a:spcAft>
                <a:spcPts val="600"/>
              </a:spcAft>
            </a:pPr>
            <a:r>
              <a:rPr lang="en-US" sz="2400" dirty="0"/>
              <a:t>City of NYC</a:t>
            </a:r>
            <a:endParaRPr lang="en-HK" sz="2400" dirty="0"/>
          </a:p>
        </p:txBody>
      </p:sp>
      <p:sp>
        <p:nvSpPr>
          <p:cNvPr id="14" name="TextBox 13">
            <a:extLst>
              <a:ext uri="{FF2B5EF4-FFF2-40B4-BE49-F238E27FC236}">
                <a16:creationId xmlns:a16="http://schemas.microsoft.com/office/drawing/2014/main" id="{CFB411D6-6D6A-483A-B10D-1DD0C8881A59}"/>
              </a:ext>
            </a:extLst>
          </p:cNvPr>
          <p:cNvSpPr txBox="1"/>
          <p:nvPr/>
        </p:nvSpPr>
        <p:spPr>
          <a:xfrm>
            <a:off x="10120358" y="6307567"/>
            <a:ext cx="1616766" cy="461665"/>
          </a:xfrm>
          <a:prstGeom prst="rect">
            <a:avLst/>
          </a:prstGeom>
          <a:noFill/>
        </p:spPr>
        <p:txBody>
          <a:bodyPr wrap="square" rtlCol="0">
            <a:spAutoFit/>
          </a:bodyPr>
          <a:lstStyle/>
          <a:p>
            <a:pPr>
              <a:spcAft>
                <a:spcPts val="600"/>
              </a:spcAft>
            </a:pPr>
            <a:r>
              <a:rPr lang="en-US" sz="2400" dirty="0"/>
              <a:t>Cab drivers</a:t>
            </a:r>
            <a:endParaRPr lang="en-HK" sz="2400" dirty="0"/>
          </a:p>
        </p:txBody>
      </p:sp>
      <p:sp>
        <p:nvSpPr>
          <p:cNvPr id="15" name="TextBox 14">
            <a:extLst>
              <a:ext uri="{FF2B5EF4-FFF2-40B4-BE49-F238E27FC236}">
                <a16:creationId xmlns:a16="http://schemas.microsoft.com/office/drawing/2014/main" id="{73553A3C-AE37-4DB6-8E79-C8D7250C52A9}"/>
              </a:ext>
            </a:extLst>
          </p:cNvPr>
          <p:cNvSpPr txBox="1"/>
          <p:nvPr/>
        </p:nvSpPr>
        <p:spPr>
          <a:xfrm>
            <a:off x="398072" y="5974062"/>
            <a:ext cx="2602523" cy="461665"/>
          </a:xfrm>
          <a:prstGeom prst="rect">
            <a:avLst/>
          </a:prstGeom>
          <a:noFill/>
        </p:spPr>
        <p:txBody>
          <a:bodyPr wrap="square" rtlCol="0">
            <a:spAutoFit/>
          </a:bodyPr>
          <a:lstStyle/>
          <a:p>
            <a:pPr>
              <a:spcAft>
                <a:spcPts val="600"/>
              </a:spcAft>
            </a:pPr>
            <a:r>
              <a:rPr lang="en-US" sz="2400" dirty="0"/>
              <a:t>G/Y Taxi</a:t>
            </a:r>
            <a:endParaRPr lang="en-HK" sz="2400" dirty="0"/>
          </a:p>
        </p:txBody>
      </p:sp>
      <p:sp>
        <p:nvSpPr>
          <p:cNvPr id="21" name="TextBox 20">
            <a:extLst>
              <a:ext uri="{FF2B5EF4-FFF2-40B4-BE49-F238E27FC236}">
                <a16:creationId xmlns:a16="http://schemas.microsoft.com/office/drawing/2014/main" id="{96ADBCC9-AA9C-45ED-9CBD-F23FE6D7EB89}"/>
              </a:ext>
            </a:extLst>
          </p:cNvPr>
          <p:cNvSpPr txBox="1"/>
          <p:nvPr/>
        </p:nvSpPr>
        <p:spPr>
          <a:xfrm>
            <a:off x="4136929" y="2553499"/>
            <a:ext cx="2992124" cy="646331"/>
          </a:xfrm>
          <a:prstGeom prst="rect">
            <a:avLst/>
          </a:prstGeom>
          <a:noFill/>
        </p:spPr>
        <p:txBody>
          <a:bodyPr wrap="square" rtlCol="0">
            <a:spAutoFit/>
          </a:bodyPr>
          <a:lstStyle/>
          <a:p>
            <a:pPr>
              <a:spcAft>
                <a:spcPts val="600"/>
              </a:spcAft>
            </a:pPr>
            <a:r>
              <a:rPr lang="en-US" sz="3600" dirty="0">
                <a:solidFill>
                  <a:srgbClr val="080808"/>
                </a:solidFill>
                <a:latin typeface="+mj-lt"/>
                <a:ea typeface="+mj-ea"/>
                <a:cs typeface="+mj-cs"/>
              </a:rPr>
              <a:t>Customers</a:t>
            </a:r>
            <a:endParaRPr lang="en-HK" sz="3600" dirty="0">
              <a:solidFill>
                <a:srgbClr val="080808"/>
              </a:solidFill>
              <a:latin typeface="+mj-lt"/>
              <a:ea typeface="+mj-ea"/>
              <a:cs typeface="+mj-cs"/>
            </a:endParaRPr>
          </a:p>
        </p:txBody>
      </p:sp>
      <p:sp>
        <p:nvSpPr>
          <p:cNvPr id="4" name="TextBox 3">
            <a:extLst>
              <a:ext uri="{FF2B5EF4-FFF2-40B4-BE49-F238E27FC236}">
                <a16:creationId xmlns:a16="http://schemas.microsoft.com/office/drawing/2014/main" id="{3DC45A06-EC68-4FA0-AB53-04F67F6E0C03}"/>
              </a:ext>
            </a:extLst>
          </p:cNvPr>
          <p:cNvSpPr txBox="1"/>
          <p:nvPr/>
        </p:nvSpPr>
        <p:spPr>
          <a:xfrm>
            <a:off x="173363" y="932062"/>
            <a:ext cx="1663942" cy="1077218"/>
          </a:xfrm>
          <a:prstGeom prst="rect">
            <a:avLst/>
          </a:prstGeom>
          <a:noFill/>
        </p:spPr>
        <p:txBody>
          <a:bodyPr wrap="square" rtlCol="0">
            <a:spAutoFit/>
          </a:bodyPr>
          <a:lstStyle/>
          <a:p>
            <a:pPr marL="171450" indent="-171450">
              <a:buFont typeface="Arial" panose="020B0604020202020204" pitchFamily="34" charset="0"/>
              <a:buChar char="•"/>
            </a:pPr>
            <a:r>
              <a:rPr lang="en-US" sz="1600" dirty="0"/>
              <a:t>Convenience</a:t>
            </a:r>
          </a:p>
          <a:p>
            <a:pPr marL="171450" indent="-171450">
              <a:buFont typeface="Arial" panose="020B0604020202020204" pitchFamily="34" charset="0"/>
              <a:buChar char="•"/>
            </a:pPr>
            <a:r>
              <a:rPr lang="en-US" sz="1600" dirty="0"/>
              <a:t>Ride-sharing</a:t>
            </a:r>
          </a:p>
          <a:p>
            <a:pPr marL="171450" indent="-171450">
              <a:buFont typeface="Arial" panose="020B0604020202020204" pitchFamily="34" charset="0"/>
              <a:buChar char="•"/>
            </a:pPr>
            <a:r>
              <a:rPr lang="en-US" sz="1600" dirty="0"/>
              <a:t>More informed decisions</a:t>
            </a:r>
          </a:p>
        </p:txBody>
      </p:sp>
      <p:sp>
        <p:nvSpPr>
          <p:cNvPr id="48" name="TextBox 47">
            <a:extLst>
              <a:ext uri="{FF2B5EF4-FFF2-40B4-BE49-F238E27FC236}">
                <a16:creationId xmlns:a16="http://schemas.microsoft.com/office/drawing/2014/main" id="{6F29D295-34A9-4B9D-89C3-A4E7929632D1}"/>
              </a:ext>
            </a:extLst>
          </p:cNvPr>
          <p:cNvSpPr txBox="1"/>
          <p:nvPr/>
        </p:nvSpPr>
        <p:spPr>
          <a:xfrm>
            <a:off x="10036849" y="589124"/>
            <a:ext cx="2037363" cy="584775"/>
          </a:xfrm>
          <a:prstGeom prst="rect">
            <a:avLst/>
          </a:prstGeom>
          <a:noFill/>
        </p:spPr>
        <p:txBody>
          <a:bodyPr wrap="square" rtlCol="0">
            <a:spAutoFit/>
          </a:bodyPr>
          <a:lstStyle/>
          <a:p>
            <a:pPr marL="171450" indent="-171450">
              <a:buFont typeface="Arial" panose="020B0604020202020204" pitchFamily="34" charset="0"/>
              <a:buChar char="•"/>
            </a:pPr>
            <a:r>
              <a:rPr lang="en-US" sz="1600" dirty="0"/>
              <a:t>Congestion charges</a:t>
            </a:r>
          </a:p>
          <a:p>
            <a:pPr marL="171450" indent="-171450">
              <a:buFont typeface="Arial" panose="020B0604020202020204" pitchFamily="34" charset="0"/>
              <a:buChar char="•"/>
            </a:pPr>
            <a:r>
              <a:rPr lang="en-US" sz="1600" dirty="0"/>
              <a:t>Limit Licenses</a:t>
            </a:r>
          </a:p>
        </p:txBody>
      </p:sp>
      <p:sp>
        <p:nvSpPr>
          <p:cNvPr id="8" name="Slide Number Placeholder 7">
            <a:extLst>
              <a:ext uri="{FF2B5EF4-FFF2-40B4-BE49-F238E27FC236}">
                <a16:creationId xmlns:a16="http://schemas.microsoft.com/office/drawing/2014/main" id="{4EDB1156-6BFC-4857-B99E-901F5F1EE646}"/>
              </a:ext>
            </a:extLst>
          </p:cNvPr>
          <p:cNvSpPr>
            <a:spLocks noGrp="1"/>
          </p:cNvSpPr>
          <p:nvPr>
            <p:ph type="sldNum" sz="quarter" idx="12"/>
          </p:nvPr>
        </p:nvSpPr>
        <p:spPr/>
        <p:txBody>
          <a:bodyPr/>
          <a:lstStyle/>
          <a:p>
            <a:fld id="{D88D7B1F-A9BF-4258-B7D0-5AD5D41C5053}" type="slidenum">
              <a:rPr lang="en-HK" smtClean="0"/>
              <a:t>3</a:t>
            </a:fld>
            <a:endParaRPr lang="en-HK"/>
          </a:p>
        </p:txBody>
      </p:sp>
    </p:spTree>
    <p:extLst>
      <p:ext uri="{BB962C8B-B14F-4D97-AF65-F5344CB8AC3E}">
        <p14:creationId xmlns:p14="http://schemas.microsoft.com/office/powerpoint/2010/main" val="57289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4C1396-16EA-47DF-A805-C283643D29EC}"/>
              </a:ext>
            </a:extLst>
          </p:cNvPr>
          <p:cNvSpPr txBox="1"/>
          <p:nvPr/>
        </p:nvSpPr>
        <p:spPr>
          <a:xfrm>
            <a:off x="4872764" y="116396"/>
            <a:ext cx="2446504"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Gathering</a:t>
            </a:r>
          </a:p>
        </p:txBody>
      </p:sp>
      <p:sp>
        <p:nvSpPr>
          <p:cNvPr id="5" name="Rectangle 4">
            <a:extLst>
              <a:ext uri="{FF2B5EF4-FFF2-40B4-BE49-F238E27FC236}">
                <a16:creationId xmlns:a16="http://schemas.microsoft.com/office/drawing/2014/main" id="{8647BA3C-F67E-4FF8-9121-0293C37F7612}"/>
              </a:ext>
            </a:extLst>
          </p:cNvPr>
          <p:cNvSpPr/>
          <p:nvPr/>
        </p:nvSpPr>
        <p:spPr>
          <a:xfrm>
            <a:off x="198783" y="1166192"/>
            <a:ext cx="2027582" cy="569844"/>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TextBox 5">
            <a:extLst>
              <a:ext uri="{FF2B5EF4-FFF2-40B4-BE49-F238E27FC236}">
                <a16:creationId xmlns:a16="http://schemas.microsoft.com/office/drawing/2014/main" id="{B28CC02D-CB52-473B-85ED-13129628154C}"/>
              </a:ext>
            </a:extLst>
          </p:cNvPr>
          <p:cNvSpPr txBox="1"/>
          <p:nvPr/>
        </p:nvSpPr>
        <p:spPr>
          <a:xfrm>
            <a:off x="198782" y="1127948"/>
            <a:ext cx="2120347" cy="646331"/>
          </a:xfrm>
          <a:prstGeom prst="rect">
            <a:avLst/>
          </a:prstGeom>
          <a:noFill/>
        </p:spPr>
        <p:txBody>
          <a:bodyPr wrap="square" rtlCol="0">
            <a:spAutoFit/>
          </a:bodyPr>
          <a:lstStyle/>
          <a:p>
            <a:pPr algn="ctr"/>
            <a:r>
              <a:rPr lang="en-US" dirty="0"/>
              <a:t>Yellow-Green-FHV Taxi Aggregated data</a:t>
            </a:r>
            <a:endParaRPr lang="en-HK" dirty="0"/>
          </a:p>
        </p:txBody>
      </p:sp>
      <p:sp>
        <p:nvSpPr>
          <p:cNvPr id="7" name="Rectangle 6">
            <a:extLst>
              <a:ext uri="{FF2B5EF4-FFF2-40B4-BE49-F238E27FC236}">
                <a16:creationId xmlns:a16="http://schemas.microsoft.com/office/drawing/2014/main" id="{A4DD3D75-9ACF-4D2C-AA69-F70197937552}"/>
              </a:ext>
            </a:extLst>
          </p:cNvPr>
          <p:cNvSpPr/>
          <p:nvPr/>
        </p:nvSpPr>
        <p:spPr>
          <a:xfrm>
            <a:off x="3107632" y="1159566"/>
            <a:ext cx="2027582" cy="569844"/>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 name="TextBox 7">
            <a:extLst>
              <a:ext uri="{FF2B5EF4-FFF2-40B4-BE49-F238E27FC236}">
                <a16:creationId xmlns:a16="http://schemas.microsoft.com/office/drawing/2014/main" id="{53702B10-3BBA-4732-A8E1-0D216DB88D70}"/>
              </a:ext>
            </a:extLst>
          </p:cNvPr>
          <p:cNvSpPr txBox="1"/>
          <p:nvPr/>
        </p:nvSpPr>
        <p:spPr>
          <a:xfrm>
            <a:off x="3107632" y="1121322"/>
            <a:ext cx="2027582" cy="646331"/>
          </a:xfrm>
          <a:prstGeom prst="rect">
            <a:avLst/>
          </a:prstGeom>
          <a:noFill/>
        </p:spPr>
        <p:txBody>
          <a:bodyPr wrap="square" rtlCol="0">
            <a:spAutoFit/>
          </a:bodyPr>
          <a:lstStyle/>
          <a:p>
            <a:pPr algn="ctr"/>
            <a:r>
              <a:rPr lang="en-US" dirty="0"/>
              <a:t>Yellow-Green Taxi individual datasets</a:t>
            </a:r>
            <a:endParaRPr lang="en-HK" dirty="0"/>
          </a:p>
        </p:txBody>
      </p:sp>
      <p:sp>
        <p:nvSpPr>
          <p:cNvPr id="9" name="Rectangle 8">
            <a:extLst>
              <a:ext uri="{FF2B5EF4-FFF2-40B4-BE49-F238E27FC236}">
                <a16:creationId xmlns:a16="http://schemas.microsoft.com/office/drawing/2014/main" id="{D330C402-3184-423A-A18D-7E8411443938}"/>
              </a:ext>
            </a:extLst>
          </p:cNvPr>
          <p:cNvSpPr/>
          <p:nvPr/>
        </p:nvSpPr>
        <p:spPr>
          <a:xfrm>
            <a:off x="6162259" y="1126438"/>
            <a:ext cx="2027582" cy="569844"/>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 name="TextBox 9">
            <a:extLst>
              <a:ext uri="{FF2B5EF4-FFF2-40B4-BE49-F238E27FC236}">
                <a16:creationId xmlns:a16="http://schemas.microsoft.com/office/drawing/2014/main" id="{B7B1AD45-7ABC-4CEF-9619-4C4D2FDA0BBA}"/>
              </a:ext>
            </a:extLst>
          </p:cNvPr>
          <p:cNvSpPr txBox="1"/>
          <p:nvPr/>
        </p:nvSpPr>
        <p:spPr>
          <a:xfrm>
            <a:off x="6069494" y="1088194"/>
            <a:ext cx="2213111" cy="646331"/>
          </a:xfrm>
          <a:prstGeom prst="rect">
            <a:avLst/>
          </a:prstGeom>
          <a:noFill/>
        </p:spPr>
        <p:txBody>
          <a:bodyPr wrap="square" rtlCol="0">
            <a:spAutoFit/>
          </a:bodyPr>
          <a:lstStyle/>
          <a:p>
            <a:pPr algn="ctr"/>
            <a:r>
              <a:rPr lang="en-US" dirty="0"/>
              <a:t>NYC public-transport usage data</a:t>
            </a:r>
            <a:endParaRPr lang="en-HK" dirty="0"/>
          </a:p>
        </p:txBody>
      </p:sp>
      <p:sp>
        <p:nvSpPr>
          <p:cNvPr id="11" name="Rectangle 10">
            <a:extLst>
              <a:ext uri="{FF2B5EF4-FFF2-40B4-BE49-F238E27FC236}">
                <a16:creationId xmlns:a16="http://schemas.microsoft.com/office/drawing/2014/main" id="{7C508822-CE5E-4214-BC29-4D1F8556FBDF}"/>
              </a:ext>
            </a:extLst>
          </p:cNvPr>
          <p:cNvSpPr/>
          <p:nvPr/>
        </p:nvSpPr>
        <p:spPr>
          <a:xfrm>
            <a:off x="9309663" y="1093308"/>
            <a:ext cx="2027582" cy="569844"/>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 name="TextBox 11">
            <a:extLst>
              <a:ext uri="{FF2B5EF4-FFF2-40B4-BE49-F238E27FC236}">
                <a16:creationId xmlns:a16="http://schemas.microsoft.com/office/drawing/2014/main" id="{5FB4B885-9440-446E-83A2-E49B18FBAA73}"/>
              </a:ext>
            </a:extLst>
          </p:cNvPr>
          <p:cNvSpPr txBox="1"/>
          <p:nvPr/>
        </p:nvSpPr>
        <p:spPr>
          <a:xfrm>
            <a:off x="9216898" y="1187586"/>
            <a:ext cx="2213111" cy="369332"/>
          </a:xfrm>
          <a:prstGeom prst="rect">
            <a:avLst/>
          </a:prstGeom>
          <a:noFill/>
        </p:spPr>
        <p:txBody>
          <a:bodyPr wrap="square" rtlCol="0">
            <a:spAutoFit/>
          </a:bodyPr>
          <a:lstStyle/>
          <a:p>
            <a:pPr algn="ctr"/>
            <a:r>
              <a:rPr lang="en-US" dirty="0"/>
              <a:t>Uber 2015-2016 data</a:t>
            </a:r>
            <a:endParaRPr lang="en-HK" dirty="0"/>
          </a:p>
        </p:txBody>
      </p:sp>
      <p:cxnSp>
        <p:nvCxnSpPr>
          <p:cNvPr id="14" name="Straight Connector 13">
            <a:extLst>
              <a:ext uri="{FF2B5EF4-FFF2-40B4-BE49-F238E27FC236}">
                <a16:creationId xmlns:a16="http://schemas.microsoft.com/office/drawing/2014/main" id="{1E32CE4B-482B-4D0B-ADAA-620A63D68FD2}"/>
              </a:ext>
            </a:extLst>
          </p:cNvPr>
          <p:cNvCxnSpPr>
            <a:cxnSpLocks/>
          </p:cNvCxnSpPr>
          <p:nvPr/>
        </p:nvCxnSpPr>
        <p:spPr>
          <a:xfrm>
            <a:off x="198782" y="2160104"/>
            <a:ext cx="11529392"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B3902EB0-92B6-4392-B23A-11AEEE613F15}"/>
              </a:ext>
            </a:extLst>
          </p:cNvPr>
          <p:cNvPicPr>
            <a:picLocks noChangeAspect="1"/>
          </p:cNvPicPr>
          <p:nvPr/>
        </p:nvPicPr>
        <p:blipFill>
          <a:blip r:embed="rId2"/>
          <a:stretch>
            <a:fillRect/>
          </a:stretch>
        </p:blipFill>
        <p:spPr>
          <a:xfrm>
            <a:off x="4037771" y="2264605"/>
            <a:ext cx="662714" cy="699531"/>
          </a:xfrm>
          <a:prstGeom prst="rect">
            <a:avLst/>
          </a:prstGeom>
        </p:spPr>
      </p:pic>
      <p:pic>
        <p:nvPicPr>
          <p:cNvPr id="17" name="Picture 16">
            <a:extLst>
              <a:ext uri="{FF2B5EF4-FFF2-40B4-BE49-F238E27FC236}">
                <a16:creationId xmlns:a16="http://schemas.microsoft.com/office/drawing/2014/main" id="{8DAC7BB4-FF17-4C2E-B1B6-E5E9050104C3}"/>
              </a:ext>
            </a:extLst>
          </p:cNvPr>
          <p:cNvPicPr>
            <a:picLocks noChangeAspect="1"/>
          </p:cNvPicPr>
          <p:nvPr/>
        </p:nvPicPr>
        <p:blipFill>
          <a:blip r:embed="rId3"/>
          <a:stretch>
            <a:fillRect/>
          </a:stretch>
        </p:blipFill>
        <p:spPr>
          <a:xfrm>
            <a:off x="4983956" y="2254160"/>
            <a:ext cx="2224088" cy="720420"/>
          </a:xfrm>
          <a:prstGeom prst="rect">
            <a:avLst/>
          </a:prstGeom>
        </p:spPr>
      </p:pic>
      <p:pic>
        <p:nvPicPr>
          <p:cNvPr id="18" name="Picture 17">
            <a:extLst>
              <a:ext uri="{FF2B5EF4-FFF2-40B4-BE49-F238E27FC236}">
                <a16:creationId xmlns:a16="http://schemas.microsoft.com/office/drawing/2014/main" id="{A638636E-9FE1-451B-9248-40BA58D9DC0C}"/>
              </a:ext>
            </a:extLst>
          </p:cNvPr>
          <p:cNvPicPr>
            <a:picLocks noChangeAspect="1"/>
          </p:cNvPicPr>
          <p:nvPr/>
        </p:nvPicPr>
        <p:blipFill>
          <a:blip r:embed="rId4"/>
          <a:stretch>
            <a:fillRect/>
          </a:stretch>
        </p:blipFill>
        <p:spPr>
          <a:xfrm>
            <a:off x="2950265" y="2332596"/>
            <a:ext cx="990600" cy="571500"/>
          </a:xfrm>
          <a:prstGeom prst="rect">
            <a:avLst/>
          </a:prstGeom>
        </p:spPr>
      </p:pic>
      <p:pic>
        <p:nvPicPr>
          <p:cNvPr id="19" name="Picture 18">
            <a:extLst>
              <a:ext uri="{FF2B5EF4-FFF2-40B4-BE49-F238E27FC236}">
                <a16:creationId xmlns:a16="http://schemas.microsoft.com/office/drawing/2014/main" id="{A240D2C0-CEF1-4BC3-99A0-DA2A1D5E1C56}"/>
              </a:ext>
            </a:extLst>
          </p:cNvPr>
          <p:cNvPicPr>
            <a:picLocks noChangeAspect="1"/>
          </p:cNvPicPr>
          <p:nvPr/>
        </p:nvPicPr>
        <p:blipFill>
          <a:blip r:embed="rId5"/>
          <a:stretch>
            <a:fillRect/>
          </a:stretch>
        </p:blipFill>
        <p:spPr>
          <a:xfrm>
            <a:off x="7491515" y="2223459"/>
            <a:ext cx="897111" cy="769653"/>
          </a:xfrm>
          <a:prstGeom prst="rect">
            <a:avLst/>
          </a:prstGeom>
        </p:spPr>
      </p:pic>
      <p:sp>
        <p:nvSpPr>
          <p:cNvPr id="20" name="TextBox 19">
            <a:extLst>
              <a:ext uri="{FF2B5EF4-FFF2-40B4-BE49-F238E27FC236}">
                <a16:creationId xmlns:a16="http://schemas.microsoft.com/office/drawing/2014/main" id="{01A30ADE-260C-4B03-8A7A-E573BD25DEBA}"/>
              </a:ext>
            </a:extLst>
          </p:cNvPr>
          <p:cNvSpPr txBox="1"/>
          <p:nvPr/>
        </p:nvSpPr>
        <p:spPr>
          <a:xfrm>
            <a:off x="503583" y="3429000"/>
            <a:ext cx="11224591" cy="2862322"/>
          </a:xfrm>
          <a:prstGeom prst="rect">
            <a:avLst/>
          </a:prstGeom>
          <a:noFill/>
        </p:spPr>
        <p:txBody>
          <a:bodyPr wrap="square" rtlCol="0">
            <a:spAutoFit/>
          </a:bodyPr>
          <a:lstStyle/>
          <a:p>
            <a:pPr marL="285750" indent="-285750">
              <a:buFont typeface="Wingdings" panose="05000000000000000000" pitchFamily="2" charset="2"/>
              <a:buChar char="q"/>
            </a:pPr>
            <a:r>
              <a:rPr lang="en-US" dirty="0"/>
              <a:t>Used aggregated data to analyze over the year trends for the number of trips, avg minutes per trip, unique vehicles per month, </a:t>
            </a:r>
            <a:r>
              <a:rPr lang="en-US" dirty="0" err="1"/>
              <a:t>etc</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Used 1 million trips sample each from individual yellow, green and Uber to calculate the statistics across timeframes like avg trips and duration in the morning rush, afternoon, evening and nighttime to do the analysis across the timeframes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Used public transport data to analyze the trend over the last few years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Analyzed the pickups and drop-offs on maps using 1 million samples each from Yellow and Green</a:t>
            </a:r>
            <a:endParaRPr lang="en-HK" dirty="0"/>
          </a:p>
        </p:txBody>
      </p:sp>
    </p:spTree>
    <p:extLst>
      <p:ext uri="{BB962C8B-B14F-4D97-AF65-F5344CB8AC3E}">
        <p14:creationId xmlns:p14="http://schemas.microsoft.com/office/powerpoint/2010/main" val="78834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ap&#10;&#10;Description automatically generated">
            <a:extLst>
              <a:ext uri="{FF2B5EF4-FFF2-40B4-BE49-F238E27FC236}">
                <a16:creationId xmlns:a16="http://schemas.microsoft.com/office/drawing/2014/main" id="{2BA9A760-510D-4E4D-B93A-9F210B07A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6758607" cy="4580122"/>
          </a:xfrm>
          <a:prstGeom prst="rect">
            <a:avLst/>
          </a:prstGeom>
        </p:spPr>
      </p:pic>
      <p:pic>
        <p:nvPicPr>
          <p:cNvPr id="6" name="slide2">
            <a:extLst>
              <a:ext uri="{FF2B5EF4-FFF2-40B4-BE49-F238E27FC236}">
                <a16:creationId xmlns:a16="http://schemas.microsoft.com/office/drawing/2014/main" id="{39694AEE-D77F-4E51-9B2A-9DB1F63A5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115" y="1736034"/>
            <a:ext cx="6573076" cy="3949148"/>
          </a:xfrm>
          <a:prstGeom prst="rect">
            <a:avLst/>
          </a:prstGeom>
        </p:spPr>
      </p:pic>
      <p:pic>
        <p:nvPicPr>
          <p:cNvPr id="7" name="slide3">
            <a:extLst>
              <a:ext uri="{FF2B5EF4-FFF2-40B4-BE49-F238E27FC236}">
                <a16:creationId xmlns:a16="http://schemas.microsoft.com/office/drawing/2014/main" id="{7D7E39B0-7E55-402A-BA76-057C2657E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4592"/>
            <a:ext cx="6400800" cy="3253408"/>
          </a:xfrm>
          <a:prstGeom prst="rect">
            <a:avLst/>
          </a:prstGeom>
        </p:spPr>
      </p:pic>
      <p:sp>
        <p:nvSpPr>
          <p:cNvPr id="2" name="Slide Number Placeholder 1">
            <a:extLst>
              <a:ext uri="{FF2B5EF4-FFF2-40B4-BE49-F238E27FC236}">
                <a16:creationId xmlns:a16="http://schemas.microsoft.com/office/drawing/2014/main" id="{CB773586-2AD1-40DC-8580-A01A24A2A5DC}"/>
              </a:ext>
            </a:extLst>
          </p:cNvPr>
          <p:cNvSpPr>
            <a:spLocks noGrp="1"/>
          </p:cNvSpPr>
          <p:nvPr>
            <p:ph type="sldNum" sz="quarter" idx="12"/>
          </p:nvPr>
        </p:nvSpPr>
        <p:spPr/>
        <p:txBody>
          <a:bodyPr/>
          <a:lstStyle/>
          <a:p>
            <a:fld id="{D88D7B1F-A9BF-4258-B7D0-5AD5D41C5053}" type="slidenum">
              <a:rPr lang="en-HK" smtClean="0"/>
              <a:t>5</a:t>
            </a:fld>
            <a:endParaRPr lang="en-HK"/>
          </a:p>
        </p:txBody>
      </p:sp>
    </p:spTree>
    <p:extLst>
      <p:ext uri="{BB962C8B-B14F-4D97-AF65-F5344CB8AC3E}">
        <p14:creationId xmlns:p14="http://schemas.microsoft.com/office/powerpoint/2010/main" val="37453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67A5E7-93BD-44EF-B8B7-CE1030CFB6B8}"/>
              </a:ext>
            </a:extLst>
          </p:cNvPr>
          <p:cNvPicPr>
            <a:picLocks noChangeAspect="1"/>
          </p:cNvPicPr>
          <p:nvPr/>
        </p:nvPicPr>
        <p:blipFill>
          <a:blip r:embed="rId2"/>
          <a:stretch>
            <a:fillRect/>
          </a:stretch>
        </p:blipFill>
        <p:spPr>
          <a:xfrm>
            <a:off x="0" y="0"/>
            <a:ext cx="12192000" cy="6858000"/>
          </a:xfrm>
          <a:prstGeom prst="rect">
            <a:avLst/>
          </a:prstGeom>
        </p:spPr>
      </p:pic>
      <p:sp>
        <p:nvSpPr>
          <p:cNvPr id="3" name="Slide Number Placeholder 2">
            <a:extLst>
              <a:ext uri="{FF2B5EF4-FFF2-40B4-BE49-F238E27FC236}">
                <a16:creationId xmlns:a16="http://schemas.microsoft.com/office/drawing/2014/main" id="{FF506411-A17D-4DB0-82AF-5CDC8C92E1DA}"/>
              </a:ext>
            </a:extLst>
          </p:cNvPr>
          <p:cNvSpPr>
            <a:spLocks noGrp="1"/>
          </p:cNvSpPr>
          <p:nvPr>
            <p:ph type="sldNum" sz="quarter" idx="12"/>
          </p:nvPr>
        </p:nvSpPr>
        <p:spPr/>
        <p:txBody>
          <a:bodyPr/>
          <a:lstStyle/>
          <a:p>
            <a:fld id="{D88D7B1F-A9BF-4258-B7D0-5AD5D41C5053}" type="slidenum">
              <a:rPr lang="en-HK" smtClean="0"/>
              <a:t>6</a:t>
            </a:fld>
            <a:endParaRPr lang="en-HK"/>
          </a:p>
        </p:txBody>
      </p:sp>
    </p:spTree>
    <p:extLst>
      <p:ext uri="{BB962C8B-B14F-4D97-AF65-F5344CB8AC3E}">
        <p14:creationId xmlns:p14="http://schemas.microsoft.com/office/powerpoint/2010/main" val="2951411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99C0A49F-607F-4419-A40C-397755E2D5F0}"/>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rPr>
              <a:t>Deconstructing Congestion:</a:t>
            </a:r>
            <a:br>
              <a:rPr lang="en-US" sz="4100" dirty="0">
                <a:solidFill>
                  <a:srgbClr val="FFFFFF"/>
                </a:solidFill>
              </a:rPr>
            </a:br>
            <a:r>
              <a:rPr lang="en-US" sz="4100" dirty="0">
                <a:solidFill>
                  <a:srgbClr val="FFFFFF"/>
                </a:solidFill>
              </a:rPr>
              <a:t>Primary factors</a:t>
            </a:r>
            <a:br>
              <a:rPr lang="en-HK" sz="4100" dirty="0">
                <a:solidFill>
                  <a:srgbClr val="FFFFFF"/>
                </a:solidFill>
              </a:rPr>
            </a:br>
            <a:endParaRPr lang="en-US" sz="4100" dirty="0">
              <a:solidFill>
                <a:srgbClr val="FFFFFF"/>
              </a:solidFill>
            </a:endParaRPr>
          </a:p>
        </p:txBody>
      </p:sp>
      <p:graphicFrame>
        <p:nvGraphicFramePr>
          <p:cNvPr id="12" name="Content Placeholder 9">
            <a:extLst>
              <a:ext uri="{FF2B5EF4-FFF2-40B4-BE49-F238E27FC236}">
                <a16:creationId xmlns:a16="http://schemas.microsoft.com/office/drawing/2014/main" id="{19E30238-3694-43E4-AF63-BD73B56DF5E0}"/>
              </a:ext>
            </a:extLst>
          </p:cNvPr>
          <p:cNvGraphicFramePr>
            <a:graphicFrameLocks noGrp="1"/>
          </p:cNvGraphicFramePr>
          <p:nvPr>
            <p:ph idx="1"/>
            <p:extLst>
              <p:ext uri="{D42A27DB-BD31-4B8C-83A1-F6EECF244321}">
                <p14:modId xmlns:p14="http://schemas.microsoft.com/office/powerpoint/2010/main" val="88502133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Slide Number Placeholder 10">
            <a:extLst>
              <a:ext uri="{FF2B5EF4-FFF2-40B4-BE49-F238E27FC236}">
                <a16:creationId xmlns:a16="http://schemas.microsoft.com/office/drawing/2014/main" id="{EB169889-6343-4EB7-81F3-D6002A550957}"/>
              </a:ext>
            </a:extLst>
          </p:cNvPr>
          <p:cNvSpPr>
            <a:spLocks noGrp="1"/>
          </p:cNvSpPr>
          <p:nvPr>
            <p:ph type="sldNum" sz="quarter" idx="12"/>
          </p:nvPr>
        </p:nvSpPr>
        <p:spPr/>
        <p:txBody>
          <a:bodyPr/>
          <a:lstStyle/>
          <a:p>
            <a:fld id="{D88D7B1F-A9BF-4258-B7D0-5AD5D41C5053}" type="slidenum">
              <a:rPr lang="en-HK" smtClean="0"/>
              <a:t>7</a:t>
            </a:fld>
            <a:endParaRPr lang="en-HK"/>
          </a:p>
        </p:txBody>
      </p:sp>
    </p:spTree>
    <p:extLst>
      <p:ext uri="{BB962C8B-B14F-4D97-AF65-F5344CB8AC3E}">
        <p14:creationId xmlns:p14="http://schemas.microsoft.com/office/powerpoint/2010/main" val="78610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F304AD-EAA0-4745-AA3C-EDD492DB995D}"/>
              </a:ext>
            </a:extLst>
          </p:cNvPr>
          <p:cNvSpPr txBox="1"/>
          <p:nvPr/>
        </p:nvSpPr>
        <p:spPr>
          <a:xfrm>
            <a:off x="5652484" y="1136386"/>
            <a:ext cx="626552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Variation of average trip duration across time and across services</a:t>
            </a:r>
          </a:p>
          <a:p>
            <a:pPr marL="285750" indent="-285750">
              <a:buFont typeface="Arial" panose="020B0604020202020204" pitchFamily="34" charset="0"/>
              <a:buChar char="•"/>
            </a:pPr>
            <a:r>
              <a:rPr lang="en-US" dirty="0"/>
              <a:t>Asymmetry in total number of trips and number of vehicles per day</a:t>
            </a:r>
          </a:p>
          <a:p>
            <a:endParaRPr lang="en-US" dirty="0"/>
          </a:p>
          <a:p>
            <a:r>
              <a:rPr lang="en-US" dirty="0"/>
              <a:t>Estimation of Parameters:</a:t>
            </a:r>
          </a:p>
          <a:p>
            <a:pPr marL="285750" indent="-285750">
              <a:buFont typeface="Arial" panose="020B0604020202020204" pitchFamily="34" charset="0"/>
              <a:buChar char="•"/>
            </a:pPr>
            <a:r>
              <a:rPr lang="en-US" dirty="0"/>
              <a:t>Bookings/min</a:t>
            </a:r>
          </a:p>
          <a:p>
            <a:pPr marL="285750" indent="-285750">
              <a:buFont typeface="Arial" panose="020B0604020202020204" pitchFamily="34" charset="0"/>
              <a:buChar char="•"/>
            </a:pPr>
            <a:r>
              <a:rPr lang="en-US" dirty="0"/>
              <a:t>Trips/min</a:t>
            </a:r>
          </a:p>
          <a:p>
            <a:pPr marL="285750" indent="-285750">
              <a:buFont typeface="Arial" panose="020B0604020202020204" pitchFamily="34" charset="0"/>
              <a:buChar char="•"/>
            </a:pPr>
            <a:endParaRPr lang="en-US" dirty="0"/>
          </a:p>
          <a:p>
            <a:r>
              <a:rPr lang="en-US" dirty="0"/>
              <a:t>Queuing theory equivalent of</a:t>
            </a:r>
          </a:p>
          <a:p>
            <a:r>
              <a:rPr lang="en-US" dirty="0"/>
              <a:t>Rate of arrival – for inter arrival time</a:t>
            </a:r>
          </a:p>
          <a:p>
            <a:r>
              <a:rPr lang="en-US" dirty="0"/>
              <a:t>Rate of service – Service time</a:t>
            </a:r>
          </a:p>
          <a:p>
            <a:endParaRPr lang="en-US" dirty="0"/>
          </a:p>
          <a:p>
            <a:r>
              <a:rPr lang="en-US" dirty="0"/>
              <a:t>Assume an exponential distribution of booking arrival and service (trip) duration</a:t>
            </a:r>
          </a:p>
        </p:txBody>
      </p:sp>
      <p:sp>
        <p:nvSpPr>
          <p:cNvPr id="3" name="Google Shape;290;p15">
            <a:extLst>
              <a:ext uri="{FF2B5EF4-FFF2-40B4-BE49-F238E27FC236}">
                <a16:creationId xmlns:a16="http://schemas.microsoft.com/office/drawing/2014/main" id="{D1D2E6C6-5D6E-4602-BF12-D5B19DDD27C9}"/>
              </a:ext>
            </a:extLst>
          </p:cNvPr>
          <p:cNvSpPr txBox="1">
            <a:spLocks/>
          </p:cNvSpPr>
          <p:nvPr/>
        </p:nvSpPr>
        <p:spPr>
          <a:xfrm>
            <a:off x="85538" y="582357"/>
            <a:ext cx="11420321" cy="55402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2000" dirty="0"/>
              <a:t>Approach: Simulation Study (Estimating parameters) </a:t>
            </a:r>
          </a:p>
          <a:p>
            <a:pPr marL="0" indent="0">
              <a:spcBef>
                <a:spcPts val="0"/>
              </a:spcBef>
              <a:spcAft>
                <a:spcPts val="1600"/>
              </a:spcAft>
              <a:buFont typeface="Arial" panose="020B0604020202020204" pitchFamily="34" charset="0"/>
              <a:buNone/>
            </a:pPr>
            <a:endParaRPr lang="en-US" dirty="0"/>
          </a:p>
        </p:txBody>
      </p:sp>
      <p:pic>
        <p:nvPicPr>
          <p:cNvPr id="8" name="slide12">
            <a:extLst>
              <a:ext uri="{FF2B5EF4-FFF2-40B4-BE49-F238E27FC236}">
                <a16:creationId xmlns:a16="http://schemas.microsoft.com/office/drawing/2014/main" id="{48ED32A6-0B30-4B12-BD6C-6E7EDA92F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54" y="189365"/>
            <a:ext cx="5418253" cy="3148920"/>
          </a:xfrm>
          <a:prstGeom prst="rect">
            <a:avLst/>
          </a:prstGeom>
        </p:spPr>
      </p:pic>
      <p:pic>
        <p:nvPicPr>
          <p:cNvPr id="9" name="slide14">
            <a:extLst>
              <a:ext uri="{FF2B5EF4-FFF2-40B4-BE49-F238E27FC236}">
                <a16:creationId xmlns:a16="http://schemas.microsoft.com/office/drawing/2014/main" id="{647A70F4-2219-4E93-8254-48323CBE4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54" y="3445405"/>
            <a:ext cx="2343150" cy="3148919"/>
          </a:xfrm>
          <a:prstGeom prst="rect">
            <a:avLst/>
          </a:prstGeom>
        </p:spPr>
      </p:pic>
      <p:pic>
        <p:nvPicPr>
          <p:cNvPr id="10" name="slide16">
            <a:extLst>
              <a:ext uri="{FF2B5EF4-FFF2-40B4-BE49-F238E27FC236}">
                <a16:creationId xmlns:a16="http://schemas.microsoft.com/office/drawing/2014/main" id="{2355DB4B-9712-4B6E-BF6F-E445272C6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1876" y="3429000"/>
            <a:ext cx="2276475" cy="3131457"/>
          </a:xfrm>
          <a:prstGeom prst="rect">
            <a:avLst/>
          </a:prstGeom>
        </p:spPr>
      </p:pic>
      <p:sp>
        <p:nvSpPr>
          <p:cNvPr id="4" name="Google Shape;290;p15">
            <a:extLst>
              <a:ext uri="{FF2B5EF4-FFF2-40B4-BE49-F238E27FC236}">
                <a16:creationId xmlns:a16="http://schemas.microsoft.com/office/drawing/2014/main" id="{48FAB0A0-BD89-4127-B49C-1F930D7345DC}"/>
              </a:ext>
            </a:extLst>
          </p:cNvPr>
          <p:cNvSpPr txBox="1">
            <a:spLocks/>
          </p:cNvSpPr>
          <p:nvPr/>
        </p:nvSpPr>
        <p:spPr>
          <a:xfrm>
            <a:off x="5579178" y="-57033"/>
            <a:ext cx="6019397" cy="76308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dirty="0"/>
              <a:t>Cruising/ Double parking by Taxi drivers</a:t>
            </a:r>
            <a:endParaRPr lang="en-HK" b="1" dirty="0"/>
          </a:p>
        </p:txBody>
      </p:sp>
    </p:spTree>
    <p:extLst>
      <p:ext uri="{BB962C8B-B14F-4D97-AF65-F5344CB8AC3E}">
        <p14:creationId xmlns:p14="http://schemas.microsoft.com/office/powerpoint/2010/main" val="227852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90;p15">
            <a:extLst>
              <a:ext uri="{FF2B5EF4-FFF2-40B4-BE49-F238E27FC236}">
                <a16:creationId xmlns:a16="http://schemas.microsoft.com/office/drawing/2014/main" id="{D1D2E6C6-5D6E-4602-BF12-D5B19DDD27C9}"/>
              </a:ext>
            </a:extLst>
          </p:cNvPr>
          <p:cNvSpPr txBox="1">
            <a:spLocks/>
          </p:cNvSpPr>
          <p:nvPr/>
        </p:nvSpPr>
        <p:spPr>
          <a:xfrm>
            <a:off x="259157" y="657455"/>
            <a:ext cx="11420321" cy="59647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1800" dirty="0"/>
              <a:t>Approach: Simulation Study to quantify the ‘Cruising time’ of taxi drivers</a:t>
            </a:r>
          </a:p>
          <a:p>
            <a:pPr marL="0" indent="0">
              <a:spcBef>
                <a:spcPts val="0"/>
              </a:spcBef>
              <a:spcAft>
                <a:spcPts val="1600"/>
              </a:spcAft>
              <a:buFont typeface="Arial" panose="020B0604020202020204" pitchFamily="34" charset="0"/>
              <a:buNone/>
            </a:pPr>
            <a:endParaRPr lang="en-US" sz="1100" dirty="0"/>
          </a:p>
        </p:txBody>
      </p:sp>
      <p:sp>
        <p:nvSpPr>
          <p:cNvPr id="4" name="Google Shape;290;p15">
            <a:extLst>
              <a:ext uri="{FF2B5EF4-FFF2-40B4-BE49-F238E27FC236}">
                <a16:creationId xmlns:a16="http://schemas.microsoft.com/office/drawing/2014/main" id="{48FAB0A0-BD89-4127-B49C-1F930D7345DC}"/>
              </a:ext>
            </a:extLst>
          </p:cNvPr>
          <p:cNvSpPr txBox="1">
            <a:spLocks/>
          </p:cNvSpPr>
          <p:nvPr/>
        </p:nvSpPr>
        <p:spPr>
          <a:xfrm>
            <a:off x="2858385" y="0"/>
            <a:ext cx="7854961" cy="62781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dirty="0"/>
              <a:t>Cruising/ Double parking by Taxi drivers</a:t>
            </a:r>
            <a:endParaRPr lang="en-HK" b="1" dirty="0"/>
          </a:p>
        </p:txBody>
      </p:sp>
      <p:pic>
        <p:nvPicPr>
          <p:cNvPr id="6" name="Picture 5">
            <a:extLst>
              <a:ext uri="{FF2B5EF4-FFF2-40B4-BE49-F238E27FC236}">
                <a16:creationId xmlns:a16="http://schemas.microsoft.com/office/drawing/2014/main" id="{A3B44CF2-93A0-44A2-9C34-1149E7BBD965}"/>
              </a:ext>
            </a:extLst>
          </p:cNvPr>
          <p:cNvPicPr>
            <a:picLocks noChangeAspect="1"/>
          </p:cNvPicPr>
          <p:nvPr/>
        </p:nvPicPr>
        <p:blipFill>
          <a:blip r:embed="rId2"/>
          <a:stretch>
            <a:fillRect/>
          </a:stretch>
        </p:blipFill>
        <p:spPr>
          <a:xfrm>
            <a:off x="1018572" y="1232930"/>
            <a:ext cx="10482805" cy="5372355"/>
          </a:xfrm>
          <a:prstGeom prst="rect">
            <a:avLst/>
          </a:prstGeom>
        </p:spPr>
      </p:pic>
    </p:spTree>
    <p:extLst>
      <p:ext uri="{BB962C8B-B14F-4D97-AF65-F5344CB8AC3E}">
        <p14:creationId xmlns:p14="http://schemas.microsoft.com/office/powerpoint/2010/main" val="69584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1077</Words>
  <Application>Microsoft Office PowerPoint</Application>
  <PresentationFormat>Widescreen</PresentationFormat>
  <Paragraphs>166</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Deconstructing Congestion: Primary factors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Hodys</dc:creator>
  <cp:lastModifiedBy>Ethan Hodys</cp:lastModifiedBy>
  <cp:revision>6</cp:revision>
  <dcterms:created xsi:type="dcterms:W3CDTF">2020-02-12T18:44:59Z</dcterms:created>
  <dcterms:modified xsi:type="dcterms:W3CDTF">2020-02-12T18:53:35Z</dcterms:modified>
</cp:coreProperties>
</file>