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7" r:id="rId3"/>
    <p:sldId id="452" r:id="rId4"/>
    <p:sldId id="479" r:id="rId5"/>
    <p:sldId id="482" r:id="rId6"/>
    <p:sldId id="476" r:id="rId7"/>
    <p:sldId id="480" r:id="rId8"/>
    <p:sldId id="481" r:id="rId9"/>
    <p:sldId id="477" r:id="rId10"/>
    <p:sldId id="478" r:id="rId11"/>
    <p:sldId id="457" r:id="rId12"/>
    <p:sldId id="455" r:id="rId13"/>
    <p:sldId id="441" r:id="rId14"/>
    <p:sldId id="458" r:id="rId15"/>
    <p:sldId id="459" r:id="rId16"/>
    <p:sldId id="461" r:id="rId17"/>
    <p:sldId id="467" r:id="rId18"/>
    <p:sldId id="460" r:id="rId19"/>
    <p:sldId id="483" r:id="rId20"/>
    <p:sldId id="463" r:id="rId21"/>
    <p:sldId id="462" r:id="rId22"/>
    <p:sldId id="472" r:id="rId23"/>
    <p:sldId id="473" r:id="rId24"/>
    <p:sldId id="464" r:id="rId25"/>
    <p:sldId id="465" r:id="rId26"/>
    <p:sldId id="466" r:id="rId27"/>
    <p:sldId id="468" r:id="rId28"/>
    <p:sldId id="474" r:id="rId29"/>
    <p:sldId id="475" r:id="rId30"/>
    <p:sldId id="471" r:id="rId31"/>
    <p:sldId id="470" r:id="rId32"/>
    <p:sldId id="469" r:id="rId33"/>
    <p:sldId id="42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0" autoAdjust="0"/>
  </p:normalViewPr>
  <p:slideViewPr>
    <p:cSldViewPr snapToGrid="0">
      <p:cViewPr varScale="1">
        <p:scale>
          <a:sx n="103" d="100"/>
          <a:sy n="103" d="100"/>
        </p:scale>
        <p:origin x="132" y="600"/>
      </p:cViewPr>
      <p:guideLst/>
    </p:cSldViewPr>
  </p:slideViewPr>
  <p:outlineViewPr>
    <p:cViewPr>
      <p:scale>
        <a:sx n="33" d="100"/>
        <a:sy n="33" d="100"/>
      </p:scale>
      <p:origin x="0" y="-29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7</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.NET 2002</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custLinFactNeighborX="-411" custLinFactNeighborY="8333">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16</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2019</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9E6D25-76DF-498B-AF08-C5FAEC8CB57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FDEAAD-0D80-498A-8986-35DD351F342F}">
      <dgm:prSet phldrT="[Text]" custT="1"/>
      <dgm:spPr/>
      <dgm:t>
        <a:bodyPr/>
        <a:lstStyle/>
        <a:p>
          <a:r>
            <a:rPr lang="en-US" sz="2000" b="1" i="0" u="none" dirty="0">
              <a:latin typeface="+mj-lt"/>
            </a:rPr>
            <a:t>C# 1.0</a:t>
          </a:r>
          <a:br>
            <a:rPr lang="en-US" sz="2000" b="1" i="0" u="none" dirty="0">
              <a:latin typeface="+mj-lt"/>
            </a:rPr>
          </a:br>
          <a:r>
            <a:rPr lang="en-US" sz="2000" b="1" i="0" u="none" dirty="0">
              <a:latin typeface="+mj-lt"/>
            </a:rPr>
            <a:t>VS 2002</a:t>
          </a:r>
          <a:endParaRPr lang="en-US" sz="2000" b="1" dirty="0">
            <a:latin typeface="+mj-lt"/>
          </a:endParaRPr>
        </a:p>
      </dgm:t>
    </dgm:pt>
    <dgm:pt modelId="{6CE4C2B8-A2ED-408A-8BE1-42BD75B2EA35}" type="parTrans" cxnId="{E68D7328-8820-43B2-A825-68BF4B8F9113}">
      <dgm:prSet/>
      <dgm:spPr/>
      <dgm:t>
        <a:bodyPr/>
        <a:lstStyle/>
        <a:p>
          <a:endParaRPr lang="en-US"/>
        </a:p>
      </dgm:t>
    </dgm:pt>
    <dgm:pt modelId="{E3C6CDA5-A11E-44EE-B289-412B0F50770E}" type="sibTrans" cxnId="{E68D7328-8820-43B2-A825-68BF4B8F9113}">
      <dgm:prSet/>
      <dgm:spPr/>
      <dgm:t>
        <a:bodyPr/>
        <a:lstStyle/>
        <a:p>
          <a:endParaRPr lang="en-US"/>
        </a:p>
      </dgm:t>
    </dgm:pt>
    <dgm:pt modelId="{8804EE97-E3E7-4E78-A32A-395DAEA0DAF8}">
      <dgm:prSet phldrT="[Text]" custT="1"/>
      <dgm:spPr/>
      <dgm:t>
        <a:bodyPr/>
        <a:lstStyle/>
        <a:p>
          <a:r>
            <a:rPr lang="en-US" sz="2000" b="1" i="0" u="none" dirty="0">
              <a:latin typeface="+mj-lt"/>
            </a:rPr>
            <a:t>C# 4.0</a:t>
          </a:r>
          <a:br>
            <a:rPr lang="en-US" sz="2000" b="1" i="0" u="none" dirty="0">
              <a:latin typeface="+mj-lt"/>
            </a:rPr>
          </a:br>
          <a:r>
            <a:rPr lang="en-US" sz="2000" b="1" i="0" u="none" dirty="0">
              <a:latin typeface="+mj-lt"/>
            </a:rPr>
            <a:t>VS 2010</a:t>
          </a:r>
          <a:endParaRPr lang="en-US" sz="2000" b="1" dirty="0">
            <a:latin typeface="+mj-lt"/>
          </a:endParaRPr>
        </a:p>
      </dgm:t>
    </dgm:pt>
    <dgm:pt modelId="{7F8384DE-F32C-4A23-BF43-5C2540F0311F}" type="parTrans" cxnId="{F7E45A8B-B77A-417C-886F-DAFBF0088CD3}">
      <dgm:prSet/>
      <dgm:spPr/>
      <dgm:t>
        <a:bodyPr/>
        <a:lstStyle/>
        <a:p>
          <a:endParaRPr lang="en-US"/>
        </a:p>
      </dgm:t>
    </dgm:pt>
    <dgm:pt modelId="{634DDB1F-CAE1-49AC-A4FE-E9A2F962E6DB}" type="sibTrans" cxnId="{F7E45A8B-B77A-417C-886F-DAFBF0088CD3}">
      <dgm:prSet/>
      <dgm:spPr/>
      <dgm:t>
        <a:bodyPr/>
        <a:lstStyle/>
        <a:p>
          <a:endParaRPr lang="en-US"/>
        </a:p>
      </dgm:t>
    </dgm:pt>
    <dgm:pt modelId="{0DF34694-6254-4071-B5DF-BCF4271DC65D}">
      <dgm:prSet phldrT="[Text]"/>
      <dgm:spPr/>
      <dgm:t>
        <a:bodyPr/>
        <a:lstStyle/>
        <a:p>
          <a:r>
            <a:rPr lang="en-US" b="0" dirty="0" err="1">
              <a:latin typeface="+mn-lt"/>
            </a:rPr>
            <a:t>Async</a:t>
          </a:r>
          <a:r>
            <a:rPr lang="en-US" b="0" dirty="0">
              <a:latin typeface="+mn-lt"/>
            </a:rPr>
            <a:t> Features</a:t>
          </a:r>
        </a:p>
      </dgm:t>
    </dgm:pt>
    <dgm:pt modelId="{7854412E-89E1-4625-B707-338A5D38C849}" type="parTrans" cxnId="{48B45E35-995B-440F-B8B4-9CA770DBDC5D}">
      <dgm:prSet/>
      <dgm:spPr/>
      <dgm:t>
        <a:bodyPr/>
        <a:lstStyle/>
        <a:p>
          <a:endParaRPr lang="en-US"/>
        </a:p>
      </dgm:t>
    </dgm:pt>
    <dgm:pt modelId="{0425F854-748C-460B-8811-5276255C9856}" type="sibTrans" cxnId="{48B45E35-995B-440F-B8B4-9CA770DBDC5D}">
      <dgm:prSet/>
      <dgm:spPr/>
      <dgm:t>
        <a:bodyPr/>
        <a:lstStyle/>
        <a:p>
          <a:endParaRPr lang="en-US"/>
        </a:p>
      </dgm:t>
    </dgm:pt>
    <dgm:pt modelId="{78D4F7C9-7580-40BD-87CB-1348A1EF154B}">
      <dgm:prSet custT="1"/>
      <dgm:spPr/>
      <dgm:t>
        <a:bodyPr/>
        <a:lstStyle/>
        <a:p>
          <a:r>
            <a:rPr lang="en-US" sz="2000" b="1" i="0" u="none" dirty="0">
              <a:latin typeface="+mj-lt"/>
            </a:rPr>
            <a:t>C# 2.0</a:t>
          </a:r>
          <a:br>
            <a:rPr lang="en-US" sz="2000" b="1" i="0" u="none" dirty="0">
              <a:latin typeface="+mj-lt"/>
            </a:rPr>
          </a:br>
          <a:r>
            <a:rPr lang="en-US" sz="2000" b="1" i="0" u="none" dirty="0">
              <a:latin typeface="+mj-lt"/>
            </a:rPr>
            <a:t>VS 2005</a:t>
          </a:r>
          <a:endParaRPr lang="en-US" sz="2000" b="1" dirty="0">
            <a:latin typeface="+mj-lt"/>
          </a:endParaRPr>
        </a:p>
      </dgm:t>
    </dgm:pt>
    <dgm:pt modelId="{1B39557E-FAD8-41FB-9E46-3FCBA4205CA0}" type="parTrans" cxnId="{3B8B83FD-65D8-4B10-A5CF-E55384DBC076}">
      <dgm:prSet/>
      <dgm:spPr/>
      <dgm:t>
        <a:bodyPr/>
        <a:lstStyle/>
        <a:p>
          <a:endParaRPr lang="en-US"/>
        </a:p>
      </dgm:t>
    </dgm:pt>
    <dgm:pt modelId="{8269AA12-F7E2-42B7-BE0B-BF5982EB2F1C}" type="sibTrans" cxnId="{3B8B83FD-65D8-4B10-A5CF-E55384DBC076}">
      <dgm:prSet/>
      <dgm:spPr/>
      <dgm:t>
        <a:bodyPr/>
        <a:lstStyle/>
        <a:p>
          <a:endParaRPr lang="en-US"/>
        </a:p>
      </dgm:t>
    </dgm:pt>
    <dgm:pt modelId="{AEC233D0-65D7-47D1-8C01-971EE4ED1E12}">
      <dgm:prSet custT="1"/>
      <dgm:spPr/>
      <dgm:t>
        <a:bodyPr/>
        <a:lstStyle/>
        <a:p>
          <a:r>
            <a:rPr lang="en-US" sz="2000" b="1" i="0" u="none" dirty="0">
              <a:latin typeface="+mj-lt"/>
            </a:rPr>
            <a:t>C# 3.0</a:t>
          </a:r>
          <a:br>
            <a:rPr lang="en-US" sz="2000" b="1" i="0" u="none" dirty="0">
              <a:latin typeface="+mj-lt"/>
            </a:rPr>
          </a:br>
          <a:r>
            <a:rPr lang="en-US" sz="2000" b="1" i="0" u="none" dirty="0">
              <a:latin typeface="+mj-lt"/>
            </a:rPr>
            <a:t>VS 2005</a:t>
          </a:r>
          <a:endParaRPr lang="en-US" sz="2000" b="1" dirty="0">
            <a:latin typeface="+mj-lt"/>
          </a:endParaRPr>
        </a:p>
      </dgm:t>
    </dgm:pt>
    <dgm:pt modelId="{CEF6DD72-4D99-463F-AA2C-50783F790B87}" type="parTrans" cxnId="{75A8E57D-DDFB-4604-BE52-EB5255E245EF}">
      <dgm:prSet/>
      <dgm:spPr/>
      <dgm:t>
        <a:bodyPr/>
        <a:lstStyle/>
        <a:p>
          <a:endParaRPr lang="en-US"/>
        </a:p>
      </dgm:t>
    </dgm:pt>
    <dgm:pt modelId="{69706BBE-8124-4D71-95B3-E9DAA4D7F766}" type="sibTrans" cxnId="{75A8E57D-DDFB-4604-BE52-EB5255E245EF}">
      <dgm:prSet/>
      <dgm:spPr/>
      <dgm:t>
        <a:bodyPr/>
        <a:lstStyle/>
        <a:p>
          <a:endParaRPr lang="en-US"/>
        </a:p>
      </dgm:t>
    </dgm:pt>
    <dgm:pt modelId="{A8F1BAB9-9491-4D8B-AAE6-43B5B2635DCB}">
      <dgm:prSet custT="1"/>
      <dgm:spPr/>
      <dgm:t>
        <a:bodyPr/>
        <a:lstStyle/>
        <a:p>
          <a:r>
            <a:rPr lang="en-US" sz="2000" b="1" i="0" u="none" dirty="0">
              <a:latin typeface="+mj-lt"/>
            </a:rPr>
            <a:t>C# 5.0</a:t>
          </a:r>
          <a:br>
            <a:rPr lang="en-US" sz="2000" b="1" i="0" u="none" dirty="0">
              <a:latin typeface="+mj-lt"/>
            </a:rPr>
          </a:br>
          <a:r>
            <a:rPr lang="en-US" sz="2000" b="1" i="0" u="none" dirty="0">
              <a:latin typeface="+mj-lt"/>
            </a:rPr>
            <a:t>VS 2012</a:t>
          </a:r>
          <a:endParaRPr lang="en-US" sz="2000" b="1" dirty="0">
            <a:latin typeface="+mj-lt"/>
          </a:endParaRPr>
        </a:p>
      </dgm:t>
    </dgm:pt>
    <dgm:pt modelId="{1ABFFED2-3050-4811-B433-81D33A531952}" type="parTrans" cxnId="{C8095F2C-5F23-432C-8F82-ADFD7164C68E}">
      <dgm:prSet/>
      <dgm:spPr/>
      <dgm:t>
        <a:bodyPr/>
        <a:lstStyle/>
        <a:p>
          <a:endParaRPr lang="en-US"/>
        </a:p>
      </dgm:t>
    </dgm:pt>
    <dgm:pt modelId="{D2DCB364-5B1B-4170-A206-7E423501CC12}" type="sibTrans" cxnId="{C8095F2C-5F23-432C-8F82-ADFD7164C68E}">
      <dgm:prSet/>
      <dgm:spPr/>
      <dgm:t>
        <a:bodyPr/>
        <a:lstStyle/>
        <a:p>
          <a:endParaRPr lang="en-US"/>
        </a:p>
      </dgm:t>
    </dgm:pt>
    <dgm:pt modelId="{6DF4EA72-B7F1-4C09-8EF3-E05B0CC12D84}">
      <dgm:prSet/>
      <dgm:spPr/>
      <dgm:t>
        <a:bodyPr/>
        <a:lstStyle/>
        <a:p>
          <a:r>
            <a:rPr lang="en-US" b="0" dirty="0">
              <a:latin typeface="+mn-lt"/>
            </a:rPr>
            <a:t>Caller Information</a:t>
          </a:r>
        </a:p>
      </dgm:t>
    </dgm:pt>
    <dgm:pt modelId="{B3E3047E-2FDD-4623-8F1B-86D118C1B5C3}" type="parTrans" cxnId="{AB441EFA-8606-46C1-BD0F-0DA90A4FBAF3}">
      <dgm:prSet/>
      <dgm:spPr/>
      <dgm:t>
        <a:bodyPr/>
        <a:lstStyle/>
        <a:p>
          <a:endParaRPr lang="en-US"/>
        </a:p>
      </dgm:t>
    </dgm:pt>
    <dgm:pt modelId="{2017F9A8-C8CA-4070-B4F2-D873A194FFAF}" type="sibTrans" cxnId="{AB441EFA-8606-46C1-BD0F-0DA90A4FBAF3}">
      <dgm:prSet/>
      <dgm:spPr/>
      <dgm:t>
        <a:bodyPr/>
        <a:lstStyle/>
        <a:p>
          <a:endParaRPr lang="en-US"/>
        </a:p>
      </dgm:t>
    </dgm:pt>
    <dgm:pt modelId="{50843299-7AAA-49EF-B4B9-57D3F5EE1E27}">
      <dgm:prSet/>
      <dgm:spPr/>
      <dgm:t>
        <a:bodyPr/>
        <a:lstStyle/>
        <a:p>
          <a:r>
            <a:rPr lang="en-US" b="0" i="0" u="none" dirty="0">
              <a:latin typeface="+mn-lt"/>
            </a:rPr>
            <a:t>Dynamic (late) Binding</a:t>
          </a:r>
        </a:p>
      </dgm:t>
    </dgm:pt>
    <dgm:pt modelId="{78DC40BB-6AF6-42A8-BBDD-8334AC528871}" type="parTrans" cxnId="{46478640-BDC8-46D1-97A3-3A39FCA55069}">
      <dgm:prSet/>
      <dgm:spPr/>
      <dgm:t>
        <a:bodyPr/>
        <a:lstStyle/>
        <a:p>
          <a:endParaRPr lang="en-US"/>
        </a:p>
      </dgm:t>
    </dgm:pt>
    <dgm:pt modelId="{C1F58B09-CE30-4EDB-83C3-02175E2B3303}" type="sibTrans" cxnId="{46478640-BDC8-46D1-97A3-3A39FCA55069}">
      <dgm:prSet/>
      <dgm:spPr/>
      <dgm:t>
        <a:bodyPr/>
        <a:lstStyle/>
        <a:p>
          <a:endParaRPr lang="en-US"/>
        </a:p>
      </dgm:t>
    </dgm:pt>
    <dgm:pt modelId="{3812B405-0E4A-4236-BF06-E9AC71C1C045}">
      <dgm:prSet/>
      <dgm:spPr/>
      <dgm:t>
        <a:bodyPr/>
        <a:lstStyle/>
        <a:p>
          <a:r>
            <a:rPr lang="en-US" b="0" i="0" u="none" dirty="0">
              <a:latin typeface="+mn-lt"/>
            </a:rPr>
            <a:t>Generic Variance</a:t>
          </a:r>
        </a:p>
      </dgm:t>
    </dgm:pt>
    <dgm:pt modelId="{79792292-FC21-43B1-A481-95C7A1DE96F9}" type="parTrans" cxnId="{3F0FF86A-D95A-4FF7-8720-ACEEA411254C}">
      <dgm:prSet/>
      <dgm:spPr/>
      <dgm:t>
        <a:bodyPr/>
        <a:lstStyle/>
        <a:p>
          <a:endParaRPr lang="en-US"/>
        </a:p>
      </dgm:t>
    </dgm:pt>
    <dgm:pt modelId="{224674DA-CD57-4182-8FD2-565012C05805}" type="sibTrans" cxnId="{3F0FF86A-D95A-4FF7-8720-ACEEA411254C}">
      <dgm:prSet/>
      <dgm:spPr/>
      <dgm:t>
        <a:bodyPr/>
        <a:lstStyle/>
        <a:p>
          <a:endParaRPr lang="en-US"/>
        </a:p>
      </dgm:t>
    </dgm:pt>
    <dgm:pt modelId="{07A0E956-3930-4F08-9CAA-28DB505B3B5A}">
      <dgm:prSet/>
      <dgm:spPr/>
      <dgm:t>
        <a:bodyPr/>
        <a:lstStyle/>
        <a:p>
          <a:r>
            <a:rPr lang="en-US" b="0" i="0" u="none" dirty="0">
              <a:latin typeface="+mn-lt"/>
            </a:rPr>
            <a:t>Embedded Interop Types</a:t>
          </a:r>
        </a:p>
      </dgm:t>
    </dgm:pt>
    <dgm:pt modelId="{E60FFE2D-E215-44C2-AAC8-31C7DD63864D}" type="parTrans" cxnId="{F7427387-2F13-4870-94A8-2A97DD7B5313}">
      <dgm:prSet/>
      <dgm:spPr/>
      <dgm:t>
        <a:bodyPr/>
        <a:lstStyle/>
        <a:p>
          <a:endParaRPr lang="en-US"/>
        </a:p>
      </dgm:t>
    </dgm:pt>
    <dgm:pt modelId="{4152CF59-4ECC-411F-9215-210605E34FE5}" type="sibTrans" cxnId="{F7427387-2F13-4870-94A8-2A97DD7B5313}">
      <dgm:prSet/>
      <dgm:spPr/>
      <dgm:t>
        <a:bodyPr/>
        <a:lstStyle/>
        <a:p>
          <a:endParaRPr lang="en-US"/>
        </a:p>
      </dgm:t>
    </dgm:pt>
    <dgm:pt modelId="{872E3AA8-8E5D-4513-99E5-FF20A659EC62}">
      <dgm:prSet/>
      <dgm:spPr/>
      <dgm:t>
        <a:bodyPr/>
        <a:lstStyle/>
        <a:p>
          <a:r>
            <a:rPr lang="en-US" b="0" i="0" u="none" dirty="0">
              <a:latin typeface="+mn-lt"/>
            </a:rPr>
            <a:t>Anonymous</a:t>
          </a:r>
          <a:r>
            <a:rPr lang="en-US" b="0" i="0" u="none" baseline="0" dirty="0">
              <a:latin typeface="+mn-lt"/>
            </a:rPr>
            <a:t> Types</a:t>
          </a:r>
          <a:endParaRPr lang="en-US" b="0" i="0" u="none" dirty="0">
            <a:latin typeface="+mn-lt"/>
          </a:endParaRPr>
        </a:p>
      </dgm:t>
    </dgm:pt>
    <dgm:pt modelId="{3B3E27C3-10CA-49D2-90EB-F65FDE586DBE}" type="parTrans" cxnId="{B6DAB2C3-89BB-4A82-A98C-002EA11228BC}">
      <dgm:prSet/>
      <dgm:spPr/>
      <dgm:t>
        <a:bodyPr/>
        <a:lstStyle/>
        <a:p>
          <a:endParaRPr lang="en-US"/>
        </a:p>
      </dgm:t>
    </dgm:pt>
    <dgm:pt modelId="{A037216A-1244-44B8-B66B-DC3AC363DC7F}" type="sibTrans" cxnId="{B6DAB2C3-89BB-4A82-A98C-002EA11228BC}">
      <dgm:prSet/>
      <dgm:spPr/>
      <dgm:t>
        <a:bodyPr/>
        <a:lstStyle/>
        <a:p>
          <a:endParaRPr lang="en-US"/>
        </a:p>
      </dgm:t>
    </dgm:pt>
    <dgm:pt modelId="{4165D6DF-0A31-4E24-AD98-7282315F040D}">
      <dgm:prSet/>
      <dgm:spPr/>
      <dgm:t>
        <a:bodyPr/>
        <a:lstStyle/>
        <a:p>
          <a:r>
            <a:rPr lang="en-US" b="0" i="0" u="none" baseline="0" dirty="0">
              <a:latin typeface="+mn-lt"/>
            </a:rPr>
            <a:t>Extension Methods</a:t>
          </a:r>
          <a:endParaRPr lang="en-US" b="0" i="0" u="none" dirty="0">
            <a:latin typeface="+mn-lt"/>
          </a:endParaRPr>
        </a:p>
      </dgm:t>
    </dgm:pt>
    <dgm:pt modelId="{0AA7B9B0-EC3D-4BEB-8B64-2D28DC247ACD}" type="parTrans" cxnId="{6C9802B8-3E0C-4C09-868F-7C472537DF73}">
      <dgm:prSet/>
      <dgm:spPr/>
      <dgm:t>
        <a:bodyPr/>
        <a:lstStyle/>
        <a:p>
          <a:endParaRPr lang="en-US"/>
        </a:p>
      </dgm:t>
    </dgm:pt>
    <dgm:pt modelId="{FF230FAC-1F07-4594-BBAC-351370CE9C09}" type="sibTrans" cxnId="{6C9802B8-3E0C-4C09-868F-7C472537DF73}">
      <dgm:prSet/>
      <dgm:spPr/>
      <dgm:t>
        <a:bodyPr/>
        <a:lstStyle/>
        <a:p>
          <a:endParaRPr lang="en-US"/>
        </a:p>
      </dgm:t>
    </dgm:pt>
    <dgm:pt modelId="{DA3D47D3-B0C2-45A7-B039-6A5D4E2A6B05}">
      <dgm:prSet/>
      <dgm:spPr/>
      <dgm:t>
        <a:bodyPr/>
        <a:lstStyle/>
        <a:p>
          <a:r>
            <a:rPr lang="en-US" b="0" i="0" u="none" baseline="0" dirty="0">
              <a:latin typeface="+mn-lt"/>
            </a:rPr>
            <a:t>Query Methods</a:t>
          </a:r>
          <a:endParaRPr lang="en-US" b="0" i="0" u="none" dirty="0">
            <a:latin typeface="+mn-lt"/>
          </a:endParaRPr>
        </a:p>
      </dgm:t>
    </dgm:pt>
    <dgm:pt modelId="{2704C015-1E46-4255-8310-F20D274D7925}" type="parTrans" cxnId="{29F535B1-739D-4865-AD76-F47EB95EAFFB}">
      <dgm:prSet/>
      <dgm:spPr/>
      <dgm:t>
        <a:bodyPr/>
        <a:lstStyle/>
        <a:p>
          <a:endParaRPr lang="en-US"/>
        </a:p>
      </dgm:t>
    </dgm:pt>
    <dgm:pt modelId="{D3838E61-6772-4C06-B18E-1396DFD291CD}" type="sibTrans" cxnId="{29F535B1-739D-4865-AD76-F47EB95EAFFB}">
      <dgm:prSet/>
      <dgm:spPr/>
      <dgm:t>
        <a:bodyPr/>
        <a:lstStyle/>
        <a:p>
          <a:endParaRPr lang="en-US"/>
        </a:p>
      </dgm:t>
    </dgm:pt>
    <dgm:pt modelId="{56E1B3C3-5A1F-4BD5-9781-4FF4E99DB6EA}">
      <dgm:prSet/>
      <dgm:spPr/>
      <dgm:t>
        <a:bodyPr/>
        <a:lstStyle/>
        <a:p>
          <a:r>
            <a:rPr lang="en-US" b="0" i="0" u="none" baseline="0" dirty="0">
              <a:latin typeface="+mn-lt"/>
            </a:rPr>
            <a:t>Lambda Expressions</a:t>
          </a:r>
          <a:endParaRPr lang="en-US" b="0" i="0" u="none" dirty="0">
            <a:latin typeface="+mn-lt"/>
          </a:endParaRPr>
        </a:p>
      </dgm:t>
    </dgm:pt>
    <dgm:pt modelId="{8F92A8FA-7E21-42AE-AFD9-FB376F7B7F55}" type="parTrans" cxnId="{4615605A-A71E-4EF0-8A75-40F9D9B5079D}">
      <dgm:prSet/>
      <dgm:spPr/>
      <dgm:t>
        <a:bodyPr/>
        <a:lstStyle/>
        <a:p>
          <a:endParaRPr lang="en-US"/>
        </a:p>
      </dgm:t>
    </dgm:pt>
    <dgm:pt modelId="{3910F1FE-6EAE-4427-8AE6-9622867A65C4}" type="sibTrans" cxnId="{4615605A-A71E-4EF0-8A75-40F9D9B5079D}">
      <dgm:prSet/>
      <dgm:spPr/>
      <dgm:t>
        <a:bodyPr/>
        <a:lstStyle/>
        <a:p>
          <a:endParaRPr lang="en-US"/>
        </a:p>
      </dgm:t>
    </dgm:pt>
    <dgm:pt modelId="{1176ED29-918B-4ED5-892A-6BE409F85636}">
      <dgm:prSet/>
      <dgm:spPr/>
      <dgm:t>
        <a:bodyPr/>
        <a:lstStyle/>
        <a:p>
          <a:r>
            <a:rPr lang="en-US" b="0" i="0" u="none" baseline="0" dirty="0">
              <a:latin typeface="+mn-lt"/>
            </a:rPr>
            <a:t>Expression Trees</a:t>
          </a:r>
          <a:endParaRPr lang="en-US" b="0" i="0" u="none" dirty="0">
            <a:latin typeface="+mn-lt"/>
          </a:endParaRPr>
        </a:p>
      </dgm:t>
    </dgm:pt>
    <dgm:pt modelId="{F3D4BD21-D2D7-4F90-8E9B-A204BB970809}" type="parTrans" cxnId="{8A45AE85-DE08-4A49-B505-3E26E878B04E}">
      <dgm:prSet/>
      <dgm:spPr/>
      <dgm:t>
        <a:bodyPr/>
        <a:lstStyle/>
        <a:p>
          <a:endParaRPr lang="en-US"/>
        </a:p>
      </dgm:t>
    </dgm:pt>
    <dgm:pt modelId="{D276B676-A6BD-457E-9A1A-66A7BCF84EBC}" type="sibTrans" cxnId="{8A45AE85-DE08-4A49-B505-3E26E878B04E}">
      <dgm:prSet/>
      <dgm:spPr/>
      <dgm:t>
        <a:bodyPr/>
        <a:lstStyle/>
        <a:p>
          <a:endParaRPr lang="en-US"/>
        </a:p>
      </dgm:t>
    </dgm:pt>
    <dgm:pt modelId="{86B07A22-5558-49DD-95C0-FFA4E6E56C54}">
      <dgm:prSet/>
      <dgm:spPr/>
      <dgm:t>
        <a:bodyPr/>
        <a:lstStyle/>
        <a:p>
          <a:r>
            <a:rPr lang="en-US" b="0" i="0" u="none" dirty="0">
              <a:latin typeface="+mn-lt"/>
            </a:rPr>
            <a:t>Partial Methods</a:t>
          </a:r>
        </a:p>
      </dgm:t>
    </dgm:pt>
    <dgm:pt modelId="{72E54564-B193-47F1-98D3-EF9BE69DA2E5}" type="parTrans" cxnId="{B3963C44-1D61-4215-8304-472411887491}">
      <dgm:prSet/>
      <dgm:spPr/>
      <dgm:t>
        <a:bodyPr/>
        <a:lstStyle/>
        <a:p>
          <a:endParaRPr lang="en-US"/>
        </a:p>
      </dgm:t>
    </dgm:pt>
    <dgm:pt modelId="{B54E3C20-6A53-4A03-9A25-2FD59229BE0A}" type="sibTrans" cxnId="{B3963C44-1D61-4215-8304-472411887491}">
      <dgm:prSet/>
      <dgm:spPr/>
      <dgm:t>
        <a:bodyPr/>
        <a:lstStyle/>
        <a:p>
          <a:endParaRPr lang="en-US"/>
        </a:p>
      </dgm:t>
    </dgm:pt>
    <dgm:pt modelId="{B4187172-7F45-4975-AF6E-E5156AF98166}">
      <dgm:prSet/>
      <dgm:spPr/>
      <dgm:t>
        <a:bodyPr/>
        <a:lstStyle/>
        <a:p>
          <a:r>
            <a:rPr lang="en-US" b="0" i="0" u="none" dirty="0">
              <a:latin typeface="+mn-lt"/>
            </a:rPr>
            <a:t>Partial Types</a:t>
          </a:r>
        </a:p>
      </dgm:t>
    </dgm:pt>
    <dgm:pt modelId="{596CE752-47CB-4FEE-ABCC-45C74519AC9E}" type="parTrans" cxnId="{680F352C-2EBE-4823-96D7-048827EC7B80}">
      <dgm:prSet/>
      <dgm:spPr/>
      <dgm:t>
        <a:bodyPr/>
        <a:lstStyle/>
        <a:p>
          <a:endParaRPr lang="en-US"/>
        </a:p>
      </dgm:t>
    </dgm:pt>
    <dgm:pt modelId="{A4521F6C-404E-4A5F-AA4E-48CEB573AE07}" type="sibTrans" cxnId="{680F352C-2EBE-4823-96D7-048827EC7B80}">
      <dgm:prSet/>
      <dgm:spPr/>
      <dgm:t>
        <a:bodyPr/>
        <a:lstStyle/>
        <a:p>
          <a:endParaRPr lang="en-US"/>
        </a:p>
      </dgm:t>
    </dgm:pt>
    <dgm:pt modelId="{E634B886-2547-459A-A6E6-71A66052895C}">
      <dgm:prSet/>
      <dgm:spPr/>
      <dgm:t>
        <a:bodyPr/>
        <a:lstStyle/>
        <a:p>
          <a:r>
            <a:rPr lang="en-US" b="0" i="0" u="none" dirty="0">
              <a:latin typeface="+mn-lt"/>
            </a:rPr>
            <a:t>Anonymous Methods</a:t>
          </a:r>
        </a:p>
      </dgm:t>
    </dgm:pt>
    <dgm:pt modelId="{33D77986-B669-4111-A8B1-4DEA0FB44B61}" type="parTrans" cxnId="{8C6D0D98-511C-4895-AE7A-49345B73BFBD}">
      <dgm:prSet/>
      <dgm:spPr/>
      <dgm:t>
        <a:bodyPr/>
        <a:lstStyle/>
        <a:p>
          <a:endParaRPr lang="en-US"/>
        </a:p>
      </dgm:t>
    </dgm:pt>
    <dgm:pt modelId="{D2ED59E5-4B64-41A0-BB55-B95B425DBA48}" type="sibTrans" cxnId="{8C6D0D98-511C-4895-AE7A-49345B73BFBD}">
      <dgm:prSet/>
      <dgm:spPr/>
      <dgm:t>
        <a:bodyPr/>
        <a:lstStyle/>
        <a:p>
          <a:endParaRPr lang="en-US"/>
        </a:p>
      </dgm:t>
    </dgm:pt>
    <dgm:pt modelId="{3DA4D93C-009D-4F53-A1E1-AB9FCDBB38CC}">
      <dgm:prSet/>
      <dgm:spPr/>
      <dgm:t>
        <a:bodyPr/>
        <a:lstStyle/>
        <a:p>
          <a:r>
            <a:rPr lang="en-US" b="0" i="0" u="none" dirty="0">
              <a:latin typeface="+mn-lt"/>
            </a:rPr>
            <a:t>Iterators</a:t>
          </a:r>
        </a:p>
      </dgm:t>
    </dgm:pt>
    <dgm:pt modelId="{AD5A9A75-F5D0-416D-ABD7-14DEE33DF697}" type="parTrans" cxnId="{FA78B85C-A3D3-4AD2-AD04-7B98B1130A8B}">
      <dgm:prSet/>
      <dgm:spPr/>
      <dgm:t>
        <a:bodyPr/>
        <a:lstStyle/>
        <a:p>
          <a:endParaRPr lang="en-US"/>
        </a:p>
      </dgm:t>
    </dgm:pt>
    <dgm:pt modelId="{CD3A2D7E-455F-4223-BA58-E457BB2306EF}" type="sibTrans" cxnId="{FA78B85C-A3D3-4AD2-AD04-7B98B1130A8B}">
      <dgm:prSet/>
      <dgm:spPr/>
      <dgm:t>
        <a:bodyPr/>
        <a:lstStyle/>
        <a:p>
          <a:endParaRPr lang="en-US"/>
        </a:p>
      </dgm:t>
    </dgm:pt>
    <dgm:pt modelId="{A23C6FAE-BCE1-4C2F-BBB2-243DE25CB5FC}">
      <dgm:prSet/>
      <dgm:spPr/>
      <dgm:t>
        <a:bodyPr/>
        <a:lstStyle/>
        <a:p>
          <a:r>
            <a:rPr lang="en-US" b="0" i="0" u="none" dirty="0">
              <a:latin typeface="+mn-lt"/>
            </a:rPr>
            <a:t>Nullable</a:t>
          </a:r>
          <a:r>
            <a:rPr lang="en-US" b="0" i="0" u="none" baseline="0" dirty="0">
              <a:latin typeface="+mn-lt"/>
            </a:rPr>
            <a:t> Types</a:t>
          </a:r>
          <a:endParaRPr lang="en-US" b="0" i="0" u="none" dirty="0">
            <a:latin typeface="+mn-lt"/>
          </a:endParaRPr>
        </a:p>
      </dgm:t>
    </dgm:pt>
    <dgm:pt modelId="{50C18022-A68F-40D0-B067-0DAC674B7FCB}" type="parTrans" cxnId="{5DEB6A04-7865-4785-B386-0939A5708FA3}">
      <dgm:prSet/>
      <dgm:spPr/>
      <dgm:t>
        <a:bodyPr/>
        <a:lstStyle/>
        <a:p>
          <a:endParaRPr lang="en-US"/>
        </a:p>
      </dgm:t>
    </dgm:pt>
    <dgm:pt modelId="{18FD4A40-228F-461A-8CE4-F2D9FF824EF9}" type="sibTrans" cxnId="{5DEB6A04-7865-4785-B386-0939A5708FA3}">
      <dgm:prSet/>
      <dgm:spPr/>
      <dgm:t>
        <a:bodyPr/>
        <a:lstStyle/>
        <a:p>
          <a:endParaRPr lang="en-US"/>
        </a:p>
      </dgm:t>
    </dgm:pt>
    <dgm:pt modelId="{ABE1A088-AEC8-47BB-A5E7-FC5A18EAB30A}">
      <dgm:prSet/>
      <dgm:spPr/>
      <dgm:t>
        <a:bodyPr/>
        <a:lstStyle/>
        <a:p>
          <a:r>
            <a:rPr lang="en-US" b="0" i="0" u="none" baseline="0" dirty="0">
              <a:latin typeface="+mn-lt"/>
            </a:rPr>
            <a:t>Private Setters</a:t>
          </a:r>
          <a:endParaRPr lang="en-US" b="0" i="0" u="none" dirty="0">
            <a:latin typeface="+mn-lt"/>
          </a:endParaRPr>
        </a:p>
      </dgm:t>
    </dgm:pt>
    <dgm:pt modelId="{726790CC-FCC1-4899-B197-092196DFD84C}" type="parTrans" cxnId="{73486957-5B04-49F3-8FBF-4B4422648EFD}">
      <dgm:prSet/>
      <dgm:spPr/>
      <dgm:t>
        <a:bodyPr/>
        <a:lstStyle/>
        <a:p>
          <a:endParaRPr lang="en-US"/>
        </a:p>
      </dgm:t>
    </dgm:pt>
    <dgm:pt modelId="{BA125AF5-8E7E-47A4-97E9-2AC444787214}" type="sibTrans" cxnId="{73486957-5B04-49F3-8FBF-4B4422648EFD}">
      <dgm:prSet/>
      <dgm:spPr/>
      <dgm:t>
        <a:bodyPr/>
        <a:lstStyle/>
        <a:p>
          <a:endParaRPr lang="en-US"/>
        </a:p>
      </dgm:t>
    </dgm:pt>
    <dgm:pt modelId="{459498D8-93E9-48CF-9196-4D4C7F7EAA8F}">
      <dgm:prSet/>
      <dgm:spPr/>
      <dgm:t>
        <a:bodyPr/>
        <a:lstStyle/>
        <a:p>
          <a:r>
            <a:rPr lang="en-US" b="0" i="0" u="none" baseline="0" dirty="0">
              <a:latin typeface="+mn-lt"/>
            </a:rPr>
            <a:t>Delegates</a:t>
          </a:r>
          <a:endParaRPr lang="en-US" b="0" i="0" u="none" dirty="0">
            <a:latin typeface="+mn-lt"/>
          </a:endParaRPr>
        </a:p>
      </dgm:t>
    </dgm:pt>
    <dgm:pt modelId="{1DE3BB9B-27FD-477D-A105-BA16D7A4CF54}" type="parTrans" cxnId="{88DD9266-1EFC-40FE-ADDF-D060236BBA72}">
      <dgm:prSet/>
      <dgm:spPr/>
      <dgm:t>
        <a:bodyPr/>
        <a:lstStyle/>
        <a:p>
          <a:endParaRPr lang="en-US"/>
        </a:p>
      </dgm:t>
    </dgm:pt>
    <dgm:pt modelId="{609845C5-C05A-4149-BF51-44F1900B0283}" type="sibTrans" cxnId="{88DD9266-1EFC-40FE-ADDF-D060236BBA72}">
      <dgm:prSet/>
      <dgm:spPr/>
      <dgm:t>
        <a:bodyPr/>
        <a:lstStyle/>
        <a:p>
          <a:endParaRPr lang="en-US"/>
        </a:p>
      </dgm:t>
    </dgm:pt>
    <dgm:pt modelId="{B6984186-3C90-47FE-AF93-BB4883D22B7D}">
      <dgm:prSet/>
      <dgm:spPr/>
      <dgm:t>
        <a:bodyPr/>
        <a:lstStyle/>
        <a:p>
          <a:r>
            <a:rPr lang="en-US" b="0" i="0" u="none" baseline="0" dirty="0">
              <a:latin typeface="+mn-lt"/>
            </a:rPr>
            <a:t>Variance</a:t>
          </a:r>
          <a:endParaRPr lang="en-US" b="0" i="0" u="none" dirty="0">
            <a:latin typeface="+mn-lt"/>
          </a:endParaRPr>
        </a:p>
      </dgm:t>
    </dgm:pt>
    <dgm:pt modelId="{72759F9B-AC2C-468C-A083-1AF6655DFBE4}" type="parTrans" cxnId="{6D580008-0763-4C35-B4C6-8D6C5DEFC488}">
      <dgm:prSet/>
      <dgm:spPr/>
      <dgm:t>
        <a:bodyPr/>
        <a:lstStyle/>
        <a:p>
          <a:endParaRPr lang="en-US"/>
        </a:p>
      </dgm:t>
    </dgm:pt>
    <dgm:pt modelId="{E3B662F5-E7F6-4606-8B7F-7B6B2D9EE562}" type="sibTrans" cxnId="{6D580008-0763-4C35-B4C6-8D6C5DEFC488}">
      <dgm:prSet/>
      <dgm:spPr/>
      <dgm:t>
        <a:bodyPr/>
        <a:lstStyle/>
        <a:p>
          <a:endParaRPr lang="en-US"/>
        </a:p>
      </dgm:t>
    </dgm:pt>
    <dgm:pt modelId="{E94726C4-8F63-4423-BA85-40FE1CFB0AC4}">
      <dgm:prSet/>
      <dgm:spPr/>
      <dgm:t>
        <a:bodyPr/>
        <a:lstStyle/>
        <a:p>
          <a:r>
            <a:rPr lang="en-US" b="0" i="0" u="none" baseline="0" dirty="0">
              <a:latin typeface="+mn-lt"/>
            </a:rPr>
            <a:t>Static Classes</a:t>
          </a:r>
          <a:endParaRPr lang="en-US" b="0" i="0" u="none" dirty="0">
            <a:latin typeface="+mn-lt"/>
          </a:endParaRPr>
        </a:p>
      </dgm:t>
    </dgm:pt>
    <dgm:pt modelId="{724114A1-7224-403A-92BF-2D555A784FCB}" type="parTrans" cxnId="{25209081-5E17-47A4-8B62-1D92AB5FA57A}">
      <dgm:prSet/>
      <dgm:spPr/>
      <dgm:t>
        <a:bodyPr/>
        <a:lstStyle/>
        <a:p>
          <a:endParaRPr lang="en-US"/>
        </a:p>
      </dgm:t>
    </dgm:pt>
    <dgm:pt modelId="{C773BB0C-FEC8-43A1-A894-BF89C3A44EEF}" type="sibTrans" cxnId="{25209081-5E17-47A4-8B62-1D92AB5FA57A}">
      <dgm:prSet/>
      <dgm:spPr/>
      <dgm:t>
        <a:bodyPr/>
        <a:lstStyle/>
        <a:p>
          <a:endParaRPr lang="en-US"/>
        </a:p>
      </dgm:t>
    </dgm:pt>
    <dgm:pt modelId="{7AA875B9-1489-4A97-A654-881469FB3701}">
      <dgm:prSet phldrT="[Text]"/>
      <dgm:spPr/>
      <dgm:t>
        <a:bodyPr/>
        <a:lstStyle/>
        <a:p>
          <a:r>
            <a:rPr lang="en-US" b="0" dirty="0">
              <a:latin typeface="+mn-lt"/>
            </a:rPr>
            <a:t>Basic Features</a:t>
          </a:r>
        </a:p>
      </dgm:t>
    </dgm:pt>
    <dgm:pt modelId="{5612BB2A-CFA9-42A7-9A11-44A7375E2CEB}" type="parTrans" cxnId="{A41504CF-B197-4178-80A4-5BF55E349BC5}">
      <dgm:prSet/>
      <dgm:spPr/>
      <dgm:t>
        <a:bodyPr/>
        <a:lstStyle/>
        <a:p>
          <a:endParaRPr lang="en-US"/>
        </a:p>
      </dgm:t>
    </dgm:pt>
    <dgm:pt modelId="{29687429-9DC3-4655-9057-86C07896A4B2}" type="sibTrans" cxnId="{A41504CF-B197-4178-80A4-5BF55E349BC5}">
      <dgm:prSet/>
      <dgm:spPr/>
      <dgm:t>
        <a:bodyPr/>
        <a:lstStyle/>
        <a:p>
          <a:endParaRPr lang="en-US"/>
        </a:p>
      </dgm:t>
    </dgm:pt>
    <dgm:pt modelId="{0152F919-490C-4F19-B123-80250BC13721}">
      <dgm:prSet/>
      <dgm:spPr/>
      <dgm:t>
        <a:bodyPr/>
        <a:lstStyle/>
        <a:p>
          <a:r>
            <a:rPr lang="en-US" b="0" i="0" u="none" dirty="0">
              <a:latin typeface="+mn-lt"/>
            </a:rPr>
            <a:t>Generics</a:t>
          </a:r>
          <a:endParaRPr lang="en-US" b="0" dirty="0">
            <a:latin typeface="+mn-lt"/>
          </a:endParaRPr>
        </a:p>
      </dgm:t>
    </dgm:pt>
    <dgm:pt modelId="{84977C31-5EF1-48B7-83EF-E5287F5A25ED}" type="parTrans" cxnId="{9AEAC551-D7E1-4D0A-BEA1-BF20EA1ACEDD}">
      <dgm:prSet/>
      <dgm:spPr/>
    </dgm:pt>
    <dgm:pt modelId="{BF1CE351-1098-4676-A28B-62EB90A587D5}" type="sibTrans" cxnId="{9AEAC551-D7E1-4D0A-BEA1-BF20EA1ACEDD}">
      <dgm:prSet/>
      <dgm:spPr/>
    </dgm:pt>
    <dgm:pt modelId="{8B24C5BA-D366-4CB2-ABFF-14918E24F933}">
      <dgm:prSet/>
      <dgm:spPr/>
      <dgm:t>
        <a:bodyPr/>
        <a:lstStyle/>
        <a:p>
          <a:r>
            <a:rPr lang="en-US" b="0" i="0" u="none" dirty="0">
              <a:latin typeface="+mn-lt"/>
            </a:rPr>
            <a:t>Implicit Variable</a:t>
          </a:r>
        </a:p>
      </dgm:t>
    </dgm:pt>
    <dgm:pt modelId="{395A24E0-4891-4B19-8E7D-A895123DD95F}" type="parTrans" cxnId="{2D129C2B-D259-47AA-9640-BB0475944D78}">
      <dgm:prSet/>
      <dgm:spPr/>
    </dgm:pt>
    <dgm:pt modelId="{3F99BD61-7737-482E-A160-40F23445E1AA}" type="sibTrans" cxnId="{2D129C2B-D259-47AA-9640-BB0475944D78}">
      <dgm:prSet/>
      <dgm:spPr/>
    </dgm:pt>
    <dgm:pt modelId="{56DAB4DE-C971-45F3-9912-F7A481552111}">
      <dgm:prSet/>
      <dgm:spPr/>
      <dgm:t>
        <a:bodyPr/>
        <a:lstStyle/>
        <a:p>
          <a:r>
            <a:rPr lang="en-US" b="0" i="0" u="none" dirty="0">
              <a:latin typeface="+mn-lt"/>
            </a:rPr>
            <a:t>Object Initializer</a:t>
          </a:r>
        </a:p>
      </dgm:t>
    </dgm:pt>
    <dgm:pt modelId="{59C624D2-28F0-4081-83BE-0582831BEA2B}" type="parTrans" cxnId="{D47AB1B4-80C8-4972-8376-59EF22386E9D}">
      <dgm:prSet/>
      <dgm:spPr/>
      <dgm:t>
        <a:bodyPr/>
        <a:lstStyle/>
        <a:p>
          <a:endParaRPr lang="en-US"/>
        </a:p>
      </dgm:t>
    </dgm:pt>
    <dgm:pt modelId="{40C80CFC-FA52-4FF6-B53D-9D5FD02AB28D}" type="sibTrans" cxnId="{D47AB1B4-80C8-4972-8376-59EF22386E9D}">
      <dgm:prSet/>
      <dgm:spPr/>
      <dgm:t>
        <a:bodyPr/>
        <a:lstStyle/>
        <a:p>
          <a:endParaRPr lang="en-US"/>
        </a:p>
      </dgm:t>
    </dgm:pt>
    <dgm:pt modelId="{5575C375-9FC4-4B75-9AEB-AC4A17298B8B}">
      <dgm:prSet/>
      <dgm:spPr/>
      <dgm:t>
        <a:bodyPr/>
        <a:lstStyle/>
        <a:p>
          <a:r>
            <a:rPr lang="en-US" b="0" i="0" u="none">
              <a:latin typeface="+mn-lt"/>
            </a:rPr>
            <a:t>Auto Properties</a:t>
          </a:r>
          <a:endParaRPr lang="en-US" b="0" i="0" u="none" dirty="0">
            <a:latin typeface="+mn-lt"/>
          </a:endParaRPr>
        </a:p>
      </dgm:t>
    </dgm:pt>
    <dgm:pt modelId="{9B0B192F-B51B-421B-A6C9-552F93C12473}" type="parTrans" cxnId="{1A370A9E-4A7D-4B4E-B83D-75633774D9E3}">
      <dgm:prSet/>
      <dgm:spPr/>
      <dgm:t>
        <a:bodyPr/>
        <a:lstStyle/>
        <a:p>
          <a:endParaRPr lang="en-US"/>
        </a:p>
      </dgm:t>
    </dgm:pt>
    <dgm:pt modelId="{AD63416D-A88F-42BC-A099-408ACF057B7D}" type="sibTrans" cxnId="{1A370A9E-4A7D-4B4E-B83D-75633774D9E3}">
      <dgm:prSet/>
      <dgm:spPr/>
      <dgm:t>
        <a:bodyPr/>
        <a:lstStyle/>
        <a:p>
          <a:endParaRPr lang="en-US"/>
        </a:p>
      </dgm:t>
    </dgm:pt>
    <dgm:pt modelId="{F5F03F9D-1DE8-40E1-BAD9-5A2C0206DD43}">
      <dgm:prSet/>
      <dgm:spPr/>
      <dgm:t>
        <a:bodyPr/>
        <a:lstStyle/>
        <a:p>
          <a:r>
            <a:rPr lang="en-US" b="0" i="0" u="none" dirty="0">
              <a:latin typeface="+mn-lt"/>
            </a:rPr>
            <a:t>Named\optional parameters</a:t>
          </a:r>
        </a:p>
      </dgm:t>
    </dgm:pt>
    <dgm:pt modelId="{816A17E2-0271-4B8D-97FE-26C838CAF26E}" type="parTrans" cxnId="{3C3AF67C-C985-4B2A-BCA4-AE86DA5F57EF}">
      <dgm:prSet/>
      <dgm:spPr/>
    </dgm:pt>
    <dgm:pt modelId="{D4D366B6-A594-4B34-9177-B5F9655D83AF}" type="sibTrans" cxnId="{3C3AF67C-C985-4B2A-BCA4-AE86DA5F57EF}">
      <dgm:prSet/>
      <dgm:spPr/>
    </dgm:pt>
    <dgm:pt modelId="{05EFB1EE-B6B8-4663-BDDE-81E08E8576F8}" type="pres">
      <dgm:prSet presAssocID="{949E6D25-76DF-498B-AF08-C5FAEC8CB572}" presName="Name0" presStyleCnt="0">
        <dgm:presLayoutVars>
          <dgm:dir/>
          <dgm:animLvl val="lvl"/>
          <dgm:resizeHandles val="exact"/>
        </dgm:presLayoutVars>
      </dgm:prSet>
      <dgm:spPr/>
    </dgm:pt>
    <dgm:pt modelId="{ED141468-8901-4733-8BE8-9F464635CD2C}" type="pres">
      <dgm:prSet presAssocID="{37FDEAAD-0D80-498A-8986-35DD351F342F}" presName="composite" presStyleCnt="0"/>
      <dgm:spPr/>
    </dgm:pt>
    <dgm:pt modelId="{0C634ABA-8C7F-48D7-932F-85E075C968A9}" type="pres">
      <dgm:prSet presAssocID="{37FDEAAD-0D80-498A-8986-35DD351F342F}" presName="parTx" presStyleLbl="alignNode1" presStyleIdx="0" presStyleCnt="5">
        <dgm:presLayoutVars>
          <dgm:chMax val="0"/>
          <dgm:chPref val="0"/>
          <dgm:bulletEnabled val="1"/>
        </dgm:presLayoutVars>
      </dgm:prSet>
      <dgm:spPr/>
    </dgm:pt>
    <dgm:pt modelId="{E67F9F57-87EE-4593-9D13-9345F856E654}" type="pres">
      <dgm:prSet presAssocID="{37FDEAAD-0D80-498A-8986-35DD351F342F}" presName="desTx" presStyleLbl="alignAccFollowNode1" presStyleIdx="0" presStyleCnt="5">
        <dgm:presLayoutVars>
          <dgm:bulletEnabled val="1"/>
        </dgm:presLayoutVars>
      </dgm:prSet>
      <dgm:spPr/>
    </dgm:pt>
    <dgm:pt modelId="{DBF0A85C-4A28-4606-8DF1-5FB108CFDF72}" type="pres">
      <dgm:prSet presAssocID="{E3C6CDA5-A11E-44EE-B289-412B0F50770E}" presName="space" presStyleCnt="0"/>
      <dgm:spPr/>
    </dgm:pt>
    <dgm:pt modelId="{D5E5F92A-8AF4-4172-8DCA-969595280AB0}" type="pres">
      <dgm:prSet presAssocID="{78D4F7C9-7580-40BD-87CB-1348A1EF154B}" presName="composite" presStyleCnt="0"/>
      <dgm:spPr/>
    </dgm:pt>
    <dgm:pt modelId="{86A32E02-4D4A-4A30-8D03-7CFBFDEE13B3}" type="pres">
      <dgm:prSet presAssocID="{78D4F7C9-7580-40BD-87CB-1348A1EF154B}" presName="parTx" presStyleLbl="alignNode1" presStyleIdx="1" presStyleCnt="5">
        <dgm:presLayoutVars>
          <dgm:chMax val="0"/>
          <dgm:chPref val="0"/>
          <dgm:bulletEnabled val="1"/>
        </dgm:presLayoutVars>
      </dgm:prSet>
      <dgm:spPr/>
    </dgm:pt>
    <dgm:pt modelId="{AB92F589-845D-4397-BB1F-7A95BA9E01C5}" type="pres">
      <dgm:prSet presAssocID="{78D4F7C9-7580-40BD-87CB-1348A1EF154B}" presName="desTx" presStyleLbl="alignAccFollowNode1" presStyleIdx="1" presStyleCnt="5">
        <dgm:presLayoutVars>
          <dgm:bulletEnabled val="1"/>
        </dgm:presLayoutVars>
      </dgm:prSet>
      <dgm:spPr/>
    </dgm:pt>
    <dgm:pt modelId="{82517591-724D-4BBA-98BA-40C91062961E}" type="pres">
      <dgm:prSet presAssocID="{8269AA12-F7E2-42B7-BE0B-BF5982EB2F1C}" presName="space" presStyleCnt="0"/>
      <dgm:spPr/>
    </dgm:pt>
    <dgm:pt modelId="{E25FA768-51D0-45B5-95DD-7EE36C704644}" type="pres">
      <dgm:prSet presAssocID="{AEC233D0-65D7-47D1-8C01-971EE4ED1E12}" presName="composite" presStyleCnt="0"/>
      <dgm:spPr/>
    </dgm:pt>
    <dgm:pt modelId="{DFF53A05-FAE2-4264-8634-AD76FF230992}" type="pres">
      <dgm:prSet presAssocID="{AEC233D0-65D7-47D1-8C01-971EE4ED1E12}" presName="parTx" presStyleLbl="alignNode1" presStyleIdx="2" presStyleCnt="5">
        <dgm:presLayoutVars>
          <dgm:chMax val="0"/>
          <dgm:chPref val="0"/>
          <dgm:bulletEnabled val="1"/>
        </dgm:presLayoutVars>
      </dgm:prSet>
      <dgm:spPr/>
    </dgm:pt>
    <dgm:pt modelId="{93D7919E-6308-4EA3-A5D9-DBAF65B6A87E}" type="pres">
      <dgm:prSet presAssocID="{AEC233D0-65D7-47D1-8C01-971EE4ED1E12}" presName="desTx" presStyleLbl="alignAccFollowNode1" presStyleIdx="2" presStyleCnt="5">
        <dgm:presLayoutVars>
          <dgm:bulletEnabled val="1"/>
        </dgm:presLayoutVars>
      </dgm:prSet>
      <dgm:spPr/>
    </dgm:pt>
    <dgm:pt modelId="{55A45A27-0615-4104-AC6B-EBBBAAEB11F4}" type="pres">
      <dgm:prSet presAssocID="{69706BBE-8124-4D71-95B3-E9DAA4D7F766}" presName="space" presStyleCnt="0"/>
      <dgm:spPr/>
    </dgm:pt>
    <dgm:pt modelId="{87CF6F0C-84D0-4BFB-91B1-0EB6F2A14C04}" type="pres">
      <dgm:prSet presAssocID="{8804EE97-E3E7-4E78-A32A-395DAEA0DAF8}" presName="composite" presStyleCnt="0"/>
      <dgm:spPr/>
    </dgm:pt>
    <dgm:pt modelId="{DE4592BF-130F-4172-B0F2-3D5660F797EC}" type="pres">
      <dgm:prSet presAssocID="{8804EE97-E3E7-4E78-A32A-395DAEA0DAF8}" presName="parTx" presStyleLbl="alignNode1" presStyleIdx="3" presStyleCnt="5">
        <dgm:presLayoutVars>
          <dgm:chMax val="0"/>
          <dgm:chPref val="0"/>
          <dgm:bulletEnabled val="1"/>
        </dgm:presLayoutVars>
      </dgm:prSet>
      <dgm:spPr/>
    </dgm:pt>
    <dgm:pt modelId="{684052B1-DED9-4F12-8F32-4377FAAB48C2}" type="pres">
      <dgm:prSet presAssocID="{8804EE97-E3E7-4E78-A32A-395DAEA0DAF8}" presName="desTx" presStyleLbl="alignAccFollowNode1" presStyleIdx="3" presStyleCnt="5">
        <dgm:presLayoutVars>
          <dgm:bulletEnabled val="1"/>
        </dgm:presLayoutVars>
      </dgm:prSet>
      <dgm:spPr/>
    </dgm:pt>
    <dgm:pt modelId="{D7A9FDC8-78CF-46EC-AB25-D2BAC71285E8}" type="pres">
      <dgm:prSet presAssocID="{634DDB1F-CAE1-49AC-A4FE-E9A2F962E6DB}" presName="space" presStyleCnt="0"/>
      <dgm:spPr/>
    </dgm:pt>
    <dgm:pt modelId="{E9E4CEB7-3ED7-4223-8AE0-07808E53193E}" type="pres">
      <dgm:prSet presAssocID="{A8F1BAB9-9491-4D8B-AAE6-43B5B2635DCB}" presName="composite" presStyleCnt="0"/>
      <dgm:spPr/>
    </dgm:pt>
    <dgm:pt modelId="{3DF38362-D306-479F-ACB1-EA7083C1C0D6}" type="pres">
      <dgm:prSet presAssocID="{A8F1BAB9-9491-4D8B-AAE6-43B5B2635DCB}" presName="parTx" presStyleLbl="alignNode1" presStyleIdx="4" presStyleCnt="5">
        <dgm:presLayoutVars>
          <dgm:chMax val="0"/>
          <dgm:chPref val="0"/>
          <dgm:bulletEnabled val="1"/>
        </dgm:presLayoutVars>
      </dgm:prSet>
      <dgm:spPr/>
    </dgm:pt>
    <dgm:pt modelId="{FDC73AA1-ABEA-4BC8-8F9E-13839319A5EC}" type="pres">
      <dgm:prSet presAssocID="{A8F1BAB9-9491-4D8B-AAE6-43B5B2635DCB}" presName="desTx" presStyleLbl="alignAccFollowNode1" presStyleIdx="4" presStyleCnt="5">
        <dgm:presLayoutVars>
          <dgm:bulletEnabled val="1"/>
        </dgm:presLayoutVars>
      </dgm:prSet>
      <dgm:spPr/>
    </dgm:pt>
  </dgm:ptLst>
  <dgm:cxnLst>
    <dgm:cxn modelId="{5DEB6A04-7865-4785-B386-0939A5708FA3}" srcId="{78D4F7C9-7580-40BD-87CB-1348A1EF154B}" destId="{A23C6FAE-BCE1-4C2F-BBB2-243DE25CB5FC}" srcOrd="4" destOrd="0" parTransId="{50C18022-A68F-40D0-B067-0DAC674B7FCB}" sibTransId="{18FD4A40-228F-461A-8CE4-F2D9FF824EF9}"/>
    <dgm:cxn modelId="{E4686B04-40DF-491B-B586-1122CADC8414}" type="presOf" srcId="{AEC233D0-65D7-47D1-8C01-971EE4ED1E12}" destId="{DFF53A05-FAE2-4264-8634-AD76FF230992}" srcOrd="0" destOrd="0" presId="urn:microsoft.com/office/officeart/2005/8/layout/hList1"/>
    <dgm:cxn modelId="{6D580008-0763-4C35-B4C6-8D6C5DEFC488}" srcId="{78D4F7C9-7580-40BD-87CB-1348A1EF154B}" destId="{B6984186-3C90-47FE-AF93-BB4883D22B7D}" srcOrd="7" destOrd="0" parTransId="{72759F9B-AC2C-468C-A083-1AF6655DFBE4}" sibTransId="{E3B662F5-E7F6-4606-8B7F-7B6B2D9EE562}"/>
    <dgm:cxn modelId="{D02BC40A-D95B-4A9C-BF97-8607E26786E0}" type="presOf" srcId="{7AA875B9-1489-4A97-A654-881469FB3701}" destId="{E67F9F57-87EE-4593-9D13-9345F856E654}" srcOrd="0" destOrd="0" presId="urn:microsoft.com/office/officeart/2005/8/layout/hList1"/>
    <dgm:cxn modelId="{94E8D50A-79F4-4F7B-91AE-66C73895B19F}" type="presOf" srcId="{56E1B3C3-5A1F-4BD5-9781-4FF4E99DB6EA}" destId="{93D7919E-6308-4EA3-A5D9-DBAF65B6A87E}" srcOrd="0" destOrd="6" presId="urn:microsoft.com/office/officeart/2005/8/layout/hList1"/>
    <dgm:cxn modelId="{65E7EE1A-A809-42B6-A5A4-A9F977058D79}" type="presOf" srcId="{1176ED29-918B-4ED5-892A-6BE409F85636}" destId="{93D7919E-6308-4EA3-A5D9-DBAF65B6A87E}" srcOrd="0" destOrd="7" presId="urn:microsoft.com/office/officeart/2005/8/layout/hList1"/>
    <dgm:cxn modelId="{530FE11E-CEAB-4051-ADE3-A06E88739111}" type="presOf" srcId="{B4187172-7F45-4975-AF6E-E5156AF98166}" destId="{AB92F589-845D-4397-BB1F-7A95BA9E01C5}" srcOrd="0" destOrd="1" presId="urn:microsoft.com/office/officeart/2005/8/layout/hList1"/>
    <dgm:cxn modelId="{E68D7328-8820-43B2-A825-68BF4B8F9113}" srcId="{949E6D25-76DF-498B-AF08-C5FAEC8CB572}" destId="{37FDEAAD-0D80-498A-8986-35DD351F342F}" srcOrd="0" destOrd="0" parTransId="{6CE4C2B8-A2ED-408A-8BE1-42BD75B2EA35}" sibTransId="{E3C6CDA5-A11E-44EE-B289-412B0F50770E}"/>
    <dgm:cxn modelId="{2D129C2B-D259-47AA-9640-BB0475944D78}" srcId="{AEC233D0-65D7-47D1-8C01-971EE4ED1E12}" destId="{8B24C5BA-D366-4CB2-ABFF-14918E24F933}" srcOrd="0" destOrd="0" parTransId="{395A24E0-4891-4B19-8E7D-A895123DD95F}" sibTransId="{3F99BD61-7737-482E-A160-40F23445E1AA}"/>
    <dgm:cxn modelId="{4679242C-1CD3-44B7-ABE5-9DDF86AB6E63}" type="presOf" srcId="{A8F1BAB9-9491-4D8B-AAE6-43B5B2635DCB}" destId="{3DF38362-D306-479F-ACB1-EA7083C1C0D6}" srcOrd="0" destOrd="0" presId="urn:microsoft.com/office/officeart/2005/8/layout/hList1"/>
    <dgm:cxn modelId="{680F352C-2EBE-4823-96D7-048827EC7B80}" srcId="{78D4F7C9-7580-40BD-87CB-1348A1EF154B}" destId="{B4187172-7F45-4975-AF6E-E5156AF98166}" srcOrd="1" destOrd="0" parTransId="{596CE752-47CB-4FEE-ABCC-45C74519AC9E}" sibTransId="{A4521F6C-404E-4A5F-AA4E-48CEB573AE07}"/>
    <dgm:cxn modelId="{C8095F2C-5F23-432C-8F82-ADFD7164C68E}" srcId="{949E6D25-76DF-498B-AF08-C5FAEC8CB572}" destId="{A8F1BAB9-9491-4D8B-AAE6-43B5B2635DCB}" srcOrd="4" destOrd="0" parTransId="{1ABFFED2-3050-4811-B433-81D33A531952}" sibTransId="{D2DCB364-5B1B-4170-A206-7E423501CC12}"/>
    <dgm:cxn modelId="{48B45E35-995B-440F-B8B4-9CA770DBDC5D}" srcId="{A8F1BAB9-9491-4D8B-AAE6-43B5B2635DCB}" destId="{0DF34694-6254-4071-B5DF-BCF4271DC65D}" srcOrd="0" destOrd="0" parTransId="{7854412E-89E1-4625-B707-338A5D38C849}" sibTransId="{0425F854-748C-460B-8811-5276255C9856}"/>
    <dgm:cxn modelId="{46478640-BDC8-46D1-97A3-3A39FCA55069}" srcId="{8804EE97-E3E7-4E78-A32A-395DAEA0DAF8}" destId="{50843299-7AAA-49EF-B4B9-57D3F5EE1E27}" srcOrd="0" destOrd="0" parTransId="{78DC40BB-6AF6-42A8-BBDD-8334AC528871}" sibTransId="{C1F58B09-CE30-4EDB-83C3-02175E2B3303}"/>
    <dgm:cxn modelId="{FA78B85C-A3D3-4AD2-AD04-7B98B1130A8B}" srcId="{78D4F7C9-7580-40BD-87CB-1348A1EF154B}" destId="{3DA4D93C-009D-4F53-A1E1-AB9FCDBB38CC}" srcOrd="3" destOrd="0" parTransId="{AD5A9A75-F5D0-416D-ABD7-14DEE33DF697}" sibTransId="{CD3A2D7E-455F-4223-BA58-E457BB2306EF}"/>
    <dgm:cxn modelId="{B9685B41-734D-4D8C-8957-C8AD99956006}" type="presOf" srcId="{459498D8-93E9-48CF-9196-4D4C7F7EAA8F}" destId="{AB92F589-845D-4397-BB1F-7A95BA9E01C5}" srcOrd="0" destOrd="6" presId="urn:microsoft.com/office/officeart/2005/8/layout/hList1"/>
    <dgm:cxn modelId="{50526B61-64C4-4B5B-B861-918E1CE8F57C}" type="presOf" srcId="{8B24C5BA-D366-4CB2-ABFF-14918E24F933}" destId="{93D7919E-6308-4EA3-A5D9-DBAF65B6A87E}" srcOrd="0" destOrd="0" presId="urn:microsoft.com/office/officeart/2005/8/layout/hList1"/>
    <dgm:cxn modelId="{B3963C44-1D61-4215-8304-472411887491}" srcId="{AEC233D0-65D7-47D1-8C01-971EE4ED1E12}" destId="{86B07A22-5558-49DD-95C0-FFA4E6E56C54}" srcOrd="8" destOrd="0" parTransId="{72E54564-B193-47F1-98D3-EF9BE69DA2E5}" sibTransId="{B54E3C20-6A53-4A03-9A25-2FD59229BE0A}"/>
    <dgm:cxn modelId="{88254246-86F0-4904-BDC5-A035AC341CDA}" type="presOf" srcId="{78D4F7C9-7580-40BD-87CB-1348A1EF154B}" destId="{86A32E02-4D4A-4A30-8D03-7CFBFDEE13B3}" srcOrd="0" destOrd="0" presId="urn:microsoft.com/office/officeart/2005/8/layout/hList1"/>
    <dgm:cxn modelId="{88DD9266-1EFC-40FE-ADDF-D060236BBA72}" srcId="{78D4F7C9-7580-40BD-87CB-1348A1EF154B}" destId="{459498D8-93E9-48CF-9196-4D4C7F7EAA8F}" srcOrd="6" destOrd="0" parTransId="{1DE3BB9B-27FD-477D-A105-BA16D7A4CF54}" sibTransId="{609845C5-C05A-4149-BF51-44F1900B0283}"/>
    <dgm:cxn modelId="{3F0FF86A-D95A-4FF7-8720-ACEEA411254C}" srcId="{8804EE97-E3E7-4E78-A32A-395DAEA0DAF8}" destId="{3812B405-0E4A-4236-BF06-E9AC71C1C045}" srcOrd="2" destOrd="0" parTransId="{79792292-FC21-43B1-A481-95C7A1DE96F9}" sibTransId="{224674DA-CD57-4182-8FD2-565012C05805}"/>
    <dgm:cxn modelId="{366AE36B-73DA-4031-BBF4-D2F81EAC5742}" type="presOf" srcId="{3812B405-0E4A-4236-BF06-E9AC71C1C045}" destId="{684052B1-DED9-4F12-8F32-4377FAAB48C2}" srcOrd="0" destOrd="2" presId="urn:microsoft.com/office/officeart/2005/8/layout/hList1"/>
    <dgm:cxn modelId="{261B574E-0A7C-4498-A3F5-B678DEDF1BD5}" type="presOf" srcId="{56DAB4DE-C971-45F3-9912-F7A481552111}" destId="{93D7919E-6308-4EA3-A5D9-DBAF65B6A87E}" srcOrd="0" destOrd="1" presId="urn:microsoft.com/office/officeart/2005/8/layout/hList1"/>
    <dgm:cxn modelId="{9AEAC551-D7E1-4D0A-BEA1-BF20EA1ACEDD}" srcId="{78D4F7C9-7580-40BD-87CB-1348A1EF154B}" destId="{0152F919-490C-4F19-B123-80250BC13721}" srcOrd="0" destOrd="0" parTransId="{84977C31-5EF1-48B7-83EF-E5287F5A25ED}" sibTransId="{BF1CE351-1098-4676-A28B-62EB90A587D5}"/>
    <dgm:cxn modelId="{077FBB52-45D5-4A39-B856-3EB735B05268}" type="presOf" srcId="{DA3D47D3-B0C2-45A7-B039-6A5D4E2A6B05}" destId="{93D7919E-6308-4EA3-A5D9-DBAF65B6A87E}" srcOrd="0" destOrd="5" presId="urn:microsoft.com/office/officeart/2005/8/layout/hList1"/>
    <dgm:cxn modelId="{73486957-5B04-49F3-8FBF-4B4422648EFD}" srcId="{78D4F7C9-7580-40BD-87CB-1348A1EF154B}" destId="{ABE1A088-AEC8-47BB-A5E7-FC5A18EAB30A}" srcOrd="5" destOrd="0" parTransId="{726790CC-FCC1-4899-B197-092196DFD84C}" sibTransId="{BA125AF5-8E7E-47A4-97E9-2AC444787214}"/>
    <dgm:cxn modelId="{4CA9DC77-0BF0-4DFC-858F-961BB7CF8E27}" type="presOf" srcId="{0DF34694-6254-4071-B5DF-BCF4271DC65D}" destId="{FDC73AA1-ABEA-4BC8-8F9E-13839319A5EC}" srcOrd="0" destOrd="0" presId="urn:microsoft.com/office/officeart/2005/8/layout/hList1"/>
    <dgm:cxn modelId="{672AB678-7411-4EE4-B1EB-AFC7CB88D967}" type="presOf" srcId="{5575C375-9FC4-4B75-9AEB-AC4A17298B8B}" destId="{93D7919E-6308-4EA3-A5D9-DBAF65B6A87E}" srcOrd="0" destOrd="2" presId="urn:microsoft.com/office/officeart/2005/8/layout/hList1"/>
    <dgm:cxn modelId="{695D275A-625D-478B-833B-9752E05EFE2B}" type="presOf" srcId="{872E3AA8-8E5D-4513-99E5-FF20A659EC62}" destId="{93D7919E-6308-4EA3-A5D9-DBAF65B6A87E}" srcOrd="0" destOrd="3" presId="urn:microsoft.com/office/officeart/2005/8/layout/hList1"/>
    <dgm:cxn modelId="{4615605A-A71E-4EF0-8A75-40F9D9B5079D}" srcId="{AEC233D0-65D7-47D1-8C01-971EE4ED1E12}" destId="{56E1B3C3-5A1F-4BD5-9781-4FF4E99DB6EA}" srcOrd="6" destOrd="0" parTransId="{8F92A8FA-7E21-42AE-AFD9-FB376F7B7F55}" sibTransId="{3910F1FE-6EAE-4427-8AE6-9622867A65C4}"/>
    <dgm:cxn modelId="{C5B8FF7A-B095-41BB-9520-32273A418F47}" type="presOf" srcId="{4165D6DF-0A31-4E24-AD98-7282315F040D}" destId="{93D7919E-6308-4EA3-A5D9-DBAF65B6A87E}" srcOrd="0" destOrd="4" presId="urn:microsoft.com/office/officeart/2005/8/layout/hList1"/>
    <dgm:cxn modelId="{651B077C-7B51-4072-A8EE-3D8C3A9B7C67}" type="presOf" srcId="{E634B886-2547-459A-A6E6-71A66052895C}" destId="{AB92F589-845D-4397-BB1F-7A95BA9E01C5}" srcOrd="0" destOrd="2" presId="urn:microsoft.com/office/officeart/2005/8/layout/hList1"/>
    <dgm:cxn modelId="{3C3AF67C-C985-4B2A-BCA4-AE86DA5F57EF}" srcId="{8804EE97-E3E7-4E78-A32A-395DAEA0DAF8}" destId="{F5F03F9D-1DE8-40E1-BAD9-5A2C0206DD43}" srcOrd="1" destOrd="0" parTransId="{816A17E2-0271-4B8D-97FE-26C838CAF26E}" sibTransId="{D4D366B6-A594-4B34-9177-B5F9655D83AF}"/>
    <dgm:cxn modelId="{75A8E57D-DDFB-4604-BE52-EB5255E245EF}" srcId="{949E6D25-76DF-498B-AF08-C5FAEC8CB572}" destId="{AEC233D0-65D7-47D1-8C01-971EE4ED1E12}" srcOrd="2" destOrd="0" parTransId="{CEF6DD72-4D99-463F-AA2C-50783F790B87}" sibTransId="{69706BBE-8124-4D71-95B3-E9DAA4D7F766}"/>
    <dgm:cxn modelId="{25209081-5E17-47A4-8B62-1D92AB5FA57A}" srcId="{78D4F7C9-7580-40BD-87CB-1348A1EF154B}" destId="{E94726C4-8F63-4423-BA85-40FE1CFB0AC4}" srcOrd="8" destOrd="0" parTransId="{724114A1-7224-403A-92BF-2D555A784FCB}" sibTransId="{C773BB0C-FEC8-43A1-A894-BF89C3A44EEF}"/>
    <dgm:cxn modelId="{8A45AE85-DE08-4A49-B505-3E26E878B04E}" srcId="{AEC233D0-65D7-47D1-8C01-971EE4ED1E12}" destId="{1176ED29-918B-4ED5-892A-6BE409F85636}" srcOrd="7" destOrd="0" parTransId="{F3D4BD21-D2D7-4F90-8E9B-A204BB970809}" sibTransId="{D276B676-A6BD-457E-9A1A-66A7BCF84EBC}"/>
    <dgm:cxn modelId="{F7427387-2F13-4870-94A8-2A97DD7B5313}" srcId="{8804EE97-E3E7-4E78-A32A-395DAEA0DAF8}" destId="{07A0E956-3930-4F08-9CAA-28DB505B3B5A}" srcOrd="3" destOrd="0" parTransId="{E60FFE2D-E215-44C2-AAC8-31C7DD63864D}" sibTransId="{4152CF59-4ECC-411F-9215-210605E34FE5}"/>
    <dgm:cxn modelId="{F7E45A8B-B77A-417C-886F-DAFBF0088CD3}" srcId="{949E6D25-76DF-498B-AF08-C5FAEC8CB572}" destId="{8804EE97-E3E7-4E78-A32A-395DAEA0DAF8}" srcOrd="3" destOrd="0" parTransId="{7F8384DE-F32C-4A23-BF43-5C2540F0311F}" sibTransId="{634DDB1F-CAE1-49AC-A4FE-E9A2F962E6DB}"/>
    <dgm:cxn modelId="{BA659F8D-9D56-485C-9557-716AF0509650}" type="presOf" srcId="{A23C6FAE-BCE1-4C2F-BBB2-243DE25CB5FC}" destId="{AB92F589-845D-4397-BB1F-7A95BA9E01C5}" srcOrd="0" destOrd="4" presId="urn:microsoft.com/office/officeart/2005/8/layout/hList1"/>
    <dgm:cxn modelId="{8C6D0D98-511C-4895-AE7A-49345B73BFBD}" srcId="{78D4F7C9-7580-40BD-87CB-1348A1EF154B}" destId="{E634B886-2547-459A-A6E6-71A66052895C}" srcOrd="2" destOrd="0" parTransId="{33D77986-B669-4111-A8B1-4DEA0FB44B61}" sibTransId="{D2ED59E5-4B64-41A0-BB55-B95B425DBA48}"/>
    <dgm:cxn modelId="{A112F59D-4873-4F31-A30C-3268A9F46247}" type="presOf" srcId="{07A0E956-3930-4F08-9CAA-28DB505B3B5A}" destId="{684052B1-DED9-4F12-8F32-4377FAAB48C2}" srcOrd="0" destOrd="3" presId="urn:microsoft.com/office/officeart/2005/8/layout/hList1"/>
    <dgm:cxn modelId="{1A370A9E-4A7D-4B4E-B83D-75633774D9E3}" srcId="{AEC233D0-65D7-47D1-8C01-971EE4ED1E12}" destId="{5575C375-9FC4-4B75-9AEB-AC4A17298B8B}" srcOrd="2" destOrd="0" parTransId="{9B0B192F-B51B-421B-A6C9-552F93C12473}" sibTransId="{AD63416D-A88F-42BC-A099-408ACF057B7D}"/>
    <dgm:cxn modelId="{7520ADA8-8004-4621-939C-0B50098991A3}" type="presOf" srcId="{8804EE97-E3E7-4E78-A32A-395DAEA0DAF8}" destId="{DE4592BF-130F-4172-B0F2-3D5660F797EC}" srcOrd="0" destOrd="0" presId="urn:microsoft.com/office/officeart/2005/8/layout/hList1"/>
    <dgm:cxn modelId="{0CC006AC-646F-4DF1-B66D-43BC94C38797}" type="presOf" srcId="{ABE1A088-AEC8-47BB-A5E7-FC5A18EAB30A}" destId="{AB92F589-845D-4397-BB1F-7A95BA9E01C5}" srcOrd="0" destOrd="5" presId="urn:microsoft.com/office/officeart/2005/8/layout/hList1"/>
    <dgm:cxn modelId="{29F535B1-739D-4865-AD76-F47EB95EAFFB}" srcId="{AEC233D0-65D7-47D1-8C01-971EE4ED1E12}" destId="{DA3D47D3-B0C2-45A7-B039-6A5D4E2A6B05}" srcOrd="5" destOrd="0" parTransId="{2704C015-1E46-4255-8310-F20D274D7925}" sibTransId="{D3838E61-6772-4C06-B18E-1396DFD291CD}"/>
    <dgm:cxn modelId="{CE4B8AB2-CE2B-4783-8FA4-09105042C4ED}" type="presOf" srcId="{F5F03F9D-1DE8-40E1-BAD9-5A2C0206DD43}" destId="{684052B1-DED9-4F12-8F32-4377FAAB48C2}" srcOrd="0" destOrd="1" presId="urn:microsoft.com/office/officeart/2005/8/layout/hList1"/>
    <dgm:cxn modelId="{D47AB1B4-80C8-4972-8376-59EF22386E9D}" srcId="{AEC233D0-65D7-47D1-8C01-971EE4ED1E12}" destId="{56DAB4DE-C971-45F3-9912-F7A481552111}" srcOrd="1" destOrd="0" parTransId="{59C624D2-28F0-4081-83BE-0582831BEA2B}" sibTransId="{40C80CFC-FA52-4FF6-B53D-9D5FD02AB28D}"/>
    <dgm:cxn modelId="{6C9802B8-3E0C-4C09-868F-7C472537DF73}" srcId="{AEC233D0-65D7-47D1-8C01-971EE4ED1E12}" destId="{4165D6DF-0A31-4E24-AD98-7282315F040D}" srcOrd="4" destOrd="0" parTransId="{0AA7B9B0-EC3D-4BEB-8B64-2D28DC247ACD}" sibTransId="{FF230FAC-1F07-4594-BBAC-351370CE9C09}"/>
    <dgm:cxn modelId="{5CF5C4BA-31BA-43A0-81FB-3CF03447A4FB}" type="presOf" srcId="{949E6D25-76DF-498B-AF08-C5FAEC8CB572}" destId="{05EFB1EE-B6B8-4663-BDDE-81E08E8576F8}" srcOrd="0" destOrd="0" presId="urn:microsoft.com/office/officeart/2005/8/layout/hList1"/>
    <dgm:cxn modelId="{B6DAB2C3-89BB-4A82-A98C-002EA11228BC}" srcId="{AEC233D0-65D7-47D1-8C01-971EE4ED1E12}" destId="{872E3AA8-8E5D-4513-99E5-FF20A659EC62}" srcOrd="3" destOrd="0" parTransId="{3B3E27C3-10CA-49D2-90EB-F65FDE586DBE}" sibTransId="{A037216A-1244-44B8-B66B-DC3AC363DC7F}"/>
    <dgm:cxn modelId="{1B4DB8C9-34A4-4871-97D8-CC3534F435F9}" type="presOf" srcId="{37FDEAAD-0D80-498A-8986-35DD351F342F}" destId="{0C634ABA-8C7F-48D7-932F-85E075C968A9}" srcOrd="0" destOrd="0" presId="urn:microsoft.com/office/officeart/2005/8/layout/hList1"/>
    <dgm:cxn modelId="{A41504CF-B197-4178-80A4-5BF55E349BC5}" srcId="{37FDEAAD-0D80-498A-8986-35DD351F342F}" destId="{7AA875B9-1489-4A97-A654-881469FB3701}" srcOrd="0" destOrd="0" parTransId="{5612BB2A-CFA9-42A7-9A11-44A7375E2CEB}" sibTransId="{29687429-9DC3-4655-9057-86C07896A4B2}"/>
    <dgm:cxn modelId="{AA8CE4D7-F733-4C4A-920F-B86DC33D4242}" type="presOf" srcId="{E94726C4-8F63-4423-BA85-40FE1CFB0AC4}" destId="{AB92F589-845D-4397-BB1F-7A95BA9E01C5}" srcOrd="0" destOrd="8" presId="urn:microsoft.com/office/officeart/2005/8/layout/hList1"/>
    <dgm:cxn modelId="{9A15D9D8-3A17-409D-8422-B801757D9D79}" type="presOf" srcId="{0152F919-490C-4F19-B123-80250BC13721}" destId="{AB92F589-845D-4397-BB1F-7A95BA9E01C5}" srcOrd="0" destOrd="0" presId="urn:microsoft.com/office/officeart/2005/8/layout/hList1"/>
    <dgm:cxn modelId="{7A7DFBD8-10FA-47E5-B040-B3D02708E800}" type="presOf" srcId="{86B07A22-5558-49DD-95C0-FFA4E6E56C54}" destId="{93D7919E-6308-4EA3-A5D9-DBAF65B6A87E}" srcOrd="0" destOrd="8" presId="urn:microsoft.com/office/officeart/2005/8/layout/hList1"/>
    <dgm:cxn modelId="{7C7953E0-DBC7-4393-9D39-A97DF75E612D}" type="presOf" srcId="{50843299-7AAA-49EF-B4B9-57D3F5EE1E27}" destId="{684052B1-DED9-4F12-8F32-4377FAAB48C2}" srcOrd="0" destOrd="0" presId="urn:microsoft.com/office/officeart/2005/8/layout/hList1"/>
    <dgm:cxn modelId="{AA1C81E2-0D54-4BD2-9466-B7784A19EB69}" type="presOf" srcId="{6DF4EA72-B7F1-4C09-8EF3-E05B0CC12D84}" destId="{FDC73AA1-ABEA-4BC8-8F9E-13839319A5EC}" srcOrd="0" destOrd="1" presId="urn:microsoft.com/office/officeart/2005/8/layout/hList1"/>
    <dgm:cxn modelId="{144288E5-4096-4E9D-B5EB-AC0DC4954664}" type="presOf" srcId="{B6984186-3C90-47FE-AF93-BB4883D22B7D}" destId="{AB92F589-845D-4397-BB1F-7A95BA9E01C5}" srcOrd="0" destOrd="7" presId="urn:microsoft.com/office/officeart/2005/8/layout/hList1"/>
    <dgm:cxn modelId="{FE4E38EF-3CE4-420B-86D2-E9E97D2AF77A}" type="presOf" srcId="{3DA4D93C-009D-4F53-A1E1-AB9FCDBB38CC}" destId="{AB92F589-845D-4397-BB1F-7A95BA9E01C5}" srcOrd="0" destOrd="3" presId="urn:microsoft.com/office/officeart/2005/8/layout/hList1"/>
    <dgm:cxn modelId="{AB441EFA-8606-46C1-BD0F-0DA90A4FBAF3}" srcId="{A8F1BAB9-9491-4D8B-AAE6-43B5B2635DCB}" destId="{6DF4EA72-B7F1-4C09-8EF3-E05B0CC12D84}" srcOrd="1" destOrd="0" parTransId="{B3E3047E-2FDD-4623-8F1B-86D118C1B5C3}" sibTransId="{2017F9A8-C8CA-4070-B4F2-D873A194FFAF}"/>
    <dgm:cxn modelId="{3B8B83FD-65D8-4B10-A5CF-E55384DBC076}" srcId="{949E6D25-76DF-498B-AF08-C5FAEC8CB572}" destId="{78D4F7C9-7580-40BD-87CB-1348A1EF154B}" srcOrd="1" destOrd="0" parTransId="{1B39557E-FAD8-41FB-9E46-3FCBA4205CA0}" sibTransId="{8269AA12-F7E2-42B7-BE0B-BF5982EB2F1C}"/>
    <dgm:cxn modelId="{566B1A0C-E7E2-49AD-8C36-D7D80FEBFAC4}" type="presParOf" srcId="{05EFB1EE-B6B8-4663-BDDE-81E08E8576F8}" destId="{ED141468-8901-4733-8BE8-9F464635CD2C}" srcOrd="0" destOrd="0" presId="urn:microsoft.com/office/officeart/2005/8/layout/hList1"/>
    <dgm:cxn modelId="{1C211B0E-B220-4101-A0D7-502AF647AC99}" type="presParOf" srcId="{ED141468-8901-4733-8BE8-9F464635CD2C}" destId="{0C634ABA-8C7F-48D7-932F-85E075C968A9}" srcOrd="0" destOrd="0" presId="urn:microsoft.com/office/officeart/2005/8/layout/hList1"/>
    <dgm:cxn modelId="{84C4050D-D443-45BD-873B-D58EDD90F5AE}" type="presParOf" srcId="{ED141468-8901-4733-8BE8-9F464635CD2C}" destId="{E67F9F57-87EE-4593-9D13-9345F856E654}" srcOrd="1" destOrd="0" presId="urn:microsoft.com/office/officeart/2005/8/layout/hList1"/>
    <dgm:cxn modelId="{A50065FB-46E0-4F5A-BF1A-4D80DCD8F3EC}" type="presParOf" srcId="{05EFB1EE-B6B8-4663-BDDE-81E08E8576F8}" destId="{DBF0A85C-4A28-4606-8DF1-5FB108CFDF72}" srcOrd="1" destOrd="0" presId="urn:microsoft.com/office/officeart/2005/8/layout/hList1"/>
    <dgm:cxn modelId="{76049B53-6F37-4A2B-BDCB-037A1CE1C1DA}" type="presParOf" srcId="{05EFB1EE-B6B8-4663-BDDE-81E08E8576F8}" destId="{D5E5F92A-8AF4-4172-8DCA-969595280AB0}" srcOrd="2" destOrd="0" presId="urn:microsoft.com/office/officeart/2005/8/layout/hList1"/>
    <dgm:cxn modelId="{0D6D31E6-181A-4DC4-AB7D-CCCE78939213}" type="presParOf" srcId="{D5E5F92A-8AF4-4172-8DCA-969595280AB0}" destId="{86A32E02-4D4A-4A30-8D03-7CFBFDEE13B3}" srcOrd="0" destOrd="0" presId="urn:microsoft.com/office/officeart/2005/8/layout/hList1"/>
    <dgm:cxn modelId="{4CAF34FC-A067-487A-B0FF-15AFF424435C}" type="presParOf" srcId="{D5E5F92A-8AF4-4172-8DCA-969595280AB0}" destId="{AB92F589-845D-4397-BB1F-7A95BA9E01C5}" srcOrd="1" destOrd="0" presId="urn:microsoft.com/office/officeart/2005/8/layout/hList1"/>
    <dgm:cxn modelId="{C69A6C56-8203-4C68-B040-5A15818FEF63}" type="presParOf" srcId="{05EFB1EE-B6B8-4663-BDDE-81E08E8576F8}" destId="{82517591-724D-4BBA-98BA-40C91062961E}" srcOrd="3" destOrd="0" presId="urn:microsoft.com/office/officeart/2005/8/layout/hList1"/>
    <dgm:cxn modelId="{FC794981-8535-4D49-909C-42AEE418213A}" type="presParOf" srcId="{05EFB1EE-B6B8-4663-BDDE-81E08E8576F8}" destId="{E25FA768-51D0-45B5-95DD-7EE36C704644}" srcOrd="4" destOrd="0" presId="urn:microsoft.com/office/officeart/2005/8/layout/hList1"/>
    <dgm:cxn modelId="{55BB2039-A25E-4F9E-B842-A396E08DDBFA}" type="presParOf" srcId="{E25FA768-51D0-45B5-95DD-7EE36C704644}" destId="{DFF53A05-FAE2-4264-8634-AD76FF230992}" srcOrd="0" destOrd="0" presId="urn:microsoft.com/office/officeart/2005/8/layout/hList1"/>
    <dgm:cxn modelId="{76A86D5A-6EC7-4DBE-9A0C-6D78CDAEC804}" type="presParOf" srcId="{E25FA768-51D0-45B5-95DD-7EE36C704644}" destId="{93D7919E-6308-4EA3-A5D9-DBAF65B6A87E}" srcOrd="1" destOrd="0" presId="urn:microsoft.com/office/officeart/2005/8/layout/hList1"/>
    <dgm:cxn modelId="{C18E5A67-23A0-48EC-82C1-303A0BB4AB16}" type="presParOf" srcId="{05EFB1EE-B6B8-4663-BDDE-81E08E8576F8}" destId="{55A45A27-0615-4104-AC6B-EBBBAAEB11F4}" srcOrd="5" destOrd="0" presId="urn:microsoft.com/office/officeart/2005/8/layout/hList1"/>
    <dgm:cxn modelId="{FDBE6EA6-B9FC-476C-9FA2-3B7A0834590B}" type="presParOf" srcId="{05EFB1EE-B6B8-4663-BDDE-81E08E8576F8}" destId="{87CF6F0C-84D0-4BFB-91B1-0EB6F2A14C04}" srcOrd="6" destOrd="0" presId="urn:microsoft.com/office/officeart/2005/8/layout/hList1"/>
    <dgm:cxn modelId="{0E77613B-1306-4680-9994-925813457734}" type="presParOf" srcId="{87CF6F0C-84D0-4BFB-91B1-0EB6F2A14C04}" destId="{DE4592BF-130F-4172-B0F2-3D5660F797EC}" srcOrd="0" destOrd="0" presId="urn:microsoft.com/office/officeart/2005/8/layout/hList1"/>
    <dgm:cxn modelId="{458FD87F-50D2-4EE7-89D9-2D6E427DFF07}" type="presParOf" srcId="{87CF6F0C-84D0-4BFB-91B1-0EB6F2A14C04}" destId="{684052B1-DED9-4F12-8F32-4377FAAB48C2}" srcOrd="1" destOrd="0" presId="urn:microsoft.com/office/officeart/2005/8/layout/hList1"/>
    <dgm:cxn modelId="{204E9338-6331-47FE-A52A-B7D797A612D0}" type="presParOf" srcId="{05EFB1EE-B6B8-4663-BDDE-81E08E8576F8}" destId="{D7A9FDC8-78CF-46EC-AB25-D2BAC71285E8}" srcOrd="7" destOrd="0" presId="urn:microsoft.com/office/officeart/2005/8/layout/hList1"/>
    <dgm:cxn modelId="{F121BFC0-99BE-45E5-97AF-AF0E0D4B0024}" type="presParOf" srcId="{05EFB1EE-B6B8-4663-BDDE-81E08E8576F8}" destId="{E9E4CEB7-3ED7-4223-8AE0-07808E53193E}" srcOrd="8" destOrd="0" presId="urn:microsoft.com/office/officeart/2005/8/layout/hList1"/>
    <dgm:cxn modelId="{869ACF86-CD1B-4C04-BE7E-1A9A3DEB5072}" type="presParOf" srcId="{E9E4CEB7-3ED7-4223-8AE0-07808E53193E}" destId="{3DF38362-D306-479F-ACB1-EA7083C1C0D6}" srcOrd="0" destOrd="0" presId="urn:microsoft.com/office/officeart/2005/8/layout/hList1"/>
    <dgm:cxn modelId="{B40B8A23-3ADA-44EF-BD5C-48954211ED2F}" type="presParOf" srcId="{E9E4CEB7-3ED7-4223-8AE0-07808E53193E}" destId="{FDC73AA1-ABEA-4BC8-8F9E-13839319A5E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78E4ADD-BB82-4487-AD8B-5973DFC90A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86C1D7B-A91D-4784-961D-DC3A63178989}">
      <dgm:prSet custT="1"/>
      <dgm:spPr/>
      <dgm:t>
        <a:bodyPr/>
        <a:lstStyle/>
        <a:p>
          <a:r>
            <a:rPr lang="en-US" sz="2000" b="1" dirty="0">
              <a:solidFill>
                <a:schemeClr val="bg1"/>
              </a:solidFill>
              <a:latin typeface="+mj-lt"/>
            </a:rPr>
            <a:t>String Interpolation</a:t>
          </a:r>
        </a:p>
      </dgm:t>
    </dgm:pt>
    <dgm:pt modelId="{C7A886B3-8D14-4538-9EC5-1693DE1A09EF}" type="parTrans" cxnId="{FAA786B3-CCF0-4BDB-B613-7A92C73EFF59}">
      <dgm:prSet/>
      <dgm:spPr/>
      <dgm:t>
        <a:bodyPr/>
        <a:lstStyle/>
        <a:p>
          <a:endParaRPr lang="en-US"/>
        </a:p>
      </dgm:t>
    </dgm:pt>
    <dgm:pt modelId="{CE03C7E6-E9EB-408C-B484-5755C0A9356D}" type="sibTrans" cxnId="{FAA786B3-CCF0-4BDB-B613-7A92C73EFF59}">
      <dgm:prSet/>
      <dgm:spPr/>
      <dgm:t>
        <a:bodyPr/>
        <a:lstStyle/>
        <a:p>
          <a:endParaRPr lang="en-US"/>
        </a:p>
      </dgm:t>
    </dgm:pt>
    <dgm:pt modelId="{A974B33B-CE59-4E20-A675-BF91655D97B0}">
      <dgm:prSet custT="1"/>
      <dgm:spPr/>
      <dgm:t>
        <a:bodyPr/>
        <a:lstStyle/>
        <a:p>
          <a:r>
            <a:rPr lang="en-US" sz="2000" b="1" dirty="0">
              <a:solidFill>
                <a:schemeClr val="bg1"/>
              </a:solidFill>
              <a:latin typeface="+mj-lt"/>
            </a:rPr>
            <a:t>Auto Property Features</a:t>
          </a:r>
        </a:p>
      </dgm:t>
    </dgm:pt>
    <dgm:pt modelId="{0FB14D0B-8723-4F32-96BE-CF7C24DF3DC1}" type="parTrans" cxnId="{E913847F-8B9A-435A-9BE1-24095B6EC14B}">
      <dgm:prSet/>
      <dgm:spPr/>
      <dgm:t>
        <a:bodyPr/>
        <a:lstStyle/>
        <a:p>
          <a:endParaRPr lang="en-US"/>
        </a:p>
      </dgm:t>
    </dgm:pt>
    <dgm:pt modelId="{CA6A8447-CD1C-4B79-9344-2947C80166AA}" type="sibTrans" cxnId="{E913847F-8B9A-435A-9BE1-24095B6EC14B}">
      <dgm:prSet/>
      <dgm:spPr/>
      <dgm:t>
        <a:bodyPr/>
        <a:lstStyle/>
        <a:p>
          <a:endParaRPr lang="en-US"/>
        </a:p>
      </dgm:t>
    </dgm:pt>
    <dgm:pt modelId="{751BFB4D-79F0-4230-995B-E32CFA0A14F6}">
      <dgm:prSet custT="1"/>
      <dgm:spPr/>
      <dgm:t>
        <a:bodyPr/>
        <a:lstStyle/>
        <a:p>
          <a:r>
            <a:rPr lang="en-US" sz="2000" b="1" dirty="0">
              <a:solidFill>
                <a:schemeClr val="bg1"/>
              </a:solidFill>
              <a:latin typeface="+mj-lt"/>
            </a:rPr>
            <a:t>Expression Bodied Members</a:t>
          </a:r>
        </a:p>
      </dgm:t>
    </dgm:pt>
    <dgm:pt modelId="{3959B2BA-817C-4519-A6D9-1F2904FAA89A}" type="parTrans" cxnId="{DE74FB6D-DB75-45D9-8FC9-6F3FC895632B}">
      <dgm:prSet/>
      <dgm:spPr/>
      <dgm:t>
        <a:bodyPr/>
        <a:lstStyle/>
        <a:p>
          <a:endParaRPr lang="en-US"/>
        </a:p>
      </dgm:t>
    </dgm:pt>
    <dgm:pt modelId="{6841C395-1B63-407D-BA66-232FA6E9B7C5}" type="sibTrans" cxnId="{DE74FB6D-DB75-45D9-8FC9-6F3FC895632B}">
      <dgm:prSet/>
      <dgm:spPr/>
      <dgm:t>
        <a:bodyPr/>
        <a:lstStyle/>
        <a:p>
          <a:endParaRPr lang="en-US"/>
        </a:p>
      </dgm:t>
    </dgm:pt>
    <dgm:pt modelId="{C4402E97-CEE9-410E-8AFE-945060F5FD9F}">
      <dgm:prSet custT="1"/>
      <dgm:spPr/>
      <dgm:t>
        <a:bodyPr/>
        <a:lstStyle/>
        <a:p>
          <a:r>
            <a:rPr lang="en-US" sz="2000" b="1" dirty="0">
              <a:solidFill>
                <a:schemeClr val="bg1"/>
              </a:solidFill>
              <a:latin typeface="+mj-lt"/>
            </a:rPr>
            <a:t>Null Conditional Operators</a:t>
          </a:r>
        </a:p>
      </dgm:t>
    </dgm:pt>
    <dgm:pt modelId="{AB077B53-DC79-417D-B516-856255CF0659}" type="parTrans" cxnId="{911C7487-9CD2-474E-9354-380340734BAC}">
      <dgm:prSet/>
      <dgm:spPr/>
      <dgm:t>
        <a:bodyPr/>
        <a:lstStyle/>
        <a:p>
          <a:endParaRPr lang="en-US"/>
        </a:p>
      </dgm:t>
    </dgm:pt>
    <dgm:pt modelId="{3A2208EC-F0AB-4A06-BCE8-C7DE397D6233}" type="sibTrans" cxnId="{911C7487-9CD2-474E-9354-380340734BAC}">
      <dgm:prSet/>
      <dgm:spPr/>
      <dgm:t>
        <a:bodyPr/>
        <a:lstStyle/>
        <a:p>
          <a:endParaRPr lang="en-US"/>
        </a:p>
      </dgm:t>
    </dgm:pt>
    <dgm:pt modelId="{03E9F388-5CEB-4292-ADB1-3113CCAB641F}">
      <dgm:prSet custT="1"/>
      <dgm:spPr/>
      <dgm:t>
        <a:bodyPr/>
        <a:lstStyle/>
        <a:p>
          <a:r>
            <a:rPr lang="en-US" sz="2000" b="1" dirty="0" err="1">
              <a:solidFill>
                <a:schemeClr val="bg1"/>
              </a:solidFill>
              <a:latin typeface="+mj-lt"/>
            </a:rPr>
            <a:t>nameof</a:t>
          </a:r>
          <a:r>
            <a:rPr lang="en-US" sz="2000" b="1" dirty="0">
              <a:solidFill>
                <a:schemeClr val="bg1"/>
              </a:solidFill>
              <a:latin typeface="+mj-lt"/>
            </a:rPr>
            <a:t>() operator</a:t>
          </a:r>
        </a:p>
      </dgm:t>
    </dgm:pt>
    <dgm:pt modelId="{8D38A67B-6328-4934-84E6-69A93B4EE33C}" type="parTrans" cxnId="{5CF64E33-D0CA-4BB9-A86F-3A30CB2EEED4}">
      <dgm:prSet/>
      <dgm:spPr/>
      <dgm:t>
        <a:bodyPr/>
        <a:lstStyle/>
        <a:p>
          <a:endParaRPr lang="en-US"/>
        </a:p>
      </dgm:t>
    </dgm:pt>
    <dgm:pt modelId="{AEFB76E3-7A4F-4850-95FE-9B8FA35EB06A}" type="sibTrans" cxnId="{5CF64E33-D0CA-4BB9-A86F-3A30CB2EEED4}">
      <dgm:prSet/>
      <dgm:spPr/>
      <dgm:t>
        <a:bodyPr/>
        <a:lstStyle/>
        <a:p>
          <a:endParaRPr lang="en-US"/>
        </a:p>
      </dgm:t>
    </dgm:pt>
    <dgm:pt modelId="{CFCA22CA-D1BC-4D6F-B544-D89349715AF0}">
      <dgm:prSet custT="1"/>
      <dgm:spPr/>
      <dgm:t>
        <a:bodyPr/>
        <a:lstStyle/>
        <a:p>
          <a:r>
            <a:rPr lang="en-US" sz="2000" b="1" dirty="0">
              <a:solidFill>
                <a:schemeClr val="bg1"/>
              </a:solidFill>
              <a:latin typeface="+mj-lt"/>
            </a:rPr>
            <a:t>Extension Add Methods</a:t>
          </a:r>
          <a:br>
            <a:rPr lang="en-US" sz="2000" b="1" dirty="0">
              <a:solidFill>
                <a:schemeClr val="bg1"/>
              </a:solidFill>
              <a:latin typeface="+mj-lt"/>
            </a:rPr>
          </a:br>
          <a:r>
            <a:rPr lang="en-US" sz="2000" b="1" dirty="0">
              <a:solidFill>
                <a:schemeClr val="bg1"/>
              </a:solidFill>
              <a:latin typeface="+mj-lt"/>
            </a:rPr>
            <a:t>in Collection Initializers</a:t>
          </a:r>
        </a:p>
      </dgm:t>
    </dgm:pt>
    <dgm:pt modelId="{725DB226-3B91-45CC-8091-AF29F68F871B}" type="parTrans" cxnId="{59899968-D26F-4F1F-A303-88D72C94DAB0}">
      <dgm:prSet/>
      <dgm:spPr/>
      <dgm:t>
        <a:bodyPr/>
        <a:lstStyle/>
        <a:p>
          <a:endParaRPr lang="en-US"/>
        </a:p>
      </dgm:t>
    </dgm:pt>
    <dgm:pt modelId="{31A3CD9D-2CB2-4B59-AF39-DB8E25AB301E}" type="sibTrans" cxnId="{59899968-D26F-4F1F-A303-88D72C94DAB0}">
      <dgm:prSet/>
      <dgm:spPr/>
      <dgm:t>
        <a:bodyPr/>
        <a:lstStyle/>
        <a:p>
          <a:endParaRPr lang="en-US"/>
        </a:p>
      </dgm:t>
    </dgm:pt>
    <dgm:pt modelId="{3665122A-3112-4376-A5EF-3C9AF9EC7FE9}">
      <dgm:prSet custT="1"/>
      <dgm:spPr/>
      <dgm:t>
        <a:bodyPr/>
        <a:lstStyle/>
        <a:p>
          <a:r>
            <a:rPr lang="en-US" sz="2000" b="1" dirty="0">
              <a:solidFill>
                <a:schemeClr val="bg1"/>
              </a:solidFill>
              <a:latin typeface="+mj-lt"/>
            </a:rPr>
            <a:t>Using Static</a:t>
          </a:r>
        </a:p>
      </dgm:t>
    </dgm:pt>
    <dgm:pt modelId="{DE4A0509-BB74-4580-97C5-5A177B9C52A6}" type="parTrans" cxnId="{679E9B73-CF0A-4E40-ADEC-F1F2EE3884FA}">
      <dgm:prSet/>
      <dgm:spPr/>
      <dgm:t>
        <a:bodyPr/>
        <a:lstStyle/>
        <a:p>
          <a:endParaRPr lang="en-US"/>
        </a:p>
      </dgm:t>
    </dgm:pt>
    <dgm:pt modelId="{92DD529B-03A2-419B-A657-8632009B3F8B}" type="sibTrans" cxnId="{679E9B73-CF0A-4E40-ADEC-F1F2EE3884FA}">
      <dgm:prSet/>
      <dgm:spPr/>
      <dgm:t>
        <a:bodyPr/>
        <a:lstStyle/>
        <a:p>
          <a:endParaRPr lang="en-US"/>
        </a:p>
      </dgm:t>
    </dgm:pt>
    <dgm:pt modelId="{909181BC-F9F8-4F4D-BFFA-BE9707FC471B}">
      <dgm:prSet custT="1"/>
      <dgm:spPr/>
      <dgm:t>
        <a:bodyPr/>
        <a:lstStyle/>
        <a:p>
          <a:r>
            <a:rPr lang="en-US" sz="2000" b="1" dirty="0">
              <a:solidFill>
                <a:schemeClr val="bg1"/>
              </a:solidFill>
              <a:latin typeface="+mj-lt"/>
            </a:rPr>
            <a:t>Exception Filter</a:t>
          </a:r>
        </a:p>
      </dgm:t>
    </dgm:pt>
    <dgm:pt modelId="{A2CCAD24-0A78-42D4-BD1F-7E682DBDD192}" type="parTrans" cxnId="{3DE9E571-7E71-4671-8F9E-5F7F05B42F7C}">
      <dgm:prSet/>
      <dgm:spPr/>
      <dgm:t>
        <a:bodyPr/>
        <a:lstStyle/>
        <a:p>
          <a:endParaRPr lang="en-US"/>
        </a:p>
      </dgm:t>
    </dgm:pt>
    <dgm:pt modelId="{74AF88B1-D362-4953-800F-34EA7F15049D}" type="sibTrans" cxnId="{3DE9E571-7E71-4671-8F9E-5F7F05B42F7C}">
      <dgm:prSet/>
      <dgm:spPr/>
      <dgm:t>
        <a:bodyPr/>
        <a:lstStyle/>
        <a:p>
          <a:endParaRPr lang="en-US"/>
        </a:p>
      </dgm:t>
    </dgm:pt>
    <dgm:pt modelId="{21715AC3-F192-4857-BCA2-7F46CCCA40DB}">
      <dgm:prSet custT="1"/>
      <dgm:spPr/>
      <dgm:t>
        <a:bodyPr/>
        <a:lstStyle/>
        <a:p>
          <a:r>
            <a:rPr lang="en-US" sz="2000" b="1" dirty="0">
              <a:solidFill>
                <a:schemeClr val="bg1"/>
              </a:solidFill>
              <a:latin typeface="+mj-lt"/>
            </a:rPr>
            <a:t>await in catch\finally block</a:t>
          </a:r>
        </a:p>
      </dgm:t>
    </dgm:pt>
    <dgm:pt modelId="{13D26829-7FDD-4F35-A171-E99BF6FA4F63}" type="parTrans" cxnId="{C860510D-0332-4022-8F8F-4F540C11F75C}">
      <dgm:prSet/>
      <dgm:spPr/>
      <dgm:t>
        <a:bodyPr/>
        <a:lstStyle/>
        <a:p>
          <a:endParaRPr lang="en-US"/>
        </a:p>
      </dgm:t>
    </dgm:pt>
    <dgm:pt modelId="{500099DB-221A-4E33-B1EA-DE445F061ECC}" type="sibTrans" cxnId="{C860510D-0332-4022-8F8F-4F540C11F75C}">
      <dgm:prSet/>
      <dgm:spPr/>
      <dgm:t>
        <a:bodyPr/>
        <a:lstStyle/>
        <a:p>
          <a:endParaRPr lang="en-US"/>
        </a:p>
      </dgm:t>
    </dgm:pt>
    <dgm:pt modelId="{EDB8CD31-D42D-4C2D-928C-7FBAA91598AF}">
      <dgm:prSet custT="1"/>
      <dgm:spPr/>
      <dgm:t>
        <a:bodyPr/>
        <a:lstStyle/>
        <a:p>
          <a:r>
            <a:rPr lang="en-US" sz="1800" b="1" dirty="0">
              <a:solidFill>
                <a:schemeClr val="tx1">
                  <a:lumMod val="50000"/>
                </a:schemeClr>
              </a:solidFill>
              <a:latin typeface="+mj-lt"/>
            </a:rPr>
            <a:t>The Elvis operator – one of the coolest enhancements ever</a:t>
          </a:r>
        </a:p>
      </dgm:t>
    </dgm:pt>
    <dgm:pt modelId="{95348808-FA50-449F-83EA-0CC3BC47C8E8}" type="parTrans" cxnId="{EC52DB2A-55A6-4EC8-B825-EEB3DF6AFCF1}">
      <dgm:prSet/>
      <dgm:spPr/>
      <dgm:t>
        <a:bodyPr/>
        <a:lstStyle/>
        <a:p>
          <a:endParaRPr lang="en-US"/>
        </a:p>
      </dgm:t>
    </dgm:pt>
    <dgm:pt modelId="{3623151C-7B64-44A8-93F2-9BC76DE5F2FA}" type="sibTrans" cxnId="{EC52DB2A-55A6-4EC8-B825-EEB3DF6AFCF1}">
      <dgm:prSet/>
      <dgm:spPr/>
      <dgm:t>
        <a:bodyPr/>
        <a:lstStyle/>
        <a:p>
          <a:endParaRPr lang="en-US"/>
        </a:p>
      </dgm:t>
    </dgm:pt>
    <dgm:pt modelId="{767C465E-E403-4119-90C8-3BD1EB5FA765}">
      <dgm:prSet custT="1"/>
      <dgm:spPr/>
      <dgm:t>
        <a:bodyPr/>
        <a:lstStyle/>
        <a:p>
          <a:r>
            <a:rPr lang="en-US" sz="1800" b="1" dirty="0">
              <a:solidFill>
                <a:schemeClr val="tx1">
                  <a:lumMod val="50000"/>
                </a:schemeClr>
              </a:solidFill>
              <a:latin typeface="+mj-lt"/>
            </a:rPr>
            <a:t>Nice for one-line methods and properties</a:t>
          </a:r>
        </a:p>
      </dgm:t>
    </dgm:pt>
    <dgm:pt modelId="{D51DB67A-A26B-4A67-A5DC-C6AC42A621CD}" type="parTrans" cxnId="{B3C8423C-CEB4-4A7F-B814-F32740244765}">
      <dgm:prSet/>
      <dgm:spPr/>
      <dgm:t>
        <a:bodyPr/>
        <a:lstStyle/>
        <a:p>
          <a:endParaRPr lang="en-US"/>
        </a:p>
      </dgm:t>
    </dgm:pt>
    <dgm:pt modelId="{A8274E1B-C51D-4362-8099-5278A65FD520}" type="sibTrans" cxnId="{B3C8423C-CEB4-4A7F-B814-F32740244765}">
      <dgm:prSet/>
      <dgm:spPr/>
      <dgm:t>
        <a:bodyPr/>
        <a:lstStyle/>
        <a:p>
          <a:endParaRPr lang="en-US"/>
        </a:p>
      </dgm:t>
    </dgm:pt>
    <dgm:pt modelId="{FE991B72-A351-4180-904D-6C357B256D65}">
      <dgm:prSet custT="1"/>
      <dgm:spPr/>
      <dgm:t>
        <a:bodyPr/>
        <a:lstStyle/>
        <a:p>
          <a:r>
            <a:rPr lang="en-US" sz="1800" b="1" dirty="0">
              <a:solidFill>
                <a:schemeClr val="tx1">
                  <a:lumMod val="50000"/>
                </a:schemeClr>
              </a:solidFill>
              <a:latin typeface="+mj-lt"/>
            </a:rPr>
            <a:t>Why did it take so long to figure get this one?</a:t>
          </a:r>
        </a:p>
      </dgm:t>
    </dgm:pt>
    <dgm:pt modelId="{A6A55D5D-0977-45B2-A9BB-42E6F958E56B}" type="parTrans" cxnId="{C9685410-011A-46D7-BF9E-8F0B2199B381}">
      <dgm:prSet/>
      <dgm:spPr/>
      <dgm:t>
        <a:bodyPr/>
        <a:lstStyle/>
        <a:p>
          <a:endParaRPr lang="en-US"/>
        </a:p>
      </dgm:t>
    </dgm:pt>
    <dgm:pt modelId="{C78A37F7-7537-4E17-8613-FAEFF03D500D}" type="sibTrans" cxnId="{C9685410-011A-46D7-BF9E-8F0B2199B381}">
      <dgm:prSet/>
      <dgm:spPr/>
      <dgm:t>
        <a:bodyPr/>
        <a:lstStyle/>
        <a:p>
          <a:endParaRPr lang="en-US"/>
        </a:p>
      </dgm:t>
    </dgm:pt>
    <dgm:pt modelId="{5F19E236-26E3-4B3D-B49A-04CE00856A4E}">
      <dgm:prSet custT="1"/>
      <dgm:spPr/>
      <dgm:t>
        <a:bodyPr/>
        <a:lstStyle/>
        <a:p>
          <a:r>
            <a:rPr lang="en-US" sz="1800" b="1" dirty="0">
              <a:solidFill>
                <a:schemeClr val="tx1">
                  <a:lumMod val="50000"/>
                </a:schemeClr>
              </a:solidFill>
              <a:latin typeface="+mj-lt"/>
            </a:rPr>
            <a:t>Some call this Razor context; I call it fabulous</a:t>
          </a:r>
        </a:p>
      </dgm:t>
    </dgm:pt>
    <dgm:pt modelId="{4AE2B19A-5204-483C-8C43-6225D6E21416}" type="parTrans" cxnId="{C974D3A3-6AC5-4772-8B59-C59E32FEE5A9}">
      <dgm:prSet/>
      <dgm:spPr/>
      <dgm:t>
        <a:bodyPr/>
        <a:lstStyle/>
        <a:p>
          <a:endParaRPr lang="en-US"/>
        </a:p>
      </dgm:t>
    </dgm:pt>
    <dgm:pt modelId="{B0662E6F-D41E-49DA-B74A-20DAD6F2F3B3}" type="sibTrans" cxnId="{C974D3A3-6AC5-4772-8B59-C59E32FEE5A9}">
      <dgm:prSet/>
      <dgm:spPr/>
      <dgm:t>
        <a:bodyPr/>
        <a:lstStyle/>
        <a:p>
          <a:endParaRPr lang="en-US"/>
        </a:p>
      </dgm:t>
    </dgm:pt>
    <dgm:pt modelId="{0F717FFE-FCC4-482E-8B7C-0AFFB1AB440B}" type="pres">
      <dgm:prSet presAssocID="{478E4ADD-BB82-4487-AD8B-5973DFC90A44}" presName="Name0" presStyleCnt="0">
        <dgm:presLayoutVars>
          <dgm:dir/>
          <dgm:animLvl val="lvl"/>
          <dgm:resizeHandles val="exact"/>
        </dgm:presLayoutVars>
      </dgm:prSet>
      <dgm:spPr/>
    </dgm:pt>
    <dgm:pt modelId="{4EB0830C-EAEE-4EFF-B3E0-FB68DA28AA4D}" type="pres">
      <dgm:prSet presAssocID="{486C1D7B-A91D-4784-961D-DC3A63178989}" presName="linNode" presStyleCnt="0"/>
      <dgm:spPr/>
    </dgm:pt>
    <dgm:pt modelId="{F423A9AD-B31C-4374-90F6-5A55463C46E2}" type="pres">
      <dgm:prSet presAssocID="{486C1D7B-A91D-4784-961D-DC3A63178989}" presName="parentText" presStyleLbl="node1" presStyleIdx="0" presStyleCnt="9">
        <dgm:presLayoutVars>
          <dgm:chMax val="1"/>
          <dgm:bulletEnabled val="1"/>
        </dgm:presLayoutVars>
      </dgm:prSet>
      <dgm:spPr/>
    </dgm:pt>
    <dgm:pt modelId="{DBD88788-0C89-44F0-9A63-E11435A85FD1}" type="pres">
      <dgm:prSet presAssocID="{486C1D7B-A91D-4784-961D-DC3A63178989}" presName="descendantText" presStyleLbl="alignAccFollowNode1" presStyleIdx="0" presStyleCnt="4">
        <dgm:presLayoutVars>
          <dgm:bulletEnabled val="1"/>
        </dgm:presLayoutVars>
      </dgm:prSet>
      <dgm:spPr/>
    </dgm:pt>
    <dgm:pt modelId="{5AFAC515-4DFC-43F2-BF14-4ECBFD4415B5}" type="pres">
      <dgm:prSet presAssocID="{CE03C7E6-E9EB-408C-B484-5755C0A9356D}" presName="sp" presStyleCnt="0"/>
      <dgm:spPr/>
    </dgm:pt>
    <dgm:pt modelId="{4EDBDD6D-B6E6-4248-A370-5C69B1B623EF}" type="pres">
      <dgm:prSet presAssocID="{A974B33B-CE59-4E20-A675-BF91655D97B0}" presName="linNode" presStyleCnt="0"/>
      <dgm:spPr/>
    </dgm:pt>
    <dgm:pt modelId="{9D373398-8C1E-4457-9A4E-D963C344E507}" type="pres">
      <dgm:prSet presAssocID="{A974B33B-CE59-4E20-A675-BF91655D97B0}" presName="parentText" presStyleLbl="node1" presStyleIdx="1" presStyleCnt="9">
        <dgm:presLayoutVars>
          <dgm:chMax val="1"/>
          <dgm:bulletEnabled val="1"/>
        </dgm:presLayoutVars>
      </dgm:prSet>
      <dgm:spPr/>
    </dgm:pt>
    <dgm:pt modelId="{2577C391-0727-4978-B5C1-E259ADEF0462}" type="pres">
      <dgm:prSet presAssocID="{A974B33B-CE59-4E20-A675-BF91655D97B0}" presName="descendantText" presStyleLbl="alignAccFollowNode1" presStyleIdx="1" presStyleCnt="4">
        <dgm:presLayoutVars>
          <dgm:bulletEnabled val="1"/>
        </dgm:presLayoutVars>
      </dgm:prSet>
      <dgm:spPr/>
    </dgm:pt>
    <dgm:pt modelId="{C7D3CDAC-02AF-482E-89D9-9FA0252A69BA}" type="pres">
      <dgm:prSet presAssocID="{CA6A8447-CD1C-4B79-9344-2947C80166AA}" presName="sp" presStyleCnt="0"/>
      <dgm:spPr/>
    </dgm:pt>
    <dgm:pt modelId="{564BA78F-3AD9-4025-91FD-352EDF72092C}" type="pres">
      <dgm:prSet presAssocID="{C4402E97-CEE9-410E-8AFE-945060F5FD9F}" presName="linNode" presStyleCnt="0"/>
      <dgm:spPr/>
    </dgm:pt>
    <dgm:pt modelId="{D153DA07-4F74-4668-91EB-678FC8CC8E8C}" type="pres">
      <dgm:prSet presAssocID="{C4402E97-CEE9-410E-8AFE-945060F5FD9F}" presName="parentText" presStyleLbl="node1" presStyleIdx="2" presStyleCnt="9">
        <dgm:presLayoutVars>
          <dgm:chMax val="1"/>
          <dgm:bulletEnabled val="1"/>
        </dgm:presLayoutVars>
      </dgm:prSet>
      <dgm:spPr/>
    </dgm:pt>
    <dgm:pt modelId="{2958A019-A512-419C-9BEF-B6D95F14231F}" type="pres">
      <dgm:prSet presAssocID="{C4402E97-CEE9-410E-8AFE-945060F5FD9F}" presName="descendantText" presStyleLbl="alignAccFollowNode1" presStyleIdx="2" presStyleCnt="4">
        <dgm:presLayoutVars>
          <dgm:bulletEnabled val="1"/>
        </dgm:presLayoutVars>
      </dgm:prSet>
      <dgm:spPr/>
    </dgm:pt>
    <dgm:pt modelId="{D886C47D-B43B-4D5F-B68D-F77ECF80CF84}" type="pres">
      <dgm:prSet presAssocID="{3A2208EC-F0AB-4A06-BCE8-C7DE397D6233}" presName="sp" presStyleCnt="0"/>
      <dgm:spPr/>
    </dgm:pt>
    <dgm:pt modelId="{C464DEF4-B9A9-419B-B5DF-F14A840E5F5D}" type="pres">
      <dgm:prSet presAssocID="{751BFB4D-79F0-4230-995B-E32CFA0A14F6}" presName="linNode" presStyleCnt="0"/>
      <dgm:spPr/>
    </dgm:pt>
    <dgm:pt modelId="{C3D155F8-1F29-4C31-A482-D4BB2CBEED6E}" type="pres">
      <dgm:prSet presAssocID="{751BFB4D-79F0-4230-995B-E32CFA0A14F6}" presName="parentText" presStyleLbl="node1" presStyleIdx="3" presStyleCnt="9">
        <dgm:presLayoutVars>
          <dgm:chMax val="1"/>
          <dgm:bulletEnabled val="1"/>
        </dgm:presLayoutVars>
      </dgm:prSet>
      <dgm:spPr/>
    </dgm:pt>
    <dgm:pt modelId="{B4E81A76-C009-4B6D-8830-3223CD640E9A}" type="pres">
      <dgm:prSet presAssocID="{751BFB4D-79F0-4230-995B-E32CFA0A14F6}" presName="descendantText" presStyleLbl="alignAccFollowNode1" presStyleIdx="3" presStyleCnt="4">
        <dgm:presLayoutVars>
          <dgm:bulletEnabled val="1"/>
        </dgm:presLayoutVars>
      </dgm:prSet>
      <dgm:spPr/>
    </dgm:pt>
    <dgm:pt modelId="{9821E2D8-B5A0-4179-B864-714E0067F5B6}" type="pres">
      <dgm:prSet presAssocID="{6841C395-1B63-407D-BA66-232FA6E9B7C5}" presName="sp" presStyleCnt="0"/>
      <dgm:spPr/>
    </dgm:pt>
    <dgm:pt modelId="{EEB8E069-6EEB-47EF-8BD5-846D17CBBB52}" type="pres">
      <dgm:prSet presAssocID="{03E9F388-5CEB-4292-ADB1-3113CCAB641F}" presName="linNode" presStyleCnt="0"/>
      <dgm:spPr/>
    </dgm:pt>
    <dgm:pt modelId="{CDC75D72-974A-4F9B-BA91-8210FA620E3D}" type="pres">
      <dgm:prSet presAssocID="{03E9F388-5CEB-4292-ADB1-3113CCAB641F}" presName="parentText" presStyleLbl="node1" presStyleIdx="4" presStyleCnt="9">
        <dgm:presLayoutVars>
          <dgm:chMax val="1"/>
          <dgm:bulletEnabled val="1"/>
        </dgm:presLayoutVars>
      </dgm:prSet>
      <dgm:spPr/>
    </dgm:pt>
    <dgm:pt modelId="{8646F029-67F8-4402-95B4-9A9071A7A3A7}" type="pres">
      <dgm:prSet presAssocID="{AEFB76E3-7A4F-4850-95FE-9B8FA35EB06A}" presName="sp" presStyleCnt="0"/>
      <dgm:spPr/>
    </dgm:pt>
    <dgm:pt modelId="{368D139E-19C7-4E8F-8D09-41BCCF708D5E}" type="pres">
      <dgm:prSet presAssocID="{CFCA22CA-D1BC-4D6F-B544-D89349715AF0}" presName="linNode" presStyleCnt="0"/>
      <dgm:spPr/>
    </dgm:pt>
    <dgm:pt modelId="{544AD52D-C04C-4250-ADAB-112EF65BA40F}" type="pres">
      <dgm:prSet presAssocID="{CFCA22CA-D1BC-4D6F-B544-D89349715AF0}" presName="parentText" presStyleLbl="node1" presStyleIdx="5" presStyleCnt="9">
        <dgm:presLayoutVars>
          <dgm:chMax val="1"/>
          <dgm:bulletEnabled val="1"/>
        </dgm:presLayoutVars>
      </dgm:prSet>
      <dgm:spPr/>
    </dgm:pt>
    <dgm:pt modelId="{6F6A5D7D-914B-4EC0-856D-8D661ECEF5EF}" type="pres">
      <dgm:prSet presAssocID="{31A3CD9D-2CB2-4B59-AF39-DB8E25AB301E}" presName="sp" presStyleCnt="0"/>
      <dgm:spPr/>
    </dgm:pt>
    <dgm:pt modelId="{68C08521-5D17-40AE-80A5-390C839C6542}" type="pres">
      <dgm:prSet presAssocID="{3665122A-3112-4376-A5EF-3C9AF9EC7FE9}" presName="linNode" presStyleCnt="0"/>
      <dgm:spPr/>
    </dgm:pt>
    <dgm:pt modelId="{9EFDC24E-C52C-45B2-AF1B-93A2FCC18E38}" type="pres">
      <dgm:prSet presAssocID="{3665122A-3112-4376-A5EF-3C9AF9EC7FE9}" presName="parentText" presStyleLbl="node1" presStyleIdx="6" presStyleCnt="9">
        <dgm:presLayoutVars>
          <dgm:chMax val="1"/>
          <dgm:bulletEnabled val="1"/>
        </dgm:presLayoutVars>
      </dgm:prSet>
      <dgm:spPr/>
    </dgm:pt>
    <dgm:pt modelId="{3809A33D-873F-4901-ACE5-D8DD7E705B49}" type="pres">
      <dgm:prSet presAssocID="{92DD529B-03A2-419B-A657-8632009B3F8B}" presName="sp" presStyleCnt="0"/>
      <dgm:spPr/>
    </dgm:pt>
    <dgm:pt modelId="{170AB351-F470-4713-8DC7-32CF9639E304}" type="pres">
      <dgm:prSet presAssocID="{909181BC-F9F8-4F4D-BFFA-BE9707FC471B}" presName="linNode" presStyleCnt="0"/>
      <dgm:spPr/>
    </dgm:pt>
    <dgm:pt modelId="{47ECD619-5894-43FA-8F4C-333F256151C0}" type="pres">
      <dgm:prSet presAssocID="{909181BC-F9F8-4F4D-BFFA-BE9707FC471B}" presName="parentText" presStyleLbl="node1" presStyleIdx="7" presStyleCnt="9">
        <dgm:presLayoutVars>
          <dgm:chMax val="1"/>
          <dgm:bulletEnabled val="1"/>
        </dgm:presLayoutVars>
      </dgm:prSet>
      <dgm:spPr/>
    </dgm:pt>
    <dgm:pt modelId="{E44FDE62-461B-419E-A79E-0BAFE874A9ED}" type="pres">
      <dgm:prSet presAssocID="{74AF88B1-D362-4953-800F-34EA7F15049D}" presName="sp" presStyleCnt="0"/>
      <dgm:spPr/>
    </dgm:pt>
    <dgm:pt modelId="{ECDD57DD-0848-45D8-8856-837882DC4028}" type="pres">
      <dgm:prSet presAssocID="{21715AC3-F192-4857-BCA2-7F46CCCA40DB}" presName="linNode" presStyleCnt="0"/>
      <dgm:spPr/>
    </dgm:pt>
    <dgm:pt modelId="{2869CADD-9880-4291-B6BA-AA63BB2F2452}" type="pres">
      <dgm:prSet presAssocID="{21715AC3-F192-4857-BCA2-7F46CCCA40DB}" presName="parentText" presStyleLbl="node1" presStyleIdx="8" presStyleCnt="9">
        <dgm:presLayoutVars>
          <dgm:chMax val="1"/>
          <dgm:bulletEnabled val="1"/>
        </dgm:presLayoutVars>
      </dgm:prSet>
      <dgm:spPr/>
    </dgm:pt>
  </dgm:ptLst>
  <dgm:cxnLst>
    <dgm:cxn modelId="{C860510D-0332-4022-8F8F-4F540C11F75C}" srcId="{478E4ADD-BB82-4487-AD8B-5973DFC90A44}" destId="{21715AC3-F192-4857-BCA2-7F46CCCA40DB}" srcOrd="8" destOrd="0" parTransId="{13D26829-7FDD-4F35-A171-E99BF6FA4F63}" sibTransId="{500099DB-221A-4E33-B1EA-DE445F061ECC}"/>
    <dgm:cxn modelId="{C9685410-011A-46D7-BF9E-8F0B2199B381}" srcId="{A974B33B-CE59-4E20-A675-BF91655D97B0}" destId="{FE991B72-A351-4180-904D-6C357B256D65}" srcOrd="0" destOrd="0" parTransId="{A6A55D5D-0977-45B2-A9BB-42E6F958E56B}" sibTransId="{C78A37F7-7537-4E17-8613-FAEFF03D500D}"/>
    <dgm:cxn modelId="{58995628-4B35-4FDC-A5CF-2AAB6210F352}" type="presOf" srcId="{C4402E97-CEE9-410E-8AFE-945060F5FD9F}" destId="{D153DA07-4F74-4668-91EB-678FC8CC8E8C}" srcOrd="0" destOrd="0" presId="urn:microsoft.com/office/officeart/2005/8/layout/vList5"/>
    <dgm:cxn modelId="{EC52DB2A-55A6-4EC8-B825-EEB3DF6AFCF1}" srcId="{C4402E97-CEE9-410E-8AFE-945060F5FD9F}" destId="{EDB8CD31-D42D-4C2D-928C-7FBAA91598AF}" srcOrd="0" destOrd="0" parTransId="{95348808-FA50-449F-83EA-0CC3BC47C8E8}" sibTransId="{3623151C-7B64-44A8-93F2-9BC76DE5F2FA}"/>
    <dgm:cxn modelId="{E1B0D92E-D8C1-4A75-BD63-62627A95F739}" type="presOf" srcId="{751BFB4D-79F0-4230-995B-E32CFA0A14F6}" destId="{C3D155F8-1F29-4C31-A482-D4BB2CBEED6E}" srcOrd="0" destOrd="0" presId="urn:microsoft.com/office/officeart/2005/8/layout/vList5"/>
    <dgm:cxn modelId="{5CF64E33-D0CA-4BB9-A86F-3A30CB2EEED4}" srcId="{478E4ADD-BB82-4487-AD8B-5973DFC90A44}" destId="{03E9F388-5CEB-4292-ADB1-3113CCAB641F}" srcOrd="4" destOrd="0" parTransId="{8D38A67B-6328-4934-84E6-69A93B4EE33C}" sibTransId="{AEFB76E3-7A4F-4850-95FE-9B8FA35EB06A}"/>
    <dgm:cxn modelId="{62583F3A-270B-4C20-9163-CD3FB094C8BA}" type="presOf" srcId="{909181BC-F9F8-4F4D-BFFA-BE9707FC471B}" destId="{47ECD619-5894-43FA-8F4C-333F256151C0}" srcOrd="0" destOrd="0" presId="urn:microsoft.com/office/officeart/2005/8/layout/vList5"/>
    <dgm:cxn modelId="{B3C8423C-CEB4-4A7F-B814-F32740244765}" srcId="{751BFB4D-79F0-4230-995B-E32CFA0A14F6}" destId="{767C465E-E403-4119-90C8-3BD1EB5FA765}" srcOrd="0" destOrd="0" parTransId="{D51DB67A-A26B-4A67-A5DC-C6AC42A621CD}" sibTransId="{A8274E1B-C51D-4362-8099-5278A65FD520}"/>
    <dgm:cxn modelId="{3CB77866-E2BD-4716-A3A4-3E2DA46BFED2}" type="presOf" srcId="{03E9F388-5CEB-4292-ADB1-3113CCAB641F}" destId="{CDC75D72-974A-4F9B-BA91-8210FA620E3D}" srcOrd="0" destOrd="0" presId="urn:microsoft.com/office/officeart/2005/8/layout/vList5"/>
    <dgm:cxn modelId="{59899968-D26F-4F1F-A303-88D72C94DAB0}" srcId="{478E4ADD-BB82-4487-AD8B-5973DFC90A44}" destId="{CFCA22CA-D1BC-4D6F-B544-D89349715AF0}" srcOrd="5" destOrd="0" parTransId="{725DB226-3B91-45CC-8091-AF29F68F871B}" sibTransId="{31A3CD9D-2CB2-4B59-AF39-DB8E25AB301E}"/>
    <dgm:cxn modelId="{DE74FB6D-DB75-45D9-8FC9-6F3FC895632B}" srcId="{478E4ADD-BB82-4487-AD8B-5973DFC90A44}" destId="{751BFB4D-79F0-4230-995B-E32CFA0A14F6}" srcOrd="3" destOrd="0" parTransId="{3959B2BA-817C-4519-A6D9-1F2904FAA89A}" sibTransId="{6841C395-1B63-407D-BA66-232FA6E9B7C5}"/>
    <dgm:cxn modelId="{3DE9E571-7E71-4671-8F9E-5F7F05B42F7C}" srcId="{478E4ADD-BB82-4487-AD8B-5973DFC90A44}" destId="{909181BC-F9F8-4F4D-BFFA-BE9707FC471B}" srcOrd="7" destOrd="0" parTransId="{A2CCAD24-0A78-42D4-BD1F-7E682DBDD192}" sibTransId="{74AF88B1-D362-4953-800F-34EA7F15049D}"/>
    <dgm:cxn modelId="{679E9B73-CF0A-4E40-ADEC-F1F2EE3884FA}" srcId="{478E4ADD-BB82-4487-AD8B-5973DFC90A44}" destId="{3665122A-3112-4376-A5EF-3C9AF9EC7FE9}" srcOrd="6" destOrd="0" parTransId="{DE4A0509-BB74-4580-97C5-5A177B9C52A6}" sibTransId="{92DD529B-03A2-419B-A657-8632009B3F8B}"/>
    <dgm:cxn modelId="{46A7AE7B-0F32-40A7-9520-4E823E19B7E9}" type="presOf" srcId="{767C465E-E403-4119-90C8-3BD1EB5FA765}" destId="{B4E81A76-C009-4B6D-8830-3223CD640E9A}" srcOrd="0" destOrd="0" presId="urn:microsoft.com/office/officeart/2005/8/layout/vList5"/>
    <dgm:cxn modelId="{E913847F-8B9A-435A-9BE1-24095B6EC14B}" srcId="{478E4ADD-BB82-4487-AD8B-5973DFC90A44}" destId="{A974B33B-CE59-4E20-A675-BF91655D97B0}" srcOrd="1" destOrd="0" parTransId="{0FB14D0B-8723-4F32-96BE-CF7C24DF3DC1}" sibTransId="{CA6A8447-CD1C-4B79-9344-2947C80166AA}"/>
    <dgm:cxn modelId="{911C7487-9CD2-474E-9354-380340734BAC}" srcId="{478E4ADD-BB82-4487-AD8B-5973DFC90A44}" destId="{C4402E97-CEE9-410E-8AFE-945060F5FD9F}" srcOrd="2" destOrd="0" parTransId="{AB077B53-DC79-417D-B516-856255CF0659}" sibTransId="{3A2208EC-F0AB-4A06-BCE8-C7DE397D6233}"/>
    <dgm:cxn modelId="{703BF288-4E1A-441A-8094-DCE32045F16C}" type="presOf" srcId="{5F19E236-26E3-4B3D-B49A-04CE00856A4E}" destId="{DBD88788-0C89-44F0-9A63-E11435A85FD1}" srcOrd="0" destOrd="0" presId="urn:microsoft.com/office/officeart/2005/8/layout/vList5"/>
    <dgm:cxn modelId="{BC29F38A-CD76-493D-AB25-773AB0618E4D}" type="presOf" srcId="{CFCA22CA-D1BC-4D6F-B544-D89349715AF0}" destId="{544AD52D-C04C-4250-ADAB-112EF65BA40F}" srcOrd="0" destOrd="0" presId="urn:microsoft.com/office/officeart/2005/8/layout/vList5"/>
    <dgm:cxn modelId="{1C0F089E-F342-4999-B4BB-83913ED69AB7}" type="presOf" srcId="{FE991B72-A351-4180-904D-6C357B256D65}" destId="{2577C391-0727-4978-B5C1-E259ADEF0462}" srcOrd="0" destOrd="0" presId="urn:microsoft.com/office/officeart/2005/8/layout/vList5"/>
    <dgm:cxn modelId="{C974D3A3-6AC5-4772-8B59-C59E32FEE5A9}" srcId="{486C1D7B-A91D-4784-961D-DC3A63178989}" destId="{5F19E236-26E3-4B3D-B49A-04CE00856A4E}" srcOrd="0" destOrd="0" parTransId="{4AE2B19A-5204-483C-8C43-6225D6E21416}" sibTransId="{B0662E6F-D41E-49DA-B74A-20DAD6F2F3B3}"/>
    <dgm:cxn modelId="{4E0B6AAD-9A0C-4F0E-9438-7654108F6B5B}" type="presOf" srcId="{21715AC3-F192-4857-BCA2-7F46CCCA40DB}" destId="{2869CADD-9880-4291-B6BA-AA63BB2F2452}" srcOrd="0" destOrd="0" presId="urn:microsoft.com/office/officeart/2005/8/layout/vList5"/>
    <dgm:cxn modelId="{FAA786B3-CCF0-4BDB-B613-7A92C73EFF59}" srcId="{478E4ADD-BB82-4487-AD8B-5973DFC90A44}" destId="{486C1D7B-A91D-4784-961D-DC3A63178989}" srcOrd="0" destOrd="0" parTransId="{C7A886B3-8D14-4538-9EC5-1693DE1A09EF}" sibTransId="{CE03C7E6-E9EB-408C-B484-5755C0A9356D}"/>
    <dgm:cxn modelId="{1BF2C9B6-051D-48BD-8FCD-8485AE4FDACE}" type="presOf" srcId="{A974B33B-CE59-4E20-A675-BF91655D97B0}" destId="{9D373398-8C1E-4457-9A4E-D963C344E507}" srcOrd="0" destOrd="0" presId="urn:microsoft.com/office/officeart/2005/8/layout/vList5"/>
    <dgm:cxn modelId="{B1DBFABE-2CA5-4CA1-922C-2DF36D800E5A}" type="presOf" srcId="{478E4ADD-BB82-4487-AD8B-5973DFC90A44}" destId="{0F717FFE-FCC4-482E-8B7C-0AFFB1AB440B}" srcOrd="0" destOrd="0" presId="urn:microsoft.com/office/officeart/2005/8/layout/vList5"/>
    <dgm:cxn modelId="{8DD279CA-5AF9-415B-BB9E-2181D99A225F}" type="presOf" srcId="{3665122A-3112-4376-A5EF-3C9AF9EC7FE9}" destId="{9EFDC24E-C52C-45B2-AF1B-93A2FCC18E38}" srcOrd="0" destOrd="0" presId="urn:microsoft.com/office/officeart/2005/8/layout/vList5"/>
    <dgm:cxn modelId="{BC7ACBCF-B79C-4584-8788-0DD335957BF0}" type="presOf" srcId="{EDB8CD31-D42D-4C2D-928C-7FBAA91598AF}" destId="{2958A019-A512-419C-9BEF-B6D95F14231F}" srcOrd="0" destOrd="0" presId="urn:microsoft.com/office/officeart/2005/8/layout/vList5"/>
    <dgm:cxn modelId="{58320BFF-CDEC-466A-827E-53FA4CBEE38D}" type="presOf" srcId="{486C1D7B-A91D-4784-961D-DC3A63178989}" destId="{F423A9AD-B31C-4374-90F6-5A55463C46E2}" srcOrd="0" destOrd="0" presId="urn:microsoft.com/office/officeart/2005/8/layout/vList5"/>
    <dgm:cxn modelId="{7C60C4BE-8D7F-4920-BBBC-26EABC0E8A07}" type="presParOf" srcId="{0F717FFE-FCC4-482E-8B7C-0AFFB1AB440B}" destId="{4EB0830C-EAEE-4EFF-B3E0-FB68DA28AA4D}" srcOrd="0" destOrd="0" presId="urn:microsoft.com/office/officeart/2005/8/layout/vList5"/>
    <dgm:cxn modelId="{1EC37190-6D78-4F5C-886B-DB0C84D3F06C}" type="presParOf" srcId="{4EB0830C-EAEE-4EFF-B3E0-FB68DA28AA4D}" destId="{F423A9AD-B31C-4374-90F6-5A55463C46E2}" srcOrd="0" destOrd="0" presId="urn:microsoft.com/office/officeart/2005/8/layout/vList5"/>
    <dgm:cxn modelId="{0EBD55FB-CA8A-4F1B-BB95-39215AEE7353}" type="presParOf" srcId="{4EB0830C-EAEE-4EFF-B3E0-FB68DA28AA4D}" destId="{DBD88788-0C89-44F0-9A63-E11435A85FD1}" srcOrd="1" destOrd="0" presId="urn:microsoft.com/office/officeart/2005/8/layout/vList5"/>
    <dgm:cxn modelId="{CB82FEB1-BFD8-4BBF-A33A-3EF70861ED20}" type="presParOf" srcId="{0F717FFE-FCC4-482E-8B7C-0AFFB1AB440B}" destId="{5AFAC515-4DFC-43F2-BF14-4ECBFD4415B5}" srcOrd="1" destOrd="0" presId="urn:microsoft.com/office/officeart/2005/8/layout/vList5"/>
    <dgm:cxn modelId="{C19C6566-E013-4ACD-A5F4-2E1B7B4805B7}" type="presParOf" srcId="{0F717FFE-FCC4-482E-8B7C-0AFFB1AB440B}" destId="{4EDBDD6D-B6E6-4248-A370-5C69B1B623EF}" srcOrd="2" destOrd="0" presId="urn:microsoft.com/office/officeart/2005/8/layout/vList5"/>
    <dgm:cxn modelId="{C9BED0AD-7A74-4362-80A6-4A5FF18C5B03}" type="presParOf" srcId="{4EDBDD6D-B6E6-4248-A370-5C69B1B623EF}" destId="{9D373398-8C1E-4457-9A4E-D963C344E507}" srcOrd="0" destOrd="0" presId="urn:microsoft.com/office/officeart/2005/8/layout/vList5"/>
    <dgm:cxn modelId="{E68E9FA2-761B-4CA2-ABBD-C7FA80DECA95}" type="presParOf" srcId="{4EDBDD6D-B6E6-4248-A370-5C69B1B623EF}" destId="{2577C391-0727-4978-B5C1-E259ADEF0462}" srcOrd="1" destOrd="0" presId="urn:microsoft.com/office/officeart/2005/8/layout/vList5"/>
    <dgm:cxn modelId="{859371EC-0F7C-4379-ADCF-E08265052CD6}" type="presParOf" srcId="{0F717FFE-FCC4-482E-8B7C-0AFFB1AB440B}" destId="{C7D3CDAC-02AF-482E-89D9-9FA0252A69BA}" srcOrd="3" destOrd="0" presId="urn:microsoft.com/office/officeart/2005/8/layout/vList5"/>
    <dgm:cxn modelId="{534C2FF3-B28A-43DE-A350-62ACE1491AEF}" type="presParOf" srcId="{0F717FFE-FCC4-482E-8B7C-0AFFB1AB440B}" destId="{564BA78F-3AD9-4025-91FD-352EDF72092C}" srcOrd="4" destOrd="0" presId="urn:microsoft.com/office/officeart/2005/8/layout/vList5"/>
    <dgm:cxn modelId="{1B1348F9-91F4-4707-AC41-2000E98C6647}" type="presParOf" srcId="{564BA78F-3AD9-4025-91FD-352EDF72092C}" destId="{D153DA07-4F74-4668-91EB-678FC8CC8E8C}" srcOrd="0" destOrd="0" presId="urn:microsoft.com/office/officeart/2005/8/layout/vList5"/>
    <dgm:cxn modelId="{CF8447B5-B65C-4C35-B626-09B2F86606B9}" type="presParOf" srcId="{564BA78F-3AD9-4025-91FD-352EDF72092C}" destId="{2958A019-A512-419C-9BEF-B6D95F14231F}" srcOrd="1" destOrd="0" presId="urn:microsoft.com/office/officeart/2005/8/layout/vList5"/>
    <dgm:cxn modelId="{C5D3B700-CF01-4C7B-917D-AE4F8F681421}" type="presParOf" srcId="{0F717FFE-FCC4-482E-8B7C-0AFFB1AB440B}" destId="{D886C47D-B43B-4D5F-B68D-F77ECF80CF84}" srcOrd="5" destOrd="0" presId="urn:microsoft.com/office/officeart/2005/8/layout/vList5"/>
    <dgm:cxn modelId="{53FAEE96-75DB-4A38-A4F9-8CA6FA74C96E}" type="presParOf" srcId="{0F717FFE-FCC4-482E-8B7C-0AFFB1AB440B}" destId="{C464DEF4-B9A9-419B-B5DF-F14A840E5F5D}" srcOrd="6" destOrd="0" presId="urn:microsoft.com/office/officeart/2005/8/layout/vList5"/>
    <dgm:cxn modelId="{5C940B7D-930C-4BDA-A176-5FEEC4870EAE}" type="presParOf" srcId="{C464DEF4-B9A9-419B-B5DF-F14A840E5F5D}" destId="{C3D155F8-1F29-4C31-A482-D4BB2CBEED6E}" srcOrd="0" destOrd="0" presId="urn:microsoft.com/office/officeart/2005/8/layout/vList5"/>
    <dgm:cxn modelId="{6E8EB5A0-DFB0-4578-BBFB-F734C6CA6428}" type="presParOf" srcId="{C464DEF4-B9A9-419B-B5DF-F14A840E5F5D}" destId="{B4E81A76-C009-4B6D-8830-3223CD640E9A}" srcOrd="1" destOrd="0" presId="urn:microsoft.com/office/officeart/2005/8/layout/vList5"/>
    <dgm:cxn modelId="{E5E28324-46C9-4C33-A07D-C8587DCC94C9}" type="presParOf" srcId="{0F717FFE-FCC4-482E-8B7C-0AFFB1AB440B}" destId="{9821E2D8-B5A0-4179-B864-714E0067F5B6}" srcOrd="7" destOrd="0" presId="urn:microsoft.com/office/officeart/2005/8/layout/vList5"/>
    <dgm:cxn modelId="{56AD3040-12A7-4C5C-928D-DCDEF84BBF07}" type="presParOf" srcId="{0F717FFE-FCC4-482E-8B7C-0AFFB1AB440B}" destId="{EEB8E069-6EEB-47EF-8BD5-846D17CBBB52}" srcOrd="8" destOrd="0" presId="urn:microsoft.com/office/officeart/2005/8/layout/vList5"/>
    <dgm:cxn modelId="{2A04360D-CF7D-4736-8585-19E90A0926E6}" type="presParOf" srcId="{EEB8E069-6EEB-47EF-8BD5-846D17CBBB52}" destId="{CDC75D72-974A-4F9B-BA91-8210FA620E3D}" srcOrd="0" destOrd="0" presId="urn:microsoft.com/office/officeart/2005/8/layout/vList5"/>
    <dgm:cxn modelId="{37CFE31B-57A7-42E4-9DFA-DBDC997362A2}" type="presParOf" srcId="{0F717FFE-FCC4-482E-8B7C-0AFFB1AB440B}" destId="{8646F029-67F8-4402-95B4-9A9071A7A3A7}" srcOrd="9" destOrd="0" presId="urn:microsoft.com/office/officeart/2005/8/layout/vList5"/>
    <dgm:cxn modelId="{1CE220AB-43AF-49F2-8B99-65D8B8A61F24}" type="presParOf" srcId="{0F717FFE-FCC4-482E-8B7C-0AFFB1AB440B}" destId="{368D139E-19C7-4E8F-8D09-41BCCF708D5E}" srcOrd="10" destOrd="0" presId="urn:microsoft.com/office/officeart/2005/8/layout/vList5"/>
    <dgm:cxn modelId="{A82C3BDE-2384-4AC4-997C-E4C670F6DBFB}" type="presParOf" srcId="{368D139E-19C7-4E8F-8D09-41BCCF708D5E}" destId="{544AD52D-C04C-4250-ADAB-112EF65BA40F}" srcOrd="0" destOrd="0" presId="urn:microsoft.com/office/officeart/2005/8/layout/vList5"/>
    <dgm:cxn modelId="{69F82BCC-96BF-44A6-A866-A3E97B15FD68}" type="presParOf" srcId="{0F717FFE-FCC4-482E-8B7C-0AFFB1AB440B}" destId="{6F6A5D7D-914B-4EC0-856D-8D661ECEF5EF}" srcOrd="11" destOrd="0" presId="urn:microsoft.com/office/officeart/2005/8/layout/vList5"/>
    <dgm:cxn modelId="{A2973D4B-5C31-4DB1-9802-D40539068E9B}" type="presParOf" srcId="{0F717FFE-FCC4-482E-8B7C-0AFFB1AB440B}" destId="{68C08521-5D17-40AE-80A5-390C839C6542}" srcOrd="12" destOrd="0" presId="urn:microsoft.com/office/officeart/2005/8/layout/vList5"/>
    <dgm:cxn modelId="{A5BB4F7B-1EC7-44EA-8D1B-78366D0486EF}" type="presParOf" srcId="{68C08521-5D17-40AE-80A5-390C839C6542}" destId="{9EFDC24E-C52C-45B2-AF1B-93A2FCC18E38}" srcOrd="0" destOrd="0" presId="urn:microsoft.com/office/officeart/2005/8/layout/vList5"/>
    <dgm:cxn modelId="{384ABA99-1E84-4B2C-AF81-9390FD42B412}" type="presParOf" srcId="{0F717FFE-FCC4-482E-8B7C-0AFFB1AB440B}" destId="{3809A33D-873F-4901-ACE5-D8DD7E705B49}" srcOrd="13" destOrd="0" presId="urn:microsoft.com/office/officeart/2005/8/layout/vList5"/>
    <dgm:cxn modelId="{C9906FCD-F88A-49BD-83BF-EE4AF5ADF269}" type="presParOf" srcId="{0F717FFE-FCC4-482E-8B7C-0AFFB1AB440B}" destId="{170AB351-F470-4713-8DC7-32CF9639E304}" srcOrd="14" destOrd="0" presId="urn:microsoft.com/office/officeart/2005/8/layout/vList5"/>
    <dgm:cxn modelId="{90C177E0-1C69-452E-8451-748214D140E3}" type="presParOf" srcId="{170AB351-F470-4713-8DC7-32CF9639E304}" destId="{47ECD619-5894-43FA-8F4C-333F256151C0}" srcOrd="0" destOrd="0" presId="urn:microsoft.com/office/officeart/2005/8/layout/vList5"/>
    <dgm:cxn modelId="{D4B2C38A-925A-4107-B9AD-5DAF528D19A2}" type="presParOf" srcId="{0F717FFE-FCC4-482E-8B7C-0AFFB1AB440B}" destId="{E44FDE62-461B-419E-A79E-0BAFE874A9ED}" srcOrd="15" destOrd="0" presId="urn:microsoft.com/office/officeart/2005/8/layout/vList5"/>
    <dgm:cxn modelId="{9F8D3E06-9268-4F5A-A3DE-0D2CDB7A8EEE}" type="presParOf" srcId="{0F717FFE-FCC4-482E-8B7C-0AFFB1AB440B}" destId="{ECDD57DD-0848-45D8-8856-837882DC4028}" srcOrd="16" destOrd="0" presId="urn:microsoft.com/office/officeart/2005/8/layout/vList5"/>
    <dgm:cxn modelId="{2E3D8DF8-7B78-4D9D-A619-DFE1A2DDF491}" type="presParOf" srcId="{ECDD57DD-0848-45D8-8856-837882DC4028}" destId="{2869CADD-9880-4291-B6BA-AA63BB2F245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7.1</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.NET 2003</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8</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2005</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X="411">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9</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2008</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10</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2010</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11</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2012</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12</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2013</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14</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2015</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FAF956-65BC-4E14-B8D5-5DADCCCB3FEA}" type="doc">
      <dgm:prSet loTypeId="urn:microsoft.com/office/officeart/2005/8/layout/process1" loCatId="process" qsTypeId="urn:microsoft.com/office/officeart/2005/8/quickstyle/simple1" qsCatId="simple" csTypeId="urn:microsoft.com/office/officeart/2005/8/colors/accent1_2" csCatId="accent1" phldr="1"/>
      <dgm:spPr/>
    </dgm:pt>
    <dgm:pt modelId="{129AA425-844C-40F4-8A11-68E836A180E0}">
      <dgm:prSet phldrT="[Text]" custT="1"/>
      <dgm:spPr>
        <a:solidFill>
          <a:schemeClr val="accent6">
            <a:lumMod val="75000"/>
          </a:schemeClr>
        </a:solidFill>
      </dgm:spPr>
      <dgm:t>
        <a:bodyPr/>
        <a:lstStyle/>
        <a:p>
          <a:r>
            <a:rPr lang="en-US" sz="2400" dirty="0"/>
            <a:t>Visual Studio 15</a:t>
          </a:r>
        </a:p>
      </dgm:t>
    </dgm:pt>
    <dgm:pt modelId="{FF8AC395-C847-4156-BFFB-C63EFCCFC5AA}" type="parTrans" cxnId="{48EDA9B8-2564-493C-BD9A-1A96CDE64C49}">
      <dgm:prSet/>
      <dgm:spPr/>
      <dgm:t>
        <a:bodyPr/>
        <a:lstStyle/>
        <a:p>
          <a:endParaRPr lang="en-US" sz="1050"/>
        </a:p>
      </dgm:t>
    </dgm:pt>
    <dgm:pt modelId="{6FC09713-BE79-4367-8C0B-58D04FEA194C}" type="sibTrans" cxnId="{48EDA9B8-2564-493C-BD9A-1A96CDE64C49}">
      <dgm:prSet custT="1"/>
      <dgm:spPr/>
      <dgm:t>
        <a:bodyPr/>
        <a:lstStyle/>
        <a:p>
          <a:endParaRPr lang="en-US" sz="1800"/>
        </a:p>
      </dgm:t>
    </dgm:pt>
    <dgm:pt modelId="{6B0D6F0C-E700-495B-B648-33D5C94CB849}">
      <dgm:prSet phldrT="[Text]" custT="1"/>
      <dgm:spPr>
        <a:solidFill>
          <a:schemeClr val="accent2">
            <a:lumMod val="75000"/>
            <a:lumOff val="25000"/>
          </a:schemeClr>
        </a:solidFill>
      </dgm:spPr>
      <dgm:t>
        <a:bodyPr/>
        <a:lstStyle/>
        <a:p>
          <a:r>
            <a:rPr lang="en-US" sz="2400" dirty="0"/>
            <a:t>Visual Studio 2017</a:t>
          </a:r>
        </a:p>
      </dgm:t>
    </dgm:pt>
    <dgm:pt modelId="{134FC51D-B6F8-4688-8FFB-842771672914}" type="parTrans" cxnId="{F49A40C3-3D96-47C8-80A7-06C6A7F33529}">
      <dgm:prSet/>
      <dgm:spPr/>
      <dgm:t>
        <a:bodyPr/>
        <a:lstStyle/>
        <a:p>
          <a:endParaRPr lang="en-US" sz="1050"/>
        </a:p>
      </dgm:t>
    </dgm:pt>
    <dgm:pt modelId="{343FD325-133B-4952-B0E8-75F4D983CAEB}" type="sibTrans" cxnId="{F49A40C3-3D96-47C8-80A7-06C6A7F33529}">
      <dgm:prSet/>
      <dgm:spPr/>
      <dgm:t>
        <a:bodyPr/>
        <a:lstStyle/>
        <a:p>
          <a:endParaRPr lang="en-US" sz="1050"/>
        </a:p>
      </dgm:t>
    </dgm:pt>
    <dgm:pt modelId="{2509ABF4-B014-480E-A93B-EB04F132AB88}" type="pres">
      <dgm:prSet presAssocID="{CDFAF956-65BC-4E14-B8D5-5DADCCCB3FEA}" presName="Name0" presStyleCnt="0">
        <dgm:presLayoutVars>
          <dgm:dir/>
          <dgm:resizeHandles val="exact"/>
        </dgm:presLayoutVars>
      </dgm:prSet>
      <dgm:spPr/>
    </dgm:pt>
    <dgm:pt modelId="{1F4B4C63-B854-417D-B7B8-4EFCFC1104F8}" type="pres">
      <dgm:prSet presAssocID="{129AA425-844C-40F4-8A11-68E836A180E0}" presName="node" presStyleLbl="node1" presStyleIdx="0" presStyleCnt="2">
        <dgm:presLayoutVars>
          <dgm:bulletEnabled val="1"/>
        </dgm:presLayoutVars>
      </dgm:prSet>
      <dgm:spPr/>
    </dgm:pt>
    <dgm:pt modelId="{8F4295B0-2BDF-41E5-BB4C-22ED4051BAAA}" type="pres">
      <dgm:prSet presAssocID="{6FC09713-BE79-4367-8C0B-58D04FEA194C}" presName="sibTrans" presStyleLbl="sibTrans2D1" presStyleIdx="0" presStyleCnt="1"/>
      <dgm:spPr/>
    </dgm:pt>
    <dgm:pt modelId="{5FE0DD72-3EC0-47A3-AF0F-1F4D78E59F1C}" type="pres">
      <dgm:prSet presAssocID="{6FC09713-BE79-4367-8C0B-58D04FEA194C}" presName="connectorText" presStyleLbl="sibTrans2D1" presStyleIdx="0" presStyleCnt="1"/>
      <dgm:spPr/>
    </dgm:pt>
    <dgm:pt modelId="{385C13B6-A9E3-42FC-AF5B-E40733F66C99}" type="pres">
      <dgm:prSet presAssocID="{6B0D6F0C-E700-495B-B648-33D5C94CB849}" presName="node" presStyleLbl="node1" presStyleIdx="1" presStyleCnt="2" custLinFactNeighborY="16667">
        <dgm:presLayoutVars>
          <dgm:bulletEnabled val="1"/>
        </dgm:presLayoutVars>
      </dgm:prSet>
      <dgm:spPr/>
    </dgm:pt>
  </dgm:ptLst>
  <dgm:cxnLst>
    <dgm:cxn modelId="{F6F33C23-EED3-4017-A48F-42DD478CE3FA}" type="presOf" srcId="{6B0D6F0C-E700-495B-B648-33D5C94CB849}" destId="{385C13B6-A9E3-42FC-AF5B-E40733F66C99}" srcOrd="0" destOrd="0" presId="urn:microsoft.com/office/officeart/2005/8/layout/process1"/>
    <dgm:cxn modelId="{96A4DF23-D341-464A-9E8B-31CA1C73A73F}" type="presOf" srcId="{6FC09713-BE79-4367-8C0B-58D04FEA194C}" destId="{5FE0DD72-3EC0-47A3-AF0F-1F4D78E59F1C}" srcOrd="1" destOrd="0" presId="urn:microsoft.com/office/officeart/2005/8/layout/process1"/>
    <dgm:cxn modelId="{C6D4662C-7D9B-4E1B-8F87-C195FDAA8DC3}" type="presOf" srcId="{CDFAF956-65BC-4E14-B8D5-5DADCCCB3FEA}" destId="{2509ABF4-B014-480E-A93B-EB04F132AB88}" srcOrd="0" destOrd="0" presId="urn:microsoft.com/office/officeart/2005/8/layout/process1"/>
    <dgm:cxn modelId="{16CE4B50-7DFF-48C0-98E7-56DCD72B2828}" type="presOf" srcId="{6FC09713-BE79-4367-8C0B-58D04FEA194C}" destId="{8F4295B0-2BDF-41E5-BB4C-22ED4051BAAA}" srcOrd="0" destOrd="0" presId="urn:microsoft.com/office/officeart/2005/8/layout/process1"/>
    <dgm:cxn modelId="{1535F59A-260B-46E6-B08E-0FDF0E03065A}" type="presOf" srcId="{129AA425-844C-40F4-8A11-68E836A180E0}" destId="{1F4B4C63-B854-417D-B7B8-4EFCFC1104F8}" srcOrd="0" destOrd="0" presId="urn:microsoft.com/office/officeart/2005/8/layout/process1"/>
    <dgm:cxn modelId="{48EDA9B8-2564-493C-BD9A-1A96CDE64C49}" srcId="{CDFAF956-65BC-4E14-B8D5-5DADCCCB3FEA}" destId="{129AA425-844C-40F4-8A11-68E836A180E0}" srcOrd="0" destOrd="0" parTransId="{FF8AC395-C847-4156-BFFB-C63EFCCFC5AA}" sibTransId="{6FC09713-BE79-4367-8C0B-58D04FEA194C}"/>
    <dgm:cxn modelId="{F49A40C3-3D96-47C8-80A7-06C6A7F33529}" srcId="{CDFAF956-65BC-4E14-B8D5-5DADCCCB3FEA}" destId="{6B0D6F0C-E700-495B-B648-33D5C94CB849}" srcOrd="1" destOrd="0" parTransId="{134FC51D-B6F8-4688-8FFB-842771672914}" sibTransId="{343FD325-133B-4952-B0E8-75F4D983CAEB}"/>
    <dgm:cxn modelId="{FE01171E-6E13-43F8-BD9B-48BC48FDFF71}" type="presParOf" srcId="{2509ABF4-B014-480E-A93B-EB04F132AB88}" destId="{1F4B4C63-B854-417D-B7B8-4EFCFC1104F8}" srcOrd="0" destOrd="0" presId="urn:microsoft.com/office/officeart/2005/8/layout/process1"/>
    <dgm:cxn modelId="{B75DBE78-C424-43F9-B088-FC2CB4B0453B}" type="presParOf" srcId="{2509ABF4-B014-480E-A93B-EB04F132AB88}" destId="{8F4295B0-2BDF-41E5-BB4C-22ED4051BAAA}" srcOrd="1" destOrd="0" presId="urn:microsoft.com/office/officeart/2005/8/layout/process1"/>
    <dgm:cxn modelId="{5A7AD1E3-9A94-460F-8290-AA728D3D42C1}" type="presParOf" srcId="{8F4295B0-2BDF-41E5-BB4C-22ED4051BAAA}" destId="{5FE0DD72-3EC0-47A3-AF0F-1F4D78E59F1C}" srcOrd="0" destOrd="0" presId="urn:microsoft.com/office/officeart/2005/8/layout/process1"/>
    <dgm:cxn modelId="{3A23646D-543A-4FA8-B4CC-43F637537F23}" type="presParOf" srcId="{2509ABF4-B014-480E-A93B-EB04F132AB88}" destId="{385C13B6-A9E3-42FC-AF5B-E40733F66C99}" srcOrd="2" destOrd="0" presId="urn:microsoft.com/office/officeart/2005/8/layout/process1"/>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0"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7</a:t>
          </a:r>
        </a:p>
      </dsp:txBody>
      <dsp:txXfrm>
        <a:off x="13391" y="13391"/>
        <a:ext cx="4348729" cy="430418"/>
      </dsp:txXfrm>
    </dsp:sp>
    <dsp:sp modelId="{8F4295B0-2BDF-41E5-BB4C-22ED4051BAAA}">
      <dsp:nvSpPr>
        <dsp:cNvPr id="0" name=""/>
        <dsp:cNvSpPr/>
      </dsp:nvSpPr>
      <dsp:spPr>
        <a:xfrm>
          <a:off x="4814859" y="0"/>
          <a:ext cx="931417"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14859" y="91440"/>
        <a:ext cx="794257"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.NET 2002</a:t>
          </a:r>
        </a:p>
      </dsp:txBody>
      <dsp:txXfrm>
        <a:off x="6146293" y="13391"/>
        <a:ext cx="4348729" cy="4304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16</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2019</a:t>
          </a:r>
        </a:p>
      </dsp:txBody>
      <dsp:txXfrm>
        <a:off x="6146293" y="13391"/>
        <a:ext cx="4348729" cy="4304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4ABA-8C7F-48D7-932F-85E075C968A9}">
      <dsp:nvSpPr>
        <dsp:cNvPr id="0" name=""/>
        <dsp:cNvSpPr/>
      </dsp:nvSpPr>
      <dsp:spPr>
        <a:xfrm>
          <a:off x="5357" y="492861"/>
          <a:ext cx="2053828" cy="70151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C# 1.0</a:t>
          </a:r>
          <a:br>
            <a:rPr lang="en-US" sz="2000" b="1" i="0" u="none" kern="1200" dirty="0">
              <a:latin typeface="+mj-lt"/>
            </a:rPr>
          </a:br>
          <a:r>
            <a:rPr lang="en-US" sz="2000" b="1" i="0" u="none" kern="1200" dirty="0">
              <a:latin typeface="+mj-lt"/>
            </a:rPr>
            <a:t>VS 2002</a:t>
          </a:r>
          <a:endParaRPr lang="en-US" sz="2000" b="1" kern="1200" dirty="0">
            <a:latin typeface="+mj-lt"/>
          </a:endParaRPr>
        </a:p>
      </dsp:txBody>
      <dsp:txXfrm>
        <a:off x="5357" y="492861"/>
        <a:ext cx="2053828" cy="701511"/>
      </dsp:txXfrm>
    </dsp:sp>
    <dsp:sp modelId="{E67F9F57-87EE-4593-9D13-9345F856E654}">
      <dsp:nvSpPr>
        <dsp:cNvPr id="0" name=""/>
        <dsp:cNvSpPr/>
      </dsp:nvSpPr>
      <dsp:spPr>
        <a:xfrm>
          <a:off x="5357" y="1194372"/>
          <a:ext cx="2053828" cy="37991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a:latin typeface="+mn-lt"/>
            </a:rPr>
            <a:t>Basic Features</a:t>
          </a:r>
        </a:p>
      </dsp:txBody>
      <dsp:txXfrm>
        <a:off x="5357" y="1194372"/>
        <a:ext cx="2053828" cy="3799165"/>
      </dsp:txXfrm>
    </dsp:sp>
    <dsp:sp modelId="{86A32E02-4D4A-4A30-8D03-7CFBFDEE13B3}">
      <dsp:nvSpPr>
        <dsp:cNvPr id="0" name=""/>
        <dsp:cNvSpPr/>
      </dsp:nvSpPr>
      <dsp:spPr>
        <a:xfrm>
          <a:off x="2346721" y="492861"/>
          <a:ext cx="2053828" cy="70151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C# 2.0</a:t>
          </a:r>
          <a:br>
            <a:rPr lang="en-US" sz="2000" b="1" i="0" u="none" kern="1200" dirty="0">
              <a:latin typeface="+mj-lt"/>
            </a:rPr>
          </a:br>
          <a:r>
            <a:rPr lang="en-US" sz="2000" b="1" i="0" u="none" kern="1200" dirty="0">
              <a:latin typeface="+mj-lt"/>
            </a:rPr>
            <a:t>VS 2005</a:t>
          </a:r>
          <a:endParaRPr lang="en-US" sz="2000" b="1" kern="1200" dirty="0">
            <a:latin typeface="+mj-lt"/>
          </a:endParaRPr>
        </a:p>
      </dsp:txBody>
      <dsp:txXfrm>
        <a:off x="2346721" y="492861"/>
        <a:ext cx="2053828" cy="701511"/>
      </dsp:txXfrm>
    </dsp:sp>
    <dsp:sp modelId="{AB92F589-845D-4397-BB1F-7A95BA9E01C5}">
      <dsp:nvSpPr>
        <dsp:cNvPr id="0" name=""/>
        <dsp:cNvSpPr/>
      </dsp:nvSpPr>
      <dsp:spPr>
        <a:xfrm>
          <a:off x="2346721" y="1194372"/>
          <a:ext cx="2053828" cy="37991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u="none" kern="1200" dirty="0">
              <a:latin typeface="+mn-lt"/>
            </a:rPr>
            <a:t>Generics</a:t>
          </a:r>
          <a:endParaRPr lang="en-US" sz="1900" b="0" kern="1200" dirty="0">
            <a:latin typeface="+mn-lt"/>
          </a:endParaRPr>
        </a:p>
        <a:p>
          <a:pPr marL="171450" lvl="1" indent="-171450" algn="l" defTabSz="844550">
            <a:lnSpc>
              <a:spcPct val="90000"/>
            </a:lnSpc>
            <a:spcBef>
              <a:spcPct val="0"/>
            </a:spcBef>
            <a:spcAft>
              <a:spcPct val="15000"/>
            </a:spcAft>
            <a:buChar char="•"/>
          </a:pPr>
          <a:r>
            <a:rPr lang="en-US" sz="1900" b="0" i="0" u="none" kern="1200" dirty="0">
              <a:latin typeface="+mn-lt"/>
            </a:rPr>
            <a:t>Partial Types</a:t>
          </a:r>
        </a:p>
        <a:p>
          <a:pPr marL="171450" lvl="1" indent="-171450" algn="l" defTabSz="844550">
            <a:lnSpc>
              <a:spcPct val="90000"/>
            </a:lnSpc>
            <a:spcBef>
              <a:spcPct val="0"/>
            </a:spcBef>
            <a:spcAft>
              <a:spcPct val="15000"/>
            </a:spcAft>
            <a:buChar char="•"/>
          </a:pPr>
          <a:r>
            <a:rPr lang="en-US" sz="1900" b="0" i="0" u="none" kern="1200" dirty="0">
              <a:latin typeface="+mn-lt"/>
            </a:rPr>
            <a:t>Anonymous Methods</a:t>
          </a:r>
        </a:p>
        <a:p>
          <a:pPr marL="171450" lvl="1" indent="-171450" algn="l" defTabSz="844550">
            <a:lnSpc>
              <a:spcPct val="90000"/>
            </a:lnSpc>
            <a:spcBef>
              <a:spcPct val="0"/>
            </a:spcBef>
            <a:spcAft>
              <a:spcPct val="15000"/>
            </a:spcAft>
            <a:buChar char="•"/>
          </a:pPr>
          <a:r>
            <a:rPr lang="en-US" sz="1900" b="0" i="0" u="none" kern="1200" dirty="0">
              <a:latin typeface="+mn-lt"/>
            </a:rPr>
            <a:t>Iterators</a:t>
          </a:r>
        </a:p>
        <a:p>
          <a:pPr marL="171450" lvl="1" indent="-171450" algn="l" defTabSz="844550">
            <a:lnSpc>
              <a:spcPct val="90000"/>
            </a:lnSpc>
            <a:spcBef>
              <a:spcPct val="0"/>
            </a:spcBef>
            <a:spcAft>
              <a:spcPct val="15000"/>
            </a:spcAft>
            <a:buChar char="•"/>
          </a:pPr>
          <a:r>
            <a:rPr lang="en-US" sz="1900" b="0" i="0" u="none" kern="1200" dirty="0">
              <a:latin typeface="+mn-lt"/>
            </a:rPr>
            <a:t>Nullable</a:t>
          </a:r>
          <a:r>
            <a:rPr lang="en-US" sz="1900" b="0" i="0" u="none" kern="1200" baseline="0" dirty="0">
              <a:latin typeface="+mn-lt"/>
            </a:rPr>
            <a:t> Types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Private Setters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Delegates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Variance</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Static Classes</a:t>
          </a:r>
          <a:endParaRPr lang="en-US" sz="1900" b="0" i="0" u="none" kern="1200" dirty="0">
            <a:latin typeface="+mn-lt"/>
          </a:endParaRPr>
        </a:p>
      </dsp:txBody>
      <dsp:txXfrm>
        <a:off x="2346721" y="1194372"/>
        <a:ext cx="2053828" cy="3799165"/>
      </dsp:txXfrm>
    </dsp:sp>
    <dsp:sp modelId="{DFF53A05-FAE2-4264-8634-AD76FF230992}">
      <dsp:nvSpPr>
        <dsp:cNvPr id="0" name=""/>
        <dsp:cNvSpPr/>
      </dsp:nvSpPr>
      <dsp:spPr>
        <a:xfrm>
          <a:off x="4688085" y="492861"/>
          <a:ext cx="2053828" cy="70151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C# 3.0</a:t>
          </a:r>
          <a:br>
            <a:rPr lang="en-US" sz="2000" b="1" i="0" u="none" kern="1200" dirty="0">
              <a:latin typeface="+mj-lt"/>
            </a:rPr>
          </a:br>
          <a:r>
            <a:rPr lang="en-US" sz="2000" b="1" i="0" u="none" kern="1200" dirty="0">
              <a:latin typeface="+mj-lt"/>
            </a:rPr>
            <a:t>VS 2005</a:t>
          </a:r>
          <a:endParaRPr lang="en-US" sz="2000" b="1" kern="1200" dirty="0">
            <a:latin typeface="+mj-lt"/>
          </a:endParaRPr>
        </a:p>
      </dsp:txBody>
      <dsp:txXfrm>
        <a:off x="4688085" y="492861"/>
        <a:ext cx="2053828" cy="701511"/>
      </dsp:txXfrm>
    </dsp:sp>
    <dsp:sp modelId="{93D7919E-6308-4EA3-A5D9-DBAF65B6A87E}">
      <dsp:nvSpPr>
        <dsp:cNvPr id="0" name=""/>
        <dsp:cNvSpPr/>
      </dsp:nvSpPr>
      <dsp:spPr>
        <a:xfrm>
          <a:off x="4688085" y="1194372"/>
          <a:ext cx="2053828" cy="37991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u="none" kern="1200" dirty="0">
              <a:latin typeface="+mn-lt"/>
            </a:rPr>
            <a:t>Implicit Variable</a:t>
          </a:r>
        </a:p>
        <a:p>
          <a:pPr marL="171450" lvl="1" indent="-171450" algn="l" defTabSz="844550">
            <a:lnSpc>
              <a:spcPct val="90000"/>
            </a:lnSpc>
            <a:spcBef>
              <a:spcPct val="0"/>
            </a:spcBef>
            <a:spcAft>
              <a:spcPct val="15000"/>
            </a:spcAft>
            <a:buChar char="•"/>
          </a:pPr>
          <a:r>
            <a:rPr lang="en-US" sz="1900" b="0" i="0" u="none" kern="1200" dirty="0">
              <a:latin typeface="+mn-lt"/>
            </a:rPr>
            <a:t>Object Initializer</a:t>
          </a:r>
        </a:p>
        <a:p>
          <a:pPr marL="171450" lvl="1" indent="-171450" algn="l" defTabSz="844550">
            <a:lnSpc>
              <a:spcPct val="90000"/>
            </a:lnSpc>
            <a:spcBef>
              <a:spcPct val="0"/>
            </a:spcBef>
            <a:spcAft>
              <a:spcPct val="15000"/>
            </a:spcAft>
            <a:buChar char="•"/>
          </a:pPr>
          <a:r>
            <a:rPr lang="en-US" sz="1900" b="0" i="0" u="none" kern="1200">
              <a:latin typeface="+mn-lt"/>
            </a:rPr>
            <a:t>Auto Properties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dirty="0">
              <a:latin typeface="+mn-lt"/>
            </a:rPr>
            <a:t>Anonymous</a:t>
          </a:r>
          <a:r>
            <a:rPr lang="en-US" sz="1900" b="0" i="0" u="none" kern="1200" baseline="0" dirty="0">
              <a:latin typeface="+mn-lt"/>
            </a:rPr>
            <a:t> Types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Extension Methods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Query Methods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Lambda Expressions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baseline="0" dirty="0">
              <a:latin typeface="+mn-lt"/>
            </a:rPr>
            <a:t>Expression Trees</a:t>
          </a:r>
          <a:endParaRPr lang="en-US" sz="1900" b="0" i="0" u="none" kern="1200" dirty="0">
            <a:latin typeface="+mn-lt"/>
          </a:endParaRPr>
        </a:p>
        <a:p>
          <a:pPr marL="171450" lvl="1" indent="-171450" algn="l" defTabSz="844550">
            <a:lnSpc>
              <a:spcPct val="90000"/>
            </a:lnSpc>
            <a:spcBef>
              <a:spcPct val="0"/>
            </a:spcBef>
            <a:spcAft>
              <a:spcPct val="15000"/>
            </a:spcAft>
            <a:buChar char="•"/>
          </a:pPr>
          <a:r>
            <a:rPr lang="en-US" sz="1900" b="0" i="0" u="none" kern="1200" dirty="0">
              <a:latin typeface="+mn-lt"/>
            </a:rPr>
            <a:t>Partial Methods</a:t>
          </a:r>
        </a:p>
      </dsp:txBody>
      <dsp:txXfrm>
        <a:off x="4688085" y="1194372"/>
        <a:ext cx="2053828" cy="3799165"/>
      </dsp:txXfrm>
    </dsp:sp>
    <dsp:sp modelId="{DE4592BF-130F-4172-B0F2-3D5660F797EC}">
      <dsp:nvSpPr>
        <dsp:cNvPr id="0" name=""/>
        <dsp:cNvSpPr/>
      </dsp:nvSpPr>
      <dsp:spPr>
        <a:xfrm>
          <a:off x="7029450" y="492861"/>
          <a:ext cx="2053828" cy="70151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C# 4.0</a:t>
          </a:r>
          <a:br>
            <a:rPr lang="en-US" sz="2000" b="1" i="0" u="none" kern="1200" dirty="0">
              <a:latin typeface="+mj-lt"/>
            </a:rPr>
          </a:br>
          <a:r>
            <a:rPr lang="en-US" sz="2000" b="1" i="0" u="none" kern="1200" dirty="0">
              <a:latin typeface="+mj-lt"/>
            </a:rPr>
            <a:t>VS 2010</a:t>
          </a:r>
          <a:endParaRPr lang="en-US" sz="2000" b="1" kern="1200" dirty="0">
            <a:latin typeface="+mj-lt"/>
          </a:endParaRPr>
        </a:p>
      </dsp:txBody>
      <dsp:txXfrm>
        <a:off x="7029450" y="492861"/>
        <a:ext cx="2053828" cy="701511"/>
      </dsp:txXfrm>
    </dsp:sp>
    <dsp:sp modelId="{684052B1-DED9-4F12-8F32-4377FAAB48C2}">
      <dsp:nvSpPr>
        <dsp:cNvPr id="0" name=""/>
        <dsp:cNvSpPr/>
      </dsp:nvSpPr>
      <dsp:spPr>
        <a:xfrm>
          <a:off x="7029450" y="1194372"/>
          <a:ext cx="2053828" cy="37991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u="none" kern="1200" dirty="0">
              <a:latin typeface="+mn-lt"/>
            </a:rPr>
            <a:t>Dynamic (late) Binding</a:t>
          </a:r>
        </a:p>
        <a:p>
          <a:pPr marL="171450" lvl="1" indent="-171450" algn="l" defTabSz="844550">
            <a:lnSpc>
              <a:spcPct val="90000"/>
            </a:lnSpc>
            <a:spcBef>
              <a:spcPct val="0"/>
            </a:spcBef>
            <a:spcAft>
              <a:spcPct val="15000"/>
            </a:spcAft>
            <a:buChar char="•"/>
          </a:pPr>
          <a:r>
            <a:rPr lang="en-US" sz="1900" b="0" i="0" u="none" kern="1200" dirty="0">
              <a:latin typeface="+mn-lt"/>
            </a:rPr>
            <a:t>Named\optional parameters</a:t>
          </a:r>
        </a:p>
        <a:p>
          <a:pPr marL="171450" lvl="1" indent="-171450" algn="l" defTabSz="844550">
            <a:lnSpc>
              <a:spcPct val="90000"/>
            </a:lnSpc>
            <a:spcBef>
              <a:spcPct val="0"/>
            </a:spcBef>
            <a:spcAft>
              <a:spcPct val="15000"/>
            </a:spcAft>
            <a:buChar char="•"/>
          </a:pPr>
          <a:r>
            <a:rPr lang="en-US" sz="1900" b="0" i="0" u="none" kern="1200" dirty="0">
              <a:latin typeface="+mn-lt"/>
            </a:rPr>
            <a:t>Generic Variance</a:t>
          </a:r>
        </a:p>
        <a:p>
          <a:pPr marL="171450" lvl="1" indent="-171450" algn="l" defTabSz="844550">
            <a:lnSpc>
              <a:spcPct val="90000"/>
            </a:lnSpc>
            <a:spcBef>
              <a:spcPct val="0"/>
            </a:spcBef>
            <a:spcAft>
              <a:spcPct val="15000"/>
            </a:spcAft>
            <a:buChar char="•"/>
          </a:pPr>
          <a:r>
            <a:rPr lang="en-US" sz="1900" b="0" i="0" u="none" kern="1200" dirty="0">
              <a:latin typeface="+mn-lt"/>
            </a:rPr>
            <a:t>Embedded Interop Types</a:t>
          </a:r>
        </a:p>
      </dsp:txBody>
      <dsp:txXfrm>
        <a:off x="7029450" y="1194372"/>
        <a:ext cx="2053828" cy="3799165"/>
      </dsp:txXfrm>
    </dsp:sp>
    <dsp:sp modelId="{3DF38362-D306-479F-ACB1-EA7083C1C0D6}">
      <dsp:nvSpPr>
        <dsp:cNvPr id="0" name=""/>
        <dsp:cNvSpPr/>
      </dsp:nvSpPr>
      <dsp:spPr>
        <a:xfrm>
          <a:off x="9370814" y="492861"/>
          <a:ext cx="2053828" cy="70151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C# 5.0</a:t>
          </a:r>
          <a:br>
            <a:rPr lang="en-US" sz="2000" b="1" i="0" u="none" kern="1200" dirty="0">
              <a:latin typeface="+mj-lt"/>
            </a:rPr>
          </a:br>
          <a:r>
            <a:rPr lang="en-US" sz="2000" b="1" i="0" u="none" kern="1200" dirty="0">
              <a:latin typeface="+mj-lt"/>
            </a:rPr>
            <a:t>VS 2012</a:t>
          </a:r>
          <a:endParaRPr lang="en-US" sz="2000" b="1" kern="1200" dirty="0">
            <a:latin typeface="+mj-lt"/>
          </a:endParaRPr>
        </a:p>
      </dsp:txBody>
      <dsp:txXfrm>
        <a:off x="9370814" y="492861"/>
        <a:ext cx="2053828" cy="701511"/>
      </dsp:txXfrm>
    </dsp:sp>
    <dsp:sp modelId="{FDC73AA1-ABEA-4BC8-8F9E-13839319A5EC}">
      <dsp:nvSpPr>
        <dsp:cNvPr id="0" name=""/>
        <dsp:cNvSpPr/>
      </dsp:nvSpPr>
      <dsp:spPr>
        <a:xfrm>
          <a:off x="9370814" y="1194372"/>
          <a:ext cx="2053828" cy="37991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err="1">
              <a:latin typeface="+mn-lt"/>
            </a:rPr>
            <a:t>Async</a:t>
          </a:r>
          <a:r>
            <a:rPr lang="en-US" sz="1900" b="0" kern="1200" dirty="0">
              <a:latin typeface="+mn-lt"/>
            </a:rPr>
            <a:t> Features</a:t>
          </a:r>
        </a:p>
        <a:p>
          <a:pPr marL="171450" lvl="1" indent="-171450" algn="l" defTabSz="844550">
            <a:lnSpc>
              <a:spcPct val="90000"/>
            </a:lnSpc>
            <a:spcBef>
              <a:spcPct val="0"/>
            </a:spcBef>
            <a:spcAft>
              <a:spcPct val="15000"/>
            </a:spcAft>
            <a:buChar char="•"/>
          </a:pPr>
          <a:r>
            <a:rPr lang="en-US" sz="1900" b="0" kern="1200" dirty="0">
              <a:latin typeface="+mn-lt"/>
            </a:rPr>
            <a:t>Caller Information</a:t>
          </a:r>
        </a:p>
      </dsp:txBody>
      <dsp:txXfrm>
        <a:off x="9370814" y="1194372"/>
        <a:ext cx="2053828" cy="37991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88788-0C89-44F0-9A63-E11435A85FD1}">
      <dsp:nvSpPr>
        <dsp:cNvPr id="0" name=""/>
        <dsp:cNvSpPr/>
      </dsp:nvSpPr>
      <dsp:spPr>
        <a:xfrm rot="5400000">
          <a:off x="7237893" y="-3230306"/>
          <a:ext cx="447221" cy="702259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solidFill>
                <a:schemeClr val="tx1">
                  <a:lumMod val="50000"/>
                </a:schemeClr>
              </a:solidFill>
              <a:latin typeface="+mj-lt"/>
            </a:rPr>
            <a:t>Some call this Razor context; I call it fabulous</a:t>
          </a:r>
        </a:p>
      </dsp:txBody>
      <dsp:txXfrm rot="-5400000">
        <a:off x="3950208" y="79211"/>
        <a:ext cx="7000760" cy="403557"/>
      </dsp:txXfrm>
    </dsp:sp>
    <dsp:sp modelId="{F423A9AD-B31C-4374-90F6-5A55463C46E2}">
      <dsp:nvSpPr>
        <dsp:cNvPr id="0" name=""/>
        <dsp:cNvSpPr/>
      </dsp:nvSpPr>
      <dsp:spPr>
        <a:xfrm>
          <a:off x="0" y="1476"/>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String Interpolation</a:t>
          </a:r>
        </a:p>
      </dsp:txBody>
      <dsp:txXfrm>
        <a:off x="27289" y="28765"/>
        <a:ext cx="3895630" cy="504448"/>
      </dsp:txXfrm>
    </dsp:sp>
    <dsp:sp modelId="{2577C391-0727-4978-B5C1-E259ADEF0462}">
      <dsp:nvSpPr>
        <dsp:cNvPr id="0" name=""/>
        <dsp:cNvSpPr/>
      </dsp:nvSpPr>
      <dsp:spPr>
        <a:xfrm rot="5400000">
          <a:off x="7237893" y="-2643328"/>
          <a:ext cx="447221" cy="702259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solidFill>
                <a:schemeClr val="tx1">
                  <a:lumMod val="50000"/>
                </a:schemeClr>
              </a:solidFill>
              <a:latin typeface="+mj-lt"/>
            </a:rPr>
            <a:t>Why did it take so long to figure get this one?</a:t>
          </a:r>
        </a:p>
      </dsp:txBody>
      <dsp:txXfrm rot="-5400000">
        <a:off x="3950208" y="666189"/>
        <a:ext cx="7000760" cy="403557"/>
      </dsp:txXfrm>
    </dsp:sp>
    <dsp:sp modelId="{9D373398-8C1E-4457-9A4E-D963C344E507}">
      <dsp:nvSpPr>
        <dsp:cNvPr id="0" name=""/>
        <dsp:cNvSpPr/>
      </dsp:nvSpPr>
      <dsp:spPr>
        <a:xfrm>
          <a:off x="0" y="588453"/>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Auto Property Features</a:t>
          </a:r>
        </a:p>
      </dsp:txBody>
      <dsp:txXfrm>
        <a:off x="27289" y="615742"/>
        <a:ext cx="3895630" cy="504448"/>
      </dsp:txXfrm>
    </dsp:sp>
    <dsp:sp modelId="{2958A019-A512-419C-9BEF-B6D95F14231F}">
      <dsp:nvSpPr>
        <dsp:cNvPr id="0" name=""/>
        <dsp:cNvSpPr/>
      </dsp:nvSpPr>
      <dsp:spPr>
        <a:xfrm rot="5400000">
          <a:off x="7237893" y="-2056351"/>
          <a:ext cx="447221" cy="702259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solidFill>
                <a:schemeClr val="tx1">
                  <a:lumMod val="50000"/>
                </a:schemeClr>
              </a:solidFill>
              <a:latin typeface="+mj-lt"/>
            </a:rPr>
            <a:t>The Elvis operator – one of the coolest enhancements ever</a:t>
          </a:r>
        </a:p>
      </dsp:txBody>
      <dsp:txXfrm rot="-5400000">
        <a:off x="3950208" y="1253166"/>
        <a:ext cx="7000760" cy="403557"/>
      </dsp:txXfrm>
    </dsp:sp>
    <dsp:sp modelId="{D153DA07-4F74-4668-91EB-678FC8CC8E8C}">
      <dsp:nvSpPr>
        <dsp:cNvPr id="0" name=""/>
        <dsp:cNvSpPr/>
      </dsp:nvSpPr>
      <dsp:spPr>
        <a:xfrm>
          <a:off x="0" y="1175431"/>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Null Conditional Operators</a:t>
          </a:r>
        </a:p>
      </dsp:txBody>
      <dsp:txXfrm>
        <a:off x="27289" y="1202720"/>
        <a:ext cx="3895630" cy="504448"/>
      </dsp:txXfrm>
    </dsp:sp>
    <dsp:sp modelId="{B4E81A76-C009-4B6D-8830-3223CD640E9A}">
      <dsp:nvSpPr>
        <dsp:cNvPr id="0" name=""/>
        <dsp:cNvSpPr/>
      </dsp:nvSpPr>
      <dsp:spPr>
        <a:xfrm rot="5400000">
          <a:off x="7237893" y="-1469373"/>
          <a:ext cx="447221" cy="702259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solidFill>
                <a:schemeClr val="tx1">
                  <a:lumMod val="50000"/>
                </a:schemeClr>
              </a:solidFill>
              <a:latin typeface="+mj-lt"/>
            </a:rPr>
            <a:t>Nice for one-line methods and properties</a:t>
          </a:r>
        </a:p>
      </dsp:txBody>
      <dsp:txXfrm rot="-5400000">
        <a:off x="3950208" y="1840144"/>
        <a:ext cx="7000760" cy="403557"/>
      </dsp:txXfrm>
    </dsp:sp>
    <dsp:sp modelId="{C3D155F8-1F29-4C31-A482-D4BB2CBEED6E}">
      <dsp:nvSpPr>
        <dsp:cNvPr id="0" name=""/>
        <dsp:cNvSpPr/>
      </dsp:nvSpPr>
      <dsp:spPr>
        <a:xfrm>
          <a:off x="0" y="1762409"/>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Expression Bodied Members</a:t>
          </a:r>
        </a:p>
      </dsp:txBody>
      <dsp:txXfrm>
        <a:off x="27289" y="1789698"/>
        <a:ext cx="3895630" cy="504448"/>
      </dsp:txXfrm>
    </dsp:sp>
    <dsp:sp modelId="{CDC75D72-974A-4F9B-BA91-8210FA620E3D}">
      <dsp:nvSpPr>
        <dsp:cNvPr id="0" name=""/>
        <dsp:cNvSpPr/>
      </dsp:nvSpPr>
      <dsp:spPr>
        <a:xfrm>
          <a:off x="0" y="2349387"/>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schemeClr val="bg1"/>
              </a:solidFill>
              <a:latin typeface="+mj-lt"/>
            </a:rPr>
            <a:t>nameof</a:t>
          </a:r>
          <a:r>
            <a:rPr lang="en-US" sz="2000" b="1" kern="1200" dirty="0">
              <a:solidFill>
                <a:schemeClr val="bg1"/>
              </a:solidFill>
              <a:latin typeface="+mj-lt"/>
            </a:rPr>
            <a:t>() operator</a:t>
          </a:r>
        </a:p>
      </dsp:txBody>
      <dsp:txXfrm>
        <a:off x="27289" y="2376676"/>
        <a:ext cx="3895630" cy="504448"/>
      </dsp:txXfrm>
    </dsp:sp>
    <dsp:sp modelId="{544AD52D-C04C-4250-ADAB-112EF65BA40F}">
      <dsp:nvSpPr>
        <dsp:cNvPr id="0" name=""/>
        <dsp:cNvSpPr/>
      </dsp:nvSpPr>
      <dsp:spPr>
        <a:xfrm>
          <a:off x="0" y="2936365"/>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Extension Add Methods</a:t>
          </a:r>
          <a:br>
            <a:rPr lang="en-US" sz="2000" b="1" kern="1200" dirty="0">
              <a:solidFill>
                <a:schemeClr val="bg1"/>
              </a:solidFill>
              <a:latin typeface="+mj-lt"/>
            </a:rPr>
          </a:br>
          <a:r>
            <a:rPr lang="en-US" sz="2000" b="1" kern="1200" dirty="0">
              <a:solidFill>
                <a:schemeClr val="bg1"/>
              </a:solidFill>
              <a:latin typeface="+mj-lt"/>
            </a:rPr>
            <a:t>in Collection Initializers</a:t>
          </a:r>
        </a:p>
      </dsp:txBody>
      <dsp:txXfrm>
        <a:off x="27289" y="2963654"/>
        <a:ext cx="3895630" cy="504448"/>
      </dsp:txXfrm>
    </dsp:sp>
    <dsp:sp modelId="{9EFDC24E-C52C-45B2-AF1B-93A2FCC18E38}">
      <dsp:nvSpPr>
        <dsp:cNvPr id="0" name=""/>
        <dsp:cNvSpPr/>
      </dsp:nvSpPr>
      <dsp:spPr>
        <a:xfrm>
          <a:off x="0" y="3523342"/>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Using Static</a:t>
          </a:r>
        </a:p>
      </dsp:txBody>
      <dsp:txXfrm>
        <a:off x="27289" y="3550631"/>
        <a:ext cx="3895630" cy="504448"/>
      </dsp:txXfrm>
    </dsp:sp>
    <dsp:sp modelId="{47ECD619-5894-43FA-8F4C-333F256151C0}">
      <dsp:nvSpPr>
        <dsp:cNvPr id="0" name=""/>
        <dsp:cNvSpPr/>
      </dsp:nvSpPr>
      <dsp:spPr>
        <a:xfrm>
          <a:off x="0" y="4110320"/>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Exception Filter</a:t>
          </a:r>
        </a:p>
      </dsp:txBody>
      <dsp:txXfrm>
        <a:off x="27289" y="4137609"/>
        <a:ext cx="3895630" cy="504448"/>
      </dsp:txXfrm>
    </dsp:sp>
    <dsp:sp modelId="{2869CADD-9880-4291-B6BA-AA63BB2F2452}">
      <dsp:nvSpPr>
        <dsp:cNvPr id="0" name=""/>
        <dsp:cNvSpPr/>
      </dsp:nvSpPr>
      <dsp:spPr>
        <a:xfrm>
          <a:off x="0" y="4697298"/>
          <a:ext cx="3950208" cy="5590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mj-lt"/>
            </a:rPr>
            <a:t>await in catch\finally block</a:t>
          </a:r>
        </a:p>
      </dsp:txBody>
      <dsp:txXfrm>
        <a:off x="27289" y="4724587"/>
        <a:ext cx="3895630" cy="50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7.1</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.NET 2003</a:t>
          </a:r>
        </a:p>
      </dsp:txBody>
      <dsp:txXfrm>
        <a:off x="6146293" y="13391"/>
        <a:ext cx="4348729" cy="4304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8</a:t>
          </a:r>
        </a:p>
      </dsp:txBody>
      <dsp:txXfrm>
        <a:off x="20577" y="13391"/>
        <a:ext cx="4348729" cy="430418"/>
      </dsp:txXfrm>
    </dsp:sp>
    <dsp:sp modelId="{8F4295B0-2BDF-41E5-BB4C-22ED4051BAAA}">
      <dsp:nvSpPr>
        <dsp:cNvPr id="0" name=""/>
        <dsp:cNvSpPr/>
      </dsp:nvSpPr>
      <dsp:spPr>
        <a:xfrm>
          <a:off x="4822045" y="0"/>
          <a:ext cx="931417"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2045" y="91440"/>
        <a:ext cx="794257" cy="274320"/>
      </dsp:txXfrm>
    </dsp:sp>
    <dsp:sp modelId="{385C13B6-A9E3-42FC-AF5B-E40733F66C99}">
      <dsp:nvSpPr>
        <dsp:cNvPr id="0" name=""/>
        <dsp:cNvSpPr/>
      </dsp:nvSpPr>
      <dsp:spPr>
        <a:xfrm>
          <a:off x="6140088"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2005</a:t>
          </a:r>
        </a:p>
      </dsp:txBody>
      <dsp:txXfrm>
        <a:off x="6153479" y="13391"/>
        <a:ext cx="4348729" cy="4304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9</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2008</a:t>
          </a:r>
        </a:p>
      </dsp:txBody>
      <dsp:txXfrm>
        <a:off x="6146293" y="13391"/>
        <a:ext cx="4348729" cy="4304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10</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2010</a:t>
          </a:r>
        </a:p>
      </dsp:txBody>
      <dsp:txXfrm>
        <a:off x="6146293" y="13391"/>
        <a:ext cx="4348729" cy="4304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11</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2012</a:t>
          </a:r>
        </a:p>
      </dsp:txBody>
      <dsp:txXfrm>
        <a:off x="6146293" y="13391"/>
        <a:ext cx="4348729" cy="4304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12</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2013</a:t>
          </a:r>
        </a:p>
      </dsp:txBody>
      <dsp:txXfrm>
        <a:off x="6146293" y="13391"/>
        <a:ext cx="4348729" cy="4304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14</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2015</a:t>
          </a:r>
        </a:p>
      </dsp:txBody>
      <dsp:txXfrm>
        <a:off x="6146293" y="13391"/>
        <a:ext cx="4348729" cy="4304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B4C63-B854-417D-B7B8-4EFCFC1104F8}">
      <dsp:nvSpPr>
        <dsp:cNvPr id="0" name=""/>
        <dsp:cNvSpPr/>
      </dsp:nvSpPr>
      <dsp:spPr>
        <a:xfrm>
          <a:off x="7186" y="0"/>
          <a:ext cx="4375511" cy="457200"/>
        </a:xfrm>
        <a:prstGeom prst="roundRect">
          <a:avLst>
            <a:gd name="adj" fmla="val 10000"/>
          </a:avLst>
        </a:prstGeom>
        <a:solidFill>
          <a:schemeClr val="accent6">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15</a:t>
          </a:r>
        </a:p>
      </dsp:txBody>
      <dsp:txXfrm>
        <a:off x="20577" y="13391"/>
        <a:ext cx="4348729" cy="430418"/>
      </dsp:txXfrm>
    </dsp:sp>
    <dsp:sp modelId="{8F4295B0-2BDF-41E5-BB4C-22ED4051BAAA}">
      <dsp:nvSpPr>
        <dsp:cNvPr id="0" name=""/>
        <dsp:cNvSpPr/>
      </dsp:nvSpPr>
      <dsp:spPr>
        <a:xfrm>
          <a:off x="4820248" y="0"/>
          <a:ext cx="927608" cy="457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20248" y="91440"/>
        <a:ext cx="790448" cy="274320"/>
      </dsp:txXfrm>
    </dsp:sp>
    <dsp:sp modelId="{385C13B6-A9E3-42FC-AF5B-E40733F66C99}">
      <dsp:nvSpPr>
        <dsp:cNvPr id="0" name=""/>
        <dsp:cNvSpPr/>
      </dsp:nvSpPr>
      <dsp:spPr>
        <a:xfrm>
          <a:off x="6132902" y="0"/>
          <a:ext cx="4375511" cy="457200"/>
        </a:xfrm>
        <a:prstGeom prst="roundRect">
          <a:avLst>
            <a:gd name="adj" fmla="val 10000"/>
          </a:avLst>
        </a:prstGeom>
        <a:solidFill>
          <a:schemeClr val="accent2">
            <a:lumMod val="75000"/>
            <a:lumOff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Visual Studio 2017</a:t>
          </a:r>
        </a:p>
      </dsp:txBody>
      <dsp:txXfrm>
        <a:off x="6146293" y="13391"/>
        <a:ext cx="4348729" cy="4304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77C3-553F-4DAA-BB8A-BA5E509892B5}"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53E3E-434D-4D1F-8D6C-CF3C8CAD7EA9}" type="slidenum">
              <a:rPr lang="en-US" smtClean="0"/>
              <a:t>‹#›</a:t>
            </a:fld>
            <a:endParaRPr lang="en-US"/>
          </a:p>
        </p:txBody>
      </p:sp>
    </p:spTree>
    <p:extLst>
      <p:ext uri="{BB962C8B-B14F-4D97-AF65-F5344CB8AC3E}">
        <p14:creationId xmlns:p14="http://schemas.microsoft.com/office/powerpoint/2010/main" val="386972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0D079-8A47-438B-B216-0388332DC0FA}" type="slidenum">
              <a:rPr lang="en-US" smtClean="0"/>
              <a:t>3</a:t>
            </a:fld>
            <a:endParaRPr lang="en-US"/>
          </a:p>
        </p:txBody>
      </p:sp>
    </p:spTree>
    <p:extLst>
      <p:ext uri="{BB962C8B-B14F-4D97-AF65-F5344CB8AC3E}">
        <p14:creationId xmlns:p14="http://schemas.microsoft.com/office/powerpoint/2010/main" val="320949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0D079-8A47-438B-B216-0388332DC0FA}" type="slidenum">
              <a:rPr lang="en-US" smtClean="0"/>
              <a:t>11</a:t>
            </a:fld>
            <a:endParaRPr lang="en-US"/>
          </a:p>
        </p:txBody>
      </p:sp>
    </p:spTree>
    <p:extLst>
      <p:ext uri="{BB962C8B-B14F-4D97-AF65-F5344CB8AC3E}">
        <p14:creationId xmlns:p14="http://schemas.microsoft.com/office/powerpoint/2010/main" val="343685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2000" b="1" kern="1200" dirty="0">
                <a:solidFill>
                  <a:schemeClr val="bg1"/>
                </a:solidFill>
                <a:latin typeface="+mn-lt"/>
                <a:ea typeface="+mn-ea"/>
                <a:cs typeface="+mn-cs"/>
              </a:rPr>
              <a:t>String Interpolation</a:t>
            </a:r>
          </a:p>
          <a:p>
            <a:pPr lvl="1"/>
            <a:r>
              <a:rPr lang="en-US" sz="1800" b="0" kern="1200" dirty="0">
                <a:solidFill>
                  <a:schemeClr val="tx1">
                    <a:lumMod val="50000"/>
                  </a:schemeClr>
                </a:solidFill>
                <a:latin typeface="+mn-lt"/>
                <a:ea typeface="+mn-ea"/>
                <a:cs typeface="+mn-cs"/>
              </a:rPr>
              <a:t>For example: $”Page {</a:t>
            </a:r>
            <a:r>
              <a:rPr lang="en-US" sz="1800" b="0" kern="1200" dirty="0" err="1">
                <a:solidFill>
                  <a:schemeClr val="tx1">
                    <a:lumMod val="50000"/>
                  </a:schemeClr>
                </a:solidFill>
                <a:latin typeface="+mn-lt"/>
                <a:ea typeface="+mn-ea"/>
                <a:cs typeface="+mn-cs"/>
              </a:rPr>
              <a:t>page.number</a:t>
            </a:r>
            <a:r>
              <a:rPr lang="en-US" sz="1800" b="0" kern="1200" dirty="0">
                <a:solidFill>
                  <a:schemeClr val="tx1">
                    <a:lumMod val="50000"/>
                  </a:schemeClr>
                </a:solidFill>
                <a:latin typeface="+mn-lt"/>
                <a:ea typeface="+mn-ea"/>
                <a:cs typeface="+mn-cs"/>
              </a:rPr>
              <a:t>} of</a:t>
            </a:r>
            <a:r>
              <a:rPr lang="en-US" sz="1800" b="0" kern="1200" baseline="0" dirty="0">
                <a:solidFill>
                  <a:schemeClr val="tx1">
                    <a:lumMod val="50000"/>
                  </a:schemeClr>
                </a:solidFill>
                <a:latin typeface="+mn-lt"/>
                <a:ea typeface="+mn-ea"/>
                <a:cs typeface="+mn-cs"/>
              </a:rPr>
              <a:t> {</a:t>
            </a:r>
            <a:r>
              <a:rPr lang="en-US" sz="1800" b="0" kern="1200" baseline="0" dirty="0" err="1">
                <a:solidFill>
                  <a:schemeClr val="tx1">
                    <a:lumMod val="50000"/>
                  </a:schemeClr>
                </a:solidFill>
                <a:latin typeface="+mn-lt"/>
                <a:ea typeface="+mn-ea"/>
                <a:cs typeface="+mn-cs"/>
              </a:rPr>
              <a:t>Page.count</a:t>
            </a:r>
            <a:r>
              <a:rPr lang="en-US" sz="1800" b="0" kern="1200" baseline="0" dirty="0">
                <a:solidFill>
                  <a:schemeClr val="tx1">
                    <a:lumMod val="50000"/>
                  </a:schemeClr>
                </a:solidFill>
                <a:latin typeface="+mn-lt"/>
                <a:ea typeface="+mn-ea"/>
                <a:cs typeface="+mn-cs"/>
              </a:rPr>
              <a:t>}”</a:t>
            </a:r>
            <a:endParaRPr lang="en-US" sz="1800" b="0" kern="1200" dirty="0">
              <a:solidFill>
                <a:schemeClr val="tx1">
                  <a:lumMod val="50000"/>
                </a:schemeClr>
              </a:solidFill>
              <a:latin typeface="+mn-lt"/>
              <a:ea typeface="+mn-ea"/>
              <a:cs typeface="+mn-cs"/>
            </a:endParaRPr>
          </a:p>
          <a:p>
            <a:pPr lvl="0"/>
            <a:r>
              <a:rPr lang="en-US" sz="2000" b="1" kern="1200" dirty="0">
                <a:solidFill>
                  <a:schemeClr val="bg1"/>
                </a:solidFill>
                <a:latin typeface="+mn-lt"/>
                <a:ea typeface="+mn-ea"/>
                <a:cs typeface="+mn-cs"/>
              </a:rPr>
              <a:t>Auto Property Features</a:t>
            </a:r>
          </a:p>
          <a:p>
            <a:pPr lvl="1"/>
            <a:r>
              <a:rPr lang="en-US" sz="1800" b="0" kern="1200" dirty="0">
                <a:solidFill>
                  <a:schemeClr val="tx1">
                    <a:lumMod val="50000"/>
                  </a:schemeClr>
                </a:solidFill>
                <a:latin typeface="+mn-lt"/>
                <a:ea typeface="+mn-ea"/>
                <a:cs typeface="+mn-cs"/>
              </a:rPr>
              <a:t>For example: public string </a:t>
            </a:r>
            <a:r>
              <a:rPr lang="en-US" sz="1800" b="0" kern="1200" dirty="0" err="1">
                <a:solidFill>
                  <a:schemeClr val="tx1">
                    <a:lumMod val="50000"/>
                  </a:schemeClr>
                </a:solidFill>
                <a:latin typeface="+mn-lt"/>
                <a:ea typeface="+mn-ea"/>
                <a:cs typeface="+mn-cs"/>
              </a:rPr>
              <a:t>MyProperty</a:t>
            </a:r>
            <a:r>
              <a:rPr lang="en-US" sz="1800" b="0" kern="1200" baseline="0" dirty="0">
                <a:solidFill>
                  <a:schemeClr val="tx1">
                    <a:lumMod val="50000"/>
                  </a:schemeClr>
                </a:solidFill>
                <a:latin typeface="+mn-lt"/>
                <a:ea typeface="+mn-ea"/>
                <a:cs typeface="+mn-cs"/>
              </a:rPr>
              <a:t> { get; set; }</a:t>
            </a:r>
            <a:endParaRPr lang="en-US" sz="1800" b="1" kern="1200" dirty="0">
              <a:solidFill>
                <a:schemeClr val="tx1">
                  <a:lumMod val="50000"/>
                </a:schemeClr>
              </a:solidFill>
              <a:latin typeface="+mn-lt"/>
              <a:ea typeface="+mn-ea"/>
              <a:cs typeface="+mn-cs"/>
            </a:endParaRPr>
          </a:p>
          <a:p>
            <a:pPr lvl="0"/>
            <a:r>
              <a:rPr lang="en-US" sz="2000" b="1" kern="1200" dirty="0">
                <a:solidFill>
                  <a:schemeClr val="bg1"/>
                </a:solidFill>
                <a:latin typeface="+mn-lt"/>
                <a:ea typeface="+mn-ea"/>
                <a:cs typeface="+mn-cs"/>
              </a:rPr>
              <a:t>Null Conditional Operators</a:t>
            </a:r>
          </a:p>
          <a:p>
            <a:pPr lvl="1"/>
            <a:r>
              <a:rPr lang="en-US" sz="1800" b="0" kern="1200" dirty="0">
                <a:solidFill>
                  <a:schemeClr val="tx1">
                    <a:lumMod val="50000"/>
                  </a:schemeClr>
                </a:solidFill>
                <a:latin typeface="+mn-lt"/>
                <a:ea typeface="+mn-ea"/>
                <a:cs typeface="+mn-cs"/>
              </a:rPr>
              <a:t>For example: </a:t>
            </a:r>
            <a:r>
              <a:rPr lang="en-US" sz="1800" b="0" kern="1200" dirty="0" err="1">
                <a:solidFill>
                  <a:schemeClr val="tx1">
                    <a:lumMod val="50000"/>
                  </a:schemeClr>
                </a:solidFill>
                <a:latin typeface="+mn-lt"/>
                <a:ea typeface="+mn-ea"/>
                <a:cs typeface="+mn-cs"/>
              </a:rPr>
              <a:t>anObject</a:t>
            </a:r>
            <a:r>
              <a:rPr lang="en-US" sz="1800" b="0" kern="1200" dirty="0">
                <a:solidFill>
                  <a:schemeClr val="tx1">
                    <a:lumMod val="50000"/>
                  </a:schemeClr>
                </a:solidFill>
                <a:latin typeface="+mn-lt"/>
                <a:ea typeface="+mn-ea"/>
                <a:cs typeface="+mn-cs"/>
              </a:rPr>
              <a:t>?.</a:t>
            </a:r>
            <a:r>
              <a:rPr lang="en-US" sz="1800" b="0" kern="1200" dirty="0" err="1">
                <a:solidFill>
                  <a:schemeClr val="tx1">
                    <a:lumMod val="50000"/>
                  </a:schemeClr>
                </a:solidFill>
                <a:latin typeface="+mn-lt"/>
                <a:ea typeface="+mn-ea"/>
                <a:cs typeface="+mn-cs"/>
              </a:rPr>
              <a:t>aProperty</a:t>
            </a:r>
            <a:r>
              <a:rPr lang="en-US" sz="1800" b="0" kern="1200" dirty="0">
                <a:solidFill>
                  <a:schemeClr val="tx1">
                    <a:lumMod val="50000"/>
                  </a:schemeClr>
                </a:solidFill>
                <a:latin typeface="+mn-lt"/>
                <a:ea typeface="+mn-ea"/>
                <a:cs typeface="+mn-cs"/>
              </a:rPr>
              <a:t> ?? </a:t>
            </a:r>
            <a:r>
              <a:rPr lang="en-US" sz="1800" b="0" kern="1200" dirty="0" err="1">
                <a:solidFill>
                  <a:schemeClr val="tx1">
                    <a:lumMod val="50000"/>
                  </a:schemeClr>
                </a:solidFill>
                <a:latin typeface="+mn-lt"/>
                <a:ea typeface="+mn-ea"/>
                <a:cs typeface="+mn-cs"/>
              </a:rPr>
              <a:t>defaultValue</a:t>
            </a:r>
            <a:endParaRPr lang="en-US" sz="1800" b="1" kern="1200" dirty="0">
              <a:solidFill>
                <a:schemeClr val="tx1">
                  <a:lumMod val="50000"/>
                </a:schemeClr>
              </a:solidFill>
              <a:latin typeface="+mn-lt"/>
              <a:ea typeface="+mn-ea"/>
              <a:cs typeface="+mn-cs"/>
            </a:endParaRPr>
          </a:p>
          <a:p>
            <a:pPr lvl="0"/>
            <a:r>
              <a:rPr lang="en-US" sz="2000" b="1" kern="1200" dirty="0">
                <a:solidFill>
                  <a:schemeClr val="bg1"/>
                </a:solidFill>
                <a:latin typeface="+mn-lt"/>
                <a:ea typeface="+mn-ea"/>
                <a:cs typeface="+mn-cs"/>
              </a:rPr>
              <a:t>Expression Bodied Members</a:t>
            </a:r>
            <a:endParaRPr lang="en-US" sz="1800" b="1" kern="1200" dirty="0">
              <a:solidFill>
                <a:schemeClr val="tx1">
                  <a:lumMod val="50000"/>
                </a:schemeClr>
              </a:solidFill>
              <a:latin typeface="+mn-lt"/>
              <a:ea typeface="+mn-ea"/>
              <a:cs typeface="+mn-cs"/>
            </a:endParaRPr>
          </a:p>
          <a:p>
            <a:pPr lvl="0"/>
            <a:r>
              <a:rPr lang="en-US" sz="2000" b="1" kern="1200" dirty="0" err="1">
                <a:solidFill>
                  <a:schemeClr val="bg1"/>
                </a:solidFill>
                <a:latin typeface="+mn-lt"/>
                <a:ea typeface="+mn-ea"/>
                <a:cs typeface="+mn-cs"/>
              </a:rPr>
              <a:t>nameof</a:t>
            </a:r>
            <a:r>
              <a:rPr lang="en-US" sz="2000" b="1" kern="1200" dirty="0">
                <a:solidFill>
                  <a:schemeClr val="bg1"/>
                </a:solidFill>
                <a:latin typeface="+mn-lt"/>
                <a:ea typeface="+mn-ea"/>
                <a:cs typeface="+mn-cs"/>
              </a:rPr>
              <a:t>() operator</a:t>
            </a:r>
          </a:p>
          <a:p>
            <a:pPr lvl="0"/>
            <a:r>
              <a:rPr lang="en-US" sz="2000" b="1" kern="1200" dirty="0">
                <a:solidFill>
                  <a:schemeClr val="bg1"/>
                </a:solidFill>
                <a:latin typeface="+mn-lt"/>
                <a:ea typeface="+mn-ea"/>
                <a:cs typeface="+mn-cs"/>
              </a:rPr>
              <a:t>Extension Add Methods</a:t>
            </a:r>
            <a:br>
              <a:rPr lang="en-US" sz="2000" b="1" kern="1200" dirty="0">
                <a:solidFill>
                  <a:schemeClr val="bg1"/>
                </a:solidFill>
                <a:latin typeface="+mn-lt"/>
                <a:ea typeface="+mn-ea"/>
                <a:cs typeface="+mn-cs"/>
              </a:rPr>
            </a:br>
            <a:r>
              <a:rPr lang="en-US" sz="2000" b="1" kern="1200" dirty="0">
                <a:solidFill>
                  <a:schemeClr val="bg1"/>
                </a:solidFill>
                <a:latin typeface="+mn-lt"/>
                <a:ea typeface="+mn-ea"/>
                <a:cs typeface="+mn-cs"/>
              </a:rPr>
              <a:t>in Collection Initializers</a:t>
            </a:r>
          </a:p>
          <a:p>
            <a:pPr lvl="0"/>
            <a:r>
              <a:rPr lang="en-US" sz="2000" b="1" kern="1200" dirty="0">
                <a:solidFill>
                  <a:schemeClr val="bg1"/>
                </a:solidFill>
                <a:latin typeface="+mn-lt"/>
                <a:ea typeface="+mn-ea"/>
                <a:cs typeface="+mn-cs"/>
              </a:rPr>
              <a:t>Using Static</a:t>
            </a:r>
          </a:p>
          <a:p>
            <a:pPr lvl="0"/>
            <a:r>
              <a:rPr lang="en-US" sz="2000" b="1" kern="1200" dirty="0">
                <a:solidFill>
                  <a:schemeClr val="bg1"/>
                </a:solidFill>
                <a:latin typeface="+mn-lt"/>
                <a:ea typeface="+mn-ea"/>
                <a:cs typeface="+mn-cs"/>
              </a:rPr>
              <a:t>Exception Filter</a:t>
            </a:r>
          </a:p>
          <a:p>
            <a:pPr lvl="0"/>
            <a:r>
              <a:rPr lang="en-US" sz="2000" b="1" kern="1200" dirty="0">
                <a:solidFill>
                  <a:schemeClr val="bg1"/>
                </a:solidFill>
                <a:latin typeface="+mn-lt"/>
                <a:ea typeface="+mn-ea"/>
                <a:cs typeface="+mn-cs"/>
              </a:rPr>
              <a:t>await in catch\finally block</a:t>
            </a:r>
          </a:p>
          <a:p>
            <a:pPr eaLnBrk="1" hangingPunct="1">
              <a:spcBef>
                <a:spcPct val="0"/>
              </a:spcBef>
            </a:pPr>
            <a:endParaRPr lang="en-US" altLang="en-US" dirty="0"/>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7744F-74CC-4914-8782-49D5F957A38B}"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958364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There are blogs </a:t>
            </a:r>
            <a:r>
              <a:rPr lang="en-US" altLang="en-US" dirty="0" err="1"/>
              <a:t>indicasting</a:t>
            </a:r>
            <a:r>
              <a:rPr lang="en-US" altLang="en-US" dirty="0"/>
              <a:t> a version 7.3 is looming</a:t>
            </a:r>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7744F-74CC-4914-8782-49D5F957A38B}"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149872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There are blogs </a:t>
            </a:r>
            <a:r>
              <a:rPr lang="en-US" altLang="en-US" dirty="0" err="1"/>
              <a:t>indicasting</a:t>
            </a:r>
            <a:r>
              <a:rPr lang="en-US" altLang="en-US" dirty="0"/>
              <a:t> a version 7.3 is looming</a:t>
            </a:r>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7744F-74CC-4914-8782-49D5F957A38B}"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391173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There are blogs </a:t>
            </a:r>
            <a:r>
              <a:rPr lang="en-US" altLang="en-US" dirty="0" err="1"/>
              <a:t>indicasting</a:t>
            </a:r>
            <a:r>
              <a:rPr lang="en-US" altLang="en-US" dirty="0"/>
              <a:t> a version 7.3 is looming</a:t>
            </a:r>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7744F-74CC-4914-8782-49D5F957A38B}"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63043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8BF335F8-0389-41BF-A16B-EDE4EFDBE832}" type="slidenum">
              <a:rPr lang="en-US" smtClean="0"/>
              <a:pPr/>
              <a:t>33</a:t>
            </a:fld>
            <a:endParaRPr lang="en-US" dirty="0"/>
          </a:p>
        </p:txBody>
      </p:sp>
      <p:sp>
        <p:nvSpPr>
          <p:cNvPr id="28675" name="Rectangle 2"/>
          <p:cNvSpPr>
            <a:spLocks noGrp="1" noRot="1" noChangeAspect="1" noChangeArrowheads="1" noTextEdit="1"/>
          </p:cNvSpPr>
          <p:nvPr>
            <p:ph type="sldImg"/>
          </p:nvPr>
        </p:nvSpPr>
        <p:spPr>
          <a:xfrm>
            <a:off x="406400" y="696913"/>
            <a:ext cx="6197600" cy="3486150"/>
          </a:xfrm>
          <a:ln/>
        </p:spPr>
      </p:sp>
      <p:sp>
        <p:nvSpPr>
          <p:cNvPr id="28676" name="Rectangle 3"/>
          <p:cNvSpPr>
            <a:spLocks noGrp="1" noChangeArrowheads="1"/>
          </p:cNvSpPr>
          <p:nvPr>
            <p:ph type="body" idx="1"/>
          </p:nvPr>
        </p:nvSpPr>
        <p:spPr>
          <a:noFill/>
          <a:ln/>
        </p:spPr>
        <p:txBody>
          <a:bodyPr/>
          <a:lstStyle/>
          <a:p>
            <a:pPr defTabSz="952597">
              <a:defRPr/>
            </a:pPr>
            <a:endParaRPr lang="en-US" sz="1700" dirty="0"/>
          </a:p>
        </p:txBody>
      </p:sp>
    </p:spTree>
    <p:extLst>
      <p:ext uri="{BB962C8B-B14F-4D97-AF65-F5344CB8AC3E}">
        <p14:creationId xmlns:p14="http://schemas.microsoft.com/office/powerpoint/2010/main" val="2467959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452EA63-5F83-4339-B5F6-953227771972}"/>
              </a:ext>
            </a:extLst>
          </p:cNvPr>
          <p:cNvSpPr/>
          <p:nvPr userDrawn="1"/>
        </p:nvSpPr>
        <p:spPr>
          <a:xfrm>
            <a:off x="0" y="914400"/>
            <a:ext cx="12188952" cy="4572000"/>
          </a:xfrm>
          <a:prstGeom prst="rect">
            <a:avLst/>
          </a:prstGeom>
          <a:solidFill>
            <a:srgbClr val="00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1BB1D98-32CC-48C5-9DD1-182FCB685912}"/>
              </a:ext>
            </a:extLst>
          </p:cNvPr>
          <p:cNvSpPr/>
          <p:nvPr userDrawn="1"/>
        </p:nvSpPr>
        <p:spPr>
          <a:xfrm>
            <a:off x="0" y="1828800"/>
            <a:ext cx="12188952" cy="3657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8575C29-69F6-4467-A259-2C8976F94531}"/>
              </a:ext>
            </a:extLst>
          </p:cNvPr>
          <p:cNvPicPr>
            <a:picLocks noChangeAspect="1"/>
          </p:cNvPicPr>
          <p:nvPr userDrawn="1"/>
        </p:nvPicPr>
        <p:blipFill>
          <a:blip r:embed="rId2"/>
          <a:stretch>
            <a:fillRect/>
          </a:stretch>
        </p:blipFill>
        <p:spPr>
          <a:xfrm>
            <a:off x="914399" y="1579563"/>
            <a:ext cx="10360152" cy="4205715"/>
          </a:xfrm>
          <a:prstGeom prst="rect">
            <a:avLst/>
          </a:prstGeom>
        </p:spPr>
      </p:pic>
      <p:sp>
        <p:nvSpPr>
          <p:cNvPr id="23" name="Rectangle 22">
            <a:extLst>
              <a:ext uri="{FF2B5EF4-FFF2-40B4-BE49-F238E27FC236}">
                <a16:creationId xmlns:a16="http://schemas.microsoft.com/office/drawing/2014/main" id="{39F27599-A3D9-45AE-AD72-024C47F1DB63}"/>
              </a:ext>
            </a:extLst>
          </p:cNvPr>
          <p:cNvSpPr/>
          <p:nvPr userDrawn="1"/>
        </p:nvSpPr>
        <p:spPr>
          <a:xfrm>
            <a:off x="0" y="0"/>
            <a:ext cx="12188952" cy="914400"/>
          </a:xfrm>
          <a:prstGeom prst="rect">
            <a:avLst/>
          </a:prstGeom>
          <a:solidFill>
            <a:srgbClr val="3C41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Narrow" panose="020B0606020202030204" pitchFamily="34" charset="0"/>
            </a:endParaRPr>
          </a:p>
        </p:txBody>
      </p:sp>
      <p:sp>
        <p:nvSpPr>
          <p:cNvPr id="25" name="Text Placeholder 4">
            <a:extLst>
              <a:ext uri="{FF2B5EF4-FFF2-40B4-BE49-F238E27FC236}">
                <a16:creationId xmlns:a16="http://schemas.microsoft.com/office/drawing/2014/main" id="{7350A03D-0ECC-4258-AB65-ECDBEA63B311}"/>
              </a:ext>
            </a:extLst>
          </p:cNvPr>
          <p:cNvSpPr>
            <a:spLocks noGrp="1"/>
          </p:cNvSpPr>
          <p:nvPr>
            <p:ph type="body" sz="quarter" idx="12" hasCustomPrompt="1"/>
          </p:nvPr>
        </p:nvSpPr>
        <p:spPr>
          <a:xfrm>
            <a:off x="1463040" y="4754880"/>
            <a:ext cx="6019800" cy="365760"/>
          </a:xfrm>
        </p:spPr>
        <p:txBody>
          <a:bodyPr>
            <a:noAutofit/>
          </a:bodyPr>
          <a:lstStyle>
            <a:lvl1pPr marL="0" indent="0">
              <a:buNone/>
              <a:defRPr sz="1800" baseline="0">
                <a:solidFill>
                  <a:srgbClr val="003760"/>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February 18, 2021</a:t>
            </a:r>
          </a:p>
        </p:txBody>
      </p:sp>
      <p:sp>
        <p:nvSpPr>
          <p:cNvPr id="33" name="TextBox 32">
            <a:extLst>
              <a:ext uri="{FF2B5EF4-FFF2-40B4-BE49-F238E27FC236}">
                <a16:creationId xmlns:a16="http://schemas.microsoft.com/office/drawing/2014/main" id="{07A345AA-72A7-4705-9B65-0435BF43900E}"/>
              </a:ext>
            </a:extLst>
          </p:cNvPr>
          <p:cNvSpPr txBox="1"/>
          <p:nvPr userDrawn="1"/>
        </p:nvSpPr>
        <p:spPr>
          <a:xfrm>
            <a:off x="1463040" y="3291840"/>
            <a:ext cx="6715027" cy="1631216"/>
          </a:xfrm>
          <a:prstGeom prst="rect">
            <a:avLst/>
          </a:prstGeom>
          <a:noFill/>
        </p:spPr>
        <p:txBody>
          <a:bodyPr wrap="square" rtlCol="0">
            <a:spAutoFit/>
          </a:bodyPr>
          <a:lstStyle/>
          <a:p>
            <a:pPr>
              <a:tabLst>
                <a:tab pos="6230938" algn="r"/>
              </a:tabLst>
            </a:pPr>
            <a:r>
              <a:rPr lang="en-US" sz="2000" spc="100" baseline="0" dirty="0">
                <a:solidFill>
                  <a:srgbClr val="003760"/>
                </a:solidFill>
                <a:latin typeface="Trebuchet MS" panose="020B0603020202020204" pitchFamily="34" charset="0"/>
              </a:rPr>
              <a:t>Mark Reynolds	Senior Solutions Architect</a:t>
            </a:r>
          </a:p>
          <a:p>
            <a:pPr>
              <a:tabLst>
                <a:tab pos="6230938" algn="r"/>
              </a:tabLst>
            </a:pPr>
            <a:r>
              <a:rPr lang="en-US" sz="2000" spc="100" baseline="0" dirty="0">
                <a:solidFill>
                  <a:srgbClr val="003760"/>
                </a:solidFill>
                <a:latin typeface="Trebuchet MS" panose="020B0603020202020204" pitchFamily="34" charset="0"/>
              </a:rPr>
              <a:t>	Project Architect</a:t>
            </a:r>
          </a:p>
          <a:p>
            <a:pPr>
              <a:tabLst>
                <a:tab pos="6230938" algn="r"/>
              </a:tabLst>
            </a:pPr>
            <a:r>
              <a:rPr lang="en-US" sz="2000" spc="100" baseline="0" dirty="0">
                <a:solidFill>
                  <a:srgbClr val="003760"/>
                </a:solidFill>
                <a:latin typeface="Trebuchet MS" panose="020B0603020202020204" pitchFamily="34" charset="0"/>
              </a:rPr>
              <a:t>	Team Lead</a:t>
            </a:r>
          </a:p>
          <a:p>
            <a:pPr>
              <a:tabLst>
                <a:tab pos="6230938" algn="r"/>
              </a:tabLst>
            </a:pPr>
            <a:r>
              <a:rPr lang="en-US" sz="2000" spc="100" baseline="0" dirty="0">
                <a:solidFill>
                  <a:srgbClr val="003760"/>
                </a:solidFill>
                <a:latin typeface="Trebuchet MS" panose="020B0603020202020204" pitchFamily="34" charset="0"/>
              </a:rPr>
              <a:t>	Data Systems Manager</a:t>
            </a:r>
          </a:p>
          <a:p>
            <a:pPr>
              <a:tabLst>
                <a:tab pos="6230938" algn="r"/>
              </a:tabLst>
            </a:pPr>
            <a:r>
              <a:rPr lang="en-US" sz="2000" spc="100" baseline="0" dirty="0">
                <a:solidFill>
                  <a:srgbClr val="003760"/>
                </a:solidFill>
                <a:latin typeface="Trebuchet MS" panose="020B0603020202020204" pitchFamily="34" charset="0"/>
              </a:rPr>
              <a:t>	Adjunct Professor</a:t>
            </a:r>
            <a:endParaRPr lang="en-US" dirty="0">
              <a:solidFill>
                <a:srgbClr val="003760"/>
              </a:solidFill>
              <a:latin typeface="Trebuchet MS" panose="020B0603020202020204" pitchFamily="34" charset="0"/>
            </a:endParaRPr>
          </a:p>
        </p:txBody>
      </p:sp>
      <p:pic>
        <p:nvPicPr>
          <p:cNvPr id="34" name="Picture 33">
            <a:extLst>
              <a:ext uri="{FF2B5EF4-FFF2-40B4-BE49-F238E27FC236}">
                <a16:creationId xmlns:a16="http://schemas.microsoft.com/office/drawing/2014/main" id="{9BEE8E60-8206-45A7-BD98-3C5731DBF12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 b="410"/>
          <a:stretch/>
        </p:blipFill>
        <p:spPr>
          <a:xfrm>
            <a:off x="8116210" y="1584587"/>
            <a:ext cx="3145536" cy="3915783"/>
          </a:xfrm>
          <a:prstGeom prst="rect">
            <a:avLst/>
          </a:prstGeom>
        </p:spPr>
      </p:pic>
      <p:sp>
        <p:nvSpPr>
          <p:cNvPr id="2" name="Title 1"/>
          <p:cNvSpPr>
            <a:spLocks noGrp="1"/>
          </p:cNvSpPr>
          <p:nvPr>
            <p:ph type="ctrTitle"/>
          </p:nvPr>
        </p:nvSpPr>
        <p:spPr>
          <a:xfrm>
            <a:off x="1463040" y="1920240"/>
            <a:ext cx="9144000" cy="630936"/>
          </a:xfrm>
        </p:spPr>
        <p:txBody>
          <a:bodyPr anchor="b">
            <a:noAutofit/>
          </a:bodyPr>
          <a:lstStyle>
            <a:lvl1pPr algn="l">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463040" y="2560320"/>
            <a:ext cx="9144000" cy="667512"/>
          </a:xfrm>
        </p:spPr>
        <p:txBody>
          <a:bodyPr anchor="t">
            <a:normAutofit/>
          </a:bodyPr>
          <a:lstStyle>
            <a:lvl1pPr marL="0" indent="0" algn="l">
              <a:buNone/>
              <a:defRPr sz="200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56391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Copyright 2021 by Mark Reynolds</a:t>
            </a:r>
          </a:p>
        </p:txBody>
      </p:sp>
      <p:sp>
        <p:nvSpPr>
          <p:cNvPr id="6" name="Slide Number Placeholder 5"/>
          <p:cNvSpPr>
            <a:spLocks noGrp="1"/>
          </p:cNvSpPr>
          <p:nvPr>
            <p:ph type="sldNum" sz="quarter" idx="12"/>
          </p:nvPr>
        </p:nvSpPr>
        <p:spPr/>
        <p:txBody>
          <a:bodyPr/>
          <a:lstStyle/>
          <a:p>
            <a:fld id="{06879352-F3F9-4098-B673-0BA0A4816B96}" type="slidenum">
              <a:rPr lang="en-US" smtClean="0"/>
              <a:t>‹#›</a:t>
            </a:fld>
            <a:endParaRPr lang="en-US"/>
          </a:p>
        </p:txBody>
      </p:sp>
    </p:spTree>
    <p:extLst>
      <p:ext uri="{BB962C8B-B14F-4D97-AF65-F5344CB8AC3E}">
        <p14:creationId xmlns:p14="http://schemas.microsoft.com/office/powerpoint/2010/main" val="17491061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Copyright 2021 by Mark Reynolds</a:t>
            </a:r>
          </a:p>
        </p:txBody>
      </p:sp>
      <p:sp>
        <p:nvSpPr>
          <p:cNvPr id="6" name="Slide Number Placeholder 5"/>
          <p:cNvSpPr>
            <a:spLocks noGrp="1"/>
          </p:cNvSpPr>
          <p:nvPr>
            <p:ph type="sldNum" sz="quarter" idx="12"/>
          </p:nvPr>
        </p:nvSpPr>
        <p:spPr/>
        <p:txBody>
          <a:bodyPr/>
          <a:lstStyle/>
          <a:p>
            <a:fld id="{06879352-F3F9-4098-B673-0BA0A4816B96}" type="slidenum">
              <a:rPr lang="en-US" smtClean="0"/>
              <a:t>‹#›</a:t>
            </a:fld>
            <a:endParaRPr lang="en-US"/>
          </a:p>
        </p:txBody>
      </p:sp>
    </p:spTree>
    <p:extLst>
      <p:ext uri="{BB962C8B-B14F-4D97-AF65-F5344CB8AC3E}">
        <p14:creationId xmlns:p14="http://schemas.microsoft.com/office/powerpoint/2010/main" val="231138811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1248" y="1143000"/>
            <a:ext cx="5184648"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143000"/>
            <a:ext cx="5184648"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Copyright 2021 by Mark Reynolds</a:t>
            </a:r>
          </a:p>
        </p:txBody>
      </p:sp>
      <p:sp>
        <p:nvSpPr>
          <p:cNvPr id="7" name="Slide Number Placeholder 6"/>
          <p:cNvSpPr>
            <a:spLocks noGrp="1"/>
          </p:cNvSpPr>
          <p:nvPr>
            <p:ph type="sldNum" sz="quarter" idx="12"/>
          </p:nvPr>
        </p:nvSpPr>
        <p:spPr/>
        <p:txBody>
          <a:bodyPr/>
          <a:lstStyle/>
          <a:p>
            <a:fld id="{06879352-F3F9-4098-B673-0BA0A4816B96}" type="slidenum">
              <a:rPr lang="en-US" smtClean="0"/>
              <a:t>‹#›</a:t>
            </a:fld>
            <a:endParaRPr lang="en-US"/>
          </a:p>
        </p:txBody>
      </p:sp>
    </p:spTree>
    <p:extLst>
      <p:ext uri="{BB962C8B-B14F-4D97-AF65-F5344CB8AC3E}">
        <p14:creationId xmlns:p14="http://schemas.microsoft.com/office/powerpoint/2010/main" val="314485617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1248" y="1143000"/>
            <a:ext cx="5157216" cy="822960"/>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41247" y="1965960"/>
            <a:ext cx="5157216" cy="443484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143000"/>
            <a:ext cx="5157216" cy="822960"/>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1965960"/>
            <a:ext cx="5157216" cy="443484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a:t>Copyright 2021 by Mark Reynolds</a:t>
            </a:r>
          </a:p>
        </p:txBody>
      </p:sp>
      <p:sp>
        <p:nvSpPr>
          <p:cNvPr id="9" name="Slide Number Placeholder 8"/>
          <p:cNvSpPr>
            <a:spLocks noGrp="1"/>
          </p:cNvSpPr>
          <p:nvPr>
            <p:ph type="sldNum" sz="quarter" idx="12"/>
          </p:nvPr>
        </p:nvSpPr>
        <p:spPr/>
        <p:txBody>
          <a:bodyPr/>
          <a:lstStyle/>
          <a:p>
            <a:fld id="{06879352-F3F9-4098-B673-0BA0A4816B96}" type="slidenum">
              <a:rPr lang="en-US" smtClean="0"/>
              <a:t>‹#›</a:t>
            </a:fld>
            <a:endParaRPr lang="en-US"/>
          </a:p>
        </p:txBody>
      </p:sp>
    </p:spTree>
    <p:extLst>
      <p:ext uri="{BB962C8B-B14F-4D97-AF65-F5344CB8AC3E}">
        <p14:creationId xmlns:p14="http://schemas.microsoft.com/office/powerpoint/2010/main" val="217809259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 y="0"/>
            <a:ext cx="9601200" cy="914400"/>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Copyright 2021 by Mark Reynolds</a:t>
            </a:r>
          </a:p>
        </p:txBody>
      </p:sp>
      <p:sp>
        <p:nvSpPr>
          <p:cNvPr id="5" name="Slide Number Placeholder 4"/>
          <p:cNvSpPr>
            <a:spLocks noGrp="1"/>
          </p:cNvSpPr>
          <p:nvPr>
            <p:ph type="sldNum" sz="quarter" idx="12"/>
          </p:nvPr>
        </p:nvSpPr>
        <p:spPr/>
        <p:txBody>
          <a:bodyPr/>
          <a:lstStyle/>
          <a:p>
            <a:fld id="{06879352-F3F9-4098-B673-0BA0A4816B96}" type="slidenum">
              <a:rPr lang="en-US" smtClean="0"/>
              <a:t>‹#›</a:t>
            </a:fld>
            <a:endParaRPr lang="en-US"/>
          </a:p>
        </p:txBody>
      </p:sp>
    </p:spTree>
    <p:extLst>
      <p:ext uri="{BB962C8B-B14F-4D97-AF65-F5344CB8AC3E}">
        <p14:creationId xmlns:p14="http://schemas.microsoft.com/office/powerpoint/2010/main" val="219414344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2021 by Mark Reynolds</a:t>
            </a:r>
          </a:p>
        </p:txBody>
      </p:sp>
      <p:sp>
        <p:nvSpPr>
          <p:cNvPr id="4" name="Slide Number Placeholder 3"/>
          <p:cNvSpPr>
            <a:spLocks noGrp="1"/>
          </p:cNvSpPr>
          <p:nvPr>
            <p:ph type="sldNum" sz="quarter" idx="12"/>
          </p:nvPr>
        </p:nvSpPr>
        <p:spPr/>
        <p:txBody>
          <a:bodyPr/>
          <a:lstStyle/>
          <a:p>
            <a:fld id="{06879352-F3F9-4098-B673-0BA0A4816B96}" type="slidenum">
              <a:rPr lang="en-US" smtClean="0"/>
              <a:t>‹#›</a:t>
            </a:fld>
            <a:endParaRPr lang="en-US"/>
          </a:p>
        </p:txBody>
      </p:sp>
    </p:spTree>
    <p:extLst>
      <p:ext uri="{BB962C8B-B14F-4D97-AF65-F5344CB8AC3E}">
        <p14:creationId xmlns:p14="http://schemas.microsoft.com/office/powerpoint/2010/main" val="23436257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5720"/>
            <a:ext cx="9601200" cy="8229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2648" y="1143000"/>
            <a:ext cx="10972800" cy="5257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981200" y="6547104"/>
            <a:ext cx="82296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2021 by Mark Reynolds</a:t>
            </a:r>
            <a:endParaRPr lang="en-US" dirty="0"/>
          </a:p>
        </p:txBody>
      </p:sp>
      <p:sp>
        <p:nvSpPr>
          <p:cNvPr id="6" name="Slide Number Placeholder 5"/>
          <p:cNvSpPr>
            <a:spLocks noGrp="1"/>
          </p:cNvSpPr>
          <p:nvPr>
            <p:ph type="sldNum" sz="quarter" idx="4"/>
          </p:nvPr>
        </p:nvSpPr>
        <p:spPr>
          <a:xfrm>
            <a:off x="228600" y="6547104"/>
            <a:ext cx="457200" cy="274320"/>
          </a:xfrm>
          <a:prstGeom prst="rect">
            <a:avLst/>
          </a:prstGeom>
        </p:spPr>
        <p:txBody>
          <a:bodyPr vert="horz" lIns="91440" tIns="45720" rIns="91440" bIns="45720" rtlCol="0" anchor="ctr"/>
          <a:lstStyle>
            <a:lvl1pPr algn="l">
              <a:defRPr lang="en-US" sz="1200" kern="1200" smtClean="0">
                <a:solidFill>
                  <a:schemeClr val="tx1">
                    <a:tint val="75000"/>
                  </a:schemeClr>
                </a:solidFill>
                <a:latin typeface="+mn-lt"/>
                <a:ea typeface="+mn-ea"/>
                <a:cs typeface="+mn-cs"/>
              </a:defRPr>
            </a:lvl1pPr>
          </a:lstStyle>
          <a:p>
            <a:fld id="{06879352-F3F9-4098-B673-0BA0A4816B96}" type="slidenum">
              <a:rPr lang="en-US" smtClean="0"/>
              <a:pPr/>
              <a:t>‹#›</a:t>
            </a:fld>
            <a:endParaRPr lang="en-US" dirty="0"/>
          </a:p>
        </p:txBody>
      </p:sp>
      <p:sp>
        <p:nvSpPr>
          <p:cNvPr id="18" name="Rectangle 17">
            <a:extLst>
              <a:ext uri="{FF2B5EF4-FFF2-40B4-BE49-F238E27FC236}">
                <a16:creationId xmlns:a16="http://schemas.microsoft.com/office/drawing/2014/main" id="{0D19FFA8-BAB0-414D-8491-B167D0050321}"/>
              </a:ext>
            </a:extLst>
          </p:cNvPr>
          <p:cNvSpPr/>
          <p:nvPr userDrawn="1"/>
        </p:nvSpPr>
        <p:spPr>
          <a:xfrm>
            <a:off x="0" y="0"/>
            <a:ext cx="410817" cy="914400"/>
          </a:xfrm>
          <a:prstGeom prst="rect">
            <a:avLst/>
          </a:prstGeom>
          <a:solidFill>
            <a:srgbClr val="00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8A73015-634D-47E4-BBDA-8290374DED66}"/>
              </a:ext>
            </a:extLst>
          </p:cNvPr>
          <p:cNvCxnSpPr/>
          <p:nvPr userDrawn="1"/>
        </p:nvCxnSpPr>
        <p:spPr>
          <a:xfrm>
            <a:off x="0" y="6472644"/>
            <a:ext cx="121920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9F31AD-45A2-4AD3-8FF3-AD3E4DDA7F9B}"/>
              </a:ext>
            </a:extLst>
          </p:cNvPr>
          <p:cNvCxnSpPr/>
          <p:nvPr userDrawn="1"/>
        </p:nvCxnSpPr>
        <p:spPr>
          <a:xfrm>
            <a:off x="0" y="919164"/>
            <a:ext cx="12192000" cy="9525"/>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EE868611-DDDC-4A1E-B140-CD33F70026B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332720" y="6458928"/>
            <a:ext cx="1809524" cy="400000"/>
          </a:xfrm>
          <a:prstGeom prst="rect">
            <a:avLst/>
          </a:prstGeom>
        </p:spPr>
      </p:pic>
    </p:spTree>
    <p:extLst>
      <p:ext uri="{BB962C8B-B14F-4D97-AF65-F5344CB8AC3E}">
        <p14:creationId xmlns:p14="http://schemas.microsoft.com/office/powerpoint/2010/main" val="4159781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hdr="0" dt="0"/>
  <p:txStyles>
    <p:titleStyle>
      <a:lvl1pPr algn="l" defTabSz="457200" rtl="0" eaLnBrk="1" latinLnBrk="0" hangingPunct="1">
        <a:spcBef>
          <a:spcPct val="0"/>
        </a:spcBef>
        <a:buNone/>
        <a:defRPr sz="2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whats-new/csharp-7"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csharp/whats-new/csharp-8"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csharp/whats-new/csharp-9"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csharp/language-reference/proposals/csharp-9.0/target-typed-conditional-expression" TargetMode="External"/><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anthonygiretti.com/2020/06/17/introducing-c-9-records/" TargetMode="External"/><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evblogs.microsoft.com/dotnet/c-9-0-on-the-record/" TargetMode="Externa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hyperlink" Target="https://devblogs.microsoft.com/dotnet/c-9-0-on-the-record/" TargetMode="Externa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target-typed-conditional-expression"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covariant-returns"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native-integers"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function-pointers"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skip-localsinit"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static-anonymous-functions"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extension-getenumerator"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lambda-discard-parameter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9" Type="http://schemas.openxmlformats.org/officeDocument/2006/relationships/diagramLayout" Target="../diagrams/layout8.xml"/><Relationship Id="rId21" Type="http://schemas.openxmlformats.org/officeDocument/2006/relationships/diagramColors" Target="../diagrams/colors4.xml"/><Relationship Id="rId34" Type="http://schemas.openxmlformats.org/officeDocument/2006/relationships/diagramLayout" Target="../diagrams/layout7.xml"/><Relationship Id="rId42" Type="http://schemas.microsoft.com/office/2007/relationships/diagramDrawing" Target="../diagrams/drawing8.xml"/><Relationship Id="rId47" Type="http://schemas.microsoft.com/office/2007/relationships/diagramDrawing" Target="../diagrams/drawing9.xml"/><Relationship Id="rId50" Type="http://schemas.openxmlformats.org/officeDocument/2006/relationships/diagramQuickStyle" Target="../diagrams/quickStyle10.xml"/><Relationship Id="rId7"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diagramColors" Target="../diagrams/colors3.xml"/><Relationship Id="rId29" Type="http://schemas.openxmlformats.org/officeDocument/2006/relationships/diagramLayout" Target="../diagrams/layout6.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37" Type="http://schemas.microsoft.com/office/2007/relationships/diagramDrawing" Target="../diagrams/drawing7.xml"/><Relationship Id="rId40" Type="http://schemas.openxmlformats.org/officeDocument/2006/relationships/diagramQuickStyle" Target="../diagrams/quickStyle8.xml"/><Relationship Id="rId45" Type="http://schemas.openxmlformats.org/officeDocument/2006/relationships/diagramQuickStyle" Target="../diagrams/quickStyle9.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36" Type="http://schemas.openxmlformats.org/officeDocument/2006/relationships/diagramColors" Target="../diagrams/colors7.xml"/><Relationship Id="rId49" Type="http://schemas.openxmlformats.org/officeDocument/2006/relationships/diagramLayout" Target="../diagrams/layout10.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4" Type="http://schemas.openxmlformats.org/officeDocument/2006/relationships/diagramLayout" Target="../diagrams/layout9.xml"/><Relationship Id="rId52" Type="http://schemas.microsoft.com/office/2007/relationships/diagramDrawing" Target="../diagrams/drawing10.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 Id="rId35" Type="http://schemas.openxmlformats.org/officeDocument/2006/relationships/diagramQuickStyle" Target="../diagrams/quickStyle7.xml"/><Relationship Id="rId43" Type="http://schemas.openxmlformats.org/officeDocument/2006/relationships/diagramData" Target="../diagrams/data9.xml"/><Relationship Id="rId48" Type="http://schemas.openxmlformats.org/officeDocument/2006/relationships/diagramData" Target="../diagrams/data10.xml"/><Relationship Id="rId8" Type="http://schemas.openxmlformats.org/officeDocument/2006/relationships/diagramData" Target="../diagrams/data2.xml"/><Relationship Id="rId51" Type="http://schemas.openxmlformats.org/officeDocument/2006/relationships/diagramColors" Target="../diagrams/colors10.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diagramData" Target="../diagrams/data7.xml"/><Relationship Id="rId38" Type="http://schemas.openxmlformats.org/officeDocument/2006/relationships/diagramData" Target="../diagrams/data8.xml"/><Relationship Id="rId46" Type="http://schemas.openxmlformats.org/officeDocument/2006/relationships/diagramColors" Target="../diagrams/colors9.xml"/><Relationship Id="rId20" Type="http://schemas.openxmlformats.org/officeDocument/2006/relationships/diagramQuickStyle" Target="../diagrams/quickStyle4.xml"/><Relationship Id="rId41" Type="http://schemas.openxmlformats.org/officeDocument/2006/relationships/diagramColors" Target="../diagrams/colors8.xml"/><Relationship Id="rId1" Type="http://schemas.openxmlformats.org/officeDocument/2006/relationships/slideLayout" Target="../slideLayouts/slideLayout6.xml"/><Relationship Id="rId6"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local-function-attributes"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module-initializers"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docs.microsoft.com/en-us/dotnet/csharp/language-reference/proposals/csharp-9.0/module-initializers"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mailto:mark@IntentDriven.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hyperlink" Target="http://profreynolds.com/" TargetMode="External"/><Relationship Id="rId4" Type="http://schemas.openxmlformats.org/officeDocument/2006/relationships/hyperlink" Target="http://www.linkedin.com/in/ProfReynold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core/dotnet-five#c-update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docs.microsoft.com/en-us/dotnet/csharp/language-reference/configure-language-versi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csharp/language-reference/configure-language-versio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2431D58-6448-470E-90B0-718F1280F3B4}"/>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046B3A37-2672-4942-91C9-E1D1CCCBF1BF}"/>
              </a:ext>
            </a:extLst>
          </p:cNvPr>
          <p:cNvSpPr>
            <a:spLocks noGrp="1"/>
          </p:cNvSpPr>
          <p:nvPr>
            <p:ph type="ctrTitle"/>
          </p:nvPr>
        </p:nvSpPr>
        <p:spPr>
          <a:xfrm>
            <a:off x="1463040" y="1920240"/>
            <a:ext cx="9144000" cy="630936"/>
          </a:xfrm>
        </p:spPr>
        <p:txBody>
          <a:bodyPr/>
          <a:lstStyle/>
          <a:p>
            <a:r>
              <a:rPr lang="en-US" dirty="0"/>
              <a:t>Why Do We Want C#9?</a:t>
            </a:r>
          </a:p>
        </p:txBody>
      </p:sp>
      <p:sp>
        <p:nvSpPr>
          <p:cNvPr id="4" name="Subtitle 3">
            <a:extLst>
              <a:ext uri="{FF2B5EF4-FFF2-40B4-BE49-F238E27FC236}">
                <a16:creationId xmlns:a16="http://schemas.microsoft.com/office/drawing/2014/main" id="{6E410607-2F35-4973-A836-74E35400AC1E}"/>
              </a:ext>
            </a:extLst>
          </p:cNvPr>
          <p:cNvSpPr>
            <a:spLocks noGrp="1"/>
          </p:cNvSpPr>
          <p:nvPr>
            <p:ph type="subTitle" idx="1"/>
          </p:nvPr>
        </p:nvSpPr>
        <p:spPr>
          <a:xfrm>
            <a:off x="1463040" y="2560320"/>
            <a:ext cx="9144000" cy="667512"/>
          </a:xfrm>
        </p:spPr>
        <p:txBody>
          <a:bodyPr/>
          <a:lstStyle/>
          <a:p>
            <a:r>
              <a:rPr lang="en-US" dirty="0"/>
              <a:t>An incremental improvement or a step change? </a:t>
            </a:r>
          </a:p>
        </p:txBody>
      </p:sp>
    </p:spTree>
    <p:extLst>
      <p:ext uri="{BB962C8B-B14F-4D97-AF65-F5344CB8AC3E}">
        <p14:creationId xmlns:p14="http://schemas.microsoft.com/office/powerpoint/2010/main" val="3148683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B108-5D6D-4D6C-A183-1E854B7232EB}"/>
              </a:ext>
            </a:extLst>
          </p:cNvPr>
          <p:cNvSpPr>
            <a:spLocks noGrp="1"/>
          </p:cNvSpPr>
          <p:nvPr>
            <p:ph type="title"/>
          </p:nvPr>
        </p:nvSpPr>
        <p:spPr>
          <a:xfrm>
            <a:off x="411480" y="0"/>
            <a:ext cx="9601200" cy="914400"/>
          </a:xfrm>
        </p:spPr>
        <p:txBody>
          <a:bodyPr>
            <a:normAutofit/>
          </a:bodyPr>
          <a:lstStyle/>
          <a:p>
            <a:r>
              <a:rPr lang="en-US" dirty="0"/>
              <a:t>Installing .NET (the way I did it – redundantly, part 2)</a:t>
            </a:r>
          </a:p>
        </p:txBody>
      </p:sp>
      <p:sp>
        <p:nvSpPr>
          <p:cNvPr id="3" name="Footer Placeholder 2">
            <a:extLst>
              <a:ext uri="{FF2B5EF4-FFF2-40B4-BE49-F238E27FC236}">
                <a16:creationId xmlns:a16="http://schemas.microsoft.com/office/drawing/2014/main" id="{CA1E302F-A8E9-4D1E-95CE-4A598657875B}"/>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4" name="Slide Number Placeholder 3">
            <a:extLst>
              <a:ext uri="{FF2B5EF4-FFF2-40B4-BE49-F238E27FC236}">
                <a16:creationId xmlns:a16="http://schemas.microsoft.com/office/drawing/2014/main" id="{DE8AAD0A-D61F-4EC6-B640-A8242559035B}"/>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10</a:t>
            </a:fld>
            <a:endParaRPr lang="en-US"/>
          </a:p>
        </p:txBody>
      </p:sp>
      <p:pic>
        <p:nvPicPr>
          <p:cNvPr id="6" name="Picture 5">
            <a:extLst>
              <a:ext uri="{FF2B5EF4-FFF2-40B4-BE49-F238E27FC236}">
                <a16:creationId xmlns:a16="http://schemas.microsoft.com/office/drawing/2014/main" id="{1D27163C-ED0B-4287-80A1-47C2EF056635}"/>
              </a:ext>
            </a:extLst>
          </p:cNvPr>
          <p:cNvPicPr>
            <a:picLocks noChangeAspect="1"/>
          </p:cNvPicPr>
          <p:nvPr/>
        </p:nvPicPr>
        <p:blipFill>
          <a:blip r:embed="rId2"/>
          <a:stretch>
            <a:fillRect/>
          </a:stretch>
        </p:blipFill>
        <p:spPr>
          <a:xfrm>
            <a:off x="290175" y="1166030"/>
            <a:ext cx="4921905" cy="3512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5F38BFFA-F387-4736-8EC6-BB5D91A0F3AE}"/>
              </a:ext>
            </a:extLst>
          </p:cNvPr>
          <p:cNvSpPr txBox="1"/>
          <p:nvPr/>
        </p:nvSpPr>
        <p:spPr>
          <a:xfrm>
            <a:off x="5372745" y="1855417"/>
            <a:ext cx="2988734" cy="295466"/>
          </a:xfrm>
          <a:prstGeom prst="rect">
            <a:avLst/>
          </a:prstGeom>
          <a:noFill/>
        </p:spPr>
        <p:txBody>
          <a:bodyPr wrap="square" rtlCol="0">
            <a:spAutoFit/>
          </a:bodyPr>
          <a:lstStyle/>
          <a:p>
            <a:r>
              <a:rPr lang="en-US" dirty="0"/>
              <a:t>Seconds later…</a:t>
            </a:r>
          </a:p>
        </p:txBody>
      </p:sp>
      <p:pic>
        <p:nvPicPr>
          <p:cNvPr id="11" name="Picture 10">
            <a:extLst>
              <a:ext uri="{FF2B5EF4-FFF2-40B4-BE49-F238E27FC236}">
                <a16:creationId xmlns:a16="http://schemas.microsoft.com/office/drawing/2014/main" id="{BC077266-4851-4E7B-8A34-8AC06F612A6D}"/>
              </a:ext>
            </a:extLst>
          </p:cNvPr>
          <p:cNvPicPr>
            <a:picLocks noChangeAspect="1"/>
          </p:cNvPicPr>
          <p:nvPr/>
        </p:nvPicPr>
        <p:blipFill>
          <a:blip r:embed="rId3"/>
          <a:stretch>
            <a:fillRect/>
          </a:stretch>
        </p:blipFill>
        <p:spPr>
          <a:xfrm>
            <a:off x="7178015" y="2003150"/>
            <a:ext cx="4723810" cy="3184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4" name="Picture 2">
            <a:extLst>
              <a:ext uri="{FF2B5EF4-FFF2-40B4-BE49-F238E27FC236}">
                <a16:creationId xmlns:a16="http://schemas.microsoft.com/office/drawing/2014/main" id="{BDF3F9FF-395A-4367-9403-491901250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999" y="4598392"/>
            <a:ext cx="4922520" cy="183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0498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95C3-870B-43CC-B25D-280C0BBAE225}"/>
              </a:ext>
            </a:extLst>
          </p:cNvPr>
          <p:cNvSpPr>
            <a:spLocks noGrp="1"/>
          </p:cNvSpPr>
          <p:nvPr>
            <p:ph type="title"/>
          </p:nvPr>
        </p:nvSpPr>
        <p:spPr>
          <a:xfrm>
            <a:off x="411480" y="0"/>
            <a:ext cx="9601200" cy="914400"/>
          </a:xfrm>
        </p:spPr>
        <p:txBody>
          <a:bodyPr/>
          <a:lstStyle/>
          <a:p>
            <a:r>
              <a:rPr lang="en-US" altLang="en-US" dirty="0"/>
              <a:t>History in Review C# 1-5</a:t>
            </a:r>
            <a:endParaRPr lang="en-US" dirty="0"/>
          </a:p>
        </p:txBody>
      </p:sp>
      <p:sp>
        <p:nvSpPr>
          <p:cNvPr id="3" name="Footer Placeholder 2"/>
          <p:cNvSpPr>
            <a:spLocks noGrp="1"/>
          </p:cNvSpPr>
          <p:nvPr>
            <p:ph type="ftr" sz="quarter" idx="11"/>
          </p:nvPr>
        </p:nvSpPr>
        <p:spPr>
          <a:xfrm>
            <a:off x="1981200" y="6547104"/>
            <a:ext cx="8229600" cy="274320"/>
          </a:xfrm>
        </p:spPr>
        <p:txBody>
          <a:bodyPr/>
          <a:lstStyle/>
          <a:p>
            <a:r>
              <a:rPr lang="en-US"/>
              <a:t>Copyright 2021 by Mark Reynolds</a:t>
            </a:r>
          </a:p>
        </p:txBody>
      </p:sp>
      <p:sp>
        <p:nvSpPr>
          <p:cNvPr id="4" name="Slide Number Placeholder 3"/>
          <p:cNvSpPr>
            <a:spLocks noGrp="1"/>
          </p:cNvSpPr>
          <p:nvPr>
            <p:ph type="sldNum" sz="quarter" idx="12"/>
          </p:nvPr>
        </p:nvSpPr>
        <p:spPr>
          <a:xfrm>
            <a:off x="228600" y="6547104"/>
            <a:ext cx="457200" cy="274320"/>
          </a:xfrm>
        </p:spPr>
        <p:txBody>
          <a:bodyPr/>
          <a:lstStyle/>
          <a:p>
            <a:fld id="{6813DC8C-A616-47C4-99E2-1208BE02F915}" type="slidenum">
              <a:rPr lang="en-US" smtClean="0"/>
              <a:pPr/>
              <a:t>11</a:t>
            </a:fld>
            <a:endParaRPr lang="en-US"/>
          </a:p>
        </p:txBody>
      </p:sp>
      <p:graphicFrame>
        <p:nvGraphicFramePr>
          <p:cNvPr id="7" name="Diagram 6">
            <a:extLst>
              <a:ext uri="{FF2B5EF4-FFF2-40B4-BE49-F238E27FC236}">
                <a16:creationId xmlns:a16="http://schemas.microsoft.com/office/drawing/2014/main" id="{F0B0E4FD-DAE9-415C-943C-F15A847C5388}"/>
              </a:ext>
            </a:extLst>
          </p:cNvPr>
          <p:cNvGraphicFramePr/>
          <p:nvPr/>
        </p:nvGraphicFramePr>
        <p:xfrm>
          <a:off x="381000" y="914400"/>
          <a:ext cx="11430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206435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11480" y="9144"/>
            <a:ext cx="9601200" cy="896112"/>
          </a:xfrm>
        </p:spPr>
        <p:txBody>
          <a:bodyPr/>
          <a:lstStyle/>
          <a:p>
            <a:r>
              <a:rPr lang="en-US" altLang="en-US" dirty="0"/>
              <a:t>History in Review C# 6 IN vs2015</a:t>
            </a:r>
          </a:p>
        </p:txBody>
      </p:sp>
      <p:sp>
        <p:nvSpPr>
          <p:cNvPr id="9" name="Content Placeholder 8">
            <a:extLst>
              <a:ext uri="{FF2B5EF4-FFF2-40B4-BE49-F238E27FC236}">
                <a16:creationId xmlns:a16="http://schemas.microsoft.com/office/drawing/2014/main" id="{31845954-4A44-4366-8D9D-6DD5AF961997}"/>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a:xfrm>
            <a:off x="1981200" y="6547104"/>
            <a:ext cx="8229600" cy="274320"/>
          </a:xfrm>
        </p:spPr>
        <p:txBody>
          <a:bodyPr/>
          <a:lstStyle/>
          <a:p>
            <a:r>
              <a:rPr lang="en-US"/>
              <a:t>Copyright 2021 by Mark Reynolds</a:t>
            </a:r>
          </a:p>
        </p:txBody>
      </p:sp>
      <p:sp>
        <p:nvSpPr>
          <p:cNvPr id="5" name="Slide Number Placeholder 4"/>
          <p:cNvSpPr>
            <a:spLocks noGrp="1"/>
          </p:cNvSpPr>
          <p:nvPr>
            <p:ph type="sldNum" sz="quarter" idx="12"/>
          </p:nvPr>
        </p:nvSpPr>
        <p:spPr>
          <a:xfrm>
            <a:off x="228600" y="6547104"/>
            <a:ext cx="457200" cy="274320"/>
          </a:xfrm>
        </p:spPr>
        <p:txBody>
          <a:bodyPr/>
          <a:lstStyle/>
          <a:p>
            <a:fld id="{6813DC8C-A616-47C4-99E2-1208BE02F915}" type="slidenum">
              <a:rPr lang="en-US" smtClean="0"/>
              <a:pPr/>
              <a:t>12</a:t>
            </a:fld>
            <a:endParaRPr lang="en-US"/>
          </a:p>
        </p:txBody>
      </p:sp>
      <p:graphicFrame>
        <p:nvGraphicFramePr>
          <p:cNvPr id="2" name="Diagram 1">
            <a:extLst>
              <a:ext uri="{FF2B5EF4-FFF2-40B4-BE49-F238E27FC236}">
                <a16:creationId xmlns:a16="http://schemas.microsoft.com/office/drawing/2014/main" id="{D80E3DE6-F5FD-4104-BABE-06C8BE7F5398}"/>
              </a:ext>
            </a:extLst>
          </p:cNvPr>
          <p:cNvGraphicFramePr/>
          <p:nvPr>
            <p:extLst>
              <p:ext uri="{D42A27DB-BD31-4B8C-83A1-F6EECF244321}">
                <p14:modId xmlns:p14="http://schemas.microsoft.com/office/powerpoint/2010/main" val="2575315201"/>
              </p:ext>
            </p:extLst>
          </p:nvPr>
        </p:nvGraphicFramePr>
        <p:xfrm>
          <a:off x="609600" y="1142998"/>
          <a:ext cx="10972800" cy="5257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B5339F04-264F-4865-ADD3-C60F4FF38BCD}"/>
              </a:ext>
            </a:extLst>
          </p:cNvPr>
          <p:cNvSpPr/>
          <p:nvPr/>
        </p:nvSpPr>
        <p:spPr>
          <a:xfrm>
            <a:off x="4572000" y="825456"/>
            <a:ext cx="7291137" cy="3084807"/>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47806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grpId="0" nodeType="afterEffect">
                                  <p:stCondLst>
                                    <p:cond delay="30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New Features in C# 7.0, 7.1, 7.2, 7.3</a:t>
            </a:r>
          </a:p>
        </p:txBody>
      </p:sp>
      <p:sp>
        <p:nvSpPr>
          <p:cNvPr id="2" name="Footer Placeholder 1"/>
          <p:cNvSpPr>
            <a:spLocks noGrp="1"/>
          </p:cNvSpPr>
          <p:nvPr>
            <p:ph type="ftr" sz="quarter" idx="11"/>
          </p:nvPr>
        </p:nvSpPr>
        <p:spPr/>
        <p:txBody>
          <a:bodyPr/>
          <a:lstStyle/>
          <a:p>
            <a:r>
              <a:rPr lang="en-US"/>
              <a:t>Copyright 2021 by Mark Reynolds</a:t>
            </a:r>
          </a:p>
        </p:txBody>
      </p:sp>
      <p:sp>
        <p:nvSpPr>
          <p:cNvPr id="3" name="Slide Number Placeholder 2"/>
          <p:cNvSpPr>
            <a:spLocks noGrp="1"/>
          </p:cNvSpPr>
          <p:nvPr>
            <p:ph type="sldNum" sz="quarter" idx="12"/>
          </p:nvPr>
        </p:nvSpPr>
        <p:spPr/>
        <p:txBody>
          <a:bodyPr/>
          <a:lstStyle/>
          <a:p>
            <a:fld id="{6813DC8C-A616-47C4-99E2-1208BE02F915}" type="slidenum">
              <a:rPr lang="en-US" smtClean="0"/>
              <a:pPr/>
              <a:t>13</a:t>
            </a:fld>
            <a:endParaRPr lang="en-US"/>
          </a:p>
        </p:txBody>
      </p:sp>
      <p:sp>
        <p:nvSpPr>
          <p:cNvPr id="14" name="TextBox 4">
            <a:extLst>
              <a:ext uri="{FF2B5EF4-FFF2-40B4-BE49-F238E27FC236}">
                <a16:creationId xmlns:a16="http://schemas.microsoft.com/office/drawing/2014/main" id="{C4289DE2-36D6-433C-A19B-830941897D31}"/>
              </a:ext>
            </a:extLst>
          </p:cNvPr>
          <p:cNvSpPr txBox="1"/>
          <p:nvPr/>
        </p:nvSpPr>
        <p:spPr>
          <a:xfrm>
            <a:off x="3354324" y="1143000"/>
            <a:ext cx="2743200" cy="50292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2000" b="1" dirty="0">
                <a:solidFill>
                  <a:schemeClr val="tx1">
                    <a:lumMod val="75000"/>
                  </a:schemeClr>
                </a:solidFill>
              </a:rPr>
              <a:t>C# 7.1  VS2017 v15.3</a:t>
            </a:r>
          </a:p>
          <a:p>
            <a:pPr>
              <a:spcBef>
                <a:spcPts val="600"/>
              </a:spcBef>
            </a:pPr>
            <a:endParaRPr lang="en-US" dirty="0">
              <a:solidFill>
                <a:schemeClr val="tx1">
                  <a:lumMod val="75000"/>
                </a:schemeClr>
              </a:solidFill>
            </a:endParaRPr>
          </a:p>
          <a:p>
            <a:pPr marL="285750" indent="-285750">
              <a:spcBef>
                <a:spcPts val="600"/>
              </a:spcBef>
              <a:buFont typeface="Arial" panose="020B0604020202020204" pitchFamily="34" charset="0"/>
              <a:buChar char="•"/>
            </a:pPr>
            <a:r>
              <a:rPr lang="en-US" dirty="0">
                <a:solidFill>
                  <a:schemeClr val="tx1">
                    <a:lumMod val="75000"/>
                  </a:schemeClr>
                </a:solidFill>
              </a:rPr>
              <a:t>Language version selection</a:t>
            </a:r>
          </a:p>
          <a:p>
            <a:pPr marL="285750" indent="-285750">
              <a:spcBef>
                <a:spcPts val="600"/>
              </a:spcBef>
              <a:buFont typeface="Arial" panose="020B0604020202020204" pitchFamily="34" charset="0"/>
              <a:buChar char="•"/>
            </a:pPr>
            <a:r>
              <a:rPr lang="en-US" dirty="0" err="1">
                <a:solidFill>
                  <a:schemeClr val="tx1">
                    <a:lumMod val="75000"/>
                  </a:schemeClr>
                </a:solidFill>
              </a:rPr>
              <a:t>Async</a:t>
            </a:r>
            <a:r>
              <a:rPr lang="en-US" dirty="0">
                <a:solidFill>
                  <a:schemeClr val="tx1">
                    <a:lumMod val="75000"/>
                  </a:schemeClr>
                </a:solidFill>
              </a:rPr>
              <a:t> main</a:t>
            </a:r>
          </a:p>
          <a:p>
            <a:pPr marL="285750" indent="-285750">
              <a:spcBef>
                <a:spcPts val="600"/>
              </a:spcBef>
              <a:buFont typeface="Arial" panose="020B0604020202020204" pitchFamily="34" charset="0"/>
              <a:buChar char="•"/>
            </a:pPr>
            <a:r>
              <a:rPr lang="en-US" dirty="0">
                <a:solidFill>
                  <a:schemeClr val="tx1">
                    <a:lumMod val="75000"/>
                  </a:schemeClr>
                </a:solidFill>
              </a:rPr>
              <a:t>Default literal expressions</a:t>
            </a:r>
          </a:p>
          <a:p>
            <a:pPr marL="285750" indent="-285750">
              <a:spcBef>
                <a:spcPts val="600"/>
              </a:spcBef>
              <a:buFont typeface="Arial" panose="020B0604020202020204" pitchFamily="34" charset="0"/>
              <a:buChar char="•"/>
            </a:pPr>
            <a:r>
              <a:rPr lang="en-US" dirty="0">
                <a:solidFill>
                  <a:schemeClr val="tx1">
                    <a:lumMod val="75000"/>
                  </a:schemeClr>
                </a:solidFill>
              </a:rPr>
              <a:t>Inferred tuple element names</a:t>
            </a:r>
          </a:p>
          <a:p>
            <a:pPr marL="285750" indent="-285750">
              <a:spcBef>
                <a:spcPts val="600"/>
              </a:spcBef>
              <a:buFont typeface="Arial" panose="020B0604020202020204" pitchFamily="34" charset="0"/>
              <a:buChar char="•"/>
            </a:pPr>
            <a:r>
              <a:rPr lang="en-US" dirty="0">
                <a:solidFill>
                  <a:schemeClr val="tx1">
                    <a:lumMod val="75000"/>
                  </a:schemeClr>
                </a:solidFill>
              </a:rPr>
              <a:t>Reference assembly generation</a:t>
            </a:r>
          </a:p>
        </p:txBody>
      </p:sp>
      <p:sp>
        <p:nvSpPr>
          <p:cNvPr id="15" name="TextBox 10">
            <a:extLst>
              <a:ext uri="{FF2B5EF4-FFF2-40B4-BE49-F238E27FC236}">
                <a16:creationId xmlns:a16="http://schemas.microsoft.com/office/drawing/2014/main" id="{3D220C0E-0DBE-4FCF-BC0A-A53CB2A7AF01}"/>
              </a:ext>
            </a:extLst>
          </p:cNvPr>
          <p:cNvSpPr txBox="1"/>
          <p:nvPr/>
        </p:nvSpPr>
        <p:spPr>
          <a:xfrm>
            <a:off x="6097524" y="1143000"/>
            <a:ext cx="2743200" cy="50292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2000" b="1" dirty="0">
                <a:solidFill>
                  <a:schemeClr val="tx1">
                    <a:lumMod val="75000"/>
                  </a:schemeClr>
                </a:solidFill>
              </a:rPr>
              <a:t>C# 7.2  VS2017 v15.5</a:t>
            </a:r>
          </a:p>
          <a:p>
            <a:pPr>
              <a:spcBef>
                <a:spcPts val="600"/>
              </a:spcBef>
            </a:pPr>
            <a:endParaRPr lang="en-US" dirty="0">
              <a:solidFill>
                <a:schemeClr val="tx1">
                  <a:lumMod val="75000"/>
                </a:schemeClr>
              </a:solidFill>
            </a:endParaRPr>
          </a:p>
          <a:p>
            <a:pPr marL="285750" indent="-285750">
              <a:spcBef>
                <a:spcPts val="600"/>
              </a:spcBef>
              <a:buFont typeface="Arial" panose="020B0604020202020204" pitchFamily="34" charset="0"/>
              <a:buChar char="•"/>
            </a:pPr>
            <a:r>
              <a:rPr lang="en-US" dirty="0">
                <a:solidFill>
                  <a:schemeClr val="tx1">
                    <a:lumMod val="75000"/>
                  </a:schemeClr>
                </a:solidFill>
              </a:rPr>
              <a:t>Techniques for writing safe code</a:t>
            </a:r>
          </a:p>
          <a:p>
            <a:pPr marL="285750" indent="-285750">
              <a:spcBef>
                <a:spcPts val="600"/>
              </a:spcBef>
              <a:buFont typeface="Arial" panose="020B0604020202020204" pitchFamily="34" charset="0"/>
              <a:buChar char="•"/>
            </a:pPr>
            <a:r>
              <a:rPr lang="en-US" dirty="0">
                <a:solidFill>
                  <a:schemeClr val="tx1">
                    <a:lumMod val="75000"/>
                  </a:schemeClr>
                </a:solidFill>
              </a:rPr>
              <a:t>Reference semantics with value types</a:t>
            </a:r>
          </a:p>
          <a:p>
            <a:pPr marL="285750" indent="-285750">
              <a:spcBef>
                <a:spcPts val="600"/>
              </a:spcBef>
              <a:buFont typeface="Arial" panose="020B0604020202020204" pitchFamily="34" charset="0"/>
              <a:buChar char="•"/>
            </a:pPr>
            <a:r>
              <a:rPr lang="en-US" dirty="0">
                <a:solidFill>
                  <a:schemeClr val="tx1">
                    <a:lumMod val="75000"/>
                  </a:schemeClr>
                </a:solidFill>
              </a:rPr>
              <a:t>Non-trailing named arguments</a:t>
            </a:r>
          </a:p>
          <a:p>
            <a:pPr marL="285750" indent="-285750">
              <a:spcBef>
                <a:spcPts val="600"/>
              </a:spcBef>
              <a:buFont typeface="Arial" panose="020B0604020202020204" pitchFamily="34" charset="0"/>
              <a:buChar char="•"/>
            </a:pPr>
            <a:r>
              <a:rPr lang="en-US" dirty="0">
                <a:solidFill>
                  <a:schemeClr val="tx1">
                    <a:lumMod val="75000"/>
                  </a:schemeClr>
                </a:solidFill>
              </a:rPr>
              <a:t>Leading underscores in numeric literals</a:t>
            </a:r>
          </a:p>
          <a:p>
            <a:pPr marL="285750" indent="-285750">
              <a:spcBef>
                <a:spcPts val="600"/>
              </a:spcBef>
              <a:buFont typeface="Arial" panose="020B0604020202020204" pitchFamily="34" charset="0"/>
              <a:buChar char="•"/>
            </a:pPr>
            <a:r>
              <a:rPr lang="en-US" dirty="0">
                <a:solidFill>
                  <a:schemeClr val="tx1">
                    <a:lumMod val="75000"/>
                  </a:schemeClr>
                </a:solidFill>
              </a:rPr>
              <a:t>private protected access modifier</a:t>
            </a:r>
          </a:p>
          <a:p>
            <a:pPr marL="285750" indent="-285750">
              <a:spcBef>
                <a:spcPts val="600"/>
              </a:spcBef>
              <a:buFont typeface="Arial" panose="020B0604020202020204" pitchFamily="34" charset="0"/>
              <a:buChar char="•"/>
            </a:pPr>
            <a:r>
              <a:rPr lang="en-US" dirty="0">
                <a:solidFill>
                  <a:schemeClr val="tx1">
                    <a:lumMod val="75000"/>
                  </a:schemeClr>
                </a:solidFill>
              </a:rPr>
              <a:t>Conditional ref expressions</a:t>
            </a:r>
          </a:p>
        </p:txBody>
      </p:sp>
      <p:sp>
        <p:nvSpPr>
          <p:cNvPr id="16" name="TextBox 11">
            <a:extLst>
              <a:ext uri="{FF2B5EF4-FFF2-40B4-BE49-F238E27FC236}">
                <a16:creationId xmlns:a16="http://schemas.microsoft.com/office/drawing/2014/main" id="{9ED77C58-F7C9-4127-B528-524073E7B808}"/>
              </a:ext>
            </a:extLst>
          </p:cNvPr>
          <p:cNvSpPr txBox="1"/>
          <p:nvPr/>
        </p:nvSpPr>
        <p:spPr>
          <a:xfrm>
            <a:off x="608076" y="1143000"/>
            <a:ext cx="2743200" cy="50292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2000" b="1" dirty="0">
                <a:solidFill>
                  <a:schemeClr val="tx1">
                    <a:lumMod val="75000"/>
                  </a:schemeClr>
                </a:solidFill>
              </a:rPr>
              <a:t>C# 7.0  VS2017 v15.2</a:t>
            </a:r>
          </a:p>
          <a:p>
            <a:pPr>
              <a:spcBef>
                <a:spcPts val="600"/>
              </a:spcBef>
            </a:pPr>
            <a:endParaRPr lang="en-US" dirty="0">
              <a:solidFill>
                <a:schemeClr val="tx1">
                  <a:lumMod val="75000"/>
                </a:schemeClr>
              </a:solidFill>
            </a:endParaRPr>
          </a:p>
          <a:p>
            <a:pPr marL="285750" indent="-285750">
              <a:spcBef>
                <a:spcPts val="600"/>
              </a:spcBef>
              <a:buFont typeface="Arial" panose="020B0604020202020204" pitchFamily="34" charset="0"/>
              <a:buChar char="•"/>
            </a:pPr>
            <a:r>
              <a:rPr lang="en-US" dirty="0">
                <a:solidFill>
                  <a:schemeClr val="tx1">
                    <a:lumMod val="75000"/>
                  </a:schemeClr>
                </a:solidFill>
              </a:rPr>
              <a:t>Binary Literals</a:t>
            </a:r>
          </a:p>
          <a:p>
            <a:pPr marL="285750" indent="-285750">
              <a:spcBef>
                <a:spcPts val="600"/>
              </a:spcBef>
              <a:buFont typeface="Arial" panose="020B0604020202020204" pitchFamily="34" charset="0"/>
              <a:buChar char="•"/>
            </a:pPr>
            <a:r>
              <a:rPr lang="en-US" dirty="0">
                <a:solidFill>
                  <a:schemeClr val="tx1">
                    <a:lumMod val="75000"/>
                  </a:schemeClr>
                </a:solidFill>
              </a:rPr>
              <a:t>Digit Separators</a:t>
            </a:r>
          </a:p>
          <a:p>
            <a:pPr marL="285750" indent="-285750">
              <a:spcBef>
                <a:spcPts val="600"/>
              </a:spcBef>
              <a:buFont typeface="Arial" panose="020B0604020202020204" pitchFamily="34" charset="0"/>
              <a:buChar char="•"/>
            </a:pPr>
            <a:r>
              <a:rPr lang="en-US" dirty="0">
                <a:solidFill>
                  <a:schemeClr val="tx1">
                    <a:lumMod val="75000"/>
                  </a:schemeClr>
                </a:solidFill>
              </a:rPr>
              <a:t>Local Functions</a:t>
            </a:r>
          </a:p>
          <a:p>
            <a:pPr marL="285750" indent="-285750">
              <a:spcBef>
                <a:spcPts val="600"/>
              </a:spcBef>
              <a:buFont typeface="Arial" panose="020B0604020202020204" pitchFamily="34" charset="0"/>
              <a:buChar char="•"/>
            </a:pPr>
            <a:r>
              <a:rPr lang="en-US" dirty="0">
                <a:solidFill>
                  <a:schemeClr val="tx1">
                    <a:lumMod val="75000"/>
                  </a:schemeClr>
                </a:solidFill>
              </a:rPr>
              <a:t>Out Variables</a:t>
            </a:r>
          </a:p>
          <a:p>
            <a:pPr marL="285750" indent="-285750">
              <a:spcBef>
                <a:spcPts val="600"/>
              </a:spcBef>
              <a:buFont typeface="Arial" panose="020B0604020202020204" pitchFamily="34" charset="0"/>
              <a:buChar char="•"/>
            </a:pPr>
            <a:r>
              <a:rPr lang="en-US" dirty="0">
                <a:solidFill>
                  <a:schemeClr val="tx1">
                    <a:lumMod val="75000"/>
                  </a:schemeClr>
                </a:solidFill>
              </a:rPr>
              <a:t>Tuples (enhancement)</a:t>
            </a:r>
          </a:p>
          <a:p>
            <a:pPr marL="285750" indent="-285750">
              <a:spcBef>
                <a:spcPts val="600"/>
              </a:spcBef>
              <a:buFont typeface="Arial" panose="020B0604020202020204" pitchFamily="34" charset="0"/>
              <a:buChar char="•"/>
            </a:pPr>
            <a:r>
              <a:rPr lang="en-US" dirty="0">
                <a:solidFill>
                  <a:schemeClr val="tx1">
                    <a:lumMod val="75000"/>
                  </a:schemeClr>
                </a:solidFill>
              </a:rPr>
              <a:t>Deconstruction</a:t>
            </a:r>
          </a:p>
          <a:p>
            <a:pPr marL="285750" indent="-285750">
              <a:spcBef>
                <a:spcPts val="600"/>
              </a:spcBef>
              <a:buFont typeface="Arial" panose="020B0604020202020204" pitchFamily="34" charset="0"/>
              <a:buChar char="•"/>
            </a:pPr>
            <a:r>
              <a:rPr lang="en-US" dirty="0">
                <a:solidFill>
                  <a:schemeClr val="tx1">
                    <a:lumMod val="75000"/>
                  </a:schemeClr>
                </a:solidFill>
              </a:rPr>
              <a:t>Discards</a:t>
            </a:r>
          </a:p>
          <a:p>
            <a:pPr marL="285750" indent="-285750">
              <a:spcBef>
                <a:spcPts val="600"/>
              </a:spcBef>
              <a:buFont typeface="Arial" panose="020B0604020202020204" pitchFamily="34" charset="0"/>
              <a:buChar char="•"/>
            </a:pPr>
            <a:r>
              <a:rPr lang="en-US" dirty="0">
                <a:solidFill>
                  <a:schemeClr val="tx1">
                    <a:lumMod val="75000"/>
                  </a:schemeClr>
                </a:solidFill>
              </a:rPr>
              <a:t>Ref Returns &amp; Locals</a:t>
            </a:r>
          </a:p>
          <a:p>
            <a:pPr marL="285750" indent="-285750">
              <a:spcBef>
                <a:spcPts val="600"/>
              </a:spcBef>
              <a:buFont typeface="Arial" panose="020B0604020202020204" pitchFamily="34" charset="0"/>
              <a:buChar char="•"/>
            </a:pPr>
            <a:r>
              <a:rPr lang="en-US" dirty="0">
                <a:solidFill>
                  <a:schemeClr val="tx1">
                    <a:lumMod val="75000"/>
                  </a:schemeClr>
                </a:solidFill>
              </a:rPr>
              <a:t>Pattern Matching</a:t>
            </a:r>
          </a:p>
          <a:p>
            <a:pPr marL="285750" indent="-285750">
              <a:spcBef>
                <a:spcPts val="600"/>
              </a:spcBef>
              <a:buFont typeface="Arial" panose="020B0604020202020204" pitchFamily="34" charset="0"/>
              <a:buChar char="•"/>
            </a:pPr>
            <a:r>
              <a:rPr lang="en-US" dirty="0">
                <a:solidFill>
                  <a:schemeClr val="tx1">
                    <a:lumMod val="75000"/>
                  </a:schemeClr>
                </a:solidFill>
              </a:rPr>
              <a:t>Expression Bodied Members</a:t>
            </a:r>
          </a:p>
          <a:p>
            <a:pPr marL="285750" indent="-285750">
              <a:spcBef>
                <a:spcPts val="600"/>
              </a:spcBef>
              <a:buFont typeface="Arial" panose="020B0604020202020204" pitchFamily="34" charset="0"/>
              <a:buChar char="•"/>
            </a:pPr>
            <a:r>
              <a:rPr lang="en-US" dirty="0">
                <a:solidFill>
                  <a:schemeClr val="tx1">
                    <a:lumMod val="75000"/>
                  </a:schemeClr>
                </a:solidFill>
              </a:rPr>
              <a:t>Throw Expression</a:t>
            </a:r>
          </a:p>
        </p:txBody>
      </p:sp>
      <p:sp>
        <p:nvSpPr>
          <p:cNvPr id="17" name="TextBox 13">
            <a:extLst>
              <a:ext uri="{FF2B5EF4-FFF2-40B4-BE49-F238E27FC236}">
                <a16:creationId xmlns:a16="http://schemas.microsoft.com/office/drawing/2014/main" id="{57F762D7-BE7B-4B5D-9C7A-9683542361F6}"/>
              </a:ext>
            </a:extLst>
          </p:cNvPr>
          <p:cNvSpPr txBox="1"/>
          <p:nvPr/>
        </p:nvSpPr>
        <p:spPr>
          <a:xfrm>
            <a:off x="8840724" y="1143000"/>
            <a:ext cx="2743200" cy="449353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2000" b="1" dirty="0">
                <a:solidFill>
                  <a:schemeClr val="tx1">
                    <a:lumMod val="75000"/>
                  </a:schemeClr>
                </a:solidFill>
              </a:rPr>
              <a:t>C# 7.3  VS2017 v15.7</a:t>
            </a:r>
          </a:p>
          <a:p>
            <a:pPr>
              <a:spcBef>
                <a:spcPts val="600"/>
              </a:spcBef>
            </a:pPr>
            <a:endParaRPr lang="en-US" dirty="0">
              <a:solidFill>
                <a:schemeClr val="tx1">
                  <a:lumMod val="75000"/>
                </a:schemeClr>
              </a:solidFill>
            </a:endParaRPr>
          </a:p>
          <a:p>
            <a:pPr marL="285750" indent="-285750">
              <a:spcBef>
                <a:spcPts val="600"/>
              </a:spcBef>
              <a:buFont typeface="Arial" panose="020B0604020202020204" pitchFamily="34" charset="0"/>
              <a:buChar char="•"/>
            </a:pPr>
            <a:r>
              <a:rPr lang="en-US" dirty="0">
                <a:solidFill>
                  <a:schemeClr val="tx1">
                    <a:lumMod val="75000"/>
                  </a:schemeClr>
                </a:solidFill>
              </a:rPr>
              <a:t>Better performance for safe code</a:t>
            </a:r>
          </a:p>
          <a:p>
            <a:pPr marL="742950" lvl="1" indent="-285750">
              <a:spcBef>
                <a:spcPts val="600"/>
              </a:spcBef>
              <a:buFont typeface="Arial" panose="020B0604020202020204" pitchFamily="34" charset="0"/>
              <a:buChar char="•"/>
            </a:pPr>
            <a:r>
              <a:rPr lang="en-US" dirty="0">
                <a:solidFill>
                  <a:schemeClr val="tx1">
                    <a:lumMod val="75000"/>
                  </a:schemeClr>
                </a:solidFill>
              </a:rPr>
              <a:t>Reassign ref</a:t>
            </a:r>
          </a:p>
          <a:p>
            <a:pPr marL="742950" lvl="1" indent="-285750">
              <a:spcBef>
                <a:spcPts val="600"/>
              </a:spcBef>
              <a:buFont typeface="Arial" panose="020B0604020202020204" pitchFamily="34" charset="0"/>
              <a:buChar char="•"/>
            </a:pPr>
            <a:r>
              <a:rPr lang="en-US" dirty="0">
                <a:solidFill>
                  <a:schemeClr val="tx1">
                    <a:lumMod val="75000"/>
                  </a:schemeClr>
                </a:solidFill>
              </a:rPr>
              <a:t>Generic constraints</a:t>
            </a:r>
          </a:p>
          <a:p>
            <a:pPr marL="742950" lvl="1" indent="-285750">
              <a:spcBef>
                <a:spcPts val="600"/>
              </a:spcBef>
              <a:buFont typeface="Arial" panose="020B0604020202020204" pitchFamily="34" charset="0"/>
              <a:buChar char="•"/>
            </a:pPr>
            <a:r>
              <a:rPr lang="en-US" dirty="0" err="1">
                <a:solidFill>
                  <a:schemeClr val="tx1">
                    <a:lumMod val="75000"/>
                  </a:schemeClr>
                </a:solidFill>
              </a:rPr>
              <a:t>etc</a:t>
            </a:r>
            <a:endParaRPr lang="en-US" dirty="0">
              <a:solidFill>
                <a:schemeClr val="tx1">
                  <a:lumMod val="75000"/>
                </a:schemeClr>
              </a:solidFill>
            </a:endParaRPr>
          </a:p>
          <a:p>
            <a:pPr marL="285750" indent="-285750">
              <a:spcBef>
                <a:spcPts val="600"/>
              </a:spcBef>
              <a:buFont typeface="Arial" panose="020B0604020202020204" pitchFamily="34" charset="0"/>
              <a:buChar char="•"/>
            </a:pPr>
            <a:r>
              <a:rPr lang="en-US" dirty="0">
                <a:solidFill>
                  <a:schemeClr val="tx1">
                    <a:lumMod val="75000"/>
                  </a:schemeClr>
                </a:solidFill>
              </a:rPr>
              <a:t>Other enhancements</a:t>
            </a:r>
          </a:p>
          <a:p>
            <a:pPr marL="742950" lvl="1" indent="-285750">
              <a:spcBef>
                <a:spcPts val="600"/>
              </a:spcBef>
              <a:buFont typeface="Arial" panose="020B0604020202020204" pitchFamily="34" charset="0"/>
              <a:buChar char="•"/>
            </a:pPr>
            <a:r>
              <a:rPr lang="en-US" dirty="0">
                <a:solidFill>
                  <a:schemeClr val="tx1">
                    <a:lumMod val="75000"/>
                  </a:schemeClr>
                </a:solidFill>
              </a:rPr>
              <a:t>Testing tuples</a:t>
            </a:r>
          </a:p>
          <a:p>
            <a:pPr marL="742950" lvl="1" indent="-285750">
              <a:spcBef>
                <a:spcPts val="600"/>
              </a:spcBef>
              <a:buFont typeface="Arial" panose="020B0604020202020204" pitchFamily="34" charset="0"/>
              <a:buChar char="•"/>
            </a:pPr>
            <a:r>
              <a:rPr lang="en-US" dirty="0">
                <a:solidFill>
                  <a:schemeClr val="tx1">
                    <a:lumMod val="75000"/>
                  </a:schemeClr>
                </a:solidFill>
              </a:rPr>
              <a:t>Expression variables</a:t>
            </a:r>
          </a:p>
          <a:p>
            <a:pPr marL="742950" lvl="1" indent="-285750">
              <a:spcBef>
                <a:spcPts val="600"/>
              </a:spcBef>
              <a:buFont typeface="Arial" panose="020B0604020202020204" pitchFamily="34" charset="0"/>
              <a:buChar char="•"/>
            </a:pPr>
            <a:r>
              <a:rPr lang="en-US" dirty="0">
                <a:solidFill>
                  <a:schemeClr val="tx1">
                    <a:lumMod val="75000"/>
                  </a:schemeClr>
                </a:solidFill>
              </a:rPr>
              <a:t>Backing fields</a:t>
            </a:r>
          </a:p>
          <a:p>
            <a:pPr marL="742950" lvl="1" indent="-285750">
              <a:spcBef>
                <a:spcPts val="600"/>
              </a:spcBef>
              <a:buFont typeface="Arial" panose="020B0604020202020204" pitchFamily="34" charset="0"/>
              <a:buChar char="•"/>
            </a:pPr>
            <a:r>
              <a:rPr lang="en-US" dirty="0" err="1">
                <a:solidFill>
                  <a:schemeClr val="tx1">
                    <a:lumMod val="75000"/>
                  </a:schemeClr>
                </a:solidFill>
              </a:rPr>
              <a:t>etc</a:t>
            </a:r>
            <a:endParaRPr lang="en-US" dirty="0">
              <a:solidFill>
                <a:schemeClr val="tx1">
                  <a:lumMod val="75000"/>
                </a:schemeClr>
              </a:solidFill>
            </a:endParaRPr>
          </a:p>
        </p:txBody>
      </p:sp>
      <p:sp>
        <p:nvSpPr>
          <p:cNvPr id="19" name="TextBox 3">
            <a:extLst>
              <a:ext uri="{FF2B5EF4-FFF2-40B4-BE49-F238E27FC236}">
                <a16:creationId xmlns:a16="http://schemas.microsoft.com/office/drawing/2014/main" id="{0BFD9317-1B60-4F36-A1C6-D0252928BCE6}"/>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3"/>
              </a:rPr>
              <a:t>https://docs.microsoft.com/en-us/dotnet/csharp/whats-new/csharp-7</a:t>
            </a:r>
            <a:r>
              <a:rPr lang="en-US" sz="1600" dirty="0">
                <a:solidFill>
                  <a:schemeClr val="accent1"/>
                </a:solidFill>
              </a:rPr>
              <a:t> </a:t>
            </a:r>
          </a:p>
        </p:txBody>
      </p:sp>
    </p:spTree>
    <p:extLst>
      <p:ext uri="{BB962C8B-B14F-4D97-AF65-F5344CB8AC3E}">
        <p14:creationId xmlns:p14="http://schemas.microsoft.com/office/powerpoint/2010/main" val="39780119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11480" y="9144"/>
            <a:ext cx="9601200" cy="896112"/>
          </a:xfrm>
        </p:spPr>
        <p:txBody>
          <a:bodyPr/>
          <a:lstStyle/>
          <a:p>
            <a:r>
              <a:rPr lang="en-US" altLang="en-US" dirty="0"/>
              <a:t>New Features in C# 8</a:t>
            </a:r>
          </a:p>
        </p:txBody>
      </p:sp>
      <p:sp>
        <p:nvSpPr>
          <p:cNvPr id="4" name="Content Placeholder 3">
            <a:extLst>
              <a:ext uri="{FF2B5EF4-FFF2-40B4-BE49-F238E27FC236}">
                <a16:creationId xmlns:a16="http://schemas.microsoft.com/office/drawing/2014/main" id="{ACBF148B-EB9E-4EBF-8F78-7E359715FF56}"/>
              </a:ext>
            </a:extLst>
          </p:cNvPr>
          <p:cNvSpPr>
            <a:spLocks noGrp="1"/>
          </p:cNvSpPr>
          <p:nvPr>
            <p:ph sz="half" idx="1"/>
          </p:nvPr>
        </p:nvSpPr>
        <p:spPr>
          <a:xfrm>
            <a:off x="841248" y="1143000"/>
            <a:ext cx="5184648" cy="5257800"/>
          </a:xfrm>
        </p:spPr>
        <p:txBody>
          <a:bodyPr>
            <a:normAutofit/>
          </a:bodyPr>
          <a:lstStyle/>
          <a:p>
            <a:r>
              <a:rPr lang="en-US" dirty="0" err="1"/>
              <a:t>Readonly</a:t>
            </a:r>
            <a:r>
              <a:rPr lang="en-US" dirty="0"/>
              <a:t> members</a:t>
            </a:r>
          </a:p>
          <a:p>
            <a:r>
              <a:rPr lang="en-US" dirty="0"/>
              <a:t>Default interface methods</a:t>
            </a:r>
          </a:p>
          <a:p>
            <a:r>
              <a:rPr lang="en-US" dirty="0"/>
              <a:t>Pattern matching enhancements:</a:t>
            </a:r>
          </a:p>
          <a:p>
            <a:r>
              <a:rPr lang="en-US" dirty="0"/>
              <a:t>Switch expressions</a:t>
            </a:r>
          </a:p>
          <a:p>
            <a:r>
              <a:rPr lang="en-US" dirty="0"/>
              <a:t>Property patterns</a:t>
            </a:r>
          </a:p>
          <a:p>
            <a:r>
              <a:rPr lang="en-US" dirty="0"/>
              <a:t>Tuple patterns</a:t>
            </a:r>
          </a:p>
          <a:p>
            <a:r>
              <a:rPr lang="en-US" dirty="0"/>
              <a:t>Positional patterns</a:t>
            </a:r>
          </a:p>
          <a:p>
            <a:r>
              <a:rPr lang="en-US" dirty="0"/>
              <a:t>Using declarations</a:t>
            </a:r>
          </a:p>
          <a:p>
            <a:r>
              <a:rPr lang="en-US" dirty="0"/>
              <a:t>Static local functions</a:t>
            </a:r>
          </a:p>
        </p:txBody>
      </p:sp>
      <p:sp>
        <p:nvSpPr>
          <p:cNvPr id="5" name="Content Placeholder 4">
            <a:extLst>
              <a:ext uri="{FF2B5EF4-FFF2-40B4-BE49-F238E27FC236}">
                <a16:creationId xmlns:a16="http://schemas.microsoft.com/office/drawing/2014/main" id="{1D69E4BA-B86D-472F-B151-DD46D12FFD66}"/>
              </a:ext>
            </a:extLst>
          </p:cNvPr>
          <p:cNvSpPr>
            <a:spLocks noGrp="1"/>
          </p:cNvSpPr>
          <p:nvPr>
            <p:ph sz="half" idx="2"/>
          </p:nvPr>
        </p:nvSpPr>
        <p:spPr>
          <a:xfrm>
            <a:off x="6172200" y="1143000"/>
            <a:ext cx="5184648" cy="5257800"/>
          </a:xfrm>
        </p:spPr>
        <p:txBody>
          <a:bodyPr>
            <a:normAutofit/>
          </a:bodyPr>
          <a:lstStyle/>
          <a:p>
            <a:r>
              <a:rPr lang="en-US" dirty="0"/>
              <a:t>Disposable ref structs</a:t>
            </a:r>
          </a:p>
          <a:p>
            <a:r>
              <a:rPr lang="en-US" dirty="0"/>
              <a:t>Nullable reference types</a:t>
            </a:r>
          </a:p>
          <a:p>
            <a:r>
              <a:rPr lang="en-US" dirty="0"/>
              <a:t>Asynchronous streams</a:t>
            </a:r>
          </a:p>
          <a:p>
            <a:r>
              <a:rPr lang="en-US" dirty="0"/>
              <a:t>Asynchronous disposable</a:t>
            </a:r>
          </a:p>
          <a:p>
            <a:r>
              <a:rPr lang="en-US" dirty="0"/>
              <a:t>Indices and ranges</a:t>
            </a:r>
          </a:p>
          <a:p>
            <a:r>
              <a:rPr lang="en-US" dirty="0"/>
              <a:t>Null-coalescing assignment</a:t>
            </a:r>
          </a:p>
          <a:p>
            <a:r>
              <a:rPr lang="en-US" dirty="0"/>
              <a:t>Unmanaged constructed types</a:t>
            </a:r>
          </a:p>
          <a:p>
            <a:r>
              <a:rPr lang="en-US" dirty="0" err="1"/>
              <a:t>Stackalloc</a:t>
            </a:r>
            <a:r>
              <a:rPr lang="en-US" dirty="0"/>
              <a:t> in nested expressions</a:t>
            </a:r>
          </a:p>
          <a:p>
            <a:r>
              <a:rPr lang="en-US" dirty="0"/>
              <a:t>Enhancement of interpolated verbatim strings</a:t>
            </a:r>
          </a:p>
        </p:txBody>
      </p:sp>
      <p:sp>
        <p:nvSpPr>
          <p:cNvPr id="2" name="Footer Placeholder 1"/>
          <p:cNvSpPr>
            <a:spLocks noGrp="1"/>
          </p:cNvSpPr>
          <p:nvPr>
            <p:ph type="ftr" sz="quarter" idx="11"/>
          </p:nvPr>
        </p:nvSpPr>
        <p:spPr>
          <a:xfrm>
            <a:off x="1981200" y="6547104"/>
            <a:ext cx="8229600" cy="274320"/>
          </a:xfrm>
        </p:spPr>
        <p:txBody>
          <a:bodyPr/>
          <a:lstStyle/>
          <a:p>
            <a:r>
              <a:rPr lang="en-US"/>
              <a:t>Copyright 2021 by Mark Reynolds</a:t>
            </a:r>
          </a:p>
        </p:txBody>
      </p:sp>
      <p:sp>
        <p:nvSpPr>
          <p:cNvPr id="3" name="Slide Number Placeholder 2"/>
          <p:cNvSpPr>
            <a:spLocks noGrp="1"/>
          </p:cNvSpPr>
          <p:nvPr>
            <p:ph type="sldNum" sz="quarter" idx="12"/>
          </p:nvPr>
        </p:nvSpPr>
        <p:spPr>
          <a:xfrm>
            <a:off x="228600" y="6547104"/>
            <a:ext cx="457200" cy="274320"/>
          </a:xfrm>
        </p:spPr>
        <p:txBody>
          <a:bodyPr/>
          <a:lstStyle/>
          <a:p>
            <a:fld id="{6813DC8C-A616-47C4-99E2-1208BE02F915}" type="slidenum">
              <a:rPr lang="en-US" smtClean="0"/>
              <a:pPr/>
              <a:t>14</a:t>
            </a:fld>
            <a:endParaRPr lang="en-US"/>
          </a:p>
        </p:txBody>
      </p:sp>
      <p:sp>
        <p:nvSpPr>
          <p:cNvPr id="12" name="TextBox 3">
            <a:extLst>
              <a:ext uri="{FF2B5EF4-FFF2-40B4-BE49-F238E27FC236}">
                <a16:creationId xmlns:a16="http://schemas.microsoft.com/office/drawing/2014/main" id="{D2D5DD48-6ACF-4805-BF9D-416361973254}"/>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3">
                  <a:extLst>
                    <a:ext uri="{A12FA001-AC4F-418D-AE19-62706E023703}">
                      <ahyp:hlinkClr xmlns:ahyp="http://schemas.microsoft.com/office/drawing/2018/hyperlinkcolor" val="tx"/>
                    </a:ext>
                  </a:extLst>
                </a:hlinkClick>
              </a:rPr>
              <a:t>https://docs.microsoft.com/en-us/dotnet/csharp/whats-new/csharp-8</a:t>
            </a:r>
            <a:endParaRPr lang="en-US" sz="1600" dirty="0">
              <a:solidFill>
                <a:schemeClr val="accent1"/>
              </a:solidFill>
            </a:endParaRPr>
          </a:p>
        </p:txBody>
      </p:sp>
    </p:spTree>
    <p:extLst>
      <p:ext uri="{BB962C8B-B14F-4D97-AF65-F5344CB8AC3E}">
        <p14:creationId xmlns:p14="http://schemas.microsoft.com/office/powerpoint/2010/main" val="350605120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11480" y="9144"/>
            <a:ext cx="9601200" cy="896112"/>
          </a:xfrm>
        </p:spPr>
        <p:txBody>
          <a:bodyPr/>
          <a:lstStyle/>
          <a:p>
            <a:r>
              <a:rPr lang="en-US" altLang="en-US" dirty="0"/>
              <a:t>New Features in C# 9</a:t>
            </a:r>
          </a:p>
        </p:txBody>
      </p:sp>
      <p:sp>
        <p:nvSpPr>
          <p:cNvPr id="6" name="Text Placeholder 5">
            <a:extLst>
              <a:ext uri="{FF2B5EF4-FFF2-40B4-BE49-F238E27FC236}">
                <a16:creationId xmlns:a16="http://schemas.microsoft.com/office/drawing/2014/main" id="{DCC3D3A7-74CD-4373-907D-34FEAABB4DCF}"/>
              </a:ext>
            </a:extLst>
          </p:cNvPr>
          <p:cNvSpPr>
            <a:spLocks noGrp="1"/>
          </p:cNvSpPr>
          <p:nvPr>
            <p:ph type="body" idx="1"/>
          </p:nvPr>
        </p:nvSpPr>
        <p:spPr>
          <a:xfrm>
            <a:off x="841375" y="1023937"/>
            <a:ext cx="5157788" cy="822325"/>
          </a:xfrm>
        </p:spPr>
        <p:txBody>
          <a:bodyPr/>
          <a:lstStyle/>
          <a:p>
            <a:r>
              <a:rPr lang="en-US" dirty="0"/>
              <a:t>Hot new features</a:t>
            </a:r>
          </a:p>
        </p:txBody>
      </p:sp>
      <p:sp>
        <p:nvSpPr>
          <p:cNvPr id="4" name="Content Placeholder 3">
            <a:extLst>
              <a:ext uri="{FF2B5EF4-FFF2-40B4-BE49-F238E27FC236}">
                <a16:creationId xmlns:a16="http://schemas.microsoft.com/office/drawing/2014/main" id="{ACBF148B-EB9E-4EBF-8F78-7E359715FF56}"/>
              </a:ext>
            </a:extLst>
          </p:cNvPr>
          <p:cNvSpPr>
            <a:spLocks noGrp="1"/>
          </p:cNvSpPr>
          <p:nvPr>
            <p:ph sz="half" idx="2"/>
          </p:nvPr>
        </p:nvSpPr>
        <p:spPr>
          <a:xfrm>
            <a:off x="841247" y="1965960"/>
            <a:ext cx="5157216" cy="4434840"/>
          </a:xfrm>
        </p:spPr>
        <p:txBody>
          <a:bodyPr>
            <a:normAutofit fontScale="85000" lnSpcReduction="20000"/>
          </a:bodyPr>
          <a:lstStyle/>
          <a:p>
            <a:r>
              <a:rPr lang="en-US" dirty="0"/>
              <a:t>Init only setters (in properties)</a:t>
            </a:r>
          </a:p>
          <a:p>
            <a:r>
              <a:rPr lang="en-US" dirty="0"/>
              <a:t>Target-typed new expressions</a:t>
            </a:r>
          </a:p>
          <a:p>
            <a:r>
              <a:rPr lang="en-US" dirty="0"/>
              <a:t>Records</a:t>
            </a:r>
          </a:p>
          <a:p>
            <a:r>
              <a:rPr lang="en-US" dirty="0"/>
              <a:t>Pattern matching enhancements</a:t>
            </a:r>
          </a:p>
          <a:p>
            <a:r>
              <a:rPr lang="en-US" dirty="0"/>
              <a:t>Top-level statements</a:t>
            </a:r>
          </a:p>
        </p:txBody>
      </p:sp>
      <p:sp>
        <p:nvSpPr>
          <p:cNvPr id="7" name="Text Placeholder 6">
            <a:extLst>
              <a:ext uri="{FF2B5EF4-FFF2-40B4-BE49-F238E27FC236}">
                <a16:creationId xmlns:a16="http://schemas.microsoft.com/office/drawing/2014/main" id="{15CB3E4C-8D25-443E-BD8D-B623589CAC3F}"/>
              </a:ext>
            </a:extLst>
          </p:cNvPr>
          <p:cNvSpPr>
            <a:spLocks noGrp="1"/>
          </p:cNvSpPr>
          <p:nvPr>
            <p:ph type="body" sz="quarter" idx="3"/>
          </p:nvPr>
        </p:nvSpPr>
        <p:spPr>
          <a:xfrm>
            <a:off x="6172200" y="1023937"/>
            <a:ext cx="5157788" cy="822325"/>
          </a:xfrm>
        </p:spPr>
        <p:txBody>
          <a:bodyPr/>
          <a:lstStyle/>
          <a:p>
            <a:r>
              <a:rPr lang="en-US" dirty="0"/>
              <a:t>Some other features</a:t>
            </a:r>
          </a:p>
        </p:txBody>
      </p:sp>
      <p:sp>
        <p:nvSpPr>
          <p:cNvPr id="5" name="Content Placeholder 4">
            <a:extLst>
              <a:ext uri="{FF2B5EF4-FFF2-40B4-BE49-F238E27FC236}">
                <a16:creationId xmlns:a16="http://schemas.microsoft.com/office/drawing/2014/main" id="{1D69E4BA-B86D-472F-B151-DD46D12FFD66}"/>
              </a:ext>
            </a:extLst>
          </p:cNvPr>
          <p:cNvSpPr>
            <a:spLocks noGrp="1"/>
          </p:cNvSpPr>
          <p:nvPr>
            <p:ph sz="quarter" idx="4"/>
          </p:nvPr>
        </p:nvSpPr>
        <p:spPr>
          <a:xfrm>
            <a:off x="6172199" y="1965960"/>
            <a:ext cx="5157216" cy="4434840"/>
          </a:xfrm>
        </p:spPr>
        <p:txBody>
          <a:bodyPr>
            <a:normAutofit fontScale="85000" lnSpcReduction="20000"/>
          </a:bodyPr>
          <a:lstStyle/>
          <a:p>
            <a:r>
              <a:rPr lang="en-US" dirty="0"/>
              <a:t>Target-typed conditional expressions</a:t>
            </a:r>
          </a:p>
          <a:p>
            <a:r>
              <a:rPr lang="en-US" dirty="0"/>
              <a:t>Covariant return types</a:t>
            </a:r>
          </a:p>
          <a:p>
            <a:r>
              <a:rPr lang="en-US" dirty="0"/>
              <a:t>Native sized integers</a:t>
            </a:r>
          </a:p>
          <a:p>
            <a:r>
              <a:rPr lang="en-US" dirty="0"/>
              <a:t>Function pointers</a:t>
            </a:r>
          </a:p>
          <a:p>
            <a:r>
              <a:rPr lang="en-US" dirty="0"/>
              <a:t>Suppress emitting </a:t>
            </a:r>
            <a:r>
              <a:rPr lang="en-US" dirty="0" err="1"/>
              <a:t>localsinit</a:t>
            </a:r>
            <a:r>
              <a:rPr lang="en-US" dirty="0"/>
              <a:t> flag</a:t>
            </a:r>
          </a:p>
          <a:p>
            <a:r>
              <a:rPr lang="en-US" dirty="0"/>
              <a:t>static anonymous functions</a:t>
            </a:r>
          </a:p>
          <a:p>
            <a:r>
              <a:rPr lang="en-US" dirty="0"/>
              <a:t>Extension </a:t>
            </a:r>
            <a:r>
              <a:rPr lang="en-US" dirty="0" err="1"/>
              <a:t>GetEnumerator</a:t>
            </a:r>
            <a:r>
              <a:rPr lang="en-US" dirty="0"/>
              <a:t> support for foreach loops</a:t>
            </a:r>
          </a:p>
          <a:p>
            <a:r>
              <a:rPr lang="en-US" dirty="0"/>
              <a:t>Lambda discard parameters</a:t>
            </a:r>
          </a:p>
          <a:p>
            <a:r>
              <a:rPr lang="en-US" dirty="0"/>
              <a:t>Attributes on local functions</a:t>
            </a:r>
          </a:p>
          <a:p>
            <a:r>
              <a:rPr lang="en-US" dirty="0"/>
              <a:t>Module initializers</a:t>
            </a:r>
          </a:p>
          <a:p>
            <a:r>
              <a:rPr lang="en-US" dirty="0"/>
              <a:t>New features for partial methods</a:t>
            </a:r>
          </a:p>
        </p:txBody>
      </p:sp>
      <p:sp>
        <p:nvSpPr>
          <p:cNvPr id="2" name="Footer Placeholder 1"/>
          <p:cNvSpPr>
            <a:spLocks noGrp="1"/>
          </p:cNvSpPr>
          <p:nvPr>
            <p:ph type="ftr" sz="quarter" idx="11"/>
          </p:nvPr>
        </p:nvSpPr>
        <p:spPr>
          <a:xfrm>
            <a:off x="1981200" y="6547104"/>
            <a:ext cx="8229600" cy="274320"/>
          </a:xfrm>
        </p:spPr>
        <p:txBody>
          <a:bodyPr/>
          <a:lstStyle/>
          <a:p>
            <a:r>
              <a:rPr lang="en-US"/>
              <a:t>Copyright 2021 by Mark Reynolds</a:t>
            </a:r>
          </a:p>
        </p:txBody>
      </p:sp>
      <p:sp>
        <p:nvSpPr>
          <p:cNvPr id="3" name="Slide Number Placeholder 2"/>
          <p:cNvSpPr>
            <a:spLocks noGrp="1"/>
          </p:cNvSpPr>
          <p:nvPr>
            <p:ph type="sldNum" sz="quarter" idx="12"/>
          </p:nvPr>
        </p:nvSpPr>
        <p:spPr>
          <a:xfrm>
            <a:off x="228600" y="6547104"/>
            <a:ext cx="457200" cy="274320"/>
          </a:xfrm>
        </p:spPr>
        <p:txBody>
          <a:bodyPr/>
          <a:lstStyle/>
          <a:p>
            <a:fld id="{6813DC8C-A616-47C4-99E2-1208BE02F915}" type="slidenum">
              <a:rPr lang="en-US" smtClean="0"/>
              <a:pPr/>
              <a:t>15</a:t>
            </a:fld>
            <a:endParaRPr lang="en-US"/>
          </a:p>
        </p:txBody>
      </p:sp>
      <p:sp>
        <p:nvSpPr>
          <p:cNvPr id="12" name="TextBox 3">
            <a:extLst>
              <a:ext uri="{FF2B5EF4-FFF2-40B4-BE49-F238E27FC236}">
                <a16:creationId xmlns:a16="http://schemas.microsoft.com/office/drawing/2014/main" id="{D2D5DD48-6ACF-4805-BF9D-416361973254}"/>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3"/>
              </a:rPr>
              <a:t>https://docs.microsoft.com/en-us/dotnet/csharp/whats-new/csharp-9</a:t>
            </a:r>
            <a:r>
              <a:rPr lang="en-US" sz="1600" dirty="0">
                <a:solidFill>
                  <a:schemeClr val="accent1"/>
                </a:solidFill>
              </a:rPr>
              <a:t> </a:t>
            </a:r>
          </a:p>
        </p:txBody>
      </p:sp>
      <p:sp>
        <p:nvSpPr>
          <p:cNvPr id="10" name="Rectangle: Rounded Corners 9">
            <a:extLst>
              <a:ext uri="{FF2B5EF4-FFF2-40B4-BE49-F238E27FC236}">
                <a16:creationId xmlns:a16="http://schemas.microsoft.com/office/drawing/2014/main" id="{2FFC92E7-CFBF-42D1-8C20-CDB30EE91B9B}"/>
              </a:ext>
            </a:extLst>
          </p:cNvPr>
          <p:cNvSpPr/>
          <p:nvPr/>
        </p:nvSpPr>
        <p:spPr>
          <a:xfrm>
            <a:off x="1066800" y="3872204"/>
            <a:ext cx="4145280" cy="2190042"/>
          </a:xfrm>
          <a:prstGeom prst="roundRect">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0000"/>
                </a:solidFill>
              </a:rPr>
              <a:t>Keep asking yourself:</a:t>
            </a:r>
          </a:p>
          <a:p>
            <a:r>
              <a:rPr lang="en-US" dirty="0">
                <a:solidFill>
                  <a:srgbClr val="000000"/>
                </a:solidFill>
              </a:rPr>
              <a:t>Is it more readable?</a:t>
            </a:r>
          </a:p>
          <a:p>
            <a:r>
              <a:rPr lang="en-US" dirty="0">
                <a:solidFill>
                  <a:srgbClr val="000000"/>
                </a:solidFill>
              </a:rPr>
              <a:t>Is it testable?</a:t>
            </a:r>
          </a:p>
          <a:p>
            <a:r>
              <a:rPr lang="en-US" dirty="0">
                <a:solidFill>
                  <a:srgbClr val="000000"/>
                </a:solidFill>
              </a:rPr>
              <a:t>Is it more maintainable?</a:t>
            </a:r>
          </a:p>
          <a:p>
            <a:r>
              <a:rPr lang="en-US" dirty="0">
                <a:solidFill>
                  <a:srgbClr val="000000"/>
                </a:solidFill>
              </a:rPr>
              <a:t>Is it more robust?</a:t>
            </a:r>
          </a:p>
          <a:p>
            <a:r>
              <a:rPr lang="en-US" dirty="0">
                <a:solidFill>
                  <a:srgbClr val="000000"/>
                </a:solidFill>
              </a:rPr>
              <a:t>Where would I have used it?</a:t>
            </a:r>
          </a:p>
          <a:p>
            <a:r>
              <a:rPr lang="en-US" dirty="0">
                <a:solidFill>
                  <a:srgbClr val="000000"/>
                </a:solidFill>
              </a:rPr>
              <a:t>(for me) Is it teachable? To whom?</a:t>
            </a:r>
          </a:p>
        </p:txBody>
      </p:sp>
    </p:spTree>
    <p:extLst>
      <p:ext uri="{BB962C8B-B14F-4D97-AF65-F5344CB8AC3E}">
        <p14:creationId xmlns:p14="http://schemas.microsoft.com/office/powerpoint/2010/main" val="36725270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fade">
                                      <p:cBhvr>
                                        <p:cTn id="40" dur="500"/>
                                        <p:tgtEl>
                                          <p:spTgt spid="5">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uiExpand="1" build="p"/>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57900A6-967D-4F05-ABC3-B825E9469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880171"/>
            <a:ext cx="4785714" cy="17142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6BC6D7-4BF4-419D-BCB8-BA4627A3CCFA}"/>
              </a:ext>
            </a:extLst>
          </p:cNvPr>
          <p:cNvSpPr>
            <a:spLocks noGrp="1"/>
          </p:cNvSpPr>
          <p:nvPr>
            <p:ph type="title"/>
          </p:nvPr>
        </p:nvSpPr>
        <p:spPr>
          <a:xfrm>
            <a:off x="411480" y="0"/>
            <a:ext cx="9601200" cy="914400"/>
          </a:xfrm>
        </p:spPr>
        <p:txBody>
          <a:bodyPr>
            <a:normAutofit/>
          </a:bodyPr>
          <a:lstStyle/>
          <a:p>
            <a:r>
              <a:rPr lang="en-US" dirty="0"/>
              <a:t>Init only setters (in properties)</a:t>
            </a:r>
          </a:p>
        </p:txBody>
      </p:sp>
      <p:sp>
        <p:nvSpPr>
          <p:cNvPr id="5" name="Footer Placeholder 4">
            <a:extLst>
              <a:ext uri="{FF2B5EF4-FFF2-40B4-BE49-F238E27FC236}">
                <a16:creationId xmlns:a16="http://schemas.microsoft.com/office/drawing/2014/main" id="{5A8BD5B5-56CE-4609-8757-6C7FB846E699}"/>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D5163025-C5F4-4ACC-BD62-D8BAF08D8029}"/>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16</a:t>
            </a:fld>
            <a:endParaRPr lang="en-US"/>
          </a:p>
        </p:txBody>
      </p:sp>
      <p:sp>
        <p:nvSpPr>
          <p:cNvPr id="8" name="Callout: Line 7">
            <a:extLst>
              <a:ext uri="{FF2B5EF4-FFF2-40B4-BE49-F238E27FC236}">
                <a16:creationId xmlns:a16="http://schemas.microsoft.com/office/drawing/2014/main" id="{DF0872B6-7652-48C9-BC1C-3850C98AA460}"/>
              </a:ext>
            </a:extLst>
          </p:cNvPr>
          <p:cNvSpPr/>
          <p:nvPr/>
        </p:nvSpPr>
        <p:spPr>
          <a:xfrm>
            <a:off x="6096000" y="465901"/>
            <a:ext cx="2821258" cy="931340"/>
          </a:xfrm>
          <a:prstGeom prst="borderCallout1">
            <a:avLst>
              <a:gd name="adj1" fmla="val 16369"/>
              <a:gd name="adj2" fmla="val -425"/>
              <a:gd name="adj3" fmla="val 120138"/>
              <a:gd name="adj4" fmla="val -59518"/>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rPr>
              <a:t>Intellisense wants a setter,</a:t>
            </a:r>
            <a:br>
              <a:rPr lang="en-US" dirty="0">
                <a:solidFill>
                  <a:srgbClr val="000000"/>
                </a:solidFill>
              </a:rPr>
            </a:br>
            <a:r>
              <a:rPr lang="en-US" dirty="0">
                <a:solidFill>
                  <a:srgbClr val="000000"/>
                </a:solidFill>
              </a:rPr>
              <a:t>Compiler is happy,</a:t>
            </a:r>
          </a:p>
          <a:p>
            <a:r>
              <a:rPr lang="en-US" dirty="0">
                <a:solidFill>
                  <a:srgbClr val="000000"/>
                </a:solidFill>
              </a:rPr>
              <a:t>Presentation is messy</a:t>
            </a:r>
          </a:p>
        </p:txBody>
      </p:sp>
      <p:pic>
        <p:nvPicPr>
          <p:cNvPr id="2060" name="Picture 12">
            <a:extLst>
              <a:ext uri="{FF2B5EF4-FFF2-40B4-BE49-F238E27FC236}">
                <a16:creationId xmlns:a16="http://schemas.microsoft.com/office/drawing/2014/main" id="{AE8F4D14-ED90-4101-AA60-7CA6922F4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870" y="2209345"/>
            <a:ext cx="8528571" cy="46142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4F21592-8231-457E-BBF0-05615AD9BE4D}"/>
              </a:ext>
            </a:extLst>
          </p:cNvPr>
          <p:cNvPicPr>
            <a:picLocks noChangeAspect="1"/>
          </p:cNvPicPr>
          <p:nvPr/>
        </p:nvPicPr>
        <p:blipFill>
          <a:blip r:embed="rId4"/>
          <a:stretch>
            <a:fillRect/>
          </a:stretch>
        </p:blipFill>
        <p:spPr>
          <a:xfrm>
            <a:off x="3936423" y="2577886"/>
            <a:ext cx="5928572" cy="1128572"/>
          </a:xfrm>
          <a:prstGeom prst="rect">
            <a:avLst/>
          </a:prstGeom>
        </p:spPr>
      </p:pic>
      <p:sp>
        <p:nvSpPr>
          <p:cNvPr id="14" name="Callout: Line 13">
            <a:extLst>
              <a:ext uri="{FF2B5EF4-FFF2-40B4-BE49-F238E27FC236}">
                <a16:creationId xmlns:a16="http://schemas.microsoft.com/office/drawing/2014/main" id="{AA0C4E04-D31D-4259-AE8B-DFA5F9C2DF73}"/>
              </a:ext>
            </a:extLst>
          </p:cNvPr>
          <p:cNvSpPr/>
          <p:nvPr/>
        </p:nvSpPr>
        <p:spPr>
          <a:xfrm>
            <a:off x="8581721" y="1972904"/>
            <a:ext cx="3051291" cy="455906"/>
          </a:xfrm>
          <a:prstGeom prst="borderCallout1">
            <a:avLst>
              <a:gd name="adj1" fmla="val 16369"/>
              <a:gd name="adj2" fmla="val -425"/>
              <a:gd name="adj3" fmla="val 155165"/>
              <a:gd name="adj4" fmla="val -28557"/>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rPr>
              <a:t>No help from IDE   B-(</a:t>
            </a:r>
          </a:p>
        </p:txBody>
      </p:sp>
      <p:sp>
        <p:nvSpPr>
          <p:cNvPr id="22" name="Rectangle 21">
            <a:extLst>
              <a:ext uri="{FF2B5EF4-FFF2-40B4-BE49-F238E27FC236}">
                <a16:creationId xmlns:a16="http://schemas.microsoft.com/office/drawing/2014/main" id="{0043B412-C966-4AA9-8C6E-0E0CD2165EDA}"/>
              </a:ext>
            </a:extLst>
          </p:cNvPr>
          <p:cNvSpPr/>
          <p:nvPr/>
        </p:nvSpPr>
        <p:spPr>
          <a:xfrm>
            <a:off x="3879503" y="5309428"/>
            <a:ext cx="7963630" cy="1128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2BB930-06F4-4F9B-BE68-77577DEC1740}"/>
              </a:ext>
            </a:extLst>
          </p:cNvPr>
          <p:cNvPicPr>
            <a:picLocks noChangeAspect="1"/>
          </p:cNvPicPr>
          <p:nvPr/>
        </p:nvPicPr>
        <p:blipFill>
          <a:blip r:embed="rId5"/>
          <a:stretch>
            <a:fillRect/>
          </a:stretch>
        </p:blipFill>
        <p:spPr>
          <a:xfrm>
            <a:off x="4158701" y="3656099"/>
            <a:ext cx="6957143" cy="1500000"/>
          </a:xfrm>
          <a:prstGeom prst="rect">
            <a:avLst/>
          </a:prstGeom>
        </p:spPr>
      </p:pic>
    </p:spTree>
    <p:extLst>
      <p:ext uri="{BB962C8B-B14F-4D97-AF65-F5344CB8AC3E}">
        <p14:creationId xmlns:p14="http://schemas.microsoft.com/office/powerpoint/2010/main" val="278751117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0"/>
                                        </p:tgtEl>
                                        <p:attrNameLst>
                                          <p:attrName>style.visibility</p:attrName>
                                        </p:attrNameLst>
                                      </p:cBhvr>
                                      <p:to>
                                        <p:strVal val="visible"/>
                                      </p:to>
                                    </p:set>
                                    <p:animEffect transition="in" filter="fade">
                                      <p:cBhvr>
                                        <p:cTn id="12" dur="500"/>
                                        <p:tgtEl>
                                          <p:spTgt spid="2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par>
                          <p:cTn id="36" fill="hold">
                            <p:stCondLst>
                              <p:cond delay="500"/>
                            </p:stCondLst>
                            <p:childTnLst>
                              <p:par>
                                <p:cTn id="37" presetID="10" presetClass="exit" presetSubtype="0" fill="hold" grpId="0" nodeType="afterEffect">
                                  <p:stCondLst>
                                    <p:cond delay="0"/>
                                  </p:stCondLst>
                                  <p:childTnLst>
                                    <p:animEffect transition="out" filter="fade">
                                      <p:cBhvr>
                                        <p:cTn id="38" dur="500"/>
                                        <p:tgtEl>
                                          <p:spTgt spid="22"/>
                                        </p:tgtEl>
                                      </p:cBhvr>
                                    </p:animEffect>
                                    <p:set>
                                      <p:cBhvr>
                                        <p:cTn id="39"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9B610F4-EF05-4158-B3B6-9BA3A513E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13" y="4241172"/>
            <a:ext cx="8100000" cy="15142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50A28B9-33F7-416B-8F88-8A29DF2A7A49}"/>
              </a:ext>
            </a:extLst>
          </p:cNvPr>
          <p:cNvSpPr/>
          <p:nvPr/>
        </p:nvSpPr>
        <p:spPr>
          <a:xfrm>
            <a:off x="3203915" y="5027439"/>
            <a:ext cx="7707925" cy="552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D532E-5669-47C5-93F7-0A7FF94B5B17}"/>
              </a:ext>
            </a:extLst>
          </p:cNvPr>
          <p:cNvSpPr>
            <a:spLocks noGrp="1"/>
          </p:cNvSpPr>
          <p:nvPr>
            <p:ph type="title"/>
          </p:nvPr>
        </p:nvSpPr>
        <p:spPr>
          <a:xfrm>
            <a:off x="411480" y="0"/>
            <a:ext cx="9601200" cy="914400"/>
          </a:xfrm>
        </p:spPr>
        <p:txBody>
          <a:bodyPr/>
          <a:lstStyle/>
          <a:p>
            <a:r>
              <a:rPr lang="en-US" dirty="0"/>
              <a:t>Target-typed new expressions</a:t>
            </a:r>
          </a:p>
        </p:txBody>
      </p:sp>
      <p:sp>
        <p:nvSpPr>
          <p:cNvPr id="5" name="Footer Placeholder 4">
            <a:extLst>
              <a:ext uri="{FF2B5EF4-FFF2-40B4-BE49-F238E27FC236}">
                <a16:creationId xmlns:a16="http://schemas.microsoft.com/office/drawing/2014/main" id="{0B177AD8-F3DC-4FBD-A90C-25C8231038FD}"/>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AAB7FA81-652C-4051-AFC1-3D1398C0B094}"/>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17</a:t>
            </a:fld>
            <a:endParaRPr lang="en-US"/>
          </a:p>
        </p:txBody>
      </p:sp>
      <p:sp>
        <p:nvSpPr>
          <p:cNvPr id="8" name="TextBox 3">
            <a:extLst>
              <a:ext uri="{FF2B5EF4-FFF2-40B4-BE49-F238E27FC236}">
                <a16:creationId xmlns:a16="http://schemas.microsoft.com/office/drawing/2014/main" id="{88815CAA-FAF8-4B9F-BE50-1F5B6DAE9761}"/>
              </a:ext>
            </a:extLst>
          </p:cNvPr>
          <p:cNvSpPr txBox="1"/>
          <p:nvPr/>
        </p:nvSpPr>
        <p:spPr>
          <a:xfrm>
            <a:off x="137160" y="5879592"/>
            <a:ext cx="109728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3"/>
              </a:rPr>
              <a:t>https://www.thomasclaudiushuber.com/2020/09/08/c-9-0-target-typed-new-expressions/ </a:t>
            </a:r>
          </a:p>
          <a:p>
            <a:r>
              <a:rPr lang="en-US" sz="1600" dirty="0">
                <a:solidFill>
                  <a:schemeClr val="accent1"/>
                </a:solidFill>
                <a:hlinkClick r:id="rId3"/>
              </a:rPr>
              <a:t>https://docs.microsoft.com/en-us/dotnet/csharp/language-reference/proposals/csharp-9.0/target-typed-conditional-expression</a:t>
            </a:r>
            <a:r>
              <a:rPr lang="en-US" sz="1600" dirty="0">
                <a:solidFill>
                  <a:schemeClr val="accent1"/>
                </a:solidFill>
              </a:rPr>
              <a:t> </a:t>
            </a:r>
          </a:p>
        </p:txBody>
      </p:sp>
      <p:pic>
        <p:nvPicPr>
          <p:cNvPr id="1026" name="Picture 2">
            <a:extLst>
              <a:ext uri="{FF2B5EF4-FFF2-40B4-BE49-F238E27FC236}">
                <a16:creationId xmlns:a16="http://schemas.microsoft.com/office/drawing/2014/main" id="{72D11156-FBA6-4D25-81A9-A0EF5A437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36116"/>
            <a:ext cx="6928572" cy="3057143"/>
          </a:xfrm>
          <a:prstGeom prst="rect">
            <a:avLst/>
          </a:prstGeom>
          <a:noFill/>
          <a:extLst>
            <a:ext uri="{909E8E84-426E-40DD-AFC4-6F175D3DCCD1}">
              <a14:hiddenFill xmlns:a14="http://schemas.microsoft.com/office/drawing/2010/main">
                <a:solidFill>
                  <a:srgbClr val="FFFFFF"/>
                </a:solidFill>
              </a14:hiddenFill>
            </a:ext>
          </a:extLst>
        </p:spPr>
      </p:pic>
      <p:sp>
        <p:nvSpPr>
          <p:cNvPr id="9" name="Callout: Line 8">
            <a:extLst>
              <a:ext uri="{FF2B5EF4-FFF2-40B4-BE49-F238E27FC236}">
                <a16:creationId xmlns:a16="http://schemas.microsoft.com/office/drawing/2014/main" id="{06176FD8-7157-4162-8819-0CB71170EA76}"/>
              </a:ext>
            </a:extLst>
          </p:cNvPr>
          <p:cNvSpPr/>
          <p:nvPr/>
        </p:nvSpPr>
        <p:spPr>
          <a:xfrm>
            <a:off x="8034641" y="1102542"/>
            <a:ext cx="2275220" cy="455906"/>
          </a:xfrm>
          <a:prstGeom prst="borderCallout1">
            <a:avLst>
              <a:gd name="adj1" fmla="val 16369"/>
              <a:gd name="adj2" fmla="val -425"/>
              <a:gd name="adj3" fmla="val 88120"/>
              <a:gd name="adj4" fmla="val -51970"/>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rPr>
              <a:t>Nothing to see here</a:t>
            </a:r>
          </a:p>
        </p:txBody>
      </p:sp>
      <p:sp>
        <p:nvSpPr>
          <p:cNvPr id="10" name="Callout: Line 9">
            <a:extLst>
              <a:ext uri="{FF2B5EF4-FFF2-40B4-BE49-F238E27FC236}">
                <a16:creationId xmlns:a16="http://schemas.microsoft.com/office/drawing/2014/main" id="{DEA9A184-CC4C-4DDB-98A7-14EDD58E1C38}"/>
              </a:ext>
            </a:extLst>
          </p:cNvPr>
          <p:cNvSpPr/>
          <p:nvPr/>
        </p:nvSpPr>
        <p:spPr>
          <a:xfrm>
            <a:off x="9243060" y="3385257"/>
            <a:ext cx="2493385" cy="455906"/>
          </a:xfrm>
          <a:prstGeom prst="borderCallout1">
            <a:avLst>
              <a:gd name="adj1" fmla="val 16369"/>
              <a:gd name="adj2" fmla="val -425"/>
              <a:gd name="adj3" fmla="val 359643"/>
              <a:gd name="adj4" fmla="val -62084"/>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143000" algn="l"/>
              </a:tabLst>
            </a:pPr>
            <a:r>
              <a:rPr lang="en-US" dirty="0">
                <a:solidFill>
                  <a:srgbClr val="000000"/>
                </a:solidFill>
              </a:rPr>
              <a:t>What? 	tuples?</a:t>
            </a:r>
          </a:p>
        </p:txBody>
      </p:sp>
      <p:pic>
        <p:nvPicPr>
          <p:cNvPr id="1030" name="Picture 6">
            <a:extLst>
              <a:ext uri="{FF2B5EF4-FFF2-40B4-BE49-F238E27FC236}">
                <a16:creationId xmlns:a16="http://schemas.microsoft.com/office/drawing/2014/main" id="{6D2A39DF-EAF3-4539-8847-A6420BB8F0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59163"/>
            <a:ext cx="7942857" cy="1728572"/>
          </a:xfrm>
          <a:prstGeom prst="rect">
            <a:avLst/>
          </a:prstGeom>
          <a:noFill/>
          <a:extLst>
            <a:ext uri="{909E8E84-426E-40DD-AFC4-6F175D3DCCD1}">
              <a14:hiddenFill xmlns:a14="http://schemas.microsoft.com/office/drawing/2010/main">
                <a:solidFill>
                  <a:srgbClr val="FFFFFF"/>
                </a:solidFill>
              </a14:hiddenFill>
            </a:ext>
          </a:extLst>
        </p:spPr>
      </p:pic>
      <p:sp>
        <p:nvSpPr>
          <p:cNvPr id="13" name="Callout: Line 12">
            <a:extLst>
              <a:ext uri="{FF2B5EF4-FFF2-40B4-BE49-F238E27FC236}">
                <a16:creationId xmlns:a16="http://schemas.microsoft.com/office/drawing/2014/main" id="{8B01A042-A5AA-4609-AD9E-76985360C224}"/>
              </a:ext>
            </a:extLst>
          </p:cNvPr>
          <p:cNvSpPr/>
          <p:nvPr/>
        </p:nvSpPr>
        <p:spPr>
          <a:xfrm>
            <a:off x="3962510" y="3179509"/>
            <a:ext cx="3547244" cy="455906"/>
          </a:xfrm>
          <a:prstGeom prst="borderCallout1">
            <a:avLst>
              <a:gd name="adj1" fmla="val 16369"/>
              <a:gd name="adj2" fmla="val -425"/>
              <a:gd name="adj3" fmla="val -185765"/>
              <a:gd name="adj4" fmla="val -31241"/>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rPr>
              <a:t>OK, now you just messing with me!</a:t>
            </a:r>
          </a:p>
        </p:txBody>
      </p:sp>
      <p:sp>
        <p:nvSpPr>
          <p:cNvPr id="14" name="Callout: Line 13">
            <a:extLst>
              <a:ext uri="{FF2B5EF4-FFF2-40B4-BE49-F238E27FC236}">
                <a16:creationId xmlns:a16="http://schemas.microsoft.com/office/drawing/2014/main" id="{90668E93-D5BD-4401-8EE8-F428EF1889FC}"/>
              </a:ext>
            </a:extLst>
          </p:cNvPr>
          <p:cNvSpPr/>
          <p:nvPr/>
        </p:nvSpPr>
        <p:spPr>
          <a:xfrm>
            <a:off x="8796641" y="2754007"/>
            <a:ext cx="2717180" cy="455906"/>
          </a:xfrm>
          <a:prstGeom prst="borderCallout1">
            <a:avLst>
              <a:gd name="adj1" fmla="val 16369"/>
              <a:gd name="adj2" fmla="val -425"/>
              <a:gd name="adj3" fmla="val 347186"/>
              <a:gd name="adj4" fmla="val -48387"/>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rPr>
              <a:t>Nothing to see here either</a:t>
            </a:r>
          </a:p>
        </p:txBody>
      </p:sp>
    </p:spTree>
    <p:extLst>
      <p:ext uri="{BB962C8B-B14F-4D97-AF65-F5344CB8AC3E}">
        <p14:creationId xmlns:p14="http://schemas.microsoft.com/office/powerpoint/2010/main" val="388383315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grpId="0" nodeType="after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par>
                          <p:cTn id="29" fill="hold">
                            <p:stCondLst>
                              <p:cond delay="1000"/>
                            </p:stCondLst>
                            <p:childTnLst>
                              <p:par>
                                <p:cTn id="30" presetID="10" presetClass="entr" presetSubtype="0" fill="hold" grpId="0" nodeType="afterEffect">
                                  <p:stCondLst>
                                    <p:cond delay="5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026"/>
                                        </p:tgtEl>
                                      </p:cBhvr>
                                    </p:animEffect>
                                    <p:set>
                                      <p:cBhvr>
                                        <p:cTn id="37" dur="1" fill="hold">
                                          <p:stCondLst>
                                            <p:cond delay="499"/>
                                          </p:stCondLst>
                                        </p:cTn>
                                        <p:tgtEl>
                                          <p:spTgt spid="1026"/>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fade">
                                      <p:cBhvr>
                                        <p:cTn id="41" dur="500"/>
                                        <p:tgtEl>
                                          <p:spTgt spid="1030"/>
                                        </p:tgtEl>
                                      </p:cBhvr>
                                    </p:animEffect>
                                  </p:childTnLst>
                                </p:cTn>
                              </p:par>
                            </p:childTnLst>
                          </p:cTn>
                        </p:par>
                        <p:par>
                          <p:cTn id="42" fill="hold">
                            <p:stCondLst>
                              <p:cond delay="1000"/>
                            </p:stCondLst>
                            <p:childTnLst>
                              <p:par>
                                <p:cTn id="43" presetID="10" presetClass="entr" presetSubtype="0" fill="hold" grpId="0" nodeType="afterEffect">
                                  <p:stCondLst>
                                    <p:cond delay="5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9" grpId="1" animBg="1"/>
      <p:bldP spid="10" grpId="0" animBg="1"/>
      <p:bldP spid="13" grpId="0"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522F-C773-4728-A71A-37598A86B07A}"/>
              </a:ext>
            </a:extLst>
          </p:cNvPr>
          <p:cNvSpPr>
            <a:spLocks noGrp="1"/>
          </p:cNvSpPr>
          <p:nvPr>
            <p:ph type="title"/>
          </p:nvPr>
        </p:nvSpPr>
        <p:spPr>
          <a:xfrm>
            <a:off x="411480" y="0"/>
            <a:ext cx="9601200" cy="914400"/>
          </a:xfrm>
        </p:spPr>
        <p:txBody>
          <a:bodyPr>
            <a:normAutofit/>
          </a:bodyPr>
          <a:lstStyle/>
          <a:p>
            <a:r>
              <a:rPr lang="en-US" dirty="0"/>
              <a:t>Records part 1</a:t>
            </a:r>
          </a:p>
        </p:txBody>
      </p:sp>
      <p:sp>
        <p:nvSpPr>
          <p:cNvPr id="5" name="Footer Placeholder 4">
            <a:extLst>
              <a:ext uri="{FF2B5EF4-FFF2-40B4-BE49-F238E27FC236}">
                <a16:creationId xmlns:a16="http://schemas.microsoft.com/office/drawing/2014/main" id="{FCCAE2EF-0E13-4FD8-A514-076FBEF8BA23}"/>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EC7EDAA4-646A-471F-90FB-EF15DC844371}"/>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18</a:t>
            </a:fld>
            <a:endParaRPr lang="en-US"/>
          </a:p>
        </p:txBody>
      </p:sp>
      <p:pic>
        <p:nvPicPr>
          <p:cNvPr id="2050" name="Picture 2">
            <a:extLst>
              <a:ext uri="{FF2B5EF4-FFF2-40B4-BE49-F238E27FC236}">
                <a16:creationId xmlns:a16="http://schemas.microsoft.com/office/drawing/2014/main" id="{CDF8E49D-45F0-4E90-90CB-A07A19EE0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05" y="1060714"/>
            <a:ext cx="4271429" cy="14428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3ED1D35-2E84-412F-AC33-CB7D936388E7}"/>
              </a:ext>
            </a:extLst>
          </p:cNvPr>
          <p:cNvSpPr txBox="1"/>
          <p:nvPr/>
        </p:nvSpPr>
        <p:spPr>
          <a:xfrm>
            <a:off x="7071458" y="1060714"/>
            <a:ext cx="4891942" cy="923330"/>
          </a:xfrm>
          <a:prstGeom prst="rect">
            <a:avLst/>
          </a:prstGeom>
          <a:noFill/>
        </p:spPr>
        <p:txBody>
          <a:bodyPr wrap="square">
            <a:spAutoFit/>
          </a:bodyPr>
          <a:lstStyle/>
          <a:p>
            <a:r>
              <a:rPr lang="en-US" dirty="0">
                <a:solidFill>
                  <a:srgbClr val="333333"/>
                </a:solidFill>
                <a:latin typeface="Segoe UI" panose="020B0502040204020203" pitchFamily="34" charset="0"/>
              </a:rPr>
              <a:t>C# 9 Introduces a new keyword: record keyword. record keyword makes an object immutable and behave like a value type.</a:t>
            </a:r>
            <a:endParaRPr lang="en-US" dirty="0"/>
          </a:p>
        </p:txBody>
      </p:sp>
      <p:sp>
        <p:nvSpPr>
          <p:cNvPr id="10" name="TextBox 3">
            <a:extLst>
              <a:ext uri="{FF2B5EF4-FFF2-40B4-BE49-F238E27FC236}">
                <a16:creationId xmlns:a16="http://schemas.microsoft.com/office/drawing/2014/main" id="{9AAAF08D-2E62-4704-8B8E-585FE110A394}"/>
              </a:ext>
            </a:extLst>
          </p:cNvPr>
          <p:cNvSpPr txBox="1"/>
          <p:nvPr/>
        </p:nvSpPr>
        <p:spPr>
          <a:xfrm>
            <a:off x="137160" y="5879592"/>
            <a:ext cx="109728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3"/>
              </a:rPr>
              <a:t>https://anthonygiretti.com/2020/06/17/introducing-c-9-records/</a:t>
            </a:r>
            <a:endParaRPr lang="en-US" sz="1600" dirty="0">
              <a:solidFill>
                <a:schemeClr val="accent1"/>
              </a:solidFill>
            </a:endParaRPr>
          </a:p>
          <a:p>
            <a:r>
              <a:rPr lang="en-US" sz="1600" dirty="0">
                <a:solidFill>
                  <a:schemeClr val="accent1"/>
                </a:solidFill>
              </a:rPr>
              <a:t>https://devblogs.microsoft.com/dotnet/c-9-0-on-the-record/  </a:t>
            </a:r>
          </a:p>
        </p:txBody>
      </p:sp>
      <p:pic>
        <p:nvPicPr>
          <p:cNvPr id="5122" name="Picture 2">
            <a:extLst>
              <a:ext uri="{FF2B5EF4-FFF2-40B4-BE49-F238E27FC236}">
                <a16:creationId xmlns:a16="http://schemas.microsoft.com/office/drawing/2014/main" id="{984F9277-52FA-45D4-B29D-C615395FA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95" y="2151021"/>
            <a:ext cx="10257143" cy="372857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9D6E72C5-651B-43F2-921E-249EE6083F84}"/>
              </a:ext>
            </a:extLst>
          </p:cNvPr>
          <p:cNvSpPr/>
          <p:nvPr/>
        </p:nvSpPr>
        <p:spPr>
          <a:xfrm>
            <a:off x="737805" y="3200003"/>
            <a:ext cx="9790889" cy="875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a:extLst>
              <a:ext uri="{FF2B5EF4-FFF2-40B4-BE49-F238E27FC236}">
                <a16:creationId xmlns:a16="http://schemas.microsoft.com/office/drawing/2014/main" id="{54296EA2-FC23-4DE4-962F-4E5892BC45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9117" y="4129150"/>
            <a:ext cx="3667125" cy="19145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6DA7C3D-36F6-4984-A113-956BA894A70F}"/>
              </a:ext>
            </a:extLst>
          </p:cNvPr>
          <p:cNvSpPr/>
          <p:nvPr/>
        </p:nvSpPr>
        <p:spPr>
          <a:xfrm>
            <a:off x="8194357" y="4800455"/>
            <a:ext cx="3402173" cy="5526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15968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fade">
                                      <p:cBhvr>
                                        <p:cTn id="13" dur="500"/>
                                        <p:tgtEl>
                                          <p:spTgt spid="20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522F-C773-4728-A71A-37598A86B07A}"/>
              </a:ext>
            </a:extLst>
          </p:cNvPr>
          <p:cNvSpPr>
            <a:spLocks noGrp="1"/>
          </p:cNvSpPr>
          <p:nvPr>
            <p:ph type="title"/>
          </p:nvPr>
        </p:nvSpPr>
        <p:spPr>
          <a:xfrm>
            <a:off x="411480" y="0"/>
            <a:ext cx="9601200" cy="914400"/>
          </a:xfrm>
        </p:spPr>
        <p:txBody>
          <a:bodyPr>
            <a:normAutofit/>
          </a:bodyPr>
          <a:lstStyle/>
          <a:p>
            <a:r>
              <a:rPr lang="en-US" dirty="0"/>
              <a:t>Records part 2</a:t>
            </a:r>
          </a:p>
        </p:txBody>
      </p:sp>
      <p:sp>
        <p:nvSpPr>
          <p:cNvPr id="5" name="Footer Placeholder 4">
            <a:extLst>
              <a:ext uri="{FF2B5EF4-FFF2-40B4-BE49-F238E27FC236}">
                <a16:creationId xmlns:a16="http://schemas.microsoft.com/office/drawing/2014/main" id="{FCCAE2EF-0E13-4FD8-A514-076FBEF8BA23}"/>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EC7EDAA4-646A-471F-90FB-EF15DC844371}"/>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19</a:t>
            </a:fld>
            <a:endParaRPr lang="en-US"/>
          </a:p>
        </p:txBody>
      </p:sp>
      <p:sp>
        <p:nvSpPr>
          <p:cNvPr id="9" name="TextBox 8">
            <a:extLst>
              <a:ext uri="{FF2B5EF4-FFF2-40B4-BE49-F238E27FC236}">
                <a16:creationId xmlns:a16="http://schemas.microsoft.com/office/drawing/2014/main" id="{13ED1D35-2E84-412F-AC33-CB7D936388E7}"/>
              </a:ext>
            </a:extLst>
          </p:cNvPr>
          <p:cNvSpPr txBox="1"/>
          <p:nvPr/>
        </p:nvSpPr>
        <p:spPr>
          <a:xfrm>
            <a:off x="7071458" y="1060714"/>
            <a:ext cx="4891942" cy="923330"/>
          </a:xfrm>
          <a:prstGeom prst="rect">
            <a:avLst/>
          </a:prstGeom>
          <a:noFill/>
        </p:spPr>
        <p:txBody>
          <a:bodyPr wrap="square">
            <a:spAutoFit/>
          </a:bodyPr>
          <a:lstStyle/>
          <a:p>
            <a:r>
              <a:rPr lang="en-US" b="0" i="0" dirty="0">
                <a:solidFill>
                  <a:srgbClr val="333333"/>
                </a:solidFill>
                <a:effectLst/>
                <a:latin typeface="Segoe UI" panose="020B0502040204020203" pitchFamily="34" charset="0"/>
              </a:rPr>
              <a:t>If you find yourself wanting the whole object to be immutable and behave like a value, then you should consider declaring it as a </a:t>
            </a:r>
            <a:r>
              <a:rPr lang="en-US" b="0" i="1" dirty="0">
                <a:solidFill>
                  <a:srgbClr val="333333"/>
                </a:solidFill>
                <a:effectLst/>
                <a:latin typeface="Segoe UI" panose="020B0502040204020203" pitchFamily="34" charset="0"/>
              </a:rPr>
              <a:t>record</a:t>
            </a:r>
            <a:r>
              <a:rPr lang="en-US" dirty="0">
                <a:solidFill>
                  <a:srgbClr val="333333"/>
                </a:solidFill>
                <a:latin typeface="Segoe UI" panose="020B0502040204020203" pitchFamily="34" charset="0"/>
              </a:rPr>
              <a:t>.</a:t>
            </a:r>
            <a:endParaRPr lang="en-US" dirty="0"/>
          </a:p>
        </p:txBody>
      </p:sp>
      <p:sp>
        <p:nvSpPr>
          <p:cNvPr id="10" name="TextBox 3">
            <a:extLst>
              <a:ext uri="{FF2B5EF4-FFF2-40B4-BE49-F238E27FC236}">
                <a16:creationId xmlns:a16="http://schemas.microsoft.com/office/drawing/2014/main" id="{9AAAF08D-2E62-4704-8B8E-585FE110A394}"/>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https://devblogs.microsoft.com/dotnet/c-9-0-on-the-record/</a:t>
            </a:r>
            <a:r>
              <a:rPr lang="en-US" sz="1600" dirty="0">
                <a:solidFill>
                  <a:schemeClr val="accent1"/>
                </a:solidFill>
              </a:rPr>
              <a:t> </a:t>
            </a:r>
          </a:p>
        </p:txBody>
      </p:sp>
      <p:pic>
        <p:nvPicPr>
          <p:cNvPr id="2058" name="Picture 10">
            <a:extLst>
              <a:ext uri="{FF2B5EF4-FFF2-40B4-BE49-F238E27FC236}">
                <a16:creationId xmlns:a16="http://schemas.microsoft.com/office/drawing/2014/main" id="{E040FA50-F979-404F-BCDB-6FCBF96E2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03849"/>
            <a:ext cx="6842858" cy="238571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556435F-B828-4A57-A3F6-C50584340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332299"/>
            <a:ext cx="5600000" cy="1214286"/>
          </a:xfrm>
          <a:prstGeom prst="rect">
            <a:avLst/>
          </a:prstGeom>
          <a:noFill/>
          <a:extLst>
            <a:ext uri="{909E8E84-426E-40DD-AFC4-6F175D3DCCD1}">
              <a14:hiddenFill xmlns:a14="http://schemas.microsoft.com/office/drawing/2010/main">
                <a:solidFill>
                  <a:srgbClr val="FFFFFF"/>
                </a:solidFill>
              </a14:hiddenFill>
            </a:ext>
          </a:extLst>
        </p:spPr>
      </p:pic>
      <p:sp>
        <p:nvSpPr>
          <p:cNvPr id="15" name="Callout: Line 14">
            <a:extLst>
              <a:ext uri="{FF2B5EF4-FFF2-40B4-BE49-F238E27FC236}">
                <a16:creationId xmlns:a16="http://schemas.microsoft.com/office/drawing/2014/main" id="{2620B0B2-BE16-4C20-A5D6-D097C9D5E8B5}"/>
              </a:ext>
            </a:extLst>
          </p:cNvPr>
          <p:cNvSpPr/>
          <p:nvPr/>
        </p:nvSpPr>
        <p:spPr>
          <a:xfrm>
            <a:off x="1937772" y="4449652"/>
            <a:ext cx="3547244" cy="455906"/>
          </a:xfrm>
          <a:prstGeom prst="borderCallout1">
            <a:avLst>
              <a:gd name="adj1" fmla="val 16369"/>
              <a:gd name="adj2" fmla="val -425"/>
              <a:gd name="adj3" fmla="val -126022"/>
              <a:gd name="adj4" fmla="val -11222"/>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rPr>
              <a:t>OK, you’re messing with me again!</a:t>
            </a:r>
          </a:p>
        </p:txBody>
      </p:sp>
      <p:pic>
        <p:nvPicPr>
          <p:cNvPr id="6148" name="Picture 4">
            <a:extLst>
              <a:ext uri="{FF2B5EF4-FFF2-40B4-BE49-F238E27FC236}">
                <a16:creationId xmlns:a16="http://schemas.microsoft.com/office/drawing/2014/main" id="{BDFBD7ED-501A-4723-991D-CB4F42B30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685" y="2824328"/>
            <a:ext cx="5414286" cy="33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6355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48"/>
                                        </p:tgtEl>
                                        <p:attrNameLst>
                                          <p:attrName>style.visibility</p:attrName>
                                        </p:attrNameLst>
                                      </p:cBhvr>
                                      <p:to>
                                        <p:strVal val="visible"/>
                                      </p:to>
                                    </p:set>
                                    <p:animEffect transition="in" filter="fade">
                                      <p:cBhvr>
                                        <p:cTn id="11" dur="500"/>
                                        <p:tgtEl>
                                          <p:spTgt spid="6148"/>
                                        </p:tgtEl>
                                      </p:cBhvr>
                                    </p:animEffect>
                                  </p:childTnLst>
                                </p:cTn>
                              </p:par>
                            </p:childTnLst>
                          </p:cTn>
                        </p:par>
                        <p:par>
                          <p:cTn id="12" fill="hold">
                            <p:stCondLst>
                              <p:cond delay="1000"/>
                            </p:stCondLst>
                            <p:childTnLst>
                              <p:par>
                                <p:cTn id="13" presetID="10" presetClass="entr" presetSubtype="0" fill="hold" grpId="0" nodeType="afterEffect">
                                  <p:stCondLst>
                                    <p:cond delay="10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FAA01B-84FA-48B5-B6C0-F48E4138AB5D}"/>
              </a:ext>
            </a:extLst>
          </p:cNvPr>
          <p:cNvSpPr>
            <a:spLocks noGrp="1"/>
          </p:cNvSpPr>
          <p:nvPr>
            <p:ph type="title"/>
          </p:nvPr>
        </p:nvSpPr>
        <p:spPr>
          <a:xfrm>
            <a:off x="411480" y="0"/>
            <a:ext cx="9601200" cy="914400"/>
          </a:xfrm>
        </p:spPr>
        <p:txBody>
          <a:bodyPr/>
          <a:lstStyle/>
          <a:p>
            <a:r>
              <a:rPr lang="en-US" dirty="0"/>
              <a:t>Why Do We Want C#9?</a:t>
            </a:r>
          </a:p>
        </p:txBody>
      </p:sp>
      <p:sp>
        <p:nvSpPr>
          <p:cNvPr id="7" name="Footer Placeholder 6">
            <a:extLst>
              <a:ext uri="{FF2B5EF4-FFF2-40B4-BE49-F238E27FC236}">
                <a16:creationId xmlns:a16="http://schemas.microsoft.com/office/drawing/2014/main" id="{CE07B620-A7D3-4558-8B83-8956A12F38DF}"/>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8" name="Slide Number Placeholder 7">
            <a:extLst>
              <a:ext uri="{FF2B5EF4-FFF2-40B4-BE49-F238E27FC236}">
                <a16:creationId xmlns:a16="http://schemas.microsoft.com/office/drawing/2014/main" id="{5F7909AE-F70D-49F7-B029-A201D222CE7F}"/>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a:t>
            </a:fld>
            <a:endParaRPr lang="en-US"/>
          </a:p>
        </p:txBody>
      </p:sp>
      <p:sp>
        <p:nvSpPr>
          <p:cNvPr id="5" name="TextBox 4">
            <a:extLst>
              <a:ext uri="{FF2B5EF4-FFF2-40B4-BE49-F238E27FC236}">
                <a16:creationId xmlns:a16="http://schemas.microsoft.com/office/drawing/2014/main" id="{B4B889E9-D1BC-4A10-92FF-D10BA6F0F45A}"/>
              </a:ext>
            </a:extLst>
          </p:cNvPr>
          <p:cNvSpPr txBox="1"/>
          <p:nvPr/>
        </p:nvSpPr>
        <p:spPr>
          <a:xfrm>
            <a:off x="1066800" y="1649300"/>
            <a:ext cx="10058400" cy="2677656"/>
          </a:xfrm>
          <a:prstGeom prst="rect">
            <a:avLst/>
          </a:prstGeom>
          <a:noFill/>
        </p:spPr>
        <p:txBody>
          <a:bodyPr wrap="square" rtlCol="0">
            <a:spAutoFit/>
          </a:bodyPr>
          <a:lstStyle/>
          <a:p>
            <a:r>
              <a:rPr lang="en-US" sz="2800" dirty="0">
                <a:latin typeface="Consolas" panose="020B0609020204030204" pitchFamily="49" charset="0"/>
              </a:rPr>
              <a:t>An incremental improvement or a step change?</a:t>
            </a:r>
          </a:p>
          <a:p>
            <a:endParaRPr lang="en-US" sz="2800" dirty="0">
              <a:latin typeface="Consolas" panose="020B0609020204030204" pitchFamily="49" charset="0"/>
            </a:endParaRPr>
          </a:p>
          <a:p>
            <a:r>
              <a:rPr lang="en-US" sz="2800" dirty="0">
                <a:latin typeface="Consolas" panose="020B0609020204030204" pitchFamily="49" charset="0"/>
              </a:rPr>
              <a:t>Just when you though it couldn't get any better, C# v9 arrives bringing new features to Visual Studio. Each of these will be demonstrated in a practical example.</a:t>
            </a:r>
          </a:p>
        </p:txBody>
      </p:sp>
    </p:spTree>
    <p:extLst>
      <p:ext uri="{BB962C8B-B14F-4D97-AF65-F5344CB8AC3E}">
        <p14:creationId xmlns:p14="http://schemas.microsoft.com/office/powerpoint/2010/main" val="140308857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a:extLst>
              <a:ext uri="{FF2B5EF4-FFF2-40B4-BE49-F238E27FC236}">
                <a16:creationId xmlns:a16="http://schemas.microsoft.com/office/drawing/2014/main" id="{A73CFCC7-CFD0-4410-8993-801418DBD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2005013"/>
            <a:ext cx="6429375" cy="2847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4AC5E7-E0CE-4C76-8C87-E30E3BAE1447}"/>
              </a:ext>
            </a:extLst>
          </p:cNvPr>
          <p:cNvSpPr>
            <a:spLocks noGrp="1"/>
          </p:cNvSpPr>
          <p:nvPr>
            <p:ph type="title"/>
          </p:nvPr>
        </p:nvSpPr>
        <p:spPr>
          <a:xfrm>
            <a:off x="411480" y="0"/>
            <a:ext cx="9601200" cy="914400"/>
          </a:xfrm>
        </p:spPr>
        <p:txBody>
          <a:bodyPr>
            <a:normAutofit/>
          </a:bodyPr>
          <a:lstStyle/>
          <a:p>
            <a:r>
              <a:rPr lang="en-US" dirty="0"/>
              <a:t>Pattern matching enhancements</a:t>
            </a:r>
          </a:p>
        </p:txBody>
      </p:sp>
      <p:sp>
        <p:nvSpPr>
          <p:cNvPr id="5" name="Footer Placeholder 4">
            <a:extLst>
              <a:ext uri="{FF2B5EF4-FFF2-40B4-BE49-F238E27FC236}">
                <a16:creationId xmlns:a16="http://schemas.microsoft.com/office/drawing/2014/main" id="{3E9FB840-B870-4887-86FA-E83AED71B341}"/>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ED0E1C0D-12E7-4080-A098-3AE574CA86DC}"/>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20</a:t>
            </a:fld>
            <a:endParaRPr lang="en-US"/>
          </a:p>
        </p:txBody>
      </p:sp>
      <p:pic>
        <p:nvPicPr>
          <p:cNvPr id="2050" name="Picture 2">
            <a:extLst>
              <a:ext uri="{FF2B5EF4-FFF2-40B4-BE49-F238E27FC236}">
                <a16:creationId xmlns:a16="http://schemas.microsoft.com/office/drawing/2014/main" id="{EFBF813B-5D94-4755-8B57-31C8E3EC1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071855"/>
            <a:ext cx="5880953" cy="19642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F1204A4-9389-4FE0-8370-FB6A43734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3931" y="1161851"/>
            <a:ext cx="5880953" cy="25476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C19E719-4D30-4A3E-B782-EE4DBB46F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79" y="3799466"/>
            <a:ext cx="5880953" cy="23333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316973B-3ACF-42F1-B19B-4AA2E54B91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2165" y="3937810"/>
            <a:ext cx="5880953" cy="2380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978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8"/>
                                        </p:tgtEl>
                                        <p:attrNameLst>
                                          <p:attrName>style.visibility</p:attrName>
                                        </p:attrNameLst>
                                      </p:cBhvr>
                                      <p:to>
                                        <p:strVal val="visible"/>
                                      </p:to>
                                    </p:set>
                                    <p:animEffect transition="in" filter="fade">
                                      <p:cBhvr>
                                        <p:cTn id="22"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82AC-5AFC-4FFB-B074-8DCD5B9D56D9}"/>
              </a:ext>
            </a:extLst>
          </p:cNvPr>
          <p:cNvSpPr>
            <a:spLocks noGrp="1"/>
          </p:cNvSpPr>
          <p:nvPr>
            <p:ph type="title"/>
          </p:nvPr>
        </p:nvSpPr>
        <p:spPr>
          <a:xfrm>
            <a:off x="411480" y="0"/>
            <a:ext cx="9601200" cy="914400"/>
          </a:xfrm>
        </p:spPr>
        <p:txBody>
          <a:bodyPr>
            <a:normAutofit/>
          </a:bodyPr>
          <a:lstStyle/>
          <a:p>
            <a:r>
              <a:rPr lang="en-US" dirty="0"/>
              <a:t>Top-level statements</a:t>
            </a:r>
          </a:p>
        </p:txBody>
      </p:sp>
      <p:sp>
        <p:nvSpPr>
          <p:cNvPr id="5" name="Footer Placeholder 4">
            <a:extLst>
              <a:ext uri="{FF2B5EF4-FFF2-40B4-BE49-F238E27FC236}">
                <a16:creationId xmlns:a16="http://schemas.microsoft.com/office/drawing/2014/main" id="{CE365BDD-39E7-426E-9B74-ED63C7C119BF}"/>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F3A2B0C0-ECBC-47D2-B90C-1BEA402405CD}"/>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21</a:t>
            </a:fld>
            <a:endParaRPr lang="en-US"/>
          </a:p>
        </p:txBody>
      </p:sp>
      <p:sp>
        <p:nvSpPr>
          <p:cNvPr id="7" name="TextBox 3">
            <a:extLst>
              <a:ext uri="{FF2B5EF4-FFF2-40B4-BE49-F238E27FC236}">
                <a16:creationId xmlns:a16="http://schemas.microsoft.com/office/drawing/2014/main" id="{EB2BAF2A-01E6-477F-B7DC-E57D93DA042A}"/>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https://devblogs.microsoft.com/dotnet/c-9-0-on-the-record/</a:t>
            </a:r>
            <a:r>
              <a:rPr lang="en-US" sz="1600" dirty="0">
                <a:solidFill>
                  <a:schemeClr val="accent1"/>
                </a:solidFill>
              </a:rPr>
              <a:t> </a:t>
            </a:r>
          </a:p>
        </p:txBody>
      </p:sp>
      <p:pic>
        <p:nvPicPr>
          <p:cNvPr id="3074" name="Picture 2">
            <a:extLst>
              <a:ext uri="{FF2B5EF4-FFF2-40B4-BE49-F238E27FC236}">
                <a16:creationId xmlns:a16="http://schemas.microsoft.com/office/drawing/2014/main" id="{082F58A5-F18E-4B64-8C78-6D84567EA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209675"/>
            <a:ext cx="5771429" cy="36857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08AD537-685D-4748-89EC-5B27C1EE6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4191745"/>
            <a:ext cx="5000000" cy="15714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6BA6558-4D2A-4673-9AA1-D6883494D0F2}"/>
              </a:ext>
            </a:extLst>
          </p:cNvPr>
          <p:cNvSpPr txBox="1"/>
          <p:nvPr/>
        </p:nvSpPr>
        <p:spPr>
          <a:xfrm>
            <a:off x="7071458" y="1060714"/>
            <a:ext cx="4891942" cy="2862322"/>
          </a:xfrm>
          <a:prstGeom prst="rect">
            <a:avLst/>
          </a:prstGeom>
          <a:noFill/>
        </p:spPr>
        <p:txBody>
          <a:bodyPr wrap="square">
            <a:spAutoFit/>
          </a:bodyPr>
          <a:lstStyle/>
          <a:p>
            <a:r>
              <a:rPr lang="en-US" b="0" i="0" dirty="0">
                <a:solidFill>
                  <a:srgbClr val="333333"/>
                </a:solidFill>
                <a:effectLst/>
                <a:latin typeface="Segoe UI" panose="020B0502040204020203" pitchFamily="34" charset="0"/>
              </a:rPr>
              <a:t>This is not only overwhelming for language beginners, but clutters up the code and adds levels of indentation. In C# 9.0 you can just write your main program at the top level. </a:t>
            </a:r>
          </a:p>
          <a:p>
            <a:endParaRPr lang="en-US" dirty="0">
              <a:solidFill>
                <a:srgbClr val="333333"/>
              </a:solidFill>
              <a:latin typeface="Segoe UI" panose="020B0502040204020203" pitchFamily="34" charset="0"/>
            </a:endParaRPr>
          </a:p>
          <a:p>
            <a:r>
              <a:rPr lang="en-US" b="0" i="0" dirty="0">
                <a:solidFill>
                  <a:srgbClr val="333333"/>
                </a:solidFill>
                <a:effectLst/>
                <a:latin typeface="Segoe UI" panose="020B0502040204020203" pitchFamily="34" charset="0"/>
              </a:rPr>
              <a:t>Any statement is allowed. The program has to occur after the </a:t>
            </a:r>
            <a:r>
              <a:rPr lang="en-US" b="0" i="0" dirty="0" err="1">
                <a:solidFill>
                  <a:srgbClr val="333333"/>
                </a:solidFill>
                <a:effectLst/>
                <a:latin typeface="Segoe UI" panose="020B0502040204020203" pitchFamily="34" charset="0"/>
              </a:rPr>
              <a:t>usings</a:t>
            </a:r>
            <a:r>
              <a:rPr lang="en-US" b="0" i="0" dirty="0">
                <a:solidFill>
                  <a:srgbClr val="333333"/>
                </a:solidFill>
                <a:effectLst/>
                <a:latin typeface="Segoe UI" panose="020B0502040204020203" pitchFamily="34" charset="0"/>
              </a:rPr>
              <a:t> and before any type or namespace declarations in the file, and you can only do this in one file, just as you can have only one Main method today. </a:t>
            </a:r>
            <a:endParaRPr lang="en-US" dirty="0"/>
          </a:p>
        </p:txBody>
      </p:sp>
      <p:pic>
        <p:nvPicPr>
          <p:cNvPr id="3078" name="Picture 6" descr="Jumping the shark - Wikipedia">
            <a:extLst>
              <a:ext uri="{FF2B5EF4-FFF2-40B4-BE49-F238E27FC236}">
                <a16:creationId xmlns:a16="http://schemas.microsoft.com/office/drawing/2014/main" id="{70C5EF5A-45F6-44E0-BF5E-D74E34BA4F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458" y="171089"/>
            <a:ext cx="4742631" cy="397962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51C660E-D0AA-4863-AFE3-3CA075469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825" y="6031883"/>
            <a:ext cx="53625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AE52B63-A2BC-482B-A9F3-757825AA6A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354767"/>
            <a:ext cx="6742857" cy="154285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54F363C2-18AC-4A6B-8205-9160860CA083}"/>
              </a:ext>
            </a:extLst>
          </p:cNvPr>
          <p:cNvSpPr/>
          <p:nvPr/>
        </p:nvSpPr>
        <p:spPr>
          <a:xfrm>
            <a:off x="7551420" y="4761804"/>
            <a:ext cx="4145280" cy="630718"/>
          </a:xfrm>
          <a:prstGeom prst="roundRect">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I think we have jumped the shark</a:t>
            </a:r>
          </a:p>
        </p:txBody>
      </p:sp>
      <p:sp>
        <p:nvSpPr>
          <p:cNvPr id="15" name="Rectangle: Rounded Corners 14">
            <a:extLst>
              <a:ext uri="{FF2B5EF4-FFF2-40B4-BE49-F238E27FC236}">
                <a16:creationId xmlns:a16="http://schemas.microsoft.com/office/drawing/2014/main" id="{9405C4E4-4DAB-4D57-90FD-91AFD563C56A}"/>
              </a:ext>
            </a:extLst>
          </p:cNvPr>
          <p:cNvSpPr/>
          <p:nvPr/>
        </p:nvSpPr>
        <p:spPr>
          <a:xfrm>
            <a:off x="4714393" y="3126195"/>
            <a:ext cx="832967" cy="424499"/>
          </a:xfrm>
          <a:prstGeom prst="roundRect">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(lie)</a:t>
            </a:r>
          </a:p>
        </p:txBody>
      </p:sp>
    </p:spTree>
    <p:extLst>
      <p:ext uri="{BB962C8B-B14F-4D97-AF65-F5344CB8AC3E}">
        <p14:creationId xmlns:p14="http://schemas.microsoft.com/office/powerpoint/2010/main" val="141432328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par>
                          <p:cTn id="13" fill="hold">
                            <p:stCondLst>
                              <p:cond delay="500"/>
                            </p:stCondLst>
                            <p:childTnLst>
                              <p:par>
                                <p:cTn id="14" presetID="10" presetClass="entr" presetSubtype="0" fill="hold" grpId="0" nodeType="after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26"/>
                                        </p:tgtEl>
                                      </p:cBhvr>
                                    </p:animEffect>
                                    <p:set>
                                      <p:cBhvr>
                                        <p:cTn id="21" dur="1" fill="hold">
                                          <p:stCondLst>
                                            <p:cond delay="499"/>
                                          </p:stCondLst>
                                        </p:cTn>
                                        <p:tgtEl>
                                          <p:spTgt spid="102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1000"/>
                            </p:stCondLst>
                            <p:childTnLst>
                              <p:par>
                                <p:cTn id="30" presetID="10" presetClass="entr" presetSubtype="0" fill="hold" nodeType="afterEffect">
                                  <p:stCondLst>
                                    <p:cond delay="500"/>
                                  </p:stCondLst>
                                  <p:childTnLst>
                                    <p:set>
                                      <p:cBhvr>
                                        <p:cTn id="31" dur="1" fill="hold">
                                          <p:stCondLst>
                                            <p:cond delay="0"/>
                                          </p:stCondLst>
                                        </p:cTn>
                                        <p:tgtEl>
                                          <p:spTgt spid="3078"/>
                                        </p:tgtEl>
                                        <p:attrNameLst>
                                          <p:attrName>style.visibility</p:attrName>
                                        </p:attrNameLst>
                                      </p:cBhvr>
                                      <p:to>
                                        <p:strVal val="visible"/>
                                      </p:to>
                                    </p:set>
                                    <p:animEffect transition="in" filter="fade">
                                      <p:cBhvr>
                                        <p:cTn id="32"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C4AF-59D9-4C8B-A4FE-C95280A4F443}"/>
              </a:ext>
            </a:extLst>
          </p:cNvPr>
          <p:cNvSpPr>
            <a:spLocks noGrp="1"/>
          </p:cNvSpPr>
          <p:nvPr>
            <p:ph type="title"/>
          </p:nvPr>
        </p:nvSpPr>
        <p:spPr>
          <a:xfrm>
            <a:off x="411480" y="0"/>
            <a:ext cx="9601200" cy="914400"/>
          </a:xfrm>
        </p:spPr>
        <p:txBody>
          <a:bodyPr>
            <a:normAutofit/>
          </a:bodyPr>
          <a:lstStyle/>
          <a:p>
            <a:r>
              <a:rPr lang="en-US" dirty="0"/>
              <a:t>Target-typed conditional expressions</a:t>
            </a:r>
          </a:p>
        </p:txBody>
      </p:sp>
      <p:sp>
        <p:nvSpPr>
          <p:cNvPr id="5" name="Footer Placeholder 4">
            <a:extLst>
              <a:ext uri="{FF2B5EF4-FFF2-40B4-BE49-F238E27FC236}">
                <a16:creationId xmlns:a16="http://schemas.microsoft.com/office/drawing/2014/main" id="{9CC34385-F5AF-4318-B4A3-C578496A986B}"/>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CAEB1A2B-FC1C-4C31-BCC0-4D30620F0B39}"/>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22</a:t>
            </a:fld>
            <a:endParaRPr lang="en-US"/>
          </a:p>
        </p:txBody>
      </p:sp>
      <p:sp>
        <p:nvSpPr>
          <p:cNvPr id="7" name="TextBox 6">
            <a:extLst>
              <a:ext uri="{FF2B5EF4-FFF2-40B4-BE49-F238E27FC236}">
                <a16:creationId xmlns:a16="http://schemas.microsoft.com/office/drawing/2014/main" id="{BE52D044-BD8E-44A1-B602-78C66E633C3A}"/>
              </a:ext>
            </a:extLst>
          </p:cNvPr>
          <p:cNvSpPr txBox="1"/>
          <p:nvPr/>
        </p:nvSpPr>
        <p:spPr>
          <a:xfrm>
            <a:off x="612648" y="1141111"/>
            <a:ext cx="10972800" cy="1754326"/>
          </a:xfrm>
          <a:prstGeom prst="rect">
            <a:avLst/>
          </a:prstGeom>
          <a:noFill/>
        </p:spPr>
        <p:txBody>
          <a:bodyPr wrap="square" rtlCol="0">
            <a:spAutoFit/>
          </a:bodyPr>
          <a:lstStyle/>
          <a:p>
            <a:r>
              <a:rPr lang="en-US" dirty="0"/>
              <a:t>For a conditional expression c ? e1 : e2, when</a:t>
            </a:r>
          </a:p>
          <a:p>
            <a:endParaRPr lang="en-US" dirty="0"/>
          </a:p>
          <a:p>
            <a:pPr marL="342900" indent="-342900">
              <a:buFont typeface="+mj-lt"/>
              <a:buAutoNum type="arabicPeriod"/>
            </a:pPr>
            <a:r>
              <a:rPr lang="en-US" dirty="0"/>
              <a:t>there is no common type for e1 and e2, or</a:t>
            </a:r>
          </a:p>
          <a:p>
            <a:pPr marL="342900" indent="-342900">
              <a:buFont typeface="+mj-lt"/>
              <a:buAutoNum type="arabicPeriod"/>
            </a:pPr>
            <a:r>
              <a:rPr lang="en-US" dirty="0"/>
              <a:t>for which a common type exists but one of the expressions e1 or e2 has no implicit conversion to that type</a:t>
            </a:r>
          </a:p>
          <a:p>
            <a:endParaRPr lang="en-US" dirty="0"/>
          </a:p>
          <a:p>
            <a:r>
              <a:rPr lang="en-US" dirty="0"/>
              <a:t>we define a new implicit conditional expression conversion </a:t>
            </a:r>
          </a:p>
        </p:txBody>
      </p:sp>
      <p:sp>
        <p:nvSpPr>
          <p:cNvPr id="8" name="TextBox 3">
            <a:extLst>
              <a:ext uri="{FF2B5EF4-FFF2-40B4-BE49-F238E27FC236}">
                <a16:creationId xmlns:a16="http://schemas.microsoft.com/office/drawing/2014/main" id="{FC91087D-E977-43ED-9CAB-3ED383D430D2}"/>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https://docs.microsoft.com/en-us/dotnet/csharp/language-reference/proposals/csharp-9.0/target-typed-conditional-expression</a:t>
            </a:r>
            <a:r>
              <a:rPr lang="en-US" sz="1600" dirty="0">
                <a:solidFill>
                  <a:schemeClr val="accent1"/>
                </a:solidFill>
              </a:rPr>
              <a:t> </a:t>
            </a:r>
          </a:p>
        </p:txBody>
      </p:sp>
      <p:sp>
        <p:nvSpPr>
          <p:cNvPr id="11" name="Rectangle: Rounded Corners 10">
            <a:extLst>
              <a:ext uri="{FF2B5EF4-FFF2-40B4-BE49-F238E27FC236}">
                <a16:creationId xmlns:a16="http://schemas.microsoft.com/office/drawing/2014/main" id="{CCC73BA3-BD77-46DB-B4B6-5A2D8ACF0A34}"/>
              </a:ext>
            </a:extLst>
          </p:cNvPr>
          <p:cNvSpPr/>
          <p:nvPr/>
        </p:nvSpPr>
        <p:spPr>
          <a:xfrm>
            <a:off x="3619500" y="3830084"/>
            <a:ext cx="4953000" cy="630718"/>
          </a:xfrm>
          <a:prstGeom prst="roundRect">
            <a:avLst/>
          </a:prstGeom>
          <a:solidFill>
            <a:schemeClr val="accent1">
              <a:lumMod val="10000"/>
              <a:lumOff val="9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This one scares me</a:t>
            </a:r>
          </a:p>
        </p:txBody>
      </p:sp>
    </p:spTree>
    <p:extLst>
      <p:ext uri="{BB962C8B-B14F-4D97-AF65-F5344CB8AC3E}">
        <p14:creationId xmlns:p14="http://schemas.microsoft.com/office/powerpoint/2010/main" val="243194467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17AE-ADC0-493F-BCEE-AF5E503B5238}"/>
              </a:ext>
            </a:extLst>
          </p:cNvPr>
          <p:cNvSpPr>
            <a:spLocks noGrp="1"/>
          </p:cNvSpPr>
          <p:nvPr>
            <p:ph type="title"/>
          </p:nvPr>
        </p:nvSpPr>
        <p:spPr>
          <a:xfrm>
            <a:off x="411480" y="0"/>
            <a:ext cx="9601200" cy="914400"/>
          </a:xfrm>
        </p:spPr>
        <p:txBody>
          <a:bodyPr>
            <a:normAutofit/>
          </a:bodyPr>
          <a:lstStyle/>
          <a:p>
            <a:r>
              <a:rPr lang="en-US" dirty="0"/>
              <a:t>Covariant return types</a:t>
            </a:r>
          </a:p>
        </p:txBody>
      </p:sp>
      <p:sp>
        <p:nvSpPr>
          <p:cNvPr id="5" name="Footer Placeholder 4">
            <a:extLst>
              <a:ext uri="{FF2B5EF4-FFF2-40B4-BE49-F238E27FC236}">
                <a16:creationId xmlns:a16="http://schemas.microsoft.com/office/drawing/2014/main" id="{0F5BE38E-B483-415A-8606-2A10F6016F3C}"/>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E6CC4B51-E88C-4278-B935-25A4C358C203}"/>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23</a:t>
            </a:fld>
            <a:endParaRPr lang="en-US"/>
          </a:p>
        </p:txBody>
      </p:sp>
      <p:sp>
        <p:nvSpPr>
          <p:cNvPr id="7" name="TextBox 6">
            <a:extLst>
              <a:ext uri="{FF2B5EF4-FFF2-40B4-BE49-F238E27FC236}">
                <a16:creationId xmlns:a16="http://schemas.microsoft.com/office/drawing/2014/main" id="{04A671BF-5939-45A8-A069-68FAE9EC5A4C}"/>
              </a:ext>
            </a:extLst>
          </p:cNvPr>
          <p:cNvSpPr txBox="1"/>
          <p:nvPr/>
        </p:nvSpPr>
        <p:spPr>
          <a:xfrm>
            <a:off x="612648" y="1141111"/>
            <a:ext cx="10972800" cy="1477328"/>
          </a:xfrm>
          <a:prstGeom prst="rect">
            <a:avLst/>
          </a:prstGeom>
          <a:noFill/>
        </p:spPr>
        <p:txBody>
          <a:bodyPr wrap="square" rtlCol="0">
            <a:spAutoFit/>
          </a:bodyPr>
          <a:lstStyle/>
          <a:p>
            <a:r>
              <a:rPr lang="en-US" dirty="0"/>
              <a:t>Support covariant return types. Specifically, permit the override of a method to declare a more derived return type than the method it overrides, and similarly to permit the override of a read-only property to declare a more derived type. Override declarations appearing in more derived types would be required to provide a return type at least as specific as that appearing in overrides in its base types. Callers of the method or property would statically receive the more refined return type from an invocation.</a:t>
            </a:r>
          </a:p>
        </p:txBody>
      </p:sp>
      <p:sp>
        <p:nvSpPr>
          <p:cNvPr id="8" name="TextBox 3">
            <a:extLst>
              <a:ext uri="{FF2B5EF4-FFF2-40B4-BE49-F238E27FC236}">
                <a16:creationId xmlns:a16="http://schemas.microsoft.com/office/drawing/2014/main" id="{5D22EDAB-6320-42FF-820A-B93245C34D0A}"/>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https://docs.microsoft.com/en-us/dotnet/csharp/language-reference/proposals/csharp-9.0/covariant-returns</a:t>
            </a:r>
            <a:r>
              <a:rPr lang="en-US" sz="1600" dirty="0">
                <a:solidFill>
                  <a:schemeClr val="accent1"/>
                </a:solidFill>
              </a:rPr>
              <a:t> </a:t>
            </a:r>
          </a:p>
        </p:txBody>
      </p:sp>
      <p:sp>
        <p:nvSpPr>
          <p:cNvPr id="9" name="TextBox 8">
            <a:extLst>
              <a:ext uri="{FF2B5EF4-FFF2-40B4-BE49-F238E27FC236}">
                <a16:creationId xmlns:a16="http://schemas.microsoft.com/office/drawing/2014/main" id="{728E0962-6E62-4A64-82CA-69FFCABCC738}"/>
              </a:ext>
            </a:extLst>
          </p:cNvPr>
          <p:cNvSpPr txBox="1"/>
          <p:nvPr/>
        </p:nvSpPr>
        <p:spPr>
          <a:xfrm>
            <a:off x="612648" y="2834640"/>
            <a:ext cx="10972800" cy="1200329"/>
          </a:xfrm>
          <a:prstGeom prst="rect">
            <a:avLst/>
          </a:prstGeom>
          <a:noFill/>
        </p:spPr>
        <p:txBody>
          <a:bodyPr wrap="square" rtlCol="0">
            <a:spAutoFit/>
          </a:bodyPr>
          <a:lstStyle/>
          <a:p>
            <a:r>
              <a:rPr lang="en-US" b="1" dirty="0"/>
              <a:t>Motivation:</a:t>
            </a:r>
          </a:p>
          <a:p>
            <a:endParaRPr lang="en-US" dirty="0"/>
          </a:p>
          <a:p>
            <a:r>
              <a:rPr lang="en-US" dirty="0"/>
              <a:t>It is a common pattern in code that different method names have to be invented to work around the language constraint that overrides must return the same type as the overridden method.</a:t>
            </a:r>
          </a:p>
        </p:txBody>
      </p:sp>
      <p:sp>
        <p:nvSpPr>
          <p:cNvPr id="10" name="TextBox 9">
            <a:extLst>
              <a:ext uri="{FF2B5EF4-FFF2-40B4-BE49-F238E27FC236}">
                <a16:creationId xmlns:a16="http://schemas.microsoft.com/office/drawing/2014/main" id="{5DAA5535-1720-4DA0-9C89-AE010C16EDBA}"/>
              </a:ext>
            </a:extLst>
          </p:cNvPr>
          <p:cNvSpPr txBox="1"/>
          <p:nvPr/>
        </p:nvSpPr>
        <p:spPr>
          <a:xfrm>
            <a:off x="1524000" y="4206240"/>
            <a:ext cx="9144000" cy="1754326"/>
          </a:xfrm>
          <a:prstGeom prst="rect">
            <a:avLst/>
          </a:prstGeom>
          <a:noFill/>
        </p:spPr>
        <p:txBody>
          <a:bodyPr wrap="square" rtlCol="0">
            <a:spAutoFit/>
          </a:bodyPr>
          <a:lstStyle/>
          <a:p>
            <a:r>
              <a:rPr lang="en-US" sz="1200" dirty="0">
                <a:latin typeface="Lucida Console" panose="020B0609040504020204" pitchFamily="49" charset="0"/>
              </a:rPr>
              <a:t>class Compilation ...</a:t>
            </a:r>
          </a:p>
          <a:p>
            <a:r>
              <a:rPr lang="en-US" sz="1200" dirty="0">
                <a:latin typeface="Lucida Console" panose="020B0609040504020204" pitchFamily="49" charset="0"/>
              </a:rPr>
              <a:t>{</a:t>
            </a:r>
          </a:p>
          <a:p>
            <a:r>
              <a:rPr lang="en-US" sz="1200" dirty="0">
                <a:latin typeface="Lucida Console" panose="020B0609040504020204" pitchFamily="49" charset="0"/>
              </a:rPr>
              <a:t>    public virtual Compilation </a:t>
            </a:r>
            <a:r>
              <a:rPr lang="en-US" sz="1200" dirty="0" err="1">
                <a:latin typeface="Lucida Console" panose="020B0609040504020204" pitchFamily="49" charset="0"/>
              </a:rPr>
              <a:t>WithOptions</a:t>
            </a:r>
            <a:r>
              <a:rPr lang="en-US" sz="1200" dirty="0">
                <a:latin typeface="Lucida Console" panose="020B0609040504020204" pitchFamily="49" charset="0"/>
              </a:rPr>
              <a:t>(Options options)...</a:t>
            </a:r>
          </a:p>
          <a:p>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class </a:t>
            </a:r>
            <a:r>
              <a:rPr lang="en-US" sz="1200" dirty="0" err="1">
                <a:latin typeface="Lucida Console" panose="020B0609040504020204" pitchFamily="49" charset="0"/>
              </a:rPr>
              <a:t>CSharpCompilation</a:t>
            </a:r>
            <a:r>
              <a:rPr lang="en-US" sz="1200" dirty="0">
                <a:latin typeface="Lucida Console" panose="020B0609040504020204" pitchFamily="49" charset="0"/>
              </a:rPr>
              <a:t> : Compilation</a:t>
            </a:r>
          </a:p>
          <a:p>
            <a:r>
              <a:rPr lang="en-US" sz="1200" dirty="0">
                <a:latin typeface="Lucida Console" panose="020B0609040504020204" pitchFamily="49" charset="0"/>
              </a:rPr>
              <a:t>{</a:t>
            </a:r>
          </a:p>
          <a:p>
            <a:r>
              <a:rPr lang="en-US" sz="1200" dirty="0">
                <a:latin typeface="Lucida Console" panose="020B0609040504020204" pitchFamily="49" charset="0"/>
              </a:rPr>
              <a:t>    public override </a:t>
            </a:r>
            <a:r>
              <a:rPr lang="en-US" sz="1200" dirty="0" err="1">
                <a:latin typeface="Lucida Console" panose="020B0609040504020204" pitchFamily="49" charset="0"/>
              </a:rPr>
              <a:t>CSharpCompilation</a:t>
            </a:r>
            <a:r>
              <a:rPr lang="en-US" sz="1200" dirty="0">
                <a:latin typeface="Lucida Console" panose="020B0609040504020204" pitchFamily="49" charset="0"/>
              </a:rPr>
              <a:t> </a:t>
            </a:r>
            <a:r>
              <a:rPr lang="en-US" sz="1200" dirty="0" err="1">
                <a:latin typeface="Lucida Console" panose="020B0609040504020204" pitchFamily="49" charset="0"/>
              </a:rPr>
              <a:t>WithOptions</a:t>
            </a:r>
            <a:r>
              <a:rPr lang="en-US" sz="1200" dirty="0">
                <a:latin typeface="Lucida Console" panose="020B0609040504020204" pitchFamily="49" charset="0"/>
              </a:rPr>
              <a:t>(Options options)...</a:t>
            </a:r>
          </a:p>
          <a:p>
            <a:r>
              <a:rPr lang="en-US" sz="1200" dirty="0">
                <a:latin typeface="Lucida Console" panose="020B0609040504020204" pitchFamily="49" charset="0"/>
              </a:rPr>
              <a:t>}</a:t>
            </a:r>
          </a:p>
        </p:txBody>
      </p:sp>
      <p:sp>
        <p:nvSpPr>
          <p:cNvPr id="3" name="Flowchart: Alternate Process 2">
            <a:extLst>
              <a:ext uri="{FF2B5EF4-FFF2-40B4-BE49-F238E27FC236}">
                <a16:creationId xmlns:a16="http://schemas.microsoft.com/office/drawing/2014/main" id="{F900C5D5-C423-4A39-8B86-5309DB234AAB}"/>
              </a:ext>
            </a:extLst>
          </p:cNvPr>
          <p:cNvSpPr/>
          <p:nvPr/>
        </p:nvSpPr>
        <p:spPr>
          <a:xfrm>
            <a:off x="3314700" y="4549448"/>
            <a:ext cx="1127760" cy="34474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a:extLst>
              <a:ext uri="{FF2B5EF4-FFF2-40B4-BE49-F238E27FC236}">
                <a16:creationId xmlns:a16="http://schemas.microsoft.com/office/drawing/2014/main" id="{36920B4C-59A6-4363-AE99-000CEACE1873}"/>
              </a:ext>
            </a:extLst>
          </p:cNvPr>
          <p:cNvSpPr/>
          <p:nvPr/>
        </p:nvSpPr>
        <p:spPr>
          <a:xfrm>
            <a:off x="3421380" y="5467305"/>
            <a:ext cx="1645920" cy="344740"/>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4601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38D2-4868-461B-A133-4C4CBA8F6E23}"/>
              </a:ext>
            </a:extLst>
          </p:cNvPr>
          <p:cNvSpPr>
            <a:spLocks noGrp="1"/>
          </p:cNvSpPr>
          <p:nvPr>
            <p:ph type="title"/>
          </p:nvPr>
        </p:nvSpPr>
        <p:spPr>
          <a:xfrm>
            <a:off x="411480" y="0"/>
            <a:ext cx="9601200" cy="914400"/>
          </a:xfrm>
        </p:spPr>
        <p:txBody>
          <a:bodyPr>
            <a:normAutofit/>
          </a:bodyPr>
          <a:lstStyle/>
          <a:p>
            <a:r>
              <a:rPr lang="en-US" dirty="0"/>
              <a:t>Native sized integers</a:t>
            </a:r>
          </a:p>
        </p:txBody>
      </p:sp>
      <p:sp>
        <p:nvSpPr>
          <p:cNvPr id="5" name="Footer Placeholder 4">
            <a:extLst>
              <a:ext uri="{FF2B5EF4-FFF2-40B4-BE49-F238E27FC236}">
                <a16:creationId xmlns:a16="http://schemas.microsoft.com/office/drawing/2014/main" id="{88FFC098-AFA6-4CD6-B5D9-77EF81693393}"/>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299168D9-209A-4E62-9535-7B8288E4757A}"/>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24</a:t>
            </a:fld>
            <a:endParaRPr lang="en-US"/>
          </a:p>
        </p:txBody>
      </p:sp>
      <p:sp>
        <p:nvSpPr>
          <p:cNvPr id="7" name="TextBox 6">
            <a:extLst>
              <a:ext uri="{FF2B5EF4-FFF2-40B4-BE49-F238E27FC236}">
                <a16:creationId xmlns:a16="http://schemas.microsoft.com/office/drawing/2014/main" id="{D55C0754-BDCE-4DC0-A7EF-D12A1FFA056D}"/>
              </a:ext>
            </a:extLst>
          </p:cNvPr>
          <p:cNvSpPr txBox="1"/>
          <p:nvPr/>
        </p:nvSpPr>
        <p:spPr>
          <a:xfrm>
            <a:off x="612648" y="1141111"/>
            <a:ext cx="10972800" cy="369332"/>
          </a:xfrm>
          <a:prstGeom prst="rect">
            <a:avLst/>
          </a:prstGeom>
          <a:noFill/>
        </p:spPr>
        <p:txBody>
          <a:bodyPr wrap="square" rtlCol="0">
            <a:spAutoFit/>
          </a:bodyPr>
          <a:lstStyle/>
          <a:p>
            <a:r>
              <a:rPr lang="en-US" dirty="0"/>
              <a:t>Language support for a native-sized signed and unsigned integer types.</a:t>
            </a:r>
          </a:p>
        </p:txBody>
      </p:sp>
      <p:sp>
        <p:nvSpPr>
          <p:cNvPr id="8" name="TextBox 3">
            <a:extLst>
              <a:ext uri="{FF2B5EF4-FFF2-40B4-BE49-F238E27FC236}">
                <a16:creationId xmlns:a16="http://schemas.microsoft.com/office/drawing/2014/main" id="{66F35ED1-757F-4480-B627-53B2E510C9B1}"/>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https://docs.microsoft.com/en-us/dotnet/csharp/language-reference/proposals/csharp-9.0/native-integers</a:t>
            </a:r>
            <a:r>
              <a:rPr lang="en-US" sz="1600" dirty="0">
                <a:solidFill>
                  <a:schemeClr val="accent1"/>
                </a:solidFill>
              </a:rPr>
              <a:t> </a:t>
            </a:r>
          </a:p>
        </p:txBody>
      </p:sp>
      <p:sp>
        <p:nvSpPr>
          <p:cNvPr id="9" name="TextBox 8">
            <a:extLst>
              <a:ext uri="{FF2B5EF4-FFF2-40B4-BE49-F238E27FC236}">
                <a16:creationId xmlns:a16="http://schemas.microsoft.com/office/drawing/2014/main" id="{2F4139FE-E6A9-4964-8DCA-C64353622B36}"/>
              </a:ext>
            </a:extLst>
          </p:cNvPr>
          <p:cNvSpPr txBox="1"/>
          <p:nvPr/>
        </p:nvSpPr>
        <p:spPr>
          <a:xfrm>
            <a:off x="612648" y="2834640"/>
            <a:ext cx="10972800" cy="1754326"/>
          </a:xfrm>
          <a:prstGeom prst="rect">
            <a:avLst/>
          </a:prstGeom>
          <a:noFill/>
        </p:spPr>
        <p:txBody>
          <a:bodyPr wrap="square" rtlCol="0">
            <a:spAutoFit/>
          </a:bodyPr>
          <a:lstStyle/>
          <a:p>
            <a:r>
              <a:rPr lang="en-US" b="1" dirty="0"/>
              <a:t>Motivation:</a:t>
            </a:r>
          </a:p>
          <a:p>
            <a:endParaRPr lang="en-US" dirty="0"/>
          </a:p>
          <a:p>
            <a:r>
              <a:rPr lang="en-US" dirty="0"/>
              <a:t>For interop scenarios and for low-level libraries.</a:t>
            </a:r>
          </a:p>
          <a:p>
            <a:endParaRPr lang="en-US" dirty="0"/>
          </a:p>
          <a:p>
            <a:r>
              <a:rPr lang="en-US" dirty="0"/>
              <a:t>The types </a:t>
            </a:r>
            <a:r>
              <a:rPr lang="en-US" dirty="0" err="1"/>
              <a:t>nint</a:t>
            </a:r>
            <a:r>
              <a:rPr lang="en-US" dirty="0"/>
              <a:t> and </a:t>
            </a:r>
            <a:r>
              <a:rPr lang="en-US" dirty="0" err="1"/>
              <a:t>nuint</a:t>
            </a:r>
            <a:r>
              <a:rPr lang="en-US" dirty="0"/>
              <a:t> are represented by the underlying types </a:t>
            </a:r>
            <a:r>
              <a:rPr lang="en-US" dirty="0" err="1"/>
              <a:t>System.IntPtr</a:t>
            </a:r>
            <a:r>
              <a:rPr lang="en-US" dirty="0"/>
              <a:t> and </a:t>
            </a:r>
            <a:r>
              <a:rPr lang="en-US" dirty="0" err="1"/>
              <a:t>System.UIntPtr</a:t>
            </a:r>
            <a:r>
              <a:rPr lang="en-US" dirty="0"/>
              <a:t> with compiler surfacing additional conversions and operations for those types as native </a:t>
            </a:r>
            <a:r>
              <a:rPr lang="en-US" dirty="0" err="1"/>
              <a:t>ints</a:t>
            </a:r>
            <a:r>
              <a:rPr lang="en-US" dirty="0"/>
              <a:t>.</a:t>
            </a:r>
          </a:p>
        </p:txBody>
      </p:sp>
    </p:spTree>
    <p:extLst>
      <p:ext uri="{BB962C8B-B14F-4D97-AF65-F5344CB8AC3E}">
        <p14:creationId xmlns:p14="http://schemas.microsoft.com/office/powerpoint/2010/main" val="186413388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7210-2700-4C2F-868F-906B43563EAD}"/>
              </a:ext>
            </a:extLst>
          </p:cNvPr>
          <p:cNvSpPr>
            <a:spLocks noGrp="1"/>
          </p:cNvSpPr>
          <p:nvPr>
            <p:ph type="title"/>
          </p:nvPr>
        </p:nvSpPr>
        <p:spPr>
          <a:xfrm>
            <a:off x="411480" y="0"/>
            <a:ext cx="9601200" cy="914400"/>
          </a:xfrm>
        </p:spPr>
        <p:txBody>
          <a:bodyPr>
            <a:normAutofit/>
          </a:bodyPr>
          <a:lstStyle/>
          <a:p>
            <a:r>
              <a:rPr lang="en-US" dirty="0"/>
              <a:t>Function pointers</a:t>
            </a:r>
          </a:p>
        </p:txBody>
      </p:sp>
      <p:sp>
        <p:nvSpPr>
          <p:cNvPr id="5" name="Footer Placeholder 4">
            <a:extLst>
              <a:ext uri="{FF2B5EF4-FFF2-40B4-BE49-F238E27FC236}">
                <a16:creationId xmlns:a16="http://schemas.microsoft.com/office/drawing/2014/main" id="{DA467A3F-48CB-4FB5-9D70-FBBD605032F5}"/>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6DD3532A-21E5-4AF0-8E5A-0B6F6F763FA8}"/>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25</a:t>
            </a:fld>
            <a:endParaRPr lang="en-US"/>
          </a:p>
        </p:txBody>
      </p:sp>
      <p:sp>
        <p:nvSpPr>
          <p:cNvPr id="7" name="TextBox 6">
            <a:extLst>
              <a:ext uri="{FF2B5EF4-FFF2-40B4-BE49-F238E27FC236}">
                <a16:creationId xmlns:a16="http://schemas.microsoft.com/office/drawing/2014/main" id="{17172AF9-E135-41F9-BB1A-DE9F04428A4B}"/>
              </a:ext>
            </a:extLst>
          </p:cNvPr>
          <p:cNvSpPr txBox="1"/>
          <p:nvPr/>
        </p:nvSpPr>
        <p:spPr>
          <a:xfrm>
            <a:off x="612648" y="1141111"/>
            <a:ext cx="10972800" cy="923330"/>
          </a:xfrm>
          <a:prstGeom prst="rect">
            <a:avLst/>
          </a:prstGeom>
          <a:noFill/>
        </p:spPr>
        <p:txBody>
          <a:bodyPr wrap="square" rtlCol="0">
            <a:spAutoFit/>
          </a:bodyPr>
          <a:lstStyle/>
          <a:p>
            <a:r>
              <a:rPr lang="en-US" dirty="0"/>
              <a:t>This proposal provides language constructs that expose IL opcodes that cannot currently be accessed efficiently, or at all, in C# today: </a:t>
            </a:r>
            <a:r>
              <a:rPr lang="en-US" dirty="0" err="1"/>
              <a:t>ldftn</a:t>
            </a:r>
            <a:r>
              <a:rPr lang="en-US" dirty="0"/>
              <a:t> and calli. These IL opcodes can be important in high performance code and developers need an efficient way to access them.</a:t>
            </a:r>
          </a:p>
        </p:txBody>
      </p:sp>
      <p:sp>
        <p:nvSpPr>
          <p:cNvPr id="8" name="TextBox 3">
            <a:extLst>
              <a:ext uri="{FF2B5EF4-FFF2-40B4-BE49-F238E27FC236}">
                <a16:creationId xmlns:a16="http://schemas.microsoft.com/office/drawing/2014/main" id="{01D11CBF-7321-4571-9D65-DF9BC6DA699F}"/>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https://docs.microsoft.com/en-us/dotnet/csharp/language-reference/proposals/csharp-9.0/function-pointers</a:t>
            </a:r>
            <a:r>
              <a:rPr lang="en-US" sz="1600" dirty="0">
                <a:solidFill>
                  <a:schemeClr val="accent1"/>
                </a:solidFill>
              </a:rPr>
              <a:t> </a:t>
            </a:r>
          </a:p>
        </p:txBody>
      </p:sp>
      <p:sp>
        <p:nvSpPr>
          <p:cNvPr id="9" name="TextBox 8">
            <a:extLst>
              <a:ext uri="{FF2B5EF4-FFF2-40B4-BE49-F238E27FC236}">
                <a16:creationId xmlns:a16="http://schemas.microsoft.com/office/drawing/2014/main" id="{72D9CDE3-AC86-442A-B643-ADFE4CC4A4F0}"/>
              </a:ext>
            </a:extLst>
          </p:cNvPr>
          <p:cNvSpPr txBox="1"/>
          <p:nvPr/>
        </p:nvSpPr>
        <p:spPr>
          <a:xfrm>
            <a:off x="612648" y="2834640"/>
            <a:ext cx="10972800" cy="1477328"/>
          </a:xfrm>
          <a:prstGeom prst="rect">
            <a:avLst/>
          </a:prstGeom>
          <a:noFill/>
        </p:spPr>
        <p:txBody>
          <a:bodyPr wrap="square" rtlCol="0">
            <a:spAutoFit/>
          </a:bodyPr>
          <a:lstStyle/>
          <a:p>
            <a:r>
              <a:rPr lang="en-US" b="1" dirty="0"/>
              <a:t>Motivation:</a:t>
            </a:r>
          </a:p>
          <a:p>
            <a:endParaRPr lang="en-US" dirty="0"/>
          </a:p>
          <a:p>
            <a:r>
              <a:rPr lang="en-US" dirty="0"/>
              <a:t>The motivations and background for this feature are described in the following issue (as is a potential implementation of the feature):</a:t>
            </a:r>
          </a:p>
          <a:p>
            <a:endParaRPr lang="en-US" dirty="0"/>
          </a:p>
        </p:txBody>
      </p:sp>
    </p:spTree>
    <p:extLst>
      <p:ext uri="{BB962C8B-B14F-4D97-AF65-F5344CB8AC3E}">
        <p14:creationId xmlns:p14="http://schemas.microsoft.com/office/powerpoint/2010/main" val="29524143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68AA-6D6E-4927-A018-DC7639FFB049}"/>
              </a:ext>
            </a:extLst>
          </p:cNvPr>
          <p:cNvSpPr>
            <a:spLocks noGrp="1"/>
          </p:cNvSpPr>
          <p:nvPr>
            <p:ph type="title"/>
          </p:nvPr>
        </p:nvSpPr>
        <p:spPr>
          <a:xfrm>
            <a:off x="411480" y="0"/>
            <a:ext cx="9601200" cy="914400"/>
          </a:xfrm>
        </p:spPr>
        <p:txBody>
          <a:bodyPr>
            <a:normAutofit/>
          </a:bodyPr>
          <a:lstStyle/>
          <a:p>
            <a:r>
              <a:rPr lang="en-US" dirty="0"/>
              <a:t>Suppress emitting </a:t>
            </a:r>
            <a:r>
              <a:rPr lang="en-US" dirty="0" err="1"/>
              <a:t>localsinit</a:t>
            </a:r>
            <a:r>
              <a:rPr lang="en-US" dirty="0"/>
              <a:t> flag</a:t>
            </a:r>
          </a:p>
        </p:txBody>
      </p:sp>
      <p:sp>
        <p:nvSpPr>
          <p:cNvPr id="5" name="Footer Placeholder 4">
            <a:extLst>
              <a:ext uri="{FF2B5EF4-FFF2-40B4-BE49-F238E27FC236}">
                <a16:creationId xmlns:a16="http://schemas.microsoft.com/office/drawing/2014/main" id="{3682830F-C328-499D-B90D-303321C5735E}"/>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0A80E413-2084-425A-8F4A-669EC838E9AE}"/>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26</a:t>
            </a:fld>
            <a:endParaRPr lang="en-US"/>
          </a:p>
        </p:txBody>
      </p:sp>
      <p:sp>
        <p:nvSpPr>
          <p:cNvPr id="7" name="TextBox 6">
            <a:extLst>
              <a:ext uri="{FF2B5EF4-FFF2-40B4-BE49-F238E27FC236}">
                <a16:creationId xmlns:a16="http://schemas.microsoft.com/office/drawing/2014/main" id="{3EB90719-9833-4ADD-ABF5-52F3A39F4491}"/>
              </a:ext>
            </a:extLst>
          </p:cNvPr>
          <p:cNvSpPr txBox="1"/>
          <p:nvPr/>
        </p:nvSpPr>
        <p:spPr>
          <a:xfrm>
            <a:off x="612648" y="1141111"/>
            <a:ext cx="10972800" cy="369332"/>
          </a:xfrm>
          <a:prstGeom prst="rect">
            <a:avLst/>
          </a:prstGeom>
          <a:noFill/>
        </p:spPr>
        <p:txBody>
          <a:bodyPr wrap="square" rtlCol="0">
            <a:spAutoFit/>
          </a:bodyPr>
          <a:lstStyle/>
          <a:p>
            <a:r>
              <a:rPr lang="en-US" dirty="0"/>
              <a:t>Allow suppressing emit of </a:t>
            </a:r>
            <a:r>
              <a:rPr lang="en-US" dirty="0" err="1"/>
              <a:t>localsinit</a:t>
            </a:r>
            <a:r>
              <a:rPr lang="en-US" dirty="0"/>
              <a:t> flag via </a:t>
            </a:r>
            <a:r>
              <a:rPr lang="en-US" dirty="0" err="1"/>
              <a:t>SkipLocalsInitAttribute</a:t>
            </a:r>
            <a:r>
              <a:rPr lang="en-US" dirty="0"/>
              <a:t> attribute.</a:t>
            </a:r>
          </a:p>
        </p:txBody>
      </p:sp>
      <p:sp>
        <p:nvSpPr>
          <p:cNvPr id="8" name="TextBox 3">
            <a:extLst>
              <a:ext uri="{FF2B5EF4-FFF2-40B4-BE49-F238E27FC236}">
                <a16:creationId xmlns:a16="http://schemas.microsoft.com/office/drawing/2014/main" id="{4C6EBE30-7FD7-4F89-B1AF-73CA2A931394}"/>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https://docs.microsoft.com/en-us/dotnet/csharp/language-reference/proposals/csharp-9.0/skip-localsinit</a:t>
            </a:r>
            <a:r>
              <a:rPr lang="en-US" sz="1600" dirty="0">
                <a:solidFill>
                  <a:schemeClr val="accent1"/>
                </a:solidFill>
              </a:rPr>
              <a:t> </a:t>
            </a:r>
          </a:p>
        </p:txBody>
      </p:sp>
      <p:sp>
        <p:nvSpPr>
          <p:cNvPr id="9" name="TextBox 8">
            <a:extLst>
              <a:ext uri="{FF2B5EF4-FFF2-40B4-BE49-F238E27FC236}">
                <a16:creationId xmlns:a16="http://schemas.microsoft.com/office/drawing/2014/main" id="{E700443F-364F-4CB5-9824-630474D4FBEC}"/>
              </a:ext>
            </a:extLst>
          </p:cNvPr>
          <p:cNvSpPr txBox="1"/>
          <p:nvPr/>
        </p:nvSpPr>
        <p:spPr>
          <a:xfrm>
            <a:off x="612648" y="2834640"/>
            <a:ext cx="10972800" cy="2031325"/>
          </a:xfrm>
          <a:prstGeom prst="rect">
            <a:avLst/>
          </a:prstGeom>
          <a:noFill/>
        </p:spPr>
        <p:txBody>
          <a:bodyPr wrap="square" rtlCol="0">
            <a:spAutoFit/>
          </a:bodyPr>
          <a:lstStyle/>
          <a:p>
            <a:r>
              <a:rPr lang="en-US" b="1" dirty="0"/>
              <a:t>Motivation:</a:t>
            </a:r>
          </a:p>
          <a:p>
            <a:endParaRPr lang="en-US" dirty="0"/>
          </a:p>
          <a:p>
            <a:r>
              <a:rPr lang="en-US" dirty="0"/>
              <a:t>In high-performance application the cost of forced zero-initialization could be noticeable. It is particularly noticeable when </a:t>
            </a:r>
            <a:r>
              <a:rPr lang="en-US" dirty="0" err="1"/>
              <a:t>stackalloc</a:t>
            </a:r>
            <a:r>
              <a:rPr lang="en-US" dirty="0"/>
              <a:t> is used.</a:t>
            </a:r>
          </a:p>
          <a:p>
            <a:endParaRPr lang="en-US" dirty="0"/>
          </a:p>
          <a:p>
            <a:r>
              <a:rPr lang="en-US" dirty="0"/>
              <a:t>In some cases JIT can elide initial zero-initialization of individual locals when such initialization is "killed" by subsequent assignments. Not all JITs do this and such optimization has limits. It does not help with </a:t>
            </a:r>
            <a:r>
              <a:rPr lang="en-US" dirty="0" err="1"/>
              <a:t>stackalloc</a:t>
            </a:r>
            <a:r>
              <a:rPr lang="en-US" dirty="0"/>
              <a:t>.</a:t>
            </a:r>
          </a:p>
        </p:txBody>
      </p:sp>
    </p:spTree>
    <p:extLst>
      <p:ext uri="{BB962C8B-B14F-4D97-AF65-F5344CB8AC3E}">
        <p14:creationId xmlns:p14="http://schemas.microsoft.com/office/powerpoint/2010/main" val="139459927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5DFF-E0F8-4C18-8C01-6D0E1B825630}"/>
              </a:ext>
            </a:extLst>
          </p:cNvPr>
          <p:cNvSpPr>
            <a:spLocks noGrp="1"/>
          </p:cNvSpPr>
          <p:nvPr>
            <p:ph type="title"/>
          </p:nvPr>
        </p:nvSpPr>
        <p:spPr>
          <a:xfrm>
            <a:off x="411480" y="0"/>
            <a:ext cx="9601200" cy="914400"/>
          </a:xfrm>
        </p:spPr>
        <p:txBody>
          <a:bodyPr>
            <a:normAutofit/>
          </a:bodyPr>
          <a:lstStyle/>
          <a:p>
            <a:r>
              <a:rPr lang="en-US" dirty="0"/>
              <a:t>static anonymous functions</a:t>
            </a:r>
          </a:p>
        </p:txBody>
      </p:sp>
      <p:sp>
        <p:nvSpPr>
          <p:cNvPr id="5" name="Footer Placeholder 4">
            <a:extLst>
              <a:ext uri="{FF2B5EF4-FFF2-40B4-BE49-F238E27FC236}">
                <a16:creationId xmlns:a16="http://schemas.microsoft.com/office/drawing/2014/main" id="{7F3CAC6B-4225-4EF7-A0B4-B97B01FC9167}"/>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41D95E7D-BC28-40E0-BD92-2D12C275B318}"/>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27</a:t>
            </a:fld>
            <a:endParaRPr lang="en-US"/>
          </a:p>
        </p:txBody>
      </p:sp>
      <p:sp>
        <p:nvSpPr>
          <p:cNvPr id="7" name="TextBox 6">
            <a:extLst>
              <a:ext uri="{FF2B5EF4-FFF2-40B4-BE49-F238E27FC236}">
                <a16:creationId xmlns:a16="http://schemas.microsoft.com/office/drawing/2014/main" id="{F03BC7AA-211C-451D-946C-32F7802B46C1}"/>
              </a:ext>
            </a:extLst>
          </p:cNvPr>
          <p:cNvSpPr txBox="1"/>
          <p:nvPr/>
        </p:nvSpPr>
        <p:spPr>
          <a:xfrm>
            <a:off x="612648" y="1141111"/>
            <a:ext cx="10972800" cy="646331"/>
          </a:xfrm>
          <a:prstGeom prst="rect">
            <a:avLst/>
          </a:prstGeom>
          <a:noFill/>
        </p:spPr>
        <p:txBody>
          <a:bodyPr wrap="square" rtlCol="0">
            <a:spAutoFit/>
          </a:bodyPr>
          <a:lstStyle/>
          <a:p>
            <a:r>
              <a:rPr lang="en-US" dirty="0"/>
              <a:t>Allow a 'static' modifier on lambdas and anonymous methods, which disallows capture of locals or instance state from containing scopes.</a:t>
            </a:r>
          </a:p>
        </p:txBody>
      </p:sp>
      <p:sp>
        <p:nvSpPr>
          <p:cNvPr id="8" name="TextBox 3">
            <a:extLst>
              <a:ext uri="{FF2B5EF4-FFF2-40B4-BE49-F238E27FC236}">
                <a16:creationId xmlns:a16="http://schemas.microsoft.com/office/drawing/2014/main" id="{30E5B59D-8AF6-4FDF-9F58-3824B68191C2}"/>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https://docs.microsoft.com/en-us/dotnet/csharp/language-reference/proposals/csharp-9.0/static-anonymous-functions</a:t>
            </a:r>
            <a:r>
              <a:rPr lang="en-US" sz="1600" dirty="0">
                <a:solidFill>
                  <a:schemeClr val="accent1"/>
                </a:solidFill>
              </a:rPr>
              <a:t> </a:t>
            </a:r>
          </a:p>
        </p:txBody>
      </p:sp>
      <p:sp>
        <p:nvSpPr>
          <p:cNvPr id="9" name="TextBox 8">
            <a:extLst>
              <a:ext uri="{FF2B5EF4-FFF2-40B4-BE49-F238E27FC236}">
                <a16:creationId xmlns:a16="http://schemas.microsoft.com/office/drawing/2014/main" id="{E79DCB97-A287-4A2D-A034-BF6E134B59FE}"/>
              </a:ext>
            </a:extLst>
          </p:cNvPr>
          <p:cNvSpPr txBox="1"/>
          <p:nvPr/>
        </p:nvSpPr>
        <p:spPr>
          <a:xfrm>
            <a:off x="612648" y="2834640"/>
            <a:ext cx="10972800" cy="1200329"/>
          </a:xfrm>
          <a:prstGeom prst="rect">
            <a:avLst/>
          </a:prstGeom>
          <a:noFill/>
        </p:spPr>
        <p:txBody>
          <a:bodyPr wrap="square" rtlCol="0">
            <a:spAutoFit/>
          </a:bodyPr>
          <a:lstStyle/>
          <a:p>
            <a:r>
              <a:rPr lang="en-US" b="1" dirty="0"/>
              <a:t>Motivation:</a:t>
            </a:r>
          </a:p>
          <a:p>
            <a:endParaRPr lang="en-US" dirty="0"/>
          </a:p>
          <a:p>
            <a:r>
              <a:rPr lang="en-US" dirty="0"/>
              <a:t>Avoid unintentionally capturing state from the enclosing context, which can result in unexpected retention of captured objects or unexpected additional allocations.</a:t>
            </a:r>
          </a:p>
        </p:txBody>
      </p:sp>
    </p:spTree>
    <p:extLst>
      <p:ext uri="{BB962C8B-B14F-4D97-AF65-F5344CB8AC3E}">
        <p14:creationId xmlns:p14="http://schemas.microsoft.com/office/powerpoint/2010/main" val="11514149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9519-7B33-440F-BC76-B363B4C7F1BF}"/>
              </a:ext>
            </a:extLst>
          </p:cNvPr>
          <p:cNvSpPr>
            <a:spLocks noGrp="1"/>
          </p:cNvSpPr>
          <p:nvPr>
            <p:ph type="title"/>
          </p:nvPr>
        </p:nvSpPr>
        <p:spPr>
          <a:xfrm>
            <a:off x="411480" y="0"/>
            <a:ext cx="9601200" cy="914400"/>
          </a:xfrm>
        </p:spPr>
        <p:txBody>
          <a:bodyPr>
            <a:normAutofit/>
          </a:bodyPr>
          <a:lstStyle/>
          <a:p>
            <a:r>
              <a:rPr lang="en-US" dirty="0"/>
              <a:t>Extension </a:t>
            </a:r>
            <a:r>
              <a:rPr lang="en-US" dirty="0" err="1"/>
              <a:t>GetEnumerator</a:t>
            </a:r>
            <a:r>
              <a:rPr lang="en-US" dirty="0"/>
              <a:t> support for foreach loops</a:t>
            </a:r>
          </a:p>
        </p:txBody>
      </p:sp>
      <p:sp>
        <p:nvSpPr>
          <p:cNvPr id="5" name="Footer Placeholder 4">
            <a:extLst>
              <a:ext uri="{FF2B5EF4-FFF2-40B4-BE49-F238E27FC236}">
                <a16:creationId xmlns:a16="http://schemas.microsoft.com/office/drawing/2014/main" id="{929A1634-785F-48BB-BC6F-E91315240927}"/>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13FE794B-07ED-4560-923D-3B054DAAFE0C}"/>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28</a:t>
            </a:fld>
            <a:endParaRPr lang="en-US"/>
          </a:p>
        </p:txBody>
      </p:sp>
      <p:sp>
        <p:nvSpPr>
          <p:cNvPr id="7" name="TextBox 6">
            <a:extLst>
              <a:ext uri="{FF2B5EF4-FFF2-40B4-BE49-F238E27FC236}">
                <a16:creationId xmlns:a16="http://schemas.microsoft.com/office/drawing/2014/main" id="{AB969C9F-02F8-40CF-A896-A493CC4BDB63}"/>
              </a:ext>
            </a:extLst>
          </p:cNvPr>
          <p:cNvSpPr txBox="1"/>
          <p:nvPr/>
        </p:nvSpPr>
        <p:spPr>
          <a:xfrm>
            <a:off x="612648" y="1143000"/>
            <a:ext cx="10972800" cy="646331"/>
          </a:xfrm>
          <a:prstGeom prst="rect">
            <a:avLst/>
          </a:prstGeom>
          <a:noFill/>
        </p:spPr>
        <p:txBody>
          <a:bodyPr wrap="square" rtlCol="0">
            <a:spAutoFit/>
          </a:bodyPr>
          <a:lstStyle/>
          <a:p>
            <a:r>
              <a:rPr lang="en-US" dirty="0"/>
              <a:t>Allow foreach loops to recognize an extension method </a:t>
            </a:r>
            <a:r>
              <a:rPr lang="en-US" dirty="0" err="1"/>
              <a:t>GetEnumerator</a:t>
            </a:r>
            <a:r>
              <a:rPr lang="en-US" dirty="0"/>
              <a:t> method that otherwise satisfies the foreach pattern, and loop over the expression when it would otherwise be an error.</a:t>
            </a:r>
          </a:p>
        </p:txBody>
      </p:sp>
      <p:sp>
        <p:nvSpPr>
          <p:cNvPr id="8" name="TextBox 3">
            <a:extLst>
              <a:ext uri="{FF2B5EF4-FFF2-40B4-BE49-F238E27FC236}">
                <a16:creationId xmlns:a16="http://schemas.microsoft.com/office/drawing/2014/main" id="{0FEDF02F-0C47-4876-860C-A3B03FCCCF42}"/>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https://docs.microsoft.com/en-us/dotnet/csharp/language-reference/proposals/csharp-9.0/extension-getenumerator</a:t>
            </a:r>
            <a:r>
              <a:rPr lang="en-US" sz="1600" dirty="0">
                <a:solidFill>
                  <a:schemeClr val="accent1"/>
                </a:solidFill>
              </a:rPr>
              <a:t> </a:t>
            </a:r>
          </a:p>
        </p:txBody>
      </p:sp>
      <p:sp>
        <p:nvSpPr>
          <p:cNvPr id="9" name="TextBox 8">
            <a:extLst>
              <a:ext uri="{FF2B5EF4-FFF2-40B4-BE49-F238E27FC236}">
                <a16:creationId xmlns:a16="http://schemas.microsoft.com/office/drawing/2014/main" id="{FF8874CB-096E-43D1-96F9-D669C44C8909}"/>
              </a:ext>
            </a:extLst>
          </p:cNvPr>
          <p:cNvSpPr txBox="1"/>
          <p:nvPr/>
        </p:nvSpPr>
        <p:spPr>
          <a:xfrm>
            <a:off x="612648" y="2834640"/>
            <a:ext cx="10972800" cy="1200329"/>
          </a:xfrm>
          <a:prstGeom prst="rect">
            <a:avLst/>
          </a:prstGeom>
          <a:noFill/>
        </p:spPr>
        <p:txBody>
          <a:bodyPr wrap="square" rtlCol="0">
            <a:spAutoFit/>
          </a:bodyPr>
          <a:lstStyle/>
          <a:p>
            <a:r>
              <a:rPr lang="en-US" b="1" dirty="0"/>
              <a:t>Motivation:</a:t>
            </a:r>
          </a:p>
          <a:p>
            <a:endParaRPr lang="en-US" dirty="0"/>
          </a:p>
          <a:p>
            <a:r>
              <a:rPr lang="en-US" dirty="0"/>
              <a:t>This will bring foreach inline with how other features in C# are implemented, including async and pattern-based deconstruction.</a:t>
            </a:r>
          </a:p>
        </p:txBody>
      </p:sp>
    </p:spTree>
    <p:extLst>
      <p:ext uri="{BB962C8B-B14F-4D97-AF65-F5344CB8AC3E}">
        <p14:creationId xmlns:p14="http://schemas.microsoft.com/office/powerpoint/2010/main" val="375587918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4B52-2BDC-402E-ACCB-D7BAF4F25294}"/>
              </a:ext>
            </a:extLst>
          </p:cNvPr>
          <p:cNvSpPr>
            <a:spLocks noGrp="1"/>
          </p:cNvSpPr>
          <p:nvPr>
            <p:ph type="title"/>
          </p:nvPr>
        </p:nvSpPr>
        <p:spPr>
          <a:xfrm>
            <a:off x="411480" y="0"/>
            <a:ext cx="9601200" cy="914400"/>
          </a:xfrm>
        </p:spPr>
        <p:txBody>
          <a:bodyPr/>
          <a:lstStyle/>
          <a:p>
            <a:r>
              <a:rPr lang="en-US" dirty="0"/>
              <a:t>Lambda discard parameters</a:t>
            </a:r>
          </a:p>
        </p:txBody>
      </p:sp>
      <p:sp>
        <p:nvSpPr>
          <p:cNvPr id="5" name="Footer Placeholder 4">
            <a:extLst>
              <a:ext uri="{FF2B5EF4-FFF2-40B4-BE49-F238E27FC236}">
                <a16:creationId xmlns:a16="http://schemas.microsoft.com/office/drawing/2014/main" id="{54E037E9-BEE8-410F-A157-C784077BAE56}"/>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B84412AA-D67B-4B79-8553-02446D92D702}"/>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29</a:t>
            </a:fld>
            <a:endParaRPr lang="en-US"/>
          </a:p>
        </p:txBody>
      </p:sp>
      <p:sp>
        <p:nvSpPr>
          <p:cNvPr id="7" name="TextBox 6">
            <a:extLst>
              <a:ext uri="{FF2B5EF4-FFF2-40B4-BE49-F238E27FC236}">
                <a16:creationId xmlns:a16="http://schemas.microsoft.com/office/drawing/2014/main" id="{9A0A09D3-3D87-4413-ACC5-D9474E0E12AF}"/>
              </a:ext>
            </a:extLst>
          </p:cNvPr>
          <p:cNvSpPr txBox="1"/>
          <p:nvPr/>
        </p:nvSpPr>
        <p:spPr>
          <a:xfrm>
            <a:off x="609600" y="1141111"/>
            <a:ext cx="10972800" cy="1200329"/>
          </a:xfrm>
          <a:prstGeom prst="rect">
            <a:avLst/>
          </a:prstGeom>
          <a:noFill/>
        </p:spPr>
        <p:txBody>
          <a:bodyPr wrap="square" rtlCol="0">
            <a:spAutoFit/>
          </a:bodyPr>
          <a:lstStyle/>
          <a:p>
            <a:r>
              <a:rPr lang="en-US" dirty="0"/>
              <a:t>Allow discards (_) to be used as parameters of lambdas and anonymous methods. For example:</a:t>
            </a:r>
          </a:p>
          <a:p>
            <a:endParaRPr lang="en-US" dirty="0"/>
          </a:p>
          <a:p>
            <a:pPr marL="285750" indent="-285750">
              <a:buFont typeface="Arial" panose="020B0604020202020204" pitchFamily="34" charset="0"/>
              <a:buChar char="•"/>
            </a:pPr>
            <a:r>
              <a:rPr lang="en-US" dirty="0"/>
              <a:t>lambdas: (_, _) =&gt; 0, (int _, int _) =&gt; 0</a:t>
            </a:r>
          </a:p>
          <a:p>
            <a:pPr marL="285750" indent="-285750">
              <a:buFont typeface="Arial" panose="020B0604020202020204" pitchFamily="34" charset="0"/>
              <a:buChar char="•"/>
            </a:pPr>
            <a:r>
              <a:rPr lang="en-US" dirty="0"/>
              <a:t>anonymous methods: delegate(int _, int _) { return 0; }</a:t>
            </a:r>
          </a:p>
        </p:txBody>
      </p:sp>
      <p:sp>
        <p:nvSpPr>
          <p:cNvPr id="8" name="TextBox 3">
            <a:extLst>
              <a:ext uri="{FF2B5EF4-FFF2-40B4-BE49-F238E27FC236}">
                <a16:creationId xmlns:a16="http://schemas.microsoft.com/office/drawing/2014/main" id="{987EDBCE-2484-400A-B64A-837635074024}"/>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https://docs.microsoft.com/en-us/dotnet/csharp/language-reference/proposals/csharp-9.0/lambda-discard-parameters</a:t>
            </a:r>
            <a:r>
              <a:rPr lang="en-US" sz="1600" dirty="0">
                <a:solidFill>
                  <a:schemeClr val="accent1"/>
                </a:solidFill>
              </a:rPr>
              <a:t> </a:t>
            </a:r>
          </a:p>
        </p:txBody>
      </p:sp>
      <p:sp>
        <p:nvSpPr>
          <p:cNvPr id="9" name="TextBox 8">
            <a:extLst>
              <a:ext uri="{FF2B5EF4-FFF2-40B4-BE49-F238E27FC236}">
                <a16:creationId xmlns:a16="http://schemas.microsoft.com/office/drawing/2014/main" id="{CC2758B7-9350-4A77-B54A-AB42B8C9ADD7}"/>
              </a:ext>
            </a:extLst>
          </p:cNvPr>
          <p:cNvSpPr txBox="1"/>
          <p:nvPr/>
        </p:nvSpPr>
        <p:spPr>
          <a:xfrm>
            <a:off x="612648" y="2834640"/>
            <a:ext cx="10972800" cy="923330"/>
          </a:xfrm>
          <a:prstGeom prst="rect">
            <a:avLst/>
          </a:prstGeom>
          <a:noFill/>
        </p:spPr>
        <p:txBody>
          <a:bodyPr wrap="square" rtlCol="0">
            <a:spAutoFit/>
          </a:bodyPr>
          <a:lstStyle/>
          <a:p>
            <a:r>
              <a:rPr lang="en-US" b="1" dirty="0"/>
              <a:t>Motivation:</a:t>
            </a:r>
          </a:p>
          <a:p>
            <a:endParaRPr lang="en-US" dirty="0"/>
          </a:p>
          <a:p>
            <a:r>
              <a:rPr lang="en-US" dirty="0"/>
              <a:t>Unused parameters do not need to be named. The intent of discards is clear, i.e. they are unused/discarded.</a:t>
            </a:r>
          </a:p>
        </p:txBody>
      </p:sp>
    </p:spTree>
    <p:extLst>
      <p:ext uri="{BB962C8B-B14F-4D97-AF65-F5344CB8AC3E}">
        <p14:creationId xmlns:p14="http://schemas.microsoft.com/office/powerpoint/2010/main" val="336601181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14023-F072-4F43-9D65-2AAFEB2A1C06}"/>
              </a:ext>
            </a:extLst>
          </p:cNvPr>
          <p:cNvSpPr>
            <a:spLocks noGrp="1"/>
          </p:cNvSpPr>
          <p:nvPr>
            <p:ph type="title"/>
          </p:nvPr>
        </p:nvSpPr>
        <p:spPr>
          <a:xfrm>
            <a:off x="411480" y="0"/>
            <a:ext cx="9601200" cy="914400"/>
          </a:xfrm>
        </p:spPr>
        <p:txBody>
          <a:bodyPr/>
          <a:lstStyle/>
          <a:p>
            <a:r>
              <a:rPr lang="en-US" dirty="0"/>
              <a:t>Visual Studio History and Naming</a:t>
            </a:r>
          </a:p>
        </p:txBody>
      </p:sp>
      <p:sp>
        <p:nvSpPr>
          <p:cNvPr id="2" name="Footer Placeholder 1"/>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p:cNvSpPr>
            <a:spLocks noGrp="1"/>
          </p:cNvSpPr>
          <p:nvPr>
            <p:ph type="sldNum" sz="quarter" idx="12"/>
          </p:nvPr>
        </p:nvSpPr>
        <p:spPr>
          <a:xfrm>
            <a:off x="228600" y="6547104"/>
            <a:ext cx="457200" cy="274320"/>
          </a:xfrm>
        </p:spPr>
        <p:txBody>
          <a:bodyPr/>
          <a:lstStyle/>
          <a:p>
            <a:fld id="{6813DC8C-A616-47C4-99E2-1208BE02F915}" type="slidenum">
              <a:rPr lang="en-US" smtClean="0"/>
              <a:pPr/>
              <a:t>3</a:t>
            </a:fld>
            <a:endParaRPr lang="en-US"/>
          </a:p>
        </p:txBody>
      </p:sp>
      <p:graphicFrame>
        <p:nvGraphicFramePr>
          <p:cNvPr id="5" name="Diagram 4">
            <a:extLst>
              <a:ext uri="{FF2B5EF4-FFF2-40B4-BE49-F238E27FC236}">
                <a16:creationId xmlns:a16="http://schemas.microsoft.com/office/drawing/2014/main" id="{C4DEC3FA-4323-48A2-B2EC-132B6C7EA30A}"/>
              </a:ext>
            </a:extLst>
          </p:cNvPr>
          <p:cNvGraphicFramePr/>
          <p:nvPr>
            <p:extLst>
              <p:ext uri="{D42A27DB-BD31-4B8C-83A1-F6EECF244321}">
                <p14:modId xmlns:p14="http://schemas.microsoft.com/office/powerpoint/2010/main" val="894209911"/>
              </p:ext>
            </p:extLst>
          </p:nvPr>
        </p:nvGraphicFramePr>
        <p:xfrm>
          <a:off x="898071" y="1005840"/>
          <a:ext cx="105156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3677995D-F757-4739-86EB-366C7692D5EE}"/>
              </a:ext>
            </a:extLst>
          </p:cNvPr>
          <p:cNvGraphicFramePr/>
          <p:nvPr>
            <p:extLst>
              <p:ext uri="{D42A27DB-BD31-4B8C-83A1-F6EECF244321}">
                <p14:modId xmlns:p14="http://schemas.microsoft.com/office/powerpoint/2010/main" val="1650792557"/>
              </p:ext>
            </p:extLst>
          </p:nvPr>
        </p:nvGraphicFramePr>
        <p:xfrm>
          <a:off x="898071" y="1554480"/>
          <a:ext cx="10515600" cy="457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86A723F3-2335-4053-94F4-340288CD66C7}"/>
              </a:ext>
            </a:extLst>
          </p:cNvPr>
          <p:cNvGraphicFramePr/>
          <p:nvPr>
            <p:extLst>
              <p:ext uri="{D42A27DB-BD31-4B8C-83A1-F6EECF244321}">
                <p14:modId xmlns:p14="http://schemas.microsoft.com/office/powerpoint/2010/main" val="1935619605"/>
              </p:ext>
            </p:extLst>
          </p:nvPr>
        </p:nvGraphicFramePr>
        <p:xfrm>
          <a:off x="898071" y="2103120"/>
          <a:ext cx="10515600" cy="457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9" name="Diagram 18">
            <a:extLst>
              <a:ext uri="{FF2B5EF4-FFF2-40B4-BE49-F238E27FC236}">
                <a16:creationId xmlns:a16="http://schemas.microsoft.com/office/drawing/2014/main" id="{B039222D-2657-450B-9EC9-346FB4EF9964}"/>
              </a:ext>
            </a:extLst>
          </p:cNvPr>
          <p:cNvGraphicFramePr/>
          <p:nvPr>
            <p:extLst>
              <p:ext uri="{D42A27DB-BD31-4B8C-83A1-F6EECF244321}">
                <p14:modId xmlns:p14="http://schemas.microsoft.com/office/powerpoint/2010/main" val="534107529"/>
              </p:ext>
            </p:extLst>
          </p:nvPr>
        </p:nvGraphicFramePr>
        <p:xfrm>
          <a:off x="898071" y="2651760"/>
          <a:ext cx="10515600" cy="457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0" name="Diagram 19">
            <a:extLst>
              <a:ext uri="{FF2B5EF4-FFF2-40B4-BE49-F238E27FC236}">
                <a16:creationId xmlns:a16="http://schemas.microsoft.com/office/drawing/2014/main" id="{BE26CCF0-8EC4-4A9B-90DC-4141934209C2}"/>
              </a:ext>
            </a:extLst>
          </p:cNvPr>
          <p:cNvGraphicFramePr/>
          <p:nvPr>
            <p:extLst>
              <p:ext uri="{D42A27DB-BD31-4B8C-83A1-F6EECF244321}">
                <p14:modId xmlns:p14="http://schemas.microsoft.com/office/powerpoint/2010/main" val="4186265638"/>
              </p:ext>
            </p:extLst>
          </p:nvPr>
        </p:nvGraphicFramePr>
        <p:xfrm>
          <a:off x="898071" y="3200400"/>
          <a:ext cx="10515600" cy="457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21" name="Diagram 20">
            <a:extLst>
              <a:ext uri="{FF2B5EF4-FFF2-40B4-BE49-F238E27FC236}">
                <a16:creationId xmlns:a16="http://schemas.microsoft.com/office/drawing/2014/main" id="{49488E37-DB65-4763-8008-8CDAD67E51F3}"/>
              </a:ext>
            </a:extLst>
          </p:cNvPr>
          <p:cNvGraphicFramePr/>
          <p:nvPr>
            <p:extLst>
              <p:ext uri="{D42A27DB-BD31-4B8C-83A1-F6EECF244321}">
                <p14:modId xmlns:p14="http://schemas.microsoft.com/office/powerpoint/2010/main" val="3283230897"/>
              </p:ext>
            </p:extLst>
          </p:nvPr>
        </p:nvGraphicFramePr>
        <p:xfrm>
          <a:off x="898071" y="3749040"/>
          <a:ext cx="10515600" cy="4572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22" name="Diagram 21">
            <a:extLst>
              <a:ext uri="{FF2B5EF4-FFF2-40B4-BE49-F238E27FC236}">
                <a16:creationId xmlns:a16="http://schemas.microsoft.com/office/drawing/2014/main" id="{7A0CB34D-05F8-452D-AADB-A17668FD5013}"/>
              </a:ext>
            </a:extLst>
          </p:cNvPr>
          <p:cNvGraphicFramePr/>
          <p:nvPr>
            <p:extLst>
              <p:ext uri="{D42A27DB-BD31-4B8C-83A1-F6EECF244321}">
                <p14:modId xmlns:p14="http://schemas.microsoft.com/office/powerpoint/2010/main" val="966522907"/>
              </p:ext>
            </p:extLst>
          </p:nvPr>
        </p:nvGraphicFramePr>
        <p:xfrm>
          <a:off x="898071" y="4297680"/>
          <a:ext cx="10515600" cy="45720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23" name="Diagram 22">
            <a:extLst>
              <a:ext uri="{FF2B5EF4-FFF2-40B4-BE49-F238E27FC236}">
                <a16:creationId xmlns:a16="http://schemas.microsoft.com/office/drawing/2014/main" id="{6D0D2D03-30B5-4250-BEA0-B2CFE5D6446F}"/>
              </a:ext>
            </a:extLst>
          </p:cNvPr>
          <p:cNvGraphicFramePr/>
          <p:nvPr>
            <p:extLst>
              <p:ext uri="{D42A27DB-BD31-4B8C-83A1-F6EECF244321}">
                <p14:modId xmlns:p14="http://schemas.microsoft.com/office/powerpoint/2010/main" val="3374977020"/>
              </p:ext>
            </p:extLst>
          </p:nvPr>
        </p:nvGraphicFramePr>
        <p:xfrm>
          <a:off x="898071" y="4846320"/>
          <a:ext cx="10515600" cy="45720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aphicFrame>
        <p:nvGraphicFramePr>
          <p:cNvPr id="24" name="Diagram 23">
            <a:extLst>
              <a:ext uri="{FF2B5EF4-FFF2-40B4-BE49-F238E27FC236}">
                <a16:creationId xmlns:a16="http://schemas.microsoft.com/office/drawing/2014/main" id="{106BB574-AA82-40E8-B8ED-A34202F3BCC3}"/>
              </a:ext>
            </a:extLst>
          </p:cNvPr>
          <p:cNvGraphicFramePr/>
          <p:nvPr>
            <p:extLst>
              <p:ext uri="{D42A27DB-BD31-4B8C-83A1-F6EECF244321}">
                <p14:modId xmlns:p14="http://schemas.microsoft.com/office/powerpoint/2010/main" val="1489917845"/>
              </p:ext>
            </p:extLst>
          </p:nvPr>
        </p:nvGraphicFramePr>
        <p:xfrm>
          <a:off x="898071" y="5394960"/>
          <a:ext cx="10515600" cy="45720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sp>
        <p:nvSpPr>
          <p:cNvPr id="3" name="TextBox 2">
            <a:extLst>
              <a:ext uri="{FF2B5EF4-FFF2-40B4-BE49-F238E27FC236}">
                <a16:creationId xmlns:a16="http://schemas.microsoft.com/office/drawing/2014/main" id="{82520CDD-851D-4737-AFE0-0238DB66E457}"/>
              </a:ext>
            </a:extLst>
          </p:cNvPr>
          <p:cNvSpPr txBox="1"/>
          <p:nvPr/>
        </p:nvSpPr>
        <p:spPr>
          <a:xfrm>
            <a:off x="4361858" y="1036611"/>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1</a:t>
            </a:r>
          </a:p>
        </p:txBody>
      </p:sp>
      <p:sp>
        <p:nvSpPr>
          <p:cNvPr id="14" name="TextBox 13">
            <a:extLst>
              <a:ext uri="{FF2B5EF4-FFF2-40B4-BE49-F238E27FC236}">
                <a16:creationId xmlns:a16="http://schemas.microsoft.com/office/drawing/2014/main" id="{04EE6DFB-2BEE-4682-8728-991A6EAE2CF5}"/>
              </a:ext>
            </a:extLst>
          </p:cNvPr>
          <p:cNvSpPr txBox="1"/>
          <p:nvPr/>
        </p:nvSpPr>
        <p:spPr>
          <a:xfrm>
            <a:off x="4361858" y="1583025"/>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2</a:t>
            </a:r>
          </a:p>
        </p:txBody>
      </p:sp>
      <p:sp>
        <p:nvSpPr>
          <p:cNvPr id="15" name="TextBox 14">
            <a:extLst>
              <a:ext uri="{FF2B5EF4-FFF2-40B4-BE49-F238E27FC236}">
                <a16:creationId xmlns:a16="http://schemas.microsoft.com/office/drawing/2014/main" id="{EF53D8B5-4AA9-464A-91D9-2511DD171180}"/>
              </a:ext>
            </a:extLst>
          </p:cNvPr>
          <p:cNvSpPr txBox="1"/>
          <p:nvPr/>
        </p:nvSpPr>
        <p:spPr>
          <a:xfrm>
            <a:off x="4361858" y="2680305"/>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3</a:t>
            </a:r>
          </a:p>
        </p:txBody>
      </p:sp>
      <p:sp>
        <p:nvSpPr>
          <p:cNvPr id="16" name="TextBox 15">
            <a:extLst>
              <a:ext uri="{FF2B5EF4-FFF2-40B4-BE49-F238E27FC236}">
                <a16:creationId xmlns:a16="http://schemas.microsoft.com/office/drawing/2014/main" id="{1BA29525-A719-42BC-83F7-75033EA5BDC7}"/>
              </a:ext>
            </a:extLst>
          </p:cNvPr>
          <p:cNvSpPr txBox="1"/>
          <p:nvPr/>
        </p:nvSpPr>
        <p:spPr>
          <a:xfrm>
            <a:off x="4361858" y="3232035"/>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4</a:t>
            </a:r>
          </a:p>
        </p:txBody>
      </p:sp>
      <p:sp>
        <p:nvSpPr>
          <p:cNvPr id="25" name="TextBox 24">
            <a:extLst>
              <a:ext uri="{FF2B5EF4-FFF2-40B4-BE49-F238E27FC236}">
                <a16:creationId xmlns:a16="http://schemas.microsoft.com/office/drawing/2014/main" id="{8FE19EE7-6A52-4C9A-B2A2-9611AB97AA66}"/>
              </a:ext>
            </a:extLst>
          </p:cNvPr>
          <p:cNvSpPr txBox="1"/>
          <p:nvPr/>
        </p:nvSpPr>
        <p:spPr>
          <a:xfrm>
            <a:off x="4361858" y="3779800"/>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5</a:t>
            </a:r>
          </a:p>
        </p:txBody>
      </p:sp>
      <p:sp>
        <p:nvSpPr>
          <p:cNvPr id="26" name="TextBox 25">
            <a:extLst>
              <a:ext uri="{FF2B5EF4-FFF2-40B4-BE49-F238E27FC236}">
                <a16:creationId xmlns:a16="http://schemas.microsoft.com/office/drawing/2014/main" id="{4B73A99B-C17E-43CE-ADDE-6AC3ADC55BB1}"/>
              </a:ext>
            </a:extLst>
          </p:cNvPr>
          <p:cNvSpPr txBox="1"/>
          <p:nvPr/>
        </p:nvSpPr>
        <p:spPr>
          <a:xfrm>
            <a:off x="4361858" y="4874865"/>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6</a:t>
            </a:r>
          </a:p>
        </p:txBody>
      </p:sp>
      <p:sp>
        <p:nvSpPr>
          <p:cNvPr id="27" name="TextBox 26">
            <a:extLst>
              <a:ext uri="{FF2B5EF4-FFF2-40B4-BE49-F238E27FC236}">
                <a16:creationId xmlns:a16="http://schemas.microsoft.com/office/drawing/2014/main" id="{3BAB7E8C-21A1-4ABD-8736-B1E552FDD0DF}"/>
              </a:ext>
            </a:extLst>
          </p:cNvPr>
          <p:cNvSpPr txBox="1"/>
          <p:nvPr/>
        </p:nvSpPr>
        <p:spPr>
          <a:xfrm>
            <a:off x="4361858" y="5423505"/>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7</a:t>
            </a:r>
          </a:p>
        </p:txBody>
      </p:sp>
      <p:graphicFrame>
        <p:nvGraphicFramePr>
          <p:cNvPr id="28" name="Diagram 27">
            <a:extLst>
              <a:ext uri="{FF2B5EF4-FFF2-40B4-BE49-F238E27FC236}">
                <a16:creationId xmlns:a16="http://schemas.microsoft.com/office/drawing/2014/main" id="{6C12E59D-FBEB-4A2F-8250-2805703A1CF7}"/>
              </a:ext>
            </a:extLst>
          </p:cNvPr>
          <p:cNvGraphicFramePr/>
          <p:nvPr>
            <p:extLst>
              <p:ext uri="{D42A27DB-BD31-4B8C-83A1-F6EECF244321}">
                <p14:modId xmlns:p14="http://schemas.microsoft.com/office/powerpoint/2010/main" val="1019621607"/>
              </p:ext>
            </p:extLst>
          </p:nvPr>
        </p:nvGraphicFramePr>
        <p:xfrm>
          <a:off x="898071" y="5943600"/>
          <a:ext cx="10515600" cy="457200"/>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sp>
        <p:nvSpPr>
          <p:cNvPr id="29" name="TextBox 28">
            <a:extLst>
              <a:ext uri="{FF2B5EF4-FFF2-40B4-BE49-F238E27FC236}">
                <a16:creationId xmlns:a16="http://schemas.microsoft.com/office/drawing/2014/main" id="{ACD71A40-A6C3-49AF-9374-9F1E3D04712C}"/>
              </a:ext>
            </a:extLst>
          </p:cNvPr>
          <p:cNvSpPr txBox="1"/>
          <p:nvPr/>
        </p:nvSpPr>
        <p:spPr>
          <a:xfrm>
            <a:off x="4361858" y="5972145"/>
            <a:ext cx="1242392" cy="400110"/>
          </a:xfrm>
          <a:prstGeom prst="rect">
            <a:avLst/>
          </a:prstGeom>
          <a:noFill/>
        </p:spPr>
        <p:txBody>
          <a:bodyPr wrap="square" rtlCol="0">
            <a:spAutoFit/>
          </a:bodyPr>
          <a:lstStyle/>
          <a:p>
            <a:pPr>
              <a:spcBef>
                <a:spcPts val="600"/>
              </a:spcBef>
            </a:pPr>
            <a:r>
              <a:rPr lang="en-US" sz="2000" dirty="0">
                <a:solidFill>
                  <a:schemeClr val="tx1">
                    <a:lumMod val="75000"/>
                  </a:schemeClr>
                </a:solidFill>
                <a:latin typeface="+mn-lt"/>
              </a:rPr>
              <a:t>C# </a:t>
            </a:r>
            <a:r>
              <a:rPr lang="en-US" sz="2000" dirty="0">
                <a:solidFill>
                  <a:schemeClr val="tx1">
                    <a:lumMod val="75000"/>
                  </a:schemeClr>
                </a:solidFill>
              </a:rPr>
              <a:t>8, 9</a:t>
            </a:r>
            <a:endParaRPr lang="en-US" sz="2000" dirty="0">
              <a:solidFill>
                <a:schemeClr val="tx1">
                  <a:lumMod val="75000"/>
                </a:schemeClr>
              </a:solidFill>
              <a:latin typeface="+mn-lt"/>
            </a:endParaRPr>
          </a:p>
        </p:txBody>
      </p:sp>
    </p:spTree>
    <p:extLst>
      <p:ext uri="{BB962C8B-B14F-4D97-AF65-F5344CB8AC3E}">
        <p14:creationId xmlns:p14="http://schemas.microsoft.com/office/powerpoint/2010/main" val="164170727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20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200"/>
                                        <p:tgtEl>
                                          <p:spTgt spid="18"/>
                                        </p:tgtEl>
                                      </p:cBhvr>
                                    </p:animEffect>
                                  </p:childTnLst>
                                </p:cTn>
                              </p:par>
                            </p:childTnLst>
                          </p:cTn>
                        </p:par>
                        <p:par>
                          <p:cTn id="12" fill="hold">
                            <p:stCondLst>
                              <p:cond delay="900"/>
                            </p:stCondLst>
                            <p:childTnLst>
                              <p:par>
                                <p:cTn id="13" presetID="22" presetClass="entr" presetSubtype="1" fill="hold" grpId="0" nodeType="afterEffect">
                                  <p:stCondLst>
                                    <p:cond delay="20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200"/>
                                        <p:tgtEl>
                                          <p:spTgt spid="19"/>
                                        </p:tgtEl>
                                      </p:cBhvr>
                                    </p:animEffect>
                                  </p:childTnLst>
                                </p:cTn>
                              </p:par>
                            </p:childTnLst>
                          </p:cTn>
                        </p:par>
                        <p:par>
                          <p:cTn id="16" fill="hold">
                            <p:stCondLst>
                              <p:cond delay="1300"/>
                            </p:stCondLst>
                            <p:childTnLst>
                              <p:par>
                                <p:cTn id="17" presetID="22" presetClass="entr" presetSubtype="1" fill="hold" grpId="0" nodeType="afterEffect">
                                  <p:stCondLst>
                                    <p:cond delay="20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200"/>
                                        <p:tgtEl>
                                          <p:spTgt spid="20"/>
                                        </p:tgtEl>
                                      </p:cBhvr>
                                    </p:animEffect>
                                  </p:childTnLst>
                                </p:cTn>
                              </p:par>
                            </p:childTnLst>
                          </p:cTn>
                        </p:par>
                        <p:par>
                          <p:cTn id="20" fill="hold">
                            <p:stCondLst>
                              <p:cond delay="1700"/>
                            </p:stCondLst>
                            <p:childTnLst>
                              <p:par>
                                <p:cTn id="21" presetID="22" presetClass="entr" presetSubtype="1" fill="hold" grpId="0" nodeType="afterEffect">
                                  <p:stCondLst>
                                    <p:cond delay="20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200"/>
                                        <p:tgtEl>
                                          <p:spTgt spid="21"/>
                                        </p:tgtEl>
                                      </p:cBhvr>
                                    </p:animEffect>
                                  </p:childTnLst>
                                </p:cTn>
                              </p:par>
                            </p:childTnLst>
                          </p:cTn>
                        </p:par>
                        <p:par>
                          <p:cTn id="24" fill="hold">
                            <p:stCondLst>
                              <p:cond delay="2100"/>
                            </p:stCondLst>
                            <p:childTnLst>
                              <p:par>
                                <p:cTn id="25" presetID="22" presetClass="entr" presetSubtype="1" fill="hold" grpId="0" nodeType="afterEffect">
                                  <p:stCondLst>
                                    <p:cond delay="20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200"/>
                                        <p:tgtEl>
                                          <p:spTgt spid="22"/>
                                        </p:tgtEl>
                                      </p:cBhvr>
                                    </p:animEffect>
                                  </p:childTnLst>
                                </p:cTn>
                              </p:par>
                            </p:childTnLst>
                          </p:cTn>
                        </p:par>
                        <p:par>
                          <p:cTn id="28" fill="hold">
                            <p:stCondLst>
                              <p:cond delay="2500"/>
                            </p:stCondLst>
                            <p:childTnLst>
                              <p:par>
                                <p:cTn id="29" presetID="22" presetClass="entr" presetSubtype="1" fill="hold" grpId="0" nodeType="afterEffect">
                                  <p:stCondLst>
                                    <p:cond delay="20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200"/>
                                        <p:tgtEl>
                                          <p:spTgt spid="23"/>
                                        </p:tgtEl>
                                      </p:cBhvr>
                                    </p:animEffect>
                                  </p:childTnLst>
                                </p:cTn>
                              </p:par>
                            </p:childTnLst>
                          </p:cTn>
                        </p:par>
                        <p:par>
                          <p:cTn id="32" fill="hold">
                            <p:stCondLst>
                              <p:cond delay="2900"/>
                            </p:stCondLst>
                            <p:childTnLst>
                              <p:par>
                                <p:cTn id="33" presetID="22" presetClass="entr" presetSubtype="1" fill="hold" grpId="0" nodeType="afterEffect">
                                  <p:stCondLst>
                                    <p:cond delay="20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2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200" fill="hold"/>
                                        <p:tgtEl>
                                          <p:spTgt spid="3"/>
                                        </p:tgtEl>
                                        <p:attrNameLst>
                                          <p:attrName>ppt_w</p:attrName>
                                        </p:attrNameLst>
                                      </p:cBhvr>
                                      <p:tavLst>
                                        <p:tav tm="0">
                                          <p:val>
                                            <p:fltVal val="0"/>
                                          </p:val>
                                        </p:tav>
                                        <p:tav tm="100000">
                                          <p:val>
                                            <p:strVal val="#ppt_w"/>
                                          </p:val>
                                        </p:tav>
                                      </p:tavLst>
                                    </p:anim>
                                    <p:anim calcmode="lin" valueType="num">
                                      <p:cBhvr>
                                        <p:cTn id="41" dur="200" fill="hold"/>
                                        <p:tgtEl>
                                          <p:spTgt spid="3"/>
                                        </p:tgtEl>
                                        <p:attrNameLst>
                                          <p:attrName>ppt_h</p:attrName>
                                        </p:attrNameLst>
                                      </p:cBhvr>
                                      <p:tavLst>
                                        <p:tav tm="0">
                                          <p:val>
                                            <p:fltVal val="0"/>
                                          </p:val>
                                        </p:tav>
                                        <p:tav tm="100000">
                                          <p:val>
                                            <p:strVal val="#ppt_h"/>
                                          </p:val>
                                        </p:tav>
                                      </p:tavLst>
                                    </p:anim>
                                    <p:anim calcmode="lin" valueType="num">
                                      <p:cBhvr>
                                        <p:cTn id="42" dur="200" fill="hold"/>
                                        <p:tgtEl>
                                          <p:spTgt spid="3"/>
                                        </p:tgtEl>
                                        <p:attrNameLst>
                                          <p:attrName>style.rotation</p:attrName>
                                        </p:attrNameLst>
                                      </p:cBhvr>
                                      <p:tavLst>
                                        <p:tav tm="0">
                                          <p:val>
                                            <p:fltVal val="90"/>
                                          </p:val>
                                        </p:tav>
                                        <p:tav tm="100000">
                                          <p:val>
                                            <p:fltVal val="0"/>
                                          </p:val>
                                        </p:tav>
                                      </p:tavLst>
                                    </p:anim>
                                    <p:animEffect transition="in" filter="fade">
                                      <p:cBhvr>
                                        <p:cTn id="43" dur="200"/>
                                        <p:tgtEl>
                                          <p:spTgt spid="3"/>
                                        </p:tgtEl>
                                      </p:cBhvr>
                                    </p:animEffect>
                                  </p:childTnLst>
                                </p:cTn>
                              </p:par>
                            </p:childTnLst>
                          </p:cTn>
                        </p:par>
                        <p:par>
                          <p:cTn id="44" fill="hold">
                            <p:stCondLst>
                              <p:cond delay="200"/>
                            </p:stCondLst>
                            <p:childTnLst>
                              <p:par>
                                <p:cTn id="45" presetID="31" presetClass="entr" presetSubtype="0" fill="hold" grpId="0" nodeType="afterEffect">
                                  <p:stCondLst>
                                    <p:cond delay="2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200" fill="hold"/>
                                        <p:tgtEl>
                                          <p:spTgt spid="14"/>
                                        </p:tgtEl>
                                        <p:attrNameLst>
                                          <p:attrName>ppt_w</p:attrName>
                                        </p:attrNameLst>
                                      </p:cBhvr>
                                      <p:tavLst>
                                        <p:tav tm="0">
                                          <p:val>
                                            <p:fltVal val="0"/>
                                          </p:val>
                                        </p:tav>
                                        <p:tav tm="100000">
                                          <p:val>
                                            <p:strVal val="#ppt_w"/>
                                          </p:val>
                                        </p:tav>
                                      </p:tavLst>
                                    </p:anim>
                                    <p:anim calcmode="lin" valueType="num">
                                      <p:cBhvr>
                                        <p:cTn id="48" dur="200" fill="hold"/>
                                        <p:tgtEl>
                                          <p:spTgt spid="14"/>
                                        </p:tgtEl>
                                        <p:attrNameLst>
                                          <p:attrName>ppt_h</p:attrName>
                                        </p:attrNameLst>
                                      </p:cBhvr>
                                      <p:tavLst>
                                        <p:tav tm="0">
                                          <p:val>
                                            <p:fltVal val="0"/>
                                          </p:val>
                                        </p:tav>
                                        <p:tav tm="100000">
                                          <p:val>
                                            <p:strVal val="#ppt_h"/>
                                          </p:val>
                                        </p:tav>
                                      </p:tavLst>
                                    </p:anim>
                                    <p:anim calcmode="lin" valueType="num">
                                      <p:cBhvr>
                                        <p:cTn id="49" dur="200" fill="hold"/>
                                        <p:tgtEl>
                                          <p:spTgt spid="14"/>
                                        </p:tgtEl>
                                        <p:attrNameLst>
                                          <p:attrName>style.rotation</p:attrName>
                                        </p:attrNameLst>
                                      </p:cBhvr>
                                      <p:tavLst>
                                        <p:tav tm="0">
                                          <p:val>
                                            <p:fltVal val="90"/>
                                          </p:val>
                                        </p:tav>
                                        <p:tav tm="100000">
                                          <p:val>
                                            <p:fltVal val="0"/>
                                          </p:val>
                                        </p:tav>
                                      </p:tavLst>
                                    </p:anim>
                                    <p:animEffect transition="in" filter="fade">
                                      <p:cBhvr>
                                        <p:cTn id="50" dur="200"/>
                                        <p:tgtEl>
                                          <p:spTgt spid="14"/>
                                        </p:tgtEl>
                                      </p:cBhvr>
                                    </p:animEffect>
                                  </p:childTnLst>
                                </p:cTn>
                              </p:par>
                            </p:childTnLst>
                          </p:cTn>
                        </p:par>
                        <p:par>
                          <p:cTn id="51" fill="hold">
                            <p:stCondLst>
                              <p:cond delay="600"/>
                            </p:stCondLst>
                            <p:childTnLst>
                              <p:par>
                                <p:cTn id="52" presetID="31" presetClass="entr" presetSubtype="0" fill="hold" grpId="0" nodeType="afterEffect">
                                  <p:stCondLst>
                                    <p:cond delay="200"/>
                                  </p:stCondLst>
                                  <p:childTnLst>
                                    <p:set>
                                      <p:cBhvr>
                                        <p:cTn id="53" dur="1" fill="hold">
                                          <p:stCondLst>
                                            <p:cond delay="0"/>
                                          </p:stCondLst>
                                        </p:cTn>
                                        <p:tgtEl>
                                          <p:spTgt spid="15"/>
                                        </p:tgtEl>
                                        <p:attrNameLst>
                                          <p:attrName>style.visibility</p:attrName>
                                        </p:attrNameLst>
                                      </p:cBhvr>
                                      <p:to>
                                        <p:strVal val="visible"/>
                                      </p:to>
                                    </p:set>
                                    <p:anim calcmode="lin" valueType="num">
                                      <p:cBhvr>
                                        <p:cTn id="54" dur="200" fill="hold"/>
                                        <p:tgtEl>
                                          <p:spTgt spid="15"/>
                                        </p:tgtEl>
                                        <p:attrNameLst>
                                          <p:attrName>ppt_w</p:attrName>
                                        </p:attrNameLst>
                                      </p:cBhvr>
                                      <p:tavLst>
                                        <p:tav tm="0">
                                          <p:val>
                                            <p:fltVal val="0"/>
                                          </p:val>
                                        </p:tav>
                                        <p:tav tm="100000">
                                          <p:val>
                                            <p:strVal val="#ppt_w"/>
                                          </p:val>
                                        </p:tav>
                                      </p:tavLst>
                                    </p:anim>
                                    <p:anim calcmode="lin" valueType="num">
                                      <p:cBhvr>
                                        <p:cTn id="55" dur="200" fill="hold"/>
                                        <p:tgtEl>
                                          <p:spTgt spid="15"/>
                                        </p:tgtEl>
                                        <p:attrNameLst>
                                          <p:attrName>ppt_h</p:attrName>
                                        </p:attrNameLst>
                                      </p:cBhvr>
                                      <p:tavLst>
                                        <p:tav tm="0">
                                          <p:val>
                                            <p:fltVal val="0"/>
                                          </p:val>
                                        </p:tav>
                                        <p:tav tm="100000">
                                          <p:val>
                                            <p:strVal val="#ppt_h"/>
                                          </p:val>
                                        </p:tav>
                                      </p:tavLst>
                                    </p:anim>
                                    <p:anim calcmode="lin" valueType="num">
                                      <p:cBhvr>
                                        <p:cTn id="56" dur="200" fill="hold"/>
                                        <p:tgtEl>
                                          <p:spTgt spid="15"/>
                                        </p:tgtEl>
                                        <p:attrNameLst>
                                          <p:attrName>style.rotation</p:attrName>
                                        </p:attrNameLst>
                                      </p:cBhvr>
                                      <p:tavLst>
                                        <p:tav tm="0">
                                          <p:val>
                                            <p:fltVal val="90"/>
                                          </p:val>
                                        </p:tav>
                                        <p:tav tm="100000">
                                          <p:val>
                                            <p:fltVal val="0"/>
                                          </p:val>
                                        </p:tav>
                                      </p:tavLst>
                                    </p:anim>
                                    <p:animEffect transition="in" filter="fade">
                                      <p:cBhvr>
                                        <p:cTn id="57" dur="200"/>
                                        <p:tgtEl>
                                          <p:spTgt spid="15"/>
                                        </p:tgtEl>
                                      </p:cBhvr>
                                    </p:animEffect>
                                  </p:childTnLst>
                                </p:cTn>
                              </p:par>
                            </p:childTnLst>
                          </p:cTn>
                        </p:par>
                        <p:par>
                          <p:cTn id="58" fill="hold">
                            <p:stCondLst>
                              <p:cond delay="1000"/>
                            </p:stCondLst>
                            <p:childTnLst>
                              <p:par>
                                <p:cTn id="59" presetID="31" presetClass="entr" presetSubtype="0" fill="hold" grpId="0" nodeType="afterEffect">
                                  <p:stCondLst>
                                    <p:cond delay="200"/>
                                  </p:stCondLst>
                                  <p:childTnLst>
                                    <p:set>
                                      <p:cBhvr>
                                        <p:cTn id="60" dur="1" fill="hold">
                                          <p:stCondLst>
                                            <p:cond delay="0"/>
                                          </p:stCondLst>
                                        </p:cTn>
                                        <p:tgtEl>
                                          <p:spTgt spid="16"/>
                                        </p:tgtEl>
                                        <p:attrNameLst>
                                          <p:attrName>style.visibility</p:attrName>
                                        </p:attrNameLst>
                                      </p:cBhvr>
                                      <p:to>
                                        <p:strVal val="visible"/>
                                      </p:to>
                                    </p:set>
                                    <p:anim calcmode="lin" valueType="num">
                                      <p:cBhvr>
                                        <p:cTn id="61" dur="200" fill="hold"/>
                                        <p:tgtEl>
                                          <p:spTgt spid="16"/>
                                        </p:tgtEl>
                                        <p:attrNameLst>
                                          <p:attrName>ppt_w</p:attrName>
                                        </p:attrNameLst>
                                      </p:cBhvr>
                                      <p:tavLst>
                                        <p:tav tm="0">
                                          <p:val>
                                            <p:fltVal val="0"/>
                                          </p:val>
                                        </p:tav>
                                        <p:tav tm="100000">
                                          <p:val>
                                            <p:strVal val="#ppt_w"/>
                                          </p:val>
                                        </p:tav>
                                      </p:tavLst>
                                    </p:anim>
                                    <p:anim calcmode="lin" valueType="num">
                                      <p:cBhvr>
                                        <p:cTn id="62" dur="200" fill="hold"/>
                                        <p:tgtEl>
                                          <p:spTgt spid="16"/>
                                        </p:tgtEl>
                                        <p:attrNameLst>
                                          <p:attrName>ppt_h</p:attrName>
                                        </p:attrNameLst>
                                      </p:cBhvr>
                                      <p:tavLst>
                                        <p:tav tm="0">
                                          <p:val>
                                            <p:fltVal val="0"/>
                                          </p:val>
                                        </p:tav>
                                        <p:tav tm="100000">
                                          <p:val>
                                            <p:strVal val="#ppt_h"/>
                                          </p:val>
                                        </p:tav>
                                      </p:tavLst>
                                    </p:anim>
                                    <p:anim calcmode="lin" valueType="num">
                                      <p:cBhvr>
                                        <p:cTn id="63" dur="200" fill="hold"/>
                                        <p:tgtEl>
                                          <p:spTgt spid="16"/>
                                        </p:tgtEl>
                                        <p:attrNameLst>
                                          <p:attrName>style.rotation</p:attrName>
                                        </p:attrNameLst>
                                      </p:cBhvr>
                                      <p:tavLst>
                                        <p:tav tm="0">
                                          <p:val>
                                            <p:fltVal val="90"/>
                                          </p:val>
                                        </p:tav>
                                        <p:tav tm="100000">
                                          <p:val>
                                            <p:fltVal val="0"/>
                                          </p:val>
                                        </p:tav>
                                      </p:tavLst>
                                    </p:anim>
                                    <p:animEffect transition="in" filter="fade">
                                      <p:cBhvr>
                                        <p:cTn id="64" dur="200"/>
                                        <p:tgtEl>
                                          <p:spTgt spid="16"/>
                                        </p:tgtEl>
                                      </p:cBhvr>
                                    </p:animEffect>
                                  </p:childTnLst>
                                </p:cTn>
                              </p:par>
                            </p:childTnLst>
                          </p:cTn>
                        </p:par>
                        <p:par>
                          <p:cTn id="65" fill="hold">
                            <p:stCondLst>
                              <p:cond delay="1400"/>
                            </p:stCondLst>
                            <p:childTnLst>
                              <p:par>
                                <p:cTn id="66" presetID="31" presetClass="entr" presetSubtype="0" fill="hold" grpId="0" nodeType="afterEffect">
                                  <p:stCondLst>
                                    <p:cond delay="200"/>
                                  </p:stCondLst>
                                  <p:childTnLst>
                                    <p:set>
                                      <p:cBhvr>
                                        <p:cTn id="67" dur="1" fill="hold">
                                          <p:stCondLst>
                                            <p:cond delay="0"/>
                                          </p:stCondLst>
                                        </p:cTn>
                                        <p:tgtEl>
                                          <p:spTgt spid="25"/>
                                        </p:tgtEl>
                                        <p:attrNameLst>
                                          <p:attrName>style.visibility</p:attrName>
                                        </p:attrNameLst>
                                      </p:cBhvr>
                                      <p:to>
                                        <p:strVal val="visible"/>
                                      </p:to>
                                    </p:set>
                                    <p:anim calcmode="lin" valueType="num">
                                      <p:cBhvr>
                                        <p:cTn id="68" dur="200" fill="hold"/>
                                        <p:tgtEl>
                                          <p:spTgt spid="25"/>
                                        </p:tgtEl>
                                        <p:attrNameLst>
                                          <p:attrName>ppt_w</p:attrName>
                                        </p:attrNameLst>
                                      </p:cBhvr>
                                      <p:tavLst>
                                        <p:tav tm="0">
                                          <p:val>
                                            <p:fltVal val="0"/>
                                          </p:val>
                                        </p:tav>
                                        <p:tav tm="100000">
                                          <p:val>
                                            <p:strVal val="#ppt_w"/>
                                          </p:val>
                                        </p:tav>
                                      </p:tavLst>
                                    </p:anim>
                                    <p:anim calcmode="lin" valueType="num">
                                      <p:cBhvr>
                                        <p:cTn id="69" dur="200" fill="hold"/>
                                        <p:tgtEl>
                                          <p:spTgt spid="25"/>
                                        </p:tgtEl>
                                        <p:attrNameLst>
                                          <p:attrName>ppt_h</p:attrName>
                                        </p:attrNameLst>
                                      </p:cBhvr>
                                      <p:tavLst>
                                        <p:tav tm="0">
                                          <p:val>
                                            <p:fltVal val="0"/>
                                          </p:val>
                                        </p:tav>
                                        <p:tav tm="100000">
                                          <p:val>
                                            <p:strVal val="#ppt_h"/>
                                          </p:val>
                                        </p:tav>
                                      </p:tavLst>
                                    </p:anim>
                                    <p:anim calcmode="lin" valueType="num">
                                      <p:cBhvr>
                                        <p:cTn id="70" dur="200" fill="hold"/>
                                        <p:tgtEl>
                                          <p:spTgt spid="25"/>
                                        </p:tgtEl>
                                        <p:attrNameLst>
                                          <p:attrName>style.rotation</p:attrName>
                                        </p:attrNameLst>
                                      </p:cBhvr>
                                      <p:tavLst>
                                        <p:tav tm="0">
                                          <p:val>
                                            <p:fltVal val="90"/>
                                          </p:val>
                                        </p:tav>
                                        <p:tav tm="100000">
                                          <p:val>
                                            <p:fltVal val="0"/>
                                          </p:val>
                                        </p:tav>
                                      </p:tavLst>
                                    </p:anim>
                                    <p:animEffect transition="in" filter="fade">
                                      <p:cBhvr>
                                        <p:cTn id="71" dur="200"/>
                                        <p:tgtEl>
                                          <p:spTgt spid="25"/>
                                        </p:tgtEl>
                                      </p:cBhvr>
                                    </p:animEffect>
                                  </p:childTnLst>
                                </p:cTn>
                              </p:par>
                            </p:childTnLst>
                          </p:cTn>
                        </p:par>
                        <p:par>
                          <p:cTn id="72" fill="hold">
                            <p:stCondLst>
                              <p:cond delay="1800"/>
                            </p:stCondLst>
                            <p:childTnLst>
                              <p:par>
                                <p:cTn id="73" presetID="31" presetClass="entr" presetSubtype="0" fill="hold" grpId="0" nodeType="afterEffect">
                                  <p:stCondLst>
                                    <p:cond delay="200"/>
                                  </p:stCondLst>
                                  <p:childTnLst>
                                    <p:set>
                                      <p:cBhvr>
                                        <p:cTn id="74" dur="1" fill="hold">
                                          <p:stCondLst>
                                            <p:cond delay="0"/>
                                          </p:stCondLst>
                                        </p:cTn>
                                        <p:tgtEl>
                                          <p:spTgt spid="26"/>
                                        </p:tgtEl>
                                        <p:attrNameLst>
                                          <p:attrName>style.visibility</p:attrName>
                                        </p:attrNameLst>
                                      </p:cBhvr>
                                      <p:to>
                                        <p:strVal val="visible"/>
                                      </p:to>
                                    </p:set>
                                    <p:anim calcmode="lin" valueType="num">
                                      <p:cBhvr>
                                        <p:cTn id="75" dur="200" fill="hold"/>
                                        <p:tgtEl>
                                          <p:spTgt spid="26"/>
                                        </p:tgtEl>
                                        <p:attrNameLst>
                                          <p:attrName>ppt_w</p:attrName>
                                        </p:attrNameLst>
                                      </p:cBhvr>
                                      <p:tavLst>
                                        <p:tav tm="0">
                                          <p:val>
                                            <p:fltVal val="0"/>
                                          </p:val>
                                        </p:tav>
                                        <p:tav tm="100000">
                                          <p:val>
                                            <p:strVal val="#ppt_w"/>
                                          </p:val>
                                        </p:tav>
                                      </p:tavLst>
                                    </p:anim>
                                    <p:anim calcmode="lin" valueType="num">
                                      <p:cBhvr>
                                        <p:cTn id="76" dur="200" fill="hold"/>
                                        <p:tgtEl>
                                          <p:spTgt spid="26"/>
                                        </p:tgtEl>
                                        <p:attrNameLst>
                                          <p:attrName>ppt_h</p:attrName>
                                        </p:attrNameLst>
                                      </p:cBhvr>
                                      <p:tavLst>
                                        <p:tav tm="0">
                                          <p:val>
                                            <p:fltVal val="0"/>
                                          </p:val>
                                        </p:tav>
                                        <p:tav tm="100000">
                                          <p:val>
                                            <p:strVal val="#ppt_h"/>
                                          </p:val>
                                        </p:tav>
                                      </p:tavLst>
                                    </p:anim>
                                    <p:anim calcmode="lin" valueType="num">
                                      <p:cBhvr>
                                        <p:cTn id="77" dur="200" fill="hold"/>
                                        <p:tgtEl>
                                          <p:spTgt spid="26"/>
                                        </p:tgtEl>
                                        <p:attrNameLst>
                                          <p:attrName>style.rotation</p:attrName>
                                        </p:attrNameLst>
                                      </p:cBhvr>
                                      <p:tavLst>
                                        <p:tav tm="0">
                                          <p:val>
                                            <p:fltVal val="90"/>
                                          </p:val>
                                        </p:tav>
                                        <p:tav tm="100000">
                                          <p:val>
                                            <p:fltVal val="0"/>
                                          </p:val>
                                        </p:tav>
                                      </p:tavLst>
                                    </p:anim>
                                    <p:animEffect transition="in" filter="fade">
                                      <p:cBhvr>
                                        <p:cTn id="78" dur="200"/>
                                        <p:tgtEl>
                                          <p:spTgt spid="26"/>
                                        </p:tgtEl>
                                      </p:cBhvr>
                                    </p:animEffect>
                                  </p:childTnLst>
                                </p:cTn>
                              </p:par>
                            </p:childTnLst>
                          </p:cTn>
                        </p:par>
                        <p:par>
                          <p:cTn id="79" fill="hold">
                            <p:stCondLst>
                              <p:cond delay="2200"/>
                            </p:stCondLst>
                            <p:childTnLst>
                              <p:par>
                                <p:cTn id="80" presetID="31" presetClass="entr" presetSubtype="0" fill="hold" grpId="0" nodeType="afterEffect">
                                  <p:stCondLst>
                                    <p:cond delay="200"/>
                                  </p:stCondLst>
                                  <p:childTnLst>
                                    <p:set>
                                      <p:cBhvr>
                                        <p:cTn id="81" dur="1" fill="hold">
                                          <p:stCondLst>
                                            <p:cond delay="0"/>
                                          </p:stCondLst>
                                        </p:cTn>
                                        <p:tgtEl>
                                          <p:spTgt spid="27"/>
                                        </p:tgtEl>
                                        <p:attrNameLst>
                                          <p:attrName>style.visibility</p:attrName>
                                        </p:attrNameLst>
                                      </p:cBhvr>
                                      <p:to>
                                        <p:strVal val="visible"/>
                                      </p:to>
                                    </p:set>
                                    <p:anim calcmode="lin" valueType="num">
                                      <p:cBhvr>
                                        <p:cTn id="82" dur="200" fill="hold"/>
                                        <p:tgtEl>
                                          <p:spTgt spid="27"/>
                                        </p:tgtEl>
                                        <p:attrNameLst>
                                          <p:attrName>ppt_w</p:attrName>
                                        </p:attrNameLst>
                                      </p:cBhvr>
                                      <p:tavLst>
                                        <p:tav tm="0">
                                          <p:val>
                                            <p:fltVal val="0"/>
                                          </p:val>
                                        </p:tav>
                                        <p:tav tm="100000">
                                          <p:val>
                                            <p:strVal val="#ppt_w"/>
                                          </p:val>
                                        </p:tav>
                                      </p:tavLst>
                                    </p:anim>
                                    <p:anim calcmode="lin" valueType="num">
                                      <p:cBhvr>
                                        <p:cTn id="83" dur="200" fill="hold"/>
                                        <p:tgtEl>
                                          <p:spTgt spid="27"/>
                                        </p:tgtEl>
                                        <p:attrNameLst>
                                          <p:attrName>ppt_h</p:attrName>
                                        </p:attrNameLst>
                                      </p:cBhvr>
                                      <p:tavLst>
                                        <p:tav tm="0">
                                          <p:val>
                                            <p:fltVal val="0"/>
                                          </p:val>
                                        </p:tav>
                                        <p:tav tm="100000">
                                          <p:val>
                                            <p:strVal val="#ppt_h"/>
                                          </p:val>
                                        </p:tav>
                                      </p:tavLst>
                                    </p:anim>
                                    <p:anim calcmode="lin" valueType="num">
                                      <p:cBhvr>
                                        <p:cTn id="84" dur="200" fill="hold"/>
                                        <p:tgtEl>
                                          <p:spTgt spid="27"/>
                                        </p:tgtEl>
                                        <p:attrNameLst>
                                          <p:attrName>style.rotation</p:attrName>
                                        </p:attrNameLst>
                                      </p:cBhvr>
                                      <p:tavLst>
                                        <p:tav tm="0">
                                          <p:val>
                                            <p:fltVal val="90"/>
                                          </p:val>
                                        </p:tav>
                                        <p:tav tm="100000">
                                          <p:val>
                                            <p:fltVal val="0"/>
                                          </p:val>
                                        </p:tav>
                                      </p:tavLst>
                                    </p:anim>
                                    <p:animEffect transition="in" filter="fade">
                                      <p:cBhvr>
                                        <p:cTn id="85" dur="2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ipe(up)">
                                      <p:cBhvr>
                                        <p:cTn id="90" dur="200"/>
                                        <p:tgtEl>
                                          <p:spTgt spid="28"/>
                                        </p:tgtEl>
                                      </p:cBhvr>
                                    </p:animEffect>
                                  </p:childTnLst>
                                </p:cTn>
                              </p:par>
                            </p:childTnLst>
                          </p:cTn>
                        </p:par>
                        <p:par>
                          <p:cTn id="91" fill="hold">
                            <p:stCondLst>
                              <p:cond delay="200"/>
                            </p:stCondLst>
                            <p:childTnLst>
                              <p:par>
                                <p:cTn id="92" presetID="31" presetClass="entr" presetSubtype="0" fill="hold" grpId="0" nodeType="afterEffect">
                                  <p:stCondLst>
                                    <p:cond delay="0"/>
                                  </p:stCondLst>
                                  <p:childTnLst>
                                    <p:set>
                                      <p:cBhvr>
                                        <p:cTn id="93" dur="1" fill="hold">
                                          <p:stCondLst>
                                            <p:cond delay="0"/>
                                          </p:stCondLst>
                                        </p:cTn>
                                        <p:tgtEl>
                                          <p:spTgt spid="29"/>
                                        </p:tgtEl>
                                        <p:attrNameLst>
                                          <p:attrName>style.visibility</p:attrName>
                                        </p:attrNameLst>
                                      </p:cBhvr>
                                      <p:to>
                                        <p:strVal val="visible"/>
                                      </p:to>
                                    </p:set>
                                    <p:anim calcmode="lin" valueType="num">
                                      <p:cBhvr>
                                        <p:cTn id="94" dur="200" fill="hold"/>
                                        <p:tgtEl>
                                          <p:spTgt spid="29"/>
                                        </p:tgtEl>
                                        <p:attrNameLst>
                                          <p:attrName>ppt_w</p:attrName>
                                        </p:attrNameLst>
                                      </p:cBhvr>
                                      <p:tavLst>
                                        <p:tav tm="0">
                                          <p:val>
                                            <p:fltVal val="0"/>
                                          </p:val>
                                        </p:tav>
                                        <p:tav tm="100000">
                                          <p:val>
                                            <p:strVal val="#ppt_w"/>
                                          </p:val>
                                        </p:tav>
                                      </p:tavLst>
                                    </p:anim>
                                    <p:anim calcmode="lin" valueType="num">
                                      <p:cBhvr>
                                        <p:cTn id="95" dur="200" fill="hold"/>
                                        <p:tgtEl>
                                          <p:spTgt spid="29"/>
                                        </p:tgtEl>
                                        <p:attrNameLst>
                                          <p:attrName>ppt_h</p:attrName>
                                        </p:attrNameLst>
                                      </p:cBhvr>
                                      <p:tavLst>
                                        <p:tav tm="0">
                                          <p:val>
                                            <p:fltVal val="0"/>
                                          </p:val>
                                        </p:tav>
                                        <p:tav tm="100000">
                                          <p:val>
                                            <p:strVal val="#ppt_h"/>
                                          </p:val>
                                        </p:tav>
                                      </p:tavLst>
                                    </p:anim>
                                    <p:anim calcmode="lin" valueType="num">
                                      <p:cBhvr>
                                        <p:cTn id="96" dur="200" fill="hold"/>
                                        <p:tgtEl>
                                          <p:spTgt spid="29"/>
                                        </p:tgtEl>
                                        <p:attrNameLst>
                                          <p:attrName>style.rotation</p:attrName>
                                        </p:attrNameLst>
                                      </p:cBhvr>
                                      <p:tavLst>
                                        <p:tav tm="0">
                                          <p:val>
                                            <p:fltVal val="90"/>
                                          </p:val>
                                        </p:tav>
                                        <p:tav tm="100000">
                                          <p:val>
                                            <p:fltVal val="0"/>
                                          </p:val>
                                        </p:tav>
                                      </p:tavLst>
                                    </p:anim>
                                    <p:animEffect transition="in" filter="fade">
                                      <p:cBhvr>
                                        <p:cTn id="97" dur="2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18" grpId="0">
        <p:bldAsOne/>
      </p:bldGraphic>
      <p:bldGraphic spid="19" grpId="0">
        <p:bldAsOne/>
      </p:bldGraphic>
      <p:bldGraphic spid="20" grpId="0">
        <p:bldAsOne/>
      </p:bldGraphic>
      <p:bldGraphic spid="21" grpId="0">
        <p:bldAsOne/>
      </p:bldGraphic>
      <p:bldGraphic spid="22" grpId="0">
        <p:bldAsOne/>
      </p:bldGraphic>
      <p:bldGraphic spid="23" grpId="0">
        <p:bldAsOne/>
      </p:bldGraphic>
      <p:bldGraphic spid="24" grpId="0">
        <p:bldAsOne/>
      </p:bldGraphic>
      <p:bldP spid="3" grpId="0"/>
      <p:bldP spid="14" grpId="0"/>
      <p:bldP spid="15" grpId="0"/>
      <p:bldP spid="16" grpId="0"/>
      <p:bldP spid="25" grpId="0"/>
      <p:bldP spid="26" grpId="0"/>
      <p:bldP spid="27" grpId="0"/>
      <p:bldGraphic spid="28" grpId="0">
        <p:bldAsOne/>
      </p:bldGraphic>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D056-781A-4341-A46E-782FE0AF5EFB}"/>
              </a:ext>
            </a:extLst>
          </p:cNvPr>
          <p:cNvSpPr>
            <a:spLocks noGrp="1"/>
          </p:cNvSpPr>
          <p:nvPr>
            <p:ph type="title"/>
          </p:nvPr>
        </p:nvSpPr>
        <p:spPr>
          <a:xfrm>
            <a:off x="411480" y="0"/>
            <a:ext cx="9601200" cy="914400"/>
          </a:xfrm>
        </p:spPr>
        <p:txBody>
          <a:bodyPr/>
          <a:lstStyle/>
          <a:p>
            <a:r>
              <a:rPr lang="en-US" dirty="0"/>
              <a:t>Attributes on local functions</a:t>
            </a:r>
          </a:p>
        </p:txBody>
      </p:sp>
      <p:sp>
        <p:nvSpPr>
          <p:cNvPr id="5" name="Footer Placeholder 4">
            <a:extLst>
              <a:ext uri="{FF2B5EF4-FFF2-40B4-BE49-F238E27FC236}">
                <a16:creationId xmlns:a16="http://schemas.microsoft.com/office/drawing/2014/main" id="{3133F3B5-E516-4C27-9FF2-6780CA4B5C25}"/>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99AF729D-0829-41D7-BA71-1002E680DAC9}"/>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30</a:t>
            </a:fld>
            <a:endParaRPr lang="en-US"/>
          </a:p>
        </p:txBody>
      </p:sp>
      <p:sp>
        <p:nvSpPr>
          <p:cNvPr id="7" name="TextBox 6">
            <a:extLst>
              <a:ext uri="{FF2B5EF4-FFF2-40B4-BE49-F238E27FC236}">
                <a16:creationId xmlns:a16="http://schemas.microsoft.com/office/drawing/2014/main" id="{F382B7D0-C7C4-4517-972E-2149A3F486B1}"/>
              </a:ext>
            </a:extLst>
          </p:cNvPr>
          <p:cNvSpPr txBox="1"/>
          <p:nvPr/>
        </p:nvSpPr>
        <p:spPr>
          <a:xfrm>
            <a:off x="609600" y="1141111"/>
            <a:ext cx="10972800" cy="1477328"/>
          </a:xfrm>
          <a:prstGeom prst="rect">
            <a:avLst/>
          </a:prstGeom>
          <a:noFill/>
        </p:spPr>
        <p:txBody>
          <a:bodyPr wrap="square" rtlCol="0">
            <a:spAutoFit/>
          </a:bodyPr>
          <a:lstStyle/>
          <a:p>
            <a:r>
              <a:rPr lang="en-US" dirty="0"/>
              <a:t>Local function declarations are now permitted to have attributes. Parameters and type parameters on local functions are also allowed to have attributes.</a:t>
            </a:r>
          </a:p>
          <a:p>
            <a:endParaRPr lang="en-US" dirty="0"/>
          </a:p>
          <a:p>
            <a:r>
              <a:rPr lang="en-US" dirty="0"/>
              <a:t>Attributes with a specified meaning when applied to a method, its parameters, or its type parameters will have the same meaning when applied to a local function, its parameters, or its type parameters, respectively.</a:t>
            </a:r>
          </a:p>
        </p:txBody>
      </p:sp>
      <p:sp>
        <p:nvSpPr>
          <p:cNvPr id="8" name="TextBox 3">
            <a:extLst>
              <a:ext uri="{FF2B5EF4-FFF2-40B4-BE49-F238E27FC236}">
                <a16:creationId xmlns:a16="http://schemas.microsoft.com/office/drawing/2014/main" id="{EFB33175-932F-49DA-B491-7203A665C64E}"/>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https://docs.microsoft.com/en-us/dotnet/csharp/language-reference/proposals/csharp-9.0/local-function-attributes</a:t>
            </a:r>
            <a:r>
              <a:rPr lang="en-US" sz="1600" dirty="0">
                <a:solidFill>
                  <a:schemeClr val="accent1"/>
                </a:solidFill>
              </a:rPr>
              <a:t> </a:t>
            </a:r>
          </a:p>
        </p:txBody>
      </p:sp>
    </p:spTree>
    <p:extLst>
      <p:ext uri="{BB962C8B-B14F-4D97-AF65-F5344CB8AC3E}">
        <p14:creationId xmlns:p14="http://schemas.microsoft.com/office/powerpoint/2010/main" val="26763970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9D3E-87E4-4A12-AC35-23A813DA8D52}"/>
              </a:ext>
            </a:extLst>
          </p:cNvPr>
          <p:cNvSpPr>
            <a:spLocks noGrp="1"/>
          </p:cNvSpPr>
          <p:nvPr>
            <p:ph type="title"/>
          </p:nvPr>
        </p:nvSpPr>
        <p:spPr>
          <a:xfrm>
            <a:off x="411480" y="0"/>
            <a:ext cx="9601200" cy="914400"/>
          </a:xfrm>
        </p:spPr>
        <p:txBody>
          <a:bodyPr/>
          <a:lstStyle/>
          <a:p>
            <a:r>
              <a:rPr lang="en-US" dirty="0"/>
              <a:t>Module initializers</a:t>
            </a:r>
          </a:p>
        </p:txBody>
      </p:sp>
      <p:sp>
        <p:nvSpPr>
          <p:cNvPr id="5" name="Footer Placeholder 4">
            <a:extLst>
              <a:ext uri="{FF2B5EF4-FFF2-40B4-BE49-F238E27FC236}">
                <a16:creationId xmlns:a16="http://schemas.microsoft.com/office/drawing/2014/main" id="{179EE272-1D8D-4E36-BE60-441613FC1593}"/>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F9473E56-F452-4382-AB3B-40363126D291}"/>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31</a:t>
            </a:fld>
            <a:endParaRPr lang="en-US"/>
          </a:p>
        </p:txBody>
      </p:sp>
      <p:sp>
        <p:nvSpPr>
          <p:cNvPr id="7" name="TextBox 6">
            <a:extLst>
              <a:ext uri="{FF2B5EF4-FFF2-40B4-BE49-F238E27FC236}">
                <a16:creationId xmlns:a16="http://schemas.microsoft.com/office/drawing/2014/main" id="{AEA81E45-185A-4BED-8D9D-F31D7EB6FDF6}"/>
              </a:ext>
            </a:extLst>
          </p:cNvPr>
          <p:cNvSpPr txBox="1"/>
          <p:nvPr/>
        </p:nvSpPr>
        <p:spPr>
          <a:xfrm>
            <a:off x="609600" y="1141111"/>
            <a:ext cx="10972800" cy="1200329"/>
          </a:xfrm>
          <a:prstGeom prst="rect">
            <a:avLst/>
          </a:prstGeom>
          <a:noFill/>
        </p:spPr>
        <p:txBody>
          <a:bodyPr wrap="square" rtlCol="0">
            <a:spAutoFit/>
          </a:bodyPr>
          <a:lstStyle/>
          <a:p>
            <a:r>
              <a:rPr lang="en-US" dirty="0"/>
              <a:t>Although the .NET platform has a feature that directly supports writing initialization code for the assembly (technically, the module), it is not exposed in C#. This is a rather niche scenario, but once you run into it the solutions appear to be pretty painful. There are reports of a number of customers (inside and outside Microsoft) struggling with the problem, and there are no doubt more undocumented cases.</a:t>
            </a:r>
          </a:p>
        </p:txBody>
      </p:sp>
      <p:sp>
        <p:nvSpPr>
          <p:cNvPr id="8" name="TextBox 3">
            <a:extLst>
              <a:ext uri="{FF2B5EF4-FFF2-40B4-BE49-F238E27FC236}">
                <a16:creationId xmlns:a16="http://schemas.microsoft.com/office/drawing/2014/main" id="{8B7BDB10-2193-4120-8929-8DD2338C6816}"/>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https://docs.microsoft.com/en-us/dotnet/csharp/language-reference/proposals/csharp-9.0/module-initializers</a:t>
            </a:r>
            <a:r>
              <a:rPr lang="en-US" sz="1600" dirty="0">
                <a:solidFill>
                  <a:schemeClr val="accent1"/>
                </a:solidFill>
              </a:rPr>
              <a:t> </a:t>
            </a:r>
          </a:p>
        </p:txBody>
      </p:sp>
      <p:sp>
        <p:nvSpPr>
          <p:cNvPr id="9" name="TextBox 8">
            <a:extLst>
              <a:ext uri="{FF2B5EF4-FFF2-40B4-BE49-F238E27FC236}">
                <a16:creationId xmlns:a16="http://schemas.microsoft.com/office/drawing/2014/main" id="{F1788A99-6C12-442E-8BBF-ED37CD93EC18}"/>
              </a:ext>
            </a:extLst>
          </p:cNvPr>
          <p:cNvSpPr txBox="1"/>
          <p:nvPr/>
        </p:nvSpPr>
        <p:spPr>
          <a:xfrm>
            <a:off x="612648" y="2834640"/>
            <a:ext cx="10972800" cy="2585323"/>
          </a:xfrm>
          <a:prstGeom prst="rect">
            <a:avLst/>
          </a:prstGeom>
          <a:noFill/>
        </p:spPr>
        <p:txBody>
          <a:bodyPr wrap="square" rtlCol="0">
            <a:spAutoFit/>
          </a:bodyPr>
          <a:lstStyle/>
          <a:p>
            <a:r>
              <a:rPr lang="en-US" b="1" dirty="0"/>
              <a:t>Motivation:</a:t>
            </a:r>
          </a:p>
          <a:p>
            <a:endParaRPr lang="en-US" dirty="0"/>
          </a:p>
          <a:p>
            <a:pPr marL="285750" indent="-285750">
              <a:buFont typeface="Arial" panose="020B0604020202020204" pitchFamily="34" charset="0"/>
              <a:buChar char="•"/>
            </a:pPr>
            <a:r>
              <a:rPr lang="en-US" dirty="0"/>
              <a:t>Enable libraries to do eager, one-time initialization when loaded, with minimal overhead and without the user needing to explicitly call anything</a:t>
            </a:r>
          </a:p>
          <a:p>
            <a:pPr marL="285750" indent="-285750">
              <a:buFont typeface="Arial" panose="020B0604020202020204" pitchFamily="34" charset="0"/>
              <a:buChar char="•"/>
            </a:pPr>
            <a:r>
              <a:rPr lang="en-US" dirty="0"/>
              <a:t>One particular pain point of current static constructor approaches is that the runtime must do additional checks on usage of a type with a static constructor, in order to decide whether the static constructor needs to be run or not. This adds measurable overhead.</a:t>
            </a:r>
          </a:p>
          <a:p>
            <a:pPr marL="285750" indent="-285750">
              <a:buFont typeface="Arial" panose="020B0604020202020204" pitchFamily="34" charset="0"/>
              <a:buChar char="•"/>
            </a:pPr>
            <a:r>
              <a:rPr lang="en-US" dirty="0"/>
              <a:t>Enable source generators to run some global initialization logic without the user needing to explicitly call anything</a:t>
            </a:r>
          </a:p>
        </p:txBody>
      </p:sp>
    </p:spTree>
    <p:extLst>
      <p:ext uri="{BB962C8B-B14F-4D97-AF65-F5344CB8AC3E}">
        <p14:creationId xmlns:p14="http://schemas.microsoft.com/office/powerpoint/2010/main" val="52702993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B921-BF4C-4CA3-94D8-0A0D7DD16895}"/>
              </a:ext>
            </a:extLst>
          </p:cNvPr>
          <p:cNvSpPr>
            <a:spLocks noGrp="1"/>
          </p:cNvSpPr>
          <p:nvPr>
            <p:ph type="title"/>
          </p:nvPr>
        </p:nvSpPr>
        <p:spPr>
          <a:xfrm>
            <a:off x="411480" y="0"/>
            <a:ext cx="9601200" cy="914400"/>
          </a:xfrm>
        </p:spPr>
        <p:txBody>
          <a:bodyPr/>
          <a:lstStyle/>
          <a:p>
            <a:r>
              <a:rPr lang="en-US" dirty="0"/>
              <a:t>New features for partial methods</a:t>
            </a:r>
          </a:p>
        </p:txBody>
      </p:sp>
      <p:sp>
        <p:nvSpPr>
          <p:cNvPr id="5" name="Footer Placeholder 4">
            <a:extLst>
              <a:ext uri="{FF2B5EF4-FFF2-40B4-BE49-F238E27FC236}">
                <a16:creationId xmlns:a16="http://schemas.microsoft.com/office/drawing/2014/main" id="{B41CD62D-A7A8-4ABE-B9C4-CEFF61F58DCF}"/>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EAE9F9DE-2DC3-4E1C-94C9-639BD9E78E07}"/>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32</a:t>
            </a:fld>
            <a:endParaRPr lang="en-US"/>
          </a:p>
        </p:txBody>
      </p:sp>
      <p:sp>
        <p:nvSpPr>
          <p:cNvPr id="3" name="TextBox 2">
            <a:extLst>
              <a:ext uri="{FF2B5EF4-FFF2-40B4-BE49-F238E27FC236}">
                <a16:creationId xmlns:a16="http://schemas.microsoft.com/office/drawing/2014/main" id="{31E3504B-E4AF-4BB1-992B-414177A056EF}"/>
              </a:ext>
            </a:extLst>
          </p:cNvPr>
          <p:cNvSpPr txBox="1"/>
          <p:nvPr/>
        </p:nvSpPr>
        <p:spPr>
          <a:xfrm>
            <a:off x="609600" y="1141111"/>
            <a:ext cx="10972800" cy="923330"/>
          </a:xfrm>
          <a:prstGeom prst="rect">
            <a:avLst/>
          </a:prstGeom>
          <a:noFill/>
        </p:spPr>
        <p:txBody>
          <a:bodyPr wrap="square" rtlCol="0">
            <a:spAutoFit/>
          </a:bodyPr>
          <a:lstStyle/>
          <a:p>
            <a:r>
              <a:rPr lang="en-US" dirty="0"/>
              <a:t>Remove all restrictions around the signatures of partial methods in C#. The goal being to expand the set of scenarios in which these methods can work with source generators as well as being a more general declaration form for C# methods.</a:t>
            </a:r>
          </a:p>
        </p:txBody>
      </p:sp>
      <p:sp>
        <p:nvSpPr>
          <p:cNvPr id="7" name="TextBox 3">
            <a:extLst>
              <a:ext uri="{FF2B5EF4-FFF2-40B4-BE49-F238E27FC236}">
                <a16:creationId xmlns:a16="http://schemas.microsoft.com/office/drawing/2014/main" id="{CCD5BFB8-F0FC-4652-9ADA-96BD23176CAB}"/>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https://docs.microsoft.com/en-us/dotnet/csharp/language-reference/proposals/csharp-9.0/module-initializers</a:t>
            </a:r>
            <a:r>
              <a:rPr lang="en-US" sz="1600" dirty="0">
                <a:solidFill>
                  <a:schemeClr val="accent1"/>
                </a:solidFill>
              </a:rPr>
              <a:t> </a:t>
            </a:r>
          </a:p>
        </p:txBody>
      </p:sp>
    </p:spTree>
    <p:extLst>
      <p:ext uri="{BB962C8B-B14F-4D97-AF65-F5344CB8AC3E}">
        <p14:creationId xmlns:p14="http://schemas.microsoft.com/office/powerpoint/2010/main" val="20487004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dirty="0">
                <a:latin typeface="+mn-lt"/>
              </a:rPr>
              <a:t>Mark Reynolds</a:t>
            </a:r>
          </a:p>
        </p:txBody>
      </p:sp>
      <p:sp>
        <p:nvSpPr>
          <p:cNvPr id="6" name="Content Placeholder 5"/>
          <p:cNvSpPr>
            <a:spLocks noGrp="1"/>
          </p:cNvSpPr>
          <p:nvPr>
            <p:ph sz="half" idx="1"/>
          </p:nvPr>
        </p:nvSpPr>
        <p:spPr>
          <a:xfrm>
            <a:off x="4066560" y="1072115"/>
            <a:ext cx="5039340" cy="4846320"/>
          </a:xfrm>
        </p:spPr>
        <p:txBody>
          <a:bodyPr>
            <a:normAutofit/>
          </a:bodyPr>
          <a:lstStyle/>
          <a:p>
            <a:pPr>
              <a:buNone/>
            </a:pPr>
            <a:r>
              <a:rPr lang="en-US" dirty="0">
                <a:solidFill>
                  <a:schemeClr val="tx1">
                    <a:lumMod val="85000"/>
                    <a:lumOff val="15000"/>
                  </a:schemeClr>
                </a:solidFill>
              </a:rPr>
              <a:t>Mark Reynolds Vitae</a:t>
            </a:r>
          </a:p>
          <a:p>
            <a:r>
              <a:rPr lang="en-US" sz="2000" dirty="0">
                <a:solidFill>
                  <a:srgbClr val="00B050"/>
                </a:solidFill>
              </a:rPr>
              <a:t>Ready for a new adventure</a:t>
            </a:r>
            <a:endParaRPr lang="en-US" sz="1600" dirty="0">
              <a:solidFill>
                <a:srgbClr val="00B050"/>
              </a:solidFill>
            </a:endParaRPr>
          </a:p>
          <a:p>
            <a:r>
              <a:rPr lang="en-US" sz="2000" dirty="0">
                <a:solidFill>
                  <a:schemeClr val="tx1">
                    <a:lumMod val="85000"/>
                    <a:lumOff val="15000"/>
                  </a:schemeClr>
                </a:solidFill>
              </a:rPr>
              <a:t>Southwestern Energy</a:t>
            </a:r>
          </a:p>
          <a:p>
            <a:r>
              <a:rPr lang="en-US" sz="2000" dirty="0">
                <a:solidFill>
                  <a:schemeClr val="tx1">
                    <a:lumMod val="85000"/>
                    <a:lumOff val="15000"/>
                  </a:schemeClr>
                </a:solidFill>
              </a:rPr>
              <a:t>Lone Star College</a:t>
            </a:r>
          </a:p>
          <a:p>
            <a:r>
              <a:rPr lang="en-US" sz="2000" dirty="0">
                <a:solidFill>
                  <a:schemeClr val="tx1">
                    <a:lumMod val="85000"/>
                    <a:lumOff val="15000"/>
                  </a:schemeClr>
                </a:solidFill>
              </a:rPr>
              <a:t>Intent Driven Designs</a:t>
            </a:r>
          </a:p>
          <a:p>
            <a:r>
              <a:rPr lang="en-US" sz="2000" dirty="0">
                <a:solidFill>
                  <a:schemeClr val="tx1">
                    <a:lumMod val="85000"/>
                    <a:lumOff val="15000"/>
                  </a:schemeClr>
                </a:solidFill>
              </a:rPr>
              <a:t>Scan Systems</a:t>
            </a:r>
          </a:p>
          <a:p>
            <a:r>
              <a:rPr lang="en-US" sz="2000" dirty="0">
                <a:solidFill>
                  <a:schemeClr val="tx1">
                    <a:lumMod val="85000"/>
                    <a:lumOff val="15000"/>
                  </a:schemeClr>
                </a:solidFill>
              </a:rPr>
              <a:t>Sikorsky Aircraft</a:t>
            </a:r>
          </a:p>
          <a:p>
            <a:r>
              <a:rPr lang="en-US" sz="2000" dirty="0">
                <a:solidFill>
                  <a:schemeClr val="tx1">
                    <a:lumMod val="85000"/>
                    <a:lumOff val="15000"/>
                  </a:schemeClr>
                </a:solidFill>
              </a:rPr>
              <a:t>General Dynamics</a:t>
            </a:r>
          </a:p>
        </p:txBody>
      </p:sp>
      <p:sp>
        <p:nvSpPr>
          <p:cNvPr id="8" name="Content Placeholder 7"/>
          <p:cNvSpPr>
            <a:spLocks noGrp="1"/>
          </p:cNvSpPr>
          <p:nvPr>
            <p:ph sz="half" idx="2"/>
          </p:nvPr>
        </p:nvSpPr>
        <p:spPr>
          <a:xfrm>
            <a:off x="4136664" y="4720736"/>
            <a:ext cx="6044284" cy="1401134"/>
          </a:xfrm>
        </p:spPr>
        <p:txBody>
          <a:bodyPr>
            <a:normAutofit/>
          </a:bodyPr>
          <a:lstStyle/>
          <a:p>
            <a:pPr marL="0" indent="0">
              <a:buNone/>
            </a:pPr>
            <a:r>
              <a:rPr lang="en-US" sz="1800" dirty="0">
                <a:solidFill>
                  <a:schemeClr val="tx1">
                    <a:lumMod val="85000"/>
                    <a:lumOff val="15000"/>
                  </a:schemeClr>
                </a:solidFill>
              </a:rPr>
              <a:t>Personal Email</a:t>
            </a:r>
            <a:r>
              <a:rPr lang="en-US" sz="1800" dirty="0"/>
              <a:t>: </a:t>
            </a:r>
            <a:r>
              <a:rPr lang="en-US" sz="1800" dirty="0">
                <a:hlinkClick r:id="rId3"/>
              </a:rPr>
              <a:t>mark@IntentDriven.com</a:t>
            </a:r>
            <a:r>
              <a:rPr lang="en-US" sz="1800" dirty="0"/>
              <a:t>  </a:t>
            </a:r>
            <a:endParaRPr lang="en-US" sz="1800" dirty="0">
              <a:solidFill>
                <a:schemeClr val="tx1">
                  <a:lumMod val="85000"/>
                  <a:lumOff val="15000"/>
                </a:schemeClr>
              </a:solidFill>
            </a:endParaRPr>
          </a:p>
          <a:p>
            <a:pPr marL="0" indent="0">
              <a:buNone/>
            </a:pPr>
            <a:r>
              <a:rPr lang="en-US" sz="1800" dirty="0" err="1">
                <a:solidFill>
                  <a:schemeClr val="tx1">
                    <a:lumMod val="85000"/>
                    <a:lumOff val="15000"/>
                  </a:schemeClr>
                </a:solidFill>
              </a:rPr>
              <a:t>Linkedin</a:t>
            </a:r>
            <a:r>
              <a:rPr lang="en-US" sz="1800" dirty="0">
                <a:solidFill>
                  <a:schemeClr val="tx1">
                    <a:lumMod val="85000"/>
                    <a:lumOff val="15000"/>
                  </a:schemeClr>
                </a:solidFill>
              </a:rPr>
              <a:t>: </a:t>
            </a:r>
            <a:r>
              <a:rPr lang="en-US" sz="1800" dirty="0">
                <a:solidFill>
                  <a:schemeClr val="tx1">
                    <a:lumMod val="85000"/>
                    <a:lumOff val="15000"/>
                  </a:schemeClr>
                </a:solidFill>
                <a:hlinkClick r:id="rId4"/>
              </a:rPr>
              <a:t>www.linkedin.com/in/ProfReynolds</a:t>
            </a:r>
            <a:r>
              <a:rPr lang="en-US" sz="1800" dirty="0">
                <a:solidFill>
                  <a:schemeClr val="tx1">
                    <a:lumMod val="85000"/>
                    <a:lumOff val="15000"/>
                  </a:schemeClr>
                </a:solidFill>
              </a:rPr>
              <a:t> </a:t>
            </a:r>
          </a:p>
          <a:p>
            <a:pPr marL="0" indent="0">
              <a:buNone/>
            </a:pPr>
            <a:r>
              <a:rPr lang="en-US" sz="1800" dirty="0">
                <a:solidFill>
                  <a:schemeClr val="tx1">
                    <a:lumMod val="85000"/>
                    <a:lumOff val="15000"/>
                  </a:schemeClr>
                </a:solidFill>
                <a:hlinkClick r:id="rId5"/>
              </a:rPr>
              <a:t>http://ProfReynolds.com</a:t>
            </a:r>
            <a:r>
              <a:rPr lang="en-US" sz="1800" dirty="0">
                <a:solidFill>
                  <a:schemeClr val="tx1">
                    <a:lumMod val="85000"/>
                    <a:lumOff val="15000"/>
                  </a:schemeClr>
                </a:solidFill>
              </a:rPr>
              <a:t> </a:t>
            </a:r>
          </a:p>
        </p:txBody>
      </p:sp>
      <p:sp>
        <p:nvSpPr>
          <p:cNvPr id="3" name="Footer Placeholder 2"/>
          <p:cNvSpPr>
            <a:spLocks noGrp="1"/>
          </p:cNvSpPr>
          <p:nvPr>
            <p:ph type="ftr" sz="quarter" idx="11"/>
          </p:nvPr>
        </p:nvSpPr>
        <p:spPr/>
        <p:txBody>
          <a:bodyPr/>
          <a:lstStyle/>
          <a:p>
            <a:r>
              <a:rPr lang="en-US"/>
              <a:t>Copyright © 2018 by Mark Reynolds</a:t>
            </a:r>
          </a:p>
        </p:txBody>
      </p:sp>
      <p:sp>
        <p:nvSpPr>
          <p:cNvPr id="4" name="Slide Number Placeholder 3"/>
          <p:cNvSpPr>
            <a:spLocks noGrp="1"/>
          </p:cNvSpPr>
          <p:nvPr>
            <p:ph type="sldNum" sz="quarter" idx="12"/>
          </p:nvPr>
        </p:nvSpPr>
        <p:spPr/>
        <p:txBody>
          <a:bodyPr/>
          <a:lstStyle/>
          <a:p>
            <a:fld id="{6813DC8C-A616-47C4-99E2-1208BE02F915}" type="slidenum">
              <a:rPr lang="en-US" smtClean="0"/>
              <a:t>33</a:t>
            </a:fld>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899786"/>
            <a:ext cx="3657607" cy="4572009"/>
          </a:xfrm>
          <a:prstGeom prst="rect">
            <a:avLst/>
          </a:prstGeom>
        </p:spPr>
      </p:pic>
    </p:spTree>
    <p:extLst>
      <p:ext uri="{BB962C8B-B14F-4D97-AF65-F5344CB8AC3E}">
        <p14:creationId xmlns:p14="http://schemas.microsoft.com/office/powerpoint/2010/main" val="38563116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9B58-1050-45D0-8427-899BF53E3D35}"/>
              </a:ext>
            </a:extLst>
          </p:cNvPr>
          <p:cNvSpPr>
            <a:spLocks noGrp="1"/>
          </p:cNvSpPr>
          <p:nvPr>
            <p:ph type="title"/>
          </p:nvPr>
        </p:nvSpPr>
        <p:spPr>
          <a:xfrm>
            <a:off x="411480" y="9144"/>
            <a:ext cx="9601200" cy="896112"/>
          </a:xfrm>
        </p:spPr>
        <p:txBody>
          <a:bodyPr/>
          <a:lstStyle/>
          <a:p>
            <a:r>
              <a:rPr lang="en-US" dirty="0"/>
              <a:t>What's new in .NET 5</a:t>
            </a:r>
          </a:p>
        </p:txBody>
      </p:sp>
      <p:sp>
        <p:nvSpPr>
          <p:cNvPr id="18" name="Text Placeholder 17">
            <a:extLst>
              <a:ext uri="{FF2B5EF4-FFF2-40B4-BE49-F238E27FC236}">
                <a16:creationId xmlns:a16="http://schemas.microsoft.com/office/drawing/2014/main" id="{581CCEFD-C780-451B-8115-E8C367D9BCB1}"/>
              </a:ext>
            </a:extLst>
          </p:cNvPr>
          <p:cNvSpPr>
            <a:spLocks noGrp="1"/>
          </p:cNvSpPr>
          <p:nvPr>
            <p:ph type="body" idx="1"/>
          </p:nvPr>
        </p:nvSpPr>
        <p:spPr>
          <a:xfrm>
            <a:off x="841248" y="1143000"/>
            <a:ext cx="5157216" cy="822960"/>
          </a:xfrm>
        </p:spPr>
        <p:txBody>
          <a:bodyPr/>
          <a:lstStyle/>
          <a:p>
            <a:pPr algn="ctr"/>
            <a:r>
              <a:rPr lang="en-US" dirty="0"/>
              <a:t>.NET 5</a:t>
            </a:r>
            <a:br>
              <a:rPr lang="en-US" dirty="0"/>
            </a:br>
            <a:r>
              <a:rPr lang="en-US" dirty="0"/>
              <a:t>IS</a:t>
            </a:r>
          </a:p>
        </p:txBody>
      </p:sp>
      <p:sp>
        <p:nvSpPr>
          <p:cNvPr id="6" name="Content Placeholder 5">
            <a:extLst>
              <a:ext uri="{FF2B5EF4-FFF2-40B4-BE49-F238E27FC236}">
                <a16:creationId xmlns:a16="http://schemas.microsoft.com/office/drawing/2014/main" id="{F582C27A-0716-4EC9-BF83-2E13075EB27B}"/>
              </a:ext>
            </a:extLst>
          </p:cNvPr>
          <p:cNvSpPr>
            <a:spLocks noGrp="1"/>
          </p:cNvSpPr>
          <p:nvPr>
            <p:ph sz="half" idx="2"/>
          </p:nvPr>
        </p:nvSpPr>
        <p:spPr>
          <a:xfrm>
            <a:off x="841247" y="1965960"/>
            <a:ext cx="5157216" cy="4434840"/>
          </a:xfrm>
        </p:spPr>
        <p:txBody>
          <a:bodyPr/>
          <a:lstStyle/>
          <a:p>
            <a:r>
              <a:rPr lang="en-US" dirty="0"/>
              <a:t>Next major release of .NET Core</a:t>
            </a:r>
          </a:p>
          <a:p>
            <a:r>
              <a:rPr lang="en-US" dirty="0"/>
              <a:t>Skipped version 4 (confusing)</a:t>
            </a:r>
          </a:p>
          <a:p>
            <a:r>
              <a:rPr lang="en-US" dirty="0"/>
              <a:t>Dropped “Core” from the .NET name</a:t>
            </a:r>
          </a:p>
          <a:p>
            <a:r>
              <a:rPr lang="en-US" dirty="0"/>
              <a:t>Going forward: .NET 5 </a:t>
            </a:r>
          </a:p>
          <a:p>
            <a:r>
              <a:rPr lang="en-US" dirty="0"/>
              <a:t>Required for C# 9</a:t>
            </a:r>
          </a:p>
        </p:txBody>
      </p:sp>
      <p:sp>
        <p:nvSpPr>
          <p:cNvPr id="19" name="Text Placeholder 18">
            <a:extLst>
              <a:ext uri="{FF2B5EF4-FFF2-40B4-BE49-F238E27FC236}">
                <a16:creationId xmlns:a16="http://schemas.microsoft.com/office/drawing/2014/main" id="{F5D4C6E8-A0A1-4443-82C0-CAFF7838C6B2}"/>
              </a:ext>
            </a:extLst>
          </p:cNvPr>
          <p:cNvSpPr>
            <a:spLocks noGrp="1"/>
          </p:cNvSpPr>
          <p:nvPr>
            <p:ph type="body" sz="quarter" idx="3"/>
          </p:nvPr>
        </p:nvSpPr>
        <p:spPr>
          <a:xfrm>
            <a:off x="6172200" y="1143000"/>
            <a:ext cx="5157216" cy="822960"/>
          </a:xfrm>
        </p:spPr>
        <p:txBody>
          <a:bodyPr/>
          <a:lstStyle/>
          <a:p>
            <a:pPr algn="ctr"/>
            <a:r>
              <a:rPr lang="en-US" dirty="0"/>
              <a:t>.NET 5</a:t>
            </a:r>
            <a:br>
              <a:rPr lang="en-US" dirty="0"/>
            </a:br>
            <a:r>
              <a:rPr lang="en-US" dirty="0"/>
              <a:t>IS NOT</a:t>
            </a:r>
          </a:p>
        </p:txBody>
      </p:sp>
      <p:sp>
        <p:nvSpPr>
          <p:cNvPr id="8" name="Content Placeholder 7">
            <a:extLst>
              <a:ext uri="{FF2B5EF4-FFF2-40B4-BE49-F238E27FC236}">
                <a16:creationId xmlns:a16="http://schemas.microsoft.com/office/drawing/2014/main" id="{97BD8274-BFA6-4582-B2B1-311510DE0366}"/>
              </a:ext>
            </a:extLst>
          </p:cNvPr>
          <p:cNvSpPr>
            <a:spLocks noGrp="1"/>
          </p:cNvSpPr>
          <p:nvPr>
            <p:ph sz="quarter" idx="4"/>
          </p:nvPr>
        </p:nvSpPr>
        <p:spPr>
          <a:xfrm>
            <a:off x="6172199" y="1965960"/>
            <a:ext cx="5157216" cy="4434840"/>
          </a:xfrm>
        </p:spPr>
        <p:txBody>
          <a:bodyPr/>
          <a:lstStyle/>
          <a:p>
            <a:r>
              <a:rPr lang="en-US" dirty="0"/>
              <a:t>Does not replace .NET Framework</a:t>
            </a:r>
          </a:p>
          <a:p>
            <a:r>
              <a:rPr lang="en-US" dirty="0"/>
              <a:t>Does not replace .NET Standard</a:t>
            </a:r>
          </a:p>
          <a:p>
            <a:r>
              <a:rPr lang="en-US" dirty="0"/>
              <a:t>Drops Web Forms</a:t>
            </a:r>
          </a:p>
          <a:p>
            <a:r>
              <a:rPr lang="en-US" dirty="0"/>
              <a:t>Drops WF</a:t>
            </a:r>
          </a:p>
          <a:p>
            <a:endParaRPr lang="en-US" dirty="0"/>
          </a:p>
        </p:txBody>
      </p:sp>
      <p:sp>
        <p:nvSpPr>
          <p:cNvPr id="3" name="Footer Placeholder 2">
            <a:extLst>
              <a:ext uri="{FF2B5EF4-FFF2-40B4-BE49-F238E27FC236}">
                <a16:creationId xmlns:a16="http://schemas.microsoft.com/office/drawing/2014/main" id="{7C22A7A0-6F72-4622-B07F-10EDA5238F1D}"/>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4" name="Slide Number Placeholder 3">
            <a:extLst>
              <a:ext uri="{FF2B5EF4-FFF2-40B4-BE49-F238E27FC236}">
                <a16:creationId xmlns:a16="http://schemas.microsoft.com/office/drawing/2014/main" id="{D90172A0-890F-49D2-AFB6-8396F4534612}"/>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4</a:t>
            </a:fld>
            <a:endParaRPr lang="en-US"/>
          </a:p>
        </p:txBody>
      </p:sp>
      <p:sp>
        <p:nvSpPr>
          <p:cNvPr id="5" name="TextBox 3">
            <a:extLst>
              <a:ext uri="{FF2B5EF4-FFF2-40B4-BE49-F238E27FC236}">
                <a16:creationId xmlns:a16="http://schemas.microsoft.com/office/drawing/2014/main" id="{173DE472-DC08-4C44-93BB-4140E544C52F}"/>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https://docs.microsoft.com/en-us/dotnet/core/dotnet-five#c-updates</a:t>
            </a:r>
            <a:r>
              <a:rPr lang="en-US" sz="1600" dirty="0">
                <a:solidFill>
                  <a:schemeClr val="accent1"/>
                </a:solidFill>
              </a:rPr>
              <a:t> </a:t>
            </a:r>
          </a:p>
        </p:txBody>
      </p:sp>
      <p:sp>
        <p:nvSpPr>
          <p:cNvPr id="20" name="TextBox 19">
            <a:extLst>
              <a:ext uri="{FF2B5EF4-FFF2-40B4-BE49-F238E27FC236}">
                <a16:creationId xmlns:a16="http://schemas.microsoft.com/office/drawing/2014/main" id="{BA17B40D-E4B7-4CC9-8822-AB6AF80C129F}"/>
              </a:ext>
            </a:extLst>
          </p:cNvPr>
          <p:cNvSpPr txBox="1"/>
          <p:nvPr/>
        </p:nvSpPr>
        <p:spPr>
          <a:xfrm>
            <a:off x="862585" y="4837176"/>
            <a:ext cx="10488169" cy="1072088"/>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19050">
            <a:solidFill>
              <a:srgbClr val="C00000"/>
            </a:solidFill>
          </a:ln>
        </p:spPr>
        <p:txBody>
          <a:bodyPr wrap="square" rtlCol="0">
            <a:spAutoFit/>
          </a:bodyPr>
          <a:lstStyle/>
          <a:p>
            <a:pPr>
              <a:lnSpc>
                <a:spcPct val="108000"/>
              </a:lnSpc>
            </a:pPr>
            <a:r>
              <a:rPr lang="en-US" sz="2000" b="0" i="0" dirty="0">
                <a:solidFill>
                  <a:srgbClr val="171717"/>
                </a:solidFill>
                <a:effectLst/>
                <a:latin typeface="Segoe UI" panose="020B0502040204020203" pitchFamily="34" charset="0"/>
              </a:rPr>
              <a:t>Developers writing .NET 5 apps will have access to the latest C# version and features. </a:t>
            </a:r>
          </a:p>
          <a:p>
            <a:pPr>
              <a:lnSpc>
                <a:spcPct val="108000"/>
              </a:lnSpc>
            </a:pPr>
            <a:endParaRPr lang="en-US" sz="2000" dirty="0">
              <a:solidFill>
                <a:srgbClr val="171717"/>
              </a:solidFill>
              <a:latin typeface="Segoe UI" panose="020B0502040204020203" pitchFamily="34" charset="0"/>
            </a:endParaRPr>
          </a:p>
          <a:p>
            <a:pPr>
              <a:lnSpc>
                <a:spcPct val="108000"/>
              </a:lnSpc>
            </a:pPr>
            <a:r>
              <a:rPr lang="en-US" sz="2000" b="0" i="0" dirty="0">
                <a:solidFill>
                  <a:srgbClr val="171717"/>
                </a:solidFill>
                <a:effectLst/>
                <a:latin typeface="Segoe UI" panose="020B0502040204020203" pitchFamily="34" charset="0"/>
              </a:rPr>
              <a:t>.NET 5 is paired with C# 9, which brings many new features to the language. </a:t>
            </a:r>
            <a:endParaRPr lang="en-US" sz="2000" dirty="0"/>
          </a:p>
        </p:txBody>
      </p:sp>
      <p:sp>
        <p:nvSpPr>
          <p:cNvPr id="7" name="Rectangle: Rounded Corners 6">
            <a:extLst>
              <a:ext uri="{FF2B5EF4-FFF2-40B4-BE49-F238E27FC236}">
                <a16:creationId xmlns:a16="http://schemas.microsoft.com/office/drawing/2014/main" id="{938D0937-755F-482B-A509-E193597E1E9E}"/>
              </a:ext>
            </a:extLst>
          </p:cNvPr>
          <p:cNvSpPr/>
          <p:nvPr/>
        </p:nvSpPr>
        <p:spPr>
          <a:xfrm>
            <a:off x="668338" y="3919892"/>
            <a:ext cx="3139068" cy="52633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52989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20"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32D2C4E-4E2D-4787-89AD-D4730A429CDB}"/>
              </a:ext>
            </a:extLst>
          </p:cNvPr>
          <p:cNvSpPr>
            <a:spLocks noGrp="1"/>
          </p:cNvSpPr>
          <p:nvPr>
            <p:ph type="title"/>
          </p:nvPr>
        </p:nvSpPr>
        <p:spPr>
          <a:xfrm>
            <a:off x="411480" y="0"/>
            <a:ext cx="9601200" cy="914400"/>
          </a:xfrm>
        </p:spPr>
        <p:txBody>
          <a:bodyPr/>
          <a:lstStyle/>
          <a:p>
            <a:r>
              <a:rPr lang="en-US" dirty="0"/>
              <a:t>The C# 7 language selector no longer used</a:t>
            </a:r>
          </a:p>
        </p:txBody>
      </p:sp>
      <p:sp>
        <p:nvSpPr>
          <p:cNvPr id="7" name="Footer Placeholder 6">
            <a:extLst>
              <a:ext uri="{FF2B5EF4-FFF2-40B4-BE49-F238E27FC236}">
                <a16:creationId xmlns:a16="http://schemas.microsoft.com/office/drawing/2014/main" id="{495895B8-1319-4468-96F7-E42E3CDCBD42}"/>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8" name="Slide Number Placeholder 7">
            <a:extLst>
              <a:ext uri="{FF2B5EF4-FFF2-40B4-BE49-F238E27FC236}">
                <a16:creationId xmlns:a16="http://schemas.microsoft.com/office/drawing/2014/main" id="{17FB2A40-F411-40D3-AE83-51D8D0B7B423}"/>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5</a:t>
            </a:fld>
            <a:endParaRPr lang="en-US"/>
          </a:p>
        </p:txBody>
      </p:sp>
      <p:pic>
        <p:nvPicPr>
          <p:cNvPr id="11" name="Picture 10">
            <a:extLst>
              <a:ext uri="{FF2B5EF4-FFF2-40B4-BE49-F238E27FC236}">
                <a16:creationId xmlns:a16="http://schemas.microsoft.com/office/drawing/2014/main" id="{AA657319-1A87-4CFF-9D93-53A26CC21CDC}"/>
              </a:ext>
            </a:extLst>
          </p:cNvPr>
          <p:cNvPicPr>
            <a:picLocks noChangeAspect="1"/>
          </p:cNvPicPr>
          <p:nvPr/>
        </p:nvPicPr>
        <p:blipFill>
          <a:blip r:embed="rId2"/>
          <a:stretch>
            <a:fillRect/>
          </a:stretch>
        </p:blipFill>
        <p:spPr>
          <a:xfrm>
            <a:off x="411480" y="1260528"/>
            <a:ext cx="6009524" cy="3333333"/>
          </a:xfrm>
          <a:prstGeom prst="rect">
            <a:avLst/>
          </a:prstGeom>
        </p:spPr>
      </p:pic>
      <p:pic>
        <p:nvPicPr>
          <p:cNvPr id="1026" name="Picture 2">
            <a:extLst>
              <a:ext uri="{FF2B5EF4-FFF2-40B4-BE49-F238E27FC236}">
                <a16:creationId xmlns:a16="http://schemas.microsoft.com/office/drawing/2014/main" id="{CFCF31C1-3844-429D-B2DB-2B5F35795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42" y="2627267"/>
            <a:ext cx="8571428" cy="341714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C75188C4-52E2-4B0B-BB7A-FAE0D01D2330}"/>
              </a:ext>
            </a:extLst>
          </p:cNvPr>
          <p:cNvCxnSpPr>
            <a:cxnSpLocks/>
          </p:cNvCxnSpPr>
          <p:nvPr/>
        </p:nvCxnSpPr>
        <p:spPr>
          <a:xfrm>
            <a:off x="3416242" y="2262557"/>
            <a:ext cx="497836" cy="458341"/>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FCEF016C-ADE5-4B4A-8180-AD5F7A7AADC0}"/>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4"/>
              </a:rPr>
              <a:t>https://docs.microsoft.com/en-us/dotnet/csharp/language-reference/configure-language-version</a:t>
            </a:r>
            <a:r>
              <a:rPr lang="en-US" sz="1600" dirty="0">
                <a:solidFill>
                  <a:schemeClr val="accent1"/>
                </a:solidFill>
              </a:rPr>
              <a:t> </a:t>
            </a:r>
          </a:p>
        </p:txBody>
      </p:sp>
    </p:spTree>
    <p:extLst>
      <p:ext uri="{BB962C8B-B14F-4D97-AF65-F5344CB8AC3E}">
        <p14:creationId xmlns:p14="http://schemas.microsoft.com/office/powerpoint/2010/main" val="171274252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3889-C880-4E57-AD1E-ECA9FB12EF1A}"/>
              </a:ext>
            </a:extLst>
          </p:cNvPr>
          <p:cNvSpPr>
            <a:spLocks noGrp="1"/>
          </p:cNvSpPr>
          <p:nvPr>
            <p:ph type="title"/>
          </p:nvPr>
        </p:nvSpPr>
        <p:spPr>
          <a:xfrm>
            <a:off x="411480" y="0"/>
            <a:ext cx="9601200" cy="914400"/>
          </a:xfrm>
        </p:spPr>
        <p:txBody>
          <a:bodyPr>
            <a:normAutofit/>
          </a:bodyPr>
          <a:lstStyle/>
          <a:p>
            <a:r>
              <a:rPr lang="en-US" dirty="0"/>
              <a:t>.NET Defaults - The compiler determines the default</a:t>
            </a:r>
          </a:p>
        </p:txBody>
      </p:sp>
      <p:sp>
        <p:nvSpPr>
          <p:cNvPr id="5" name="Footer Placeholder 4">
            <a:extLst>
              <a:ext uri="{FF2B5EF4-FFF2-40B4-BE49-F238E27FC236}">
                <a16:creationId xmlns:a16="http://schemas.microsoft.com/office/drawing/2014/main" id="{2AF38602-609E-4083-8C9C-F9E70F1B2D1C}"/>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6" name="Slide Number Placeholder 5">
            <a:extLst>
              <a:ext uri="{FF2B5EF4-FFF2-40B4-BE49-F238E27FC236}">
                <a16:creationId xmlns:a16="http://schemas.microsoft.com/office/drawing/2014/main" id="{9D60F0FE-B0F4-40E8-BDDA-54DFA6D9D1F9}"/>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6</a:t>
            </a:fld>
            <a:endParaRPr lang="en-US"/>
          </a:p>
        </p:txBody>
      </p:sp>
      <p:sp>
        <p:nvSpPr>
          <p:cNvPr id="7" name="TextBox 3">
            <a:extLst>
              <a:ext uri="{FF2B5EF4-FFF2-40B4-BE49-F238E27FC236}">
                <a16:creationId xmlns:a16="http://schemas.microsoft.com/office/drawing/2014/main" id="{A9D5CF61-B5FB-4A89-8C1A-BA6F96E0191A}"/>
              </a:ext>
            </a:extLst>
          </p:cNvPr>
          <p:cNvSpPr txBox="1"/>
          <p:nvPr/>
        </p:nvSpPr>
        <p:spPr>
          <a:xfrm>
            <a:off x="137160" y="6126480"/>
            <a:ext cx="10972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chemeClr val="accent1"/>
                </a:solidFill>
                <a:hlinkClick r:id="rId2"/>
              </a:rPr>
              <a:t>https://docs.microsoft.com/en-us/dotnet/csharp/language-reference/configure-language-version</a:t>
            </a:r>
            <a:r>
              <a:rPr lang="en-US" sz="1600" dirty="0">
                <a:solidFill>
                  <a:schemeClr val="accent1"/>
                </a:solidFill>
              </a:rPr>
              <a:t> </a:t>
            </a:r>
          </a:p>
        </p:txBody>
      </p:sp>
      <p:graphicFrame>
        <p:nvGraphicFramePr>
          <p:cNvPr id="9" name="Table 9">
            <a:extLst>
              <a:ext uri="{FF2B5EF4-FFF2-40B4-BE49-F238E27FC236}">
                <a16:creationId xmlns:a16="http://schemas.microsoft.com/office/drawing/2014/main" id="{E104D8CA-F0D2-4154-BDE2-A4EA80368741}"/>
              </a:ext>
            </a:extLst>
          </p:cNvPr>
          <p:cNvGraphicFramePr>
            <a:graphicFrameLocks noGrp="1"/>
          </p:cNvGraphicFramePr>
          <p:nvPr>
            <p:extLst>
              <p:ext uri="{D42A27DB-BD31-4B8C-83A1-F6EECF244321}">
                <p14:modId xmlns:p14="http://schemas.microsoft.com/office/powerpoint/2010/main" val="1260077204"/>
              </p:ext>
            </p:extLst>
          </p:nvPr>
        </p:nvGraphicFramePr>
        <p:xfrm>
          <a:off x="2265680" y="1945640"/>
          <a:ext cx="7660639" cy="2966720"/>
        </p:xfrm>
        <a:graphic>
          <a:graphicData uri="http://schemas.openxmlformats.org/drawingml/2006/table">
            <a:tbl>
              <a:tblPr firstRow="1" bandRow="1">
                <a:tableStyleId>{5C22544A-7EE6-4342-B048-85BDC9FD1C3A}</a:tableStyleId>
              </a:tblPr>
              <a:tblGrid>
                <a:gridCol w="2415641">
                  <a:extLst>
                    <a:ext uri="{9D8B030D-6E8A-4147-A177-3AD203B41FA5}">
                      <a16:colId xmlns:a16="http://schemas.microsoft.com/office/drawing/2014/main" val="648353985"/>
                    </a:ext>
                  </a:extLst>
                </a:gridCol>
                <a:gridCol w="1389888">
                  <a:extLst>
                    <a:ext uri="{9D8B030D-6E8A-4147-A177-3AD203B41FA5}">
                      <a16:colId xmlns:a16="http://schemas.microsoft.com/office/drawing/2014/main" val="1031648988"/>
                    </a:ext>
                  </a:extLst>
                </a:gridCol>
                <a:gridCol w="3855110">
                  <a:extLst>
                    <a:ext uri="{9D8B030D-6E8A-4147-A177-3AD203B41FA5}">
                      <a16:colId xmlns:a16="http://schemas.microsoft.com/office/drawing/2014/main" val="1875703304"/>
                    </a:ext>
                  </a:extLst>
                </a:gridCol>
              </a:tblGrid>
              <a:tr h="370840">
                <a:tc>
                  <a:txBody>
                    <a:bodyPr/>
                    <a:lstStyle/>
                    <a:p>
                      <a:pPr algn="l" fontAlgn="t"/>
                      <a:r>
                        <a:rPr lang="en-US" dirty="0">
                          <a:effectLst/>
                        </a:rPr>
                        <a:t>Target framework</a:t>
                      </a:r>
                    </a:p>
                  </a:txBody>
                  <a:tcPr/>
                </a:tc>
                <a:tc>
                  <a:txBody>
                    <a:bodyPr/>
                    <a:lstStyle/>
                    <a:p>
                      <a:pPr algn="ctr" fontAlgn="t"/>
                      <a:r>
                        <a:rPr lang="en-US" dirty="0">
                          <a:effectLst/>
                        </a:rPr>
                        <a:t>version</a:t>
                      </a:r>
                    </a:p>
                  </a:txBody>
                  <a:tcPr/>
                </a:tc>
                <a:tc>
                  <a:txBody>
                    <a:bodyPr/>
                    <a:lstStyle/>
                    <a:p>
                      <a:pPr algn="ctr" fontAlgn="t"/>
                      <a:r>
                        <a:rPr lang="en-US" dirty="0">
                          <a:effectLst/>
                        </a:rPr>
                        <a:t>C# language version default</a:t>
                      </a:r>
                    </a:p>
                  </a:txBody>
                  <a:tcPr/>
                </a:tc>
                <a:extLst>
                  <a:ext uri="{0D108BD9-81ED-4DB2-BD59-A6C34878D82A}">
                    <a16:rowId xmlns:a16="http://schemas.microsoft.com/office/drawing/2014/main" val="2179122776"/>
                  </a:ext>
                </a:extLst>
              </a:tr>
              <a:tr h="370840">
                <a:tc>
                  <a:txBody>
                    <a:bodyPr/>
                    <a:lstStyle/>
                    <a:p>
                      <a:pPr algn="l" fontAlgn="t"/>
                      <a:r>
                        <a:rPr lang="en-US" dirty="0">
                          <a:solidFill>
                            <a:schemeClr val="bg1"/>
                          </a:solidFill>
                          <a:effectLst/>
                        </a:rPr>
                        <a:t>.NET</a:t>
                      </a:r>
                    </a:p>
                  </a:txBody>
                  <a:tcPr>
                    <a:solidFill>
                      <a:srgbClr val="00B050"/>
                    </a:solidFill>
                  </a:tcPr>
                </a:tc>
                <a:tc>
                  <a:txBody>
                    <a:bodyPr/>
                    <a:lstStyle/>
                    <a:p>
                      <a:pPr algn="ctr" fontAlgn="t"/>
                      <a:r>
                        <a:rPr lang="en-US">
                          <a:solidFill>
                            <a:schemeClr val="bg1"/>
                          </a:solidFill>
                          <a:effectLst/>
                        </a:rPr>
                        <a:t>5.x</a:t>
                      </a:r>
                    </a:p>
                  </a:txBody>
                  <a:tcPr>
                    <a:solidFill>
                      <a:srgbClr val="00B050"/>
                    </a:solidFill>
                  </a:tcPr>
                </a:tc>
                <a:tc>
                  <a:txBody>
                    <a:bodyPr/>
                    <a:lstStyle/>
                    <a:p>
                      <a:pPr algn="ctr" fontAlgn="t"/>
                      <a:r>
                        <a:rPr lang="en-US" dirty="0">
                          <a:solidFill>
                            <a:schemeClr val="bg1"/>
                          </a:solidFill>
                          <a:effectLst/>
                        </a:rPr>
                        <a:t>C# 9.0</a:t>
                      </a:r>
                    </a:p>
                  </a:txBody>
                  <a:tcPr>
                    <a:solidFill>
                      <a:srgbClr val="00B050"/>
                    </a:solidFill>
                  </a:tcPr>
                </a:tc>
                <a:extLst>
                  <a:ext uri="{0D108BD9-81ED-4DB2-BD59-A6C34878D82A}">
                    <a16:rowId xmlns:a16="http://schemas.microsoft.com/office/drawing/2014/main" val="741375953"/>
                  </a:ext>
                </a:extLst>
              </a:tr>
              <a:tr h="370840">
                <a:tc>
                  <a:txBody>
                    <a:bodyPr/>
                    <a:lstStyle/>
                    <a:p>
                      <a:pPr algn="l" fontAlgn="t"/>
                      <a:r>
                        <a:rPr lang="en-US">
                          <a:effectLst/>
                        </a:rPr>
                        <a:t>.NET Core</a:t>
                      </a:r>
                    </a:p>
                  </a:txBody>
                  <a:tcPr/>
                </a:tc>
                <a:tc>
                  <a:txBody>
                    <a:bodyPr/>
                    <a:lstStyle/>
                    <a:p>
                      <a:pPr algn="ctr" fontAlgn="t"/>
                      <a:r>
                        <a:rPr lang="en-US">
                          <a:effectLst/>
                        </a:rPr>
                        <a:t>3.x</a:t>
                      </a:r>
                    </a:p>
                  </a:txBody>
                  <a:tcPr/>
                </a:tc>
                <a:tc>
                  <a:txBody>
                    <a:bodyPr/>
                    <a:lstStyle/>
                    <a:p>
                      <a:pPr algn="ctr" fontAlgn="t"/>
                      <a:r>
                        <a:rPr lang="en-US">
                          <a:effectLst/>
                        </a:rPr>
                        <a:t>C# 8.0</a:t>
                      </a:r>
                    </a:p>
                  </a:txBody>
                  <a:tcPr/>
                </a:tc>
                <a:extLst>
                  <a:ext uri="{0D108BD9-81ED-4DB2-BD59-A6C34878D82A}">
                    <a16:rowId xmlns:a16="http://schemas.microsoft.com/office/drawing/2014/main" val="2467046327"/>
                  </a:ext>
                </a:extLst>
              </a:tr>
              <a:tr h="370840">
                <a:tc>
                  <a:txBody>
                    <a:bodyPr/>
                    <a:lstStyle/>
                    <a:p>
                      <a:pPr algn="l" fontAlgn="t"/>
                      <a:r>
                        <a:rPr lang="en-US">
                          <a:effectLst/>
                        </a:rPr>
                        <a:t>.NET Core</a:t>
                      </a:r>
                    </a:p>
                  </a:txBody>
                  <a:tcPr/>
                </a:tc>
                <a:tc>
                  <a:txBody>
                    <a:bodyPr/>
                    <a:lstStyle/>
                    <a:p>
                      <a:pPr algn="ctr" fontAlgn="t"/>
                      <a:r>
                        <a:rPr lang="en-US">
                          <a:effectLst/>
                        </a:rPr>
                        <a:t>2.x</a:t>
                      </a:r>
                    </a:p>
                  </a:txBody>
                  <a:tcPr/>
                </a:tc>
                <a:tc>
                  <a:txBody>
                    <a:bodyPr/>
                    <a:lstStyle/>
                    <a:p>
                      <a:pPr algn="ctr" fontAlgn="t"/>
                      <a:r>
                        <a:rPr lang="en-US">
                          <a:effectLst/>
                        </a:rPr>
                        <a:t>C# 7.3</a:t>
                      </a:r>
                    </a:p>
                  </a:txBody>
                  <a:tcPr/>
                </a:tc>
                <a:extLst>
                  <a:ext uri="{0D108BD9-81ED-4DB2-BD59-A6C34878D82A}">
                    <a16:rowId xmlns:a16="http://schemas.microsoft.com/office/drawing/2014/main" val="1932441408"/>
                  </a:ext>
                </a:extLst>
              </a:tr>
              <a:tr h="370840">
                <a:tc>
                  <a:txBody>
                    <a:bodyPr/>
                    <a:lstStyle/>
                    <a:p>
                      <a:pPr algn="l" fontAlgn="t"/>
                      <a:r>
                        <a:rPr lang="en-US">
                          <a:effectLst/>
                        </a:rPr>
                        <a:t>.NET Standard</a:t>
                      </a:r>
                    </a:p>
                  </a:txBody>
                  <a:tcPr/>
                </a:tc>
                <a:tc>
                  <a:txBody>
                    <a:bodyPr/>
                    <a:lstStyle/>
                    <a:p>
                      <a:pPr algn="ctr" fontAlgn="t"/>
                      <a:r>
                        <a:rPr lang="en-US">
                          <a:effectLst/>
                        </a:rPr>
                        <a:t>2.1</a:t>
                      </a:r>
                    </a:p>
                  </a:txBody>
                  <a:tcPr/>
                </a:tc>
                <a:tc>
                  <a:txBody>
                    <a:bodyPr/>
                    <a:lstStyle/>
                    <a:p>
                      <a:pPr algn="ctr" fontAlgn="t"/>
                      <a:r>
                        <a:rPr lang="en-US">
                          <a:effectLst/>
                        </a:rPr>
                        <a:t>C# 8.0</a:t>
                      </a:r>
                    </a:p>
                  </a:txBody>
                  <a:tcPr/>
                </a:tc>
                <a:extLst>
                  <a:ext uri="{0D108BD9-81ED-4DB2-BD59-A6C34878D82A}">
                    <a16:rowId xmlns:a16="http://schemas.microsoft.com/office/drawing/2014/main" val="1448623192"/>
                  </a:ext>
                </a:extLst>
              </a:tr>
              <a:tr h="370840">
                <a:tc>
                  <a:txBody>
                    <a:bodyPr/>
                    <a:lstStyle/>
                    <a:p>
                      <a:pPr algn="l" fontAlgn="t"/>
                      <a:r>
                        <a:rPr lang="en-US">
                          <a:effectLst/>
                        </a:rPr>
                        <a:t>.NET Standard</a:t>
                      </a:r>
                    </a:p>
                  </a:txBody>
                  <a:tcPr/>
                </a:tc>
                <a:tc>
                  <a:txBody>
                    <a:bodyPr/>
                    <a:lstStyle/>
                    <a:p>
                      <a:pPr algn="ctr" fontAlgn="t"/>
                      <a:r>
                        <a:rPr lang="en-US">
                          <a:effectLst/>
                        </a:rPr>
                        <a:t>2.0</a:t>
                      </a:r>
                    </a:p>
                  </a:txBody>
                  <a:tcPr/>
                </a:tc>
                <a:tc>
                  <a:txBody>
                    <a:bodyPr/>
                    <a:lstStyle/>
                    <a:p>
                      <a:pPr algn="ctr" fontAlgn="t"/>
                      <a:r>
                        <a:rPr lang="en-US">
                          <a:effectLst/>
                        </a:rPr>
                        <a:t>C# 7.3</a:t>
                      </a:r>
                    </a:p>
                  </a:txBody>
                  <a:tcPr/>
                </a:tc>
                <a:extLst>
                  <a:ext uri="{0D108BD9-81ED-4DB2-BD59-A6C34878D82A}">
                    <a16:rowId xmlns:a16="http://schemas.microsoft.com/office/drawing/2014/main" val="1006638080"/>
                  </a:ext>
                </a:extLst>
              </a:tr>
              <a:tr h="370840">
                <a:tc>
                  <a:txBody>
                    <a:bodyPr/>
                    <a:lstStyle/>
                    <a:p>
                      <a:pPr algn="l" fontAlgn="t"/>
                      <a:r>
                        <a:rPr lang="en-US">
                          <a:effectLst/>
                        </a:rPr>
                        <a:t>.NET Standard</a:t>
                      </a:r>
                    </a:p>
                  </a:txBody>
                  <a:tcPr/>
                </a:tc>
                <a:tc>
                  <a:txBody>
                    <a:bodyPr/>
                    <a:lstStyle/>
                    <a:p>
                      <a:pPr algn="ctr" fontAlgn="t"/>
                      <a:r>
                        <a:rPr lang="en-US">
                          <a:effectLst/>
                        </a:rPr>
                        <a:t>1.x</a:t>
                      </a:r>
                    </a:p>
                  </a:txBody>
                  <a:tcPr/>
                </a:tc>
                <a:tc>
                  <a:txBody>
                    <a:bodyPr/>
                    <a:lstStyle/>
                    <a:p>
                      <a:pPr algn="ctr" fontAlgn="t"/>
                      <a:r>
                        <a:rPr lang="en-US">
                          <a:effectLst/>
                        </a:rPr>
                        <a:t>C# 7.3</a:t>
                      </a:r>
                    </a:p>
                  </a:txBody>
                  <a:tcPr/>
                </a:tc>
                <a:extLst>
                  <a:ext uri="{0D108BD9-81ED-4DB2-BD59-A6C34878D82A}">
                    <a16:rowId xmlns:a16="http://schemas.microsoft.com/office/drawing/2014/main" val="1375064244"/>
                  </a:ext>
                </a:extLst>
              </a:tr>
              <a:tr h="370840">
                <a:tc>
                  <a:txBody>
                    <a:bodyPr/>
                    <a:lstStyle/>
                    <a:p>
                      <a:pPr algn="l" fontAlgn="t"/>
                      <a:r>
                        <a:rPr lang="en-US">
                          <a:effectLst/>
                        </a:rPr>
                        <a:t>.NET Framework</a:t>
                      </a:r>
                    </a:p>
                  </a:txBody>
                  <a:tcPr/>
                </a:tc>
                <a:tc>
                  <a:txBody>
                    <a:bodyPr/>
                    <a:lstStyle/>
                    <a:p>
                      <a:pPr algn="ctr" fontAlgn="t"/>
                      <a:r>
                        <a:rPr lang="en-US" dirty="0">
                          <a:effectLst/>
                        </a:rPr>
                        <a:t>all</a:t>
                      </a:r>
                    </a:p>
                  </a:txBody>
                  <a:tcPr/>
                </a:tc>
                <a:tc>
                  <a:txBody>
                    <a:bodyPr/>
                    <a:lstStyle/>
                    <a:p>
                      <a:pPr algn="ctr" fontAlgn="t"/>
                      <a:r>
                        <a:rPr lang="en-US" dirty="0">
                          <a:effectLst/>
                        </a:rPr>
                        <a:t>C# 7.3</a:t>
                      </a:r>
                    </a:p>
                  </a:txBody>
                  <a:tcPr/>
                </a:tc>
                <a:extLst>
                  <a:ext uri="{0D108BD9-81ED-4DB2-BD59-A6C34878D82A}">
                    <a16:rowId xmlns:a16="http://schemas.microsoft.com/office/drawing/2014/main" val="3180649866"/>
                  </a:ext>
                </a:extLst>
              </a:tr>
            </a:tbl>
          </a:graphicData>
        </a:graphic>
      </p:graphicFrame>
    </p:spTree>
    <p:extLst>
      <p:ext uri="{BB962C8B-B14F-4D97-AF65-F5344CB8AC3E}">
        <p14:creationId xmlns:p14="http://schemas.microsoft.com/office/powerpoint/2010/main" val="215147398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C707-CD74-483F-9CA4-F2872A2F2BB8}"/>
              </a:ext>
            </a:extLst>
          </p:cNvPr>
          <p:cNvSpPr>
            <a:spLocks noGrp="1"/>
          </p:cNvSpPr>
          <p:nvPr>
            <p:ph type="title"/>
          </p:nvPr>
        </p:nvSpPr>
        <p:spPr>
          <a:xfrm>
            <a:off x="411480" y="0"/>
            <a:ext cx="9601200" cy="914400"/>
          </a:xfrm>
        </p:spPr>
        <p:txBody>
          <a:bodyPr/>
          <a:lstStyle/>
          <a:p>
            <a:r>
              <a:rPr lang="en-US" dirty="0"/>
              <a:t>VS 2019 Will Not Default, But Will </a:t>
            </a:r>
            <a:r>
              <a:rPr lang="en-US"/>
              <a:t>Give Option</a:t>
            </a:r>
          </a:p>
        </p:txBody>
      </p:sp>
      <p:sp>
        <p:nvSpPr>
          <p:cNvPr id="3" name="Footer Placeholder 2">
            <a:extLst>
              <a:ext uri="{FF2B5EF4-FFF2-40B4-BE49-F238E27FC236}">
                <a16:creationId xmlns:a16="http://schemas.microsoft.com/office/drawing/2014/main" id="{9E05AA5B-FA86-4E29-BA66-690DD01E4BDD}"/>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4" name="Slide Number Placeholder 3">
            <a:extLst>
              <a:ext uri="{FF2B5EF4-FFF2-40B4-BE49-F238E27FC236}">
                <a16:creationId xmlns:a16="http://schemas.microsoft.com/office/drawing/2014/main" id="{2DCD12AC-7CB2-441F-86EE-2A1E228BC329}"/>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7</a:t>
            </a:fld>
            <a:endParaRPr lang="en-US"/>
          </a:p>
        </p:txBody>
      </p:sp>
      <p:pic>
        <p:nvPicPr>
          <p:cNvPr id="6" name="Picture 5">
            <a:extLst>
              <a:ext uri="{FF2B5EF4-FFF2-40B4-BE49-F238E27FC236}">
                <a16:creationId xmlns:a16="http://schemas.microsoft.com/office/drawing/2014/main" id="{FB8F99A7-160F-4794-BBB0-2863BE36671C}"/>
              </a:ext>
            </a:extLst>
          </p:cNvPr>
          <p:cNvPicPr>
            <a:picLocks noChangeAspect="1"/>
          </p:cNvPicPr>
          <p:nvPr/>
        </p:nvPicPr>
        <p:blipFill>
          <a:blip r:embed="rId2"/>
          <a:stretch>
            <a:fillRect/>
          </a:stretch>
        </p:blipFill>
        <p:spPr>
          <a:xfrm>
            <a:off x="2553143" y="1362333"/>
            <a:ext cx="7085714" cy="4133333"/>
          </a:xfrm>
          <a:prstGeom prst="rect">
            <a:avLst/>
          </a:prstGeom>
        </p:spPr>
      </p:pic>
    </p:spTree>
    <p:extLst>
      <p:ext uri="{BB962C8B-B14F-4D97-AF65-F5344CB8AC3E}">
        <p14:creationId xmlns:p14="http://schemas.microsoft.com/office/powerpoint/2010/main" val="256989408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717BC-07A3-4F79-9C16-7B3B89679923}"/>
              </a:ext>
            </a:extLst>
          </p:cNvPr>
          <p:cNvSpPr>
            <a:spLocks noGrp="1"/>
          </p:cNvSpPr>
          <p:nvPr>
            <p:ph type="title"/>
          </p:nvPr>
        </p:nvSpPr>
        <p:spPr>
          <a:xfrm>
            <a:off x="411480" y="0"/>
            <a:ext cx="9601200" cy="914400"/>
          </a:xfrm>
        </p:spPr>
        <p:txBody>
          <a:bodyPr/>
          <a:lstStyle/>
          <a:p>
            <a:r>
              <a:rPr lang="en-US" dirty="0"/>
              <a:t>After “Show All .NET Core Templates”</a:t>
            </a:r>
          </a:p>
        </p:txBody>
      </p:sp>
      <p:sp>
        <p:nvSpPr>
          <p:cNvPr id="3" name="Footer Placeholder 2">
            <a:extLst>
              <a:ext uri="{FF2B5EF4-FFF2-40B4-BE49-F238E27FC236}">
                <a16:creationId xmlns:a16="http://schemas.microsoft.com/office/drawing/2014/main" id="{3CB3C416-5E7C-4CE1-964F-C99909444C59}"/>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4" name="Slide Number Placeholder 3">
            <a:extLst>
              <a:ext uri="{FF2B5EF4-FFF2-40B4-BE49-F238E27FC236}">
                <a16:creationId xmlns:a16="http://schemas.microsoft.com/office/drawing/2014/main" id="{EF8A279B-62AB-4A08-BAE2-A7213E2FDEF4}"/>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8</a:t>
            </a:fld>
            <a:endParaRPr lang="en-US"/>
          </a:p>
        </p:txBody>
      </p:sp>
      <p:pic>
        <p:nvPicPr>
          <p:cNvPr id="6" name="Picture 5">
            <a:extLst>
              <a:ext uri="{FF2B5EF4-FFF2-40B4-BE49-F238E27FC236}">
                <a16:creationId xmlns:a16="http://schemas.microsoft.com/office/drawing/2014/main" id="{DF2C24CD-5392-44C0-9A07-768C7965AA4D}"/>
              </a:ext>
            </a:extLst>
          </p:cNvPr>
          <p:cNvPicPr>
            <a:picLocks noChangeAspect="1"/>
          </p:cNvPicPr>
          <p:nvPr/>
        </p:nvPicPr>
        <p:blipFill>
          <a:blip r:embed="rId2"/>
          <a:stretch>
            <a:fillRect/>
          </a:stretch>
        </p:blipFill>
        <p:spPr>
          <a:xfrm>
            <a:off x="122778" y="1193370"/>
            <a:ext cx="6857142" cy="48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A4C597F-AB51-4BF5-901B-574AB8370155}"/>
              </a:ext>
            </a:extLst>
          </p:cNvPr>
          <p:cNvPicPr>
            <a:picLocks noChangeAspect="1"/>
          </p:cNvPicPr>
          <p:nvPr/>
        </p:nvPicPr>
        <p:blipFill>
          <a:blip r:embed="rId3"/>
          <a:stretch>
            <a:fillRect/>
          </a:stretch>
        </p:blipFill>
        <p:spPr>
          <a:xfrm>
            <a:off x="5212080" y="1472340"/>
            <a:ext cx="6857142" cy="48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525961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2D9C-BAA9-4FB4-A833-7049871B6971}"/>
              </a:ext>
            </a:extLst>
          </p:cNvPr>
          <p:cNvSpPr>
            <a:spLocks noGrp="1"/>
          </p:cNvSpPr>
          <p:nvPr>
            <p:ph type="title"/>
          </p:nvPr>
        </p:nvSpPr>
        <p:spPr>
          <a:xfrm>
            <a:off x="411480" y="0"/>
            <a:ext cx="9601200" cy="914400"/>
          </a:xfrm>
        </p:spPr>
        <p:txBody>
          <a:bodyPr/>
          <a:lstStyle/>
          <a:p>
            <a:r>
              <a:rPr lang="en-US" dirty="0"/>
              <a:t>Installing .NET 5 (the way I did it - redundantly)</a:t>
            </a:r>
          </a:p>
        </p:txBody>
      </p:sp>
      <p:sp>
        <p:nvSpPr>
          <p:cNvPr id="3" name="Footer Placeholder 2">
            <a:extLst>
              <a:ext uri="{FF2B5EF4-FFF2-40B4-BE49-F238E27FC236}">
                <a16:creationId xmlns:a16="http://schemas.microsoft.com/office/drawing/2014/main" id="{B1CFC4C6-D8F4-4FDC-8697-46237603CE6E}"/>
              </a:ext>
            </a:extLst>
          </p:cNvPr>
          <p:cNvSpPr>
            <a:spLocks noGrp="1"/>
          </p:cNvSpPr>
          <p:nvPr>
            <p:ph type="ftr" sz="quarter" idx="11"/>
          </p:nvPr>
        </p:nvSpPr>
        <p:spPr>
          <a:xfrm>
            <a:off x="1981200" y="6547104"/>
            <a:ext cx="8229600" cy="274320"/>
          </a:xfrm>
        </p:spPr>
        <p:txBody>
          <a:bodyPr/>
          <a:lstStyle/>
          <a:p>
            <a:r>
              <a:rPr lang="en-US"/>
              <a:t>Copyright 2021 by Mark Reynolds</a:t>
            </a:r>
          </a:p>
        </p:txBody>
      </p:sp>
      <p:sp>
        <p:nvSpPr>
          <p:cNvPr id="4" name="Slide Number Placeholder 3">
            <a:extLst>
              <a:ext uri="{FF2B5EF4-FFF2-40B4-BE49-F238E27FC236}">
                <a16:creationId xmlns:a16="http://schemas.microsoft.com/office/drawing/2014/main" id="{E6C1D541-DB68-4CEC-BBB1-846C6F6A4328}"/>
              </a:ext>
            </a:extLst>
          </p:cNvPr>
          <p:cNvSpPr>
            <a:spLocks noGrp="1"/>
          </p:cNvSpPr>
          <p:nvPr>
            <p:ph type="sldNum" sz="quarter" idx="12"/>
          </p:nvPr>
        </p:nvSpPr>
        <p:spPr>
          <a:xfrm>
            <a:off x="228600" y="6547104"/>
            <a:ext cx="457200" cy="274320"/>
          </a:xfrm>
        </p:spPr>
        <p:txBody>
          <a:bodyPr/>
          <a:lstStyle/>
          <a:p>
            <a:fld id="{06879352-F3F9-4098-B673-0BA0A4816B96}" type="slidenum">
              <a:rPr lang="en-US" smtClean="0"/>
              <a:pPr/>
              <a:t>9</a:t>
            </a:fld>
            <a:endParaRPr lang="en-US"/>
          </a:p>
        </p:txBody>
      </p:sp>
      <p:pic>
        <p:nvPicPr>
          <p:cNvPr id="2050" name="Picture 2">
            <a:extLst>
              <a:ext uri="{FF2B5EF4-FFF2-40B4-BE49-F238E27FC236}">
                <a16:creationId xmlns:a16="http://schemas.microsoft.com/office/drawing/2014/main" id="{0ED66559-57CB-420F-A581-C70491F4F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5836190" cy="1638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6A3004E-2A6A-4059-8483-F357B6DA6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440" y="2654300"/>
            <a:ext cx="6659047" cy="23771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205E589-D398-428D-936E-1B76B30CB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32" y="4597195"/>
            <a:ext cx="7238095" cy="186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0976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2054"/>
                                        </p:tgtEl>
                                        <p:attrNameLst>
                                          <p:attrName>style.visibility</p:attrName>
                                        </p:attrNameLst>
                                      </p:cBhvr>
                                      <p:to>
                                        <p:strVal val="visible"/>
                                      </p:to>
                                    </p:set>
                                    <p:animEffect transition="in" filter="fade">
                                      <p:cBhvr>
                                        <p:cTn id="11"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Custom 5">
      <a:dk1>
        <a:sysClr val="windowText" lastClr="000000"/>
      </a:dk1>
      <a:lt1>
        <a:sysClr val="window" lastClr="FFFFFF"/>
      </a:lt1>
      <a:dk2>
        <a:srgbClr val="17406D"/>
      </a:dk2>
      <a:lt2>
        <a:srgbClr val="DBEFF9"/>
      </a:lt2>
      <a:accent1>
        <a:srgbClr val="003760"/>
      </a:accent1>
      <a:accent2>
        <a:srgbClr val="009DD9"/>
      </a:accent2>
      <a:accent3>
        <a:srgbClr val="0BD0D9"/>
      </a:accent3>
      <a:accent4>
        <a:srgbClr val="10CF9B"/>
      </a:accent4>
      <a:accent5>
        <a:srgbClr val="7CCA62"/>
      </a:accent5>
      <a:accent6>
        <a:srgbClr val="A5C249"/>
      </a:accent6>
      <a:hlink>
        <a:srgbClr val="003760"/>
      </a:hlink>
      <a:folHlink>
        <a:srgbClr val="009DD9"/>
      </a:folHlink>
    </a:clrScheme>
    <a:fontScheme name="Custom 1">
      <a:majorFont>
        <a:latin typeface="Trebuchet MS"/>
        <a:ea typeface=""/>
        <a:cs typeface=""/>
      </a:majorFont>
      <a:minorFont>
        <a:latin typeface="Calibri"/>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3107</TotalTime>
  <Words>2702</Words>
  <Application>Microsoft Office PowerPoint</Application>
  <PresentationFormat>Widescreen</PresentationFormat>
  <Paragraphs>425</Paragraphs>
  <Slides>33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Narrow</vt:lpstr>
      <vt:lpstr>Calibri</vt:lpstr>
      <vt:lpstr>Consolas</vt:lpstr>
      <vt:lpstr>Lucida Console</vt:lpstr>
      <vt:lpstr>Segoe UI</vt:lpstr>
      <vt:lpstr>Trebuchet MS</vt:lpstr>
      <vt:lpstr>Wingdings 3</vt:lpstr>
      <vt:lpstr>Facet</vt:lpstr>
      <vt:lpstr>Why Do We Want C#9?</vt:lpstr>
      <vt:lpstr>Why Do We Want C#9?</vt:lpstr>
      <vt:lpstr>Visual Studio History and Naming</vt:lpstr>
      <vt:lpstr>What's new in .NET 5</vt:lpstr>
      <vt:lpstr>The C# 7 language selector no longer used</vt:lpstr>
      <vt:lpstr>.NET Defaults - The compiler determines the default</vt:lpstr>
      <vt:lpstr>VS 2019 Will Not Default, But Will Give Option</vt:lpstr>
      <vt:lpstr>After “Show All .NET Core Templates”</vt:lpstr>
      <vt:lpstr>Installing .NET 5 (the way I did it - redundantly)</vt:lpstr>
      <vt:lpstr>Installing .NET (the way I did it – redundantly, part 2)</vt:lpstr>
      <vt:lpstr>History in Review C# 1-5</vt:lpstr>
      <vt:lpstr>History in Review C# 6 IN vs2015</vt:lpstr>
      <vt:lpstr>New Features in C# 7.0, 7.1, 7.2, 7.3</vt:lpstr>
      <vt:lpstr>New Features in C# 8</vt:lpstr>
      <vt:lpstr>New Features in C# 9</vt:lpstr>
      <vt:lpstr>Init only setters (in properties)</vt:lpstr>
      <vt:lpstr>Target-typed new expressions</vt:lpstr>
      <vt:lpstr>Records part 1</vt:lpstr>
      <vt:lpstr>Records part 2</vt:lpstr>
      <vt:lpstr>Pattern matching enhancements</vt:lpstr>
      <vt:lpstr>Top-level statements</vt:lpstr>
      <vt:lpstr>Target-typed conditional expressions</vt:lpstr>
      <vt:lpstr>Covariant return types</vt:lpstr>
      <vt:lpstr>Native sized integers</vt:lpstr>
      <vt:lpstr>Function pointers</vt:lpstr>
      <vt:lpstr>Suppress emitting localsinit flag</vt:lpstr>
      <vt:lpstr>static anonymous functions</vt:lpstr>
      <vt:lpstr>Extension GetEnumerator support for foreach loops</vt:lpstr>
      <vt:lpstr>Lambda discard parameters</vt:lpstr>
      <vt:lpstr>Attributes on local functions</vt:lpstr>
      <vt:lpstr>Module initializers</vt:lpstr>
      <vt:lpstr>New features for partial methods</vt:lpstr>
      <vt:lpstr>Mark Reynolds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Want C#9?</dc:title>
  <dc:creator>Mark Reynolds</dc:creator>
  <cp:lastModifiedBy>Mark Reynolds</cp:lastModifiedBy>
  <cp:revision>64</cp:revision>
  <dcterms:created xsi:type="dcterms:W3CDTF">2021-02-12T18:43:55Z</dcterms:created>
  <dcterms:modified xsi:type="dcterms:W3CDTF">2021-02-26T00:16:22Z</dcterms:modified>
</cp:coreProperties>
</file>