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70" d="100"/>
          <a:sy n="170" d="100"/>
        </p:scale>
        <p:origin x="-7746" y="-1727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30.08.2021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30.08.2021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294</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Привлечь </a:t>
            </a:r>
            <a:r>
              <a:rPr lang="ru-RU" sz="700" dirty="0" err="1" smtClean="0"/>
              <a:t>рекетэ</a:t>
            </a:r>
            <a:endParaRPr lang="ru-RU" sz="7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214323"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Договориться о правительстве с </a:t>
            </a:r>
            <a:r>
              <a:rPr lang="ru-RU" sz="700" dirty="0" err="1" smtClean="0"/>
              <a:t>Фаль</a:t>
            </a:r>
            <a:r>
              <a:rPr lang="ru-RU" sz="700" dirty="0" smtClean="0"/>
              <a:t> </a:t>
            </a:r>
            <a:r>
              <a:rPr lang="ru-RU" sz="700" dirty="0" err="1" smtClean="0"/>
              <a:t>Конде</a:t>
            </a:r>
            <a:r>
              <a:rPr lang="ru-RU" sz="700" dirty="0" smtClean="0"/>
              <a:t> </a:t>
            </a:r>
            <a:r>
              <a:rPr lang="ru-RU" sz="300" dirty="0" smtClean="0"/>
              <a:t>(обсуждали что во главе будет президент, министр промышленности и министр образования)</a:t>
            </a:r>
            <a:endParaRPr lang="ru-RU" sz="300" dirty="0"/>
          </a:p>
        </p:txBody>
      </p:sp>
      <p:cxnSp>
        <p:nvCxnSpPr>
          <p:cNvPr id="27" name="Соединительная линия уступом 26"/>
          <p:cNvCxnSpPr>
            <a:stCxn id="19" idx="2"/>
            <a:endCxn id="21" idx="0"/>
          </p:cNvCxnSpPr>
          <p:nvPr/>
        </p:nvCxnSpPr>
        <p:spPr>
          <a:xfrm rot="16200000" flipH="1">
            <a:off x="6281492" y="3710494"/>
            <a:ext cx="222000" cy="5699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партийной системы</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Верность новому вождю</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a:t>
            </a:r>
            <a:r>
              <a:rPr lang="ru-RU" sz="700" dirty="0" err="1" smtClean="0"/>
              <a:t>Испани</a:t>
            </a:r>
            <a:r>
              <a:rPr lang="ru-RU" sz="700" dirty="0" smtClean="0"/>
              <a:t> (армада у </a:t>
            </a:r>
            <a:r>
              <a:rPr lang="ru-RU" sz="700" dirty="0" err="1" smtClean="0"/>
              <a:t>кири</a:t>
            </a:r>
            <a:r>
              <a:rPr lang="ru-RU" sz="700" dirty="0" smtClean="0"/>
              <a:t>)я </a:t>
            </a:r>
            <a:r>
              <a:rPr lang="ru-RU" sz="500" dirty="0" smtClean="0"/>
              <a:t>(право на создание альянсов) (решения на поиск союзника в </a:t>
            </a:r>
            <a:r>
              <a:rPr lang="ru-RU" sz="500" dirty="0" err="1" smtClean="0"/>
              <a:t>карибском</a:t>
            </a:r>
            <a:r>
              <a:rPr lang="ru-RU" sz="500" dirty="0" smtClean="0"/>
              <a:t>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Бывшие земли Арагона</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a:t>
            </a:r>
            <a:r>
              <a:rPr lang="ru-RU" sz="700" dirty="0" err="1" smtClean="0"/>
              <a:t>мексику</a:t>
            </a:r>
            <a:r>
              <a:rPr lang="ru-RU" sz="700" dirty="0" smtClean="0"/>
              <a:t>)</a:t>
            </a:r>
            <a:endParaRPr lang="ru-RU" sz="700" dirty="0"/>
          </a:p>
        </p:txBody>
      </p:sp>
      <p:sp>
        <p:nvSpPr>
          <p:cNvPr id="47" name="Прямоугольник 46"/>
          <p:cNvSpPr/>
          <p:nvPr/>
        </p:nvSpPr>
        <p:spPr>
          <a:xfrm>
            <a:off x="4571319" y="7947621"/>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32" idx="2"/>
            <a:endCxn id="33" idx="0"/>
          </p:cNvCxnSpPr>
          <p:nvPr/>
        </p:nvCxnSpPr>
        <p:spPr>
          <a:xfrm rot="16200000" flipH="1">
            <a:off x="3014432" y="3751013"/>
            <a:ext cx="215650"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a:stCxn id="112" idx="3"/>
            <a:endCxn id="111" idx="1"/>
          </p:cNvCxnSpPr>
          <p:nvPr/>
        </p:nvCxnSpPr>
        <p:spPr>
          <a:xfrm>
            <a:off x="26761819" y="7460027"/>
            <a:ext cx="1320765" cy="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Испанская фаланга</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a:t>
            </a:r>
            <a:r>
              <a:rPr lang="ru-RU" sz="700" dirty="0" smtClean="0"/>
              <a:t>средиземноморский </a:t>
            </a:r>
            <a:r>
              <a:rPr lang="ru-RU" sz="700" dirty="0" smtClean="0"/>
              <a:t>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Социальная революция</a:t>
            </a:r>
            <a:endParaRPr lang="ru-RU" sz="7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a:t>
            </a:r>
            <a:r>
              <a:rPr lang="ru-RU" sz="700" dirty="0"/>
              <a:t>республиканской конституции </a:t>
            </a:r>
            <a:r>
              <a:rPr lang="ru-RU" sz="200" dirty="0"/>
              <a:t>(</a:t>
            </a:r>
            <a:r>
              <a:rPr lang="ru-RU" sz="200" dirty="0" err="1"/>
              <a:t>юбой</a:t>
            </a:r>
            <a:r>
              <a:rPr lang="ru-RU" sz="200" dirty="0"/>
              <a:t> сепаратизм - это преступление, которому мы не простим. Действующая конституция, поскольку она поощряет отступления, угрожает единству судьбы Испании. Вот почему мы желаем его полной отмены</a:t>
            </a:r>
            <a:r>
              <a:rPr lang="ru-RU" sz="200" dirty="0" smtClean="0"/>
              <a:t>.)</a:t>
            </a:r>
            <a:endParaRPr lang="ru-RU" sz="200" dirty="0"/>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 </a:t>
            </a:r>
            <a:r>
              <a:rPr lang="ru-RU" sz="200" dirty="0"/>
              <a:t>(Наше движение объединяет католическое чувство - славные традиции, преобладающие в Испании - в национальную реконструкцию. Церковь и государство согласятся о своих полномочиях, не допуская вмешательства или любой деятельности, которая подрывает достоинство государства или национальную целостность</a:t>
            </a:r>
            <a:r>
              <a:rPr lang="ru-RU" sz="200" dirty="0" smtClean="0"/>
              <a:t>.)</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0524394"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 </a:t>
            </a:r>
            <a:r>
              <a:rPr lang="ru-RU" sz="200" dirty="0"/>
              <a:t>(Культура будет организована таким образом, чтобы ни один талант не терялся из-за отсутствия финансовых средств. Все, кто этого заслуживает, будут иметь легкий доступ даже к высшему </a:t>
            </a:r>
            <a:r>
              <a:rPr lang="ru-RU" sz="200" dirty="0" smtClean="0"/>
              <a:t>образованию)</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308612" y="8861248"/>
            <a:ext cx="252989" cy="11049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директорию</a:t>
            </a:r>
            <a:endParaRPr lang="ru-RU" sz="6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893267" y="86577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морской инфраструктуры  Карибского моря</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Карибского флота</a:t>
            </a:r>
            <a:endParaRPr lang="ru-RU" sz="700" dirty="0"/>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endParaRPr lang="ru-RU" sz="700" dirty="0" smtClean="0"/>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a:t>
            </a:r>
            <a:r>
              <a:rPr lang="ru-RU" sz="700" dirty="0" err="1" smtClean="0"/>
              <a:t>Бакских</a:t>
            </a:r>
            <a:r>
              <a:rPr lang="ru-RU" sz="700" dirty="0" smtClean="0"/>
              <a:t> и Каталонских земель</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a:t>
            </a:r>
          </a:p>
        </p:txBody>
      </p:sp>
      <p:sp>
        <p:nvSpPr>
          <p:cNvPr id="531" name="Прямоугольник 530"/>
          <p:cNvSpPr/>
          <p:nvPr/>
        </p:nvSpPr>
        <p:spPr>
          <a:xfrm>
            <a:off x="3487752" y="8696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морской инфраструктуры в Океании</a:t>
            </a:r>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Соединительная линия уступом 124"/>
          <p:cNvCxnSpPr>
            <a:stCxn id="43" idx="2"/>
            <a:endCxn id="530" idx="0"/>
          </p:cNvCxnSpPr>
          <p:nvPr/>
        </p:nvCxnSpPr>
        <p:spPr>
          <a:xfrm rot="16200000" flipH="1">
            <a:off x="5156629" y="6826307"/>
            <a:ext cx="265331" cy="5454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Соединительная линия уступом 124"/>
          <p:cNvCxnSpPr>
            <a:stCxn id="529" idx="2"/>
            <a:endCxn id="530" idx="0"/>
          </p:cNvCxnSpPr>
          <p:nvPr/>
        </p:nvCxnSpPr>
        <p:spPr>
          <a:xfrm rot="5400000">
            <a:off x="5703350" y="6824784"/>
            <a:ext cx="265543" cy="548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8" name="Соединительная линия уступом 567"/>
          <p:cNvCxnSpPr>
            <a:stCxn id="530" idx="2"/>
            <a:endCxn id="47" idx="0"/>
          </p:cNvCxnSpPr>
          <p:nvPr/>
        </p:nvCxnSpPr>
        <p:spPr>
          <a:xfrm rot="5400000">
            <a:off x="5210270" y="7595891"/>
            <a:ext cx="175943" cy="5275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571"/>
          <p:cNvCxnSpPr>
            <a:stCxn id="47" idx="2"/>
            <a:endCxn id="531" idx="0"/>
          </p:cNvCxnSpPr>
          <p:nvPr/>
        </p:nvCxnSpPr>
        <p:spPr>
          <a:xfrm rot="5400000">
            <a:off x="4388359" y="8050178"/>
            <a:ext cx="208680" cy="10835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574"/>
          <p:cNvCxnSpPr>
            <a:stCxn id="521" idx="2"/>
            <a:endCxn id="531" idx="0"/>
          </p:cNvCxnSpPr>
          <p:nvPr/>
        </p:nvCxnSpPr>
        <p:spPr>
          <a:xfrm rot="16200000" flipH="1">
            <a:off x="3574678" y="8320064"/>
            <a:ext cx="210162" cy="542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9" name="Прямая со стрелкой 578"/>
          <p:cNvCxnSpPr>
            <a:stCxn id="449" idx="2"/>
            <a:endCxn id="443" idx="0"/>
          </p:cNvCxnSpPr>
          <p:nvPr/>
        </p:nvCxnSpPr>
        <p:spPr>
          <a:xfrm flipH="1">
            <a:off x="2356430" y="8480199"/>
            <a:ext cx="1210" cy="1775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p:cNvSpPr/>
          <p:nvPr/>
        </p:nvSpPr>
        <p:spPr>
          <a:xfrm>
            <a:off x="5102795" y="8708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Тучи над Британским солнцем</a:t>
            </a:r>
          </a:p>
        </p:txBody>
      </p:sp>
      <p:cxnSp>
        <p:nvCxnSpPr>
          <p:cNvPr id="584" name="Прямая со стрелкой 583"/>
          <p:cNvCxnSpPr>
            <a:stCxn id="530" idx="2"/>
            <a:endCxn id="583" idx="0"/>
          </p:cNvCxnSpPr>
          <p:nvPr/>
        </p:nvCxnSpPr>
        <p:spPr>
          <a:xfrm>
            <a:off x="5561999" y="7771678"/>
            <a:ext cx="3959" cy="93649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национализм в свою пользу</a:t>
            </a:r>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 </a:t>
            </a:r>
            <a:r>
              <a:rPr lang="ru-RU" sz="100" dirty="0" smtClean="0"/>
              <a:t>(</a:t>
            </a:r>
            <a:r>
              <a:rPr lang="ru-RU" sz="100" dirty="0" err="1" smtClean="0"/>
              <a:t>канарская</a:t>
            </a:r>
            <a:r>
              <a:rPr lang="ru-RU" sz="100" dirty="0" smtClean="0"/>
              <a:t> </a:t>
            </a:r>
            <a:r>
              <a:rPr lang="ru-RU" sz="100" dirty="0"/>
              <a:t>компания по морским перевозкам пассажиров и грузов, которая работает между Канарскими островами ( Испания ), помимо сообщения с портами полуострова, такими как </a:t>
            </a:r>
            <a:r>
              <a:rPr lang="ru-RU" sz="100" dirty="0" err="1"/>
              <a:t>Мотрил</a:t>
            </a:r>
            <a:r>
              <a:rPr lang="ru-RU" sz="100" dirty="0"/>
              <a:t> , </a:t>
            </a:r>
            <a:r>
              <a:rPr lang="ru-RU" sz="100" dirty="0" err="1"/>
              <a:t>Уэльва</a:t>
            </a:r>
            <a:r>
              <a:rPr lang="ru-RU" sz="100" dirty="0"/>
              <a:t> , Севилья, а также с Северной Африкой в </a:t>
            </a:r>
            <a:r>
              <a:rPr lang="ru-RU" sz="100" dirty="0" err="1"/>
              <a:t>Мелилье</a:t>
            </a:r>
            <a:r>
              <a:rPr lang="ru-RU" sz="100" dirty="0"/>
              <a:t> ( Испания ) и на севере. из Марокко . Это старейшая судоходная компания на </a:t>
            </a:r>
            <a:r>
              <a:rPr lang="ru-RU" sz="100" dirty="0" err="1"/>
              <a:t>Канарском</a:t>
            </a:r>
            <a:r>
              <a:rPr lang="ru-RU" sz="100" dirty="0"/>
              <a:t> архипелаге, которая демонстрирует самый высокий рост за последние годы. В настоящее время он владеет 10 судами и поддерживает 12 линий. Антонио </a:t>
            </a:r>
            <a:r>
              <a:rPr lang="ru-RU" sz="100" dirty="0" err="1"/>
              <a:t>Армас</a:t>
            </a:r>
            <a:r>
              <a:rPr lang="ru-RU" sz="100" dirty="0"/>
              <a:t> </a:t>
            </a:r>
            <a:r>
              <a:rPr lang="ru-RU" sz="100" dirty="0" err="1"/>
              <a:t>Курбело</a:t>
            </a:r>
            <a:r>
              <a:rPr lang="ru-RU" sz="100" dirty="0"/>
              <a:t> , уроженец острова </a:t>
            </a:r>
            <a:r>
              <a:rPr lang="ru-RU" sz="100" dirty="0" err="1"/>
              <a:t>Лансароте</a:t>
            </a:r>
            <a:r>
              <a:rPr lang="ru-RU" sz="100" dirty="0"/>
              <a:t> (Канарские острова), был тем, кто создал компанию, которая вначале имела лодки с деревянным корпусом и парусным двигателем для перевозки грузов и соли.</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Trasmediterránea</a:t>
            </a:r>
            <a:r>
              <a:rPr lang="ru-RU" sz="700" dirty="0"/>
              <a:t> </a:t>
            </a:r>
            <a:r>
              <a:rPr lang="ru-RU" sz="200" dirty="0"/>
              <a:t>(Основанный Хуаном </a:t>
            </a:r>
            <a:r>
              <a:rPr lang="ru-RU" sz="200" dirty="0" err="1"/>
              <a:t>Марчем</a:t>
            </a:r>
            <a:r>
              <a:rPr lang="ru-RU" sz="200" dirty="0"/>
              <a:t> , он был основан 25 ноября 1916 года и начал свою деятельность в 1917 году при участии флотов различных испанских судоходных компаний . Основные задачи были для объединить интересы и координировать услуги морского транспорта за национальную продукцию на экспорт из минералов и фруктов испанских и сократить услуги строго необходимо посвятить лодку на импорт из - за рубеж . Головной офис был расположен на </a:t>
            </a:r>
            <a:r>
              <a:rPr lang="ru-RU" sz="200" dirty="0" err="1"/>
              <a:t>Виа</a:t>
            </a:r>
            <a:r>
              <a:rPr lang="ru-RU" sz="200" dirty="0"/>
              <a:t> </a:t>
            </a:r>
            <a:r>
              <a:rPr lang="ru-RU" sz="200" dirty="0" err="1"/>
              <a:t>Layetana</a:t>
            </a:r>
            <a:r>
              <a:rPr lang="ru-RU" sz="200" dirty="0"/>
              <a:t> в Барселоне .)</a:t>
            </a:r>
            <a:endParaRPr lang="ru-RU" sz="100" dirty="0" smtClean="0"/>
          </a:p>
        </p:txBody>
      </p:sp>
      <p:sp>
        <p:nvSpPr>
          <p:cNvPr id="407" name="Прямоугольник 406"/>
          <p:cNvSpPr/>
          <p:nvPr/>
        </p:nvSpPr>
        <p:spPr>
          <a:xfrm>
            <a:off x="3186091" y="20296283"/>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Возможные события и решения по восстанию во флоте </a:t>
            </a:r>
            <a:r>
              <a:rPr lang="ru-RU" sz="300" dirty="0" smtClean="0"/>
              <a:t>(</a:t>
            </a:r>
            <a:r>
              <a:rPr lang="en-US" sz="300" dirty="0"/>
              <a:t>https://es.wikipedia.org/wiki/Golpe_de_Estado_de_julio_de_1936_en_la_Armada_española</a:t>
            </a:r>
            <a:r>
              <a:rPr lang="ru-RU" sz="300" dirty="0" smtClean="0"/>
              <a:t>)</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 </a:t>
            </a:r>
            <a:r>
              <a:rPr lang="ru-RU" sz="500" dirty="0" smtClean="0"/>
              <a:t>(</a:t>
            </a:r>
            <a:r>
              <a:rPr lang="ru-RU" sz="500" dirty="0" err="1" smtClean="0"/>
              <a:t>нд</a:t>
            </a:r>
            <a:r>
              <a:rPr lang="ru-RU" sz="500" dirty="0" smtClean="0"/>
              <a:t> «Корабельные комитеты», сменится на «Политические комиссары флота») (</a:t>
            </a:r>
            <a:r>
              <a:rPr lang="ru-RU" sz="500" dirty="0" err="1" smtClean="0"/>
              <a:t>ист</a:t>
            </a:r>
            <a:r>
              <a:rPr lang="ru-RU" sz="500" dirty="0"/>
              <a:t> 11 мая 1937 </a:t>
            </a:r>
            <a:r>
              <a:rPr lang="ru-RU" sz="500" dirty="0" smtClean="0"/>
              <a:t>года</a:t>
            </a:r>
            <a:r>
              <a:rPr lang="ru-RU" sz="500" dirty="0"/>
              <a:t>) </a:t>
            </a:r>
            <a:r>
              <a:rPr lang="ru-RU" sz="100" dirty="0"/>
              <a:t>(упразднил комитеты приказом от 11 мая 1937 года, заменив их «политическими делегатами», назначенными комиссаром флота Бруно Алонсо [ 30 ], хотя их роль была гораздо более ограниченной, чем роль политических комиссаров сухопутных частей, поскольку во флоте все командиры были профессионалами</a:t>
            </a:r>
            <a:r>
              <a:rPr lang="ru-RU" sz="100" dirty="0" smtClean="0"/>
              <a:t>.)</a:t>
            </a:r>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1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(-оба </a:t>
            </a:r>
            <a:r>
              <a:rPr lang="ru-RU" sz="500" dirty="0" err="1" smtClean="0"/>
              <a:t>нац</a:t>
            </a:r>
            <a:r>
              <a:rPr lang="ru-RU" sz="500" dirty="0" smtClean="0"/>
              <a:t> духа) (не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 тяжёлый крейсер)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a:t>
            </a:r>
            <a:r>
              <a:rPr lang="ru-RU" sz="700" dirty="0" smtClean="0"/>
              <a:t>училище </a:t>
            </a:r>
            <a:r>
              <a:rPr lang="ru-RU" sz="600" dirty="0" smtClean="0"/>
              <a:t>(</a:t>
            </a:r>
            <a:r>
              <a:rPr lang="ru-RU" sz="600" dirty="0" err="1" smtClean="0"/>
              <a:t>ист</a:t>
            </a:r>
            <a:r>
              <a:rPr lang="ru-RU" sz="600" dirty="0" smtClean="0"/>
              <a:t> </a:t>
            </a:r>
            <a:r>
              <a:rPr lang="ru-RU" sz="600" dirty="0"/>
              <a:t>октябрь 1937 года</a:t>
            </a:r>
            <a:r>
              <a:rPr lang="ru-RU" sz="600" dirty="0" smtClean="0"/>
              <a:t>)</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smtClean="0"/>
              <a:t> </a:t>
            </a:r>
            <a:r>
              <a:rPr lang="ru-RU" sz="500" dirty="0" smtClean="0"/>
              <a:t>(+ к исследованиям мин, и несколько тральщиков, 24) (+ адмирал от Баскова </a:t>
            </a:r>
            <a:r>
              <a:rPr lang="en-US" sz="600" dirty="0" err="1"/>
              <a:t>Joaquín</a:t>
            </a:r>
            <a:r>
              <a:rPr lang="en-US" sz="600" dirty="0"/>
              <a:t> de </a:t>
            </a:r>
            <a:r>
              <a:rPr lang="en-US" sz="600" dirty="0" err="1"/>
              <a:t>Eguía</a:t>
            </a:r>
            <a:r>
              <a:rPr lang="ru-RU" sz="500" dirty="0" smtClean="0"/>
              <a:t>) (январь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3" name="Прямоугольник 452"/>
          <p:cNvSpPr/>
          <p:nvPr/>
        </p:nvSpPr>
        <p:spPr>
          <a:xfrm>
            <a:off x="5284629" y="203055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«Опытное командование»</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флот </a:t>
            </a:r>
            <a:r>
              <a:rPr lang="ru-RU" sz="300" dirty="0"/>
              <a:t>(а также для вспомогательного флота, состоящего из купцов и вооруженных боссов , которых сделали «граждане»)</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артиллерии </a:t>
            </a:r>
            <a:r>
              <a:rPr lang="ru-RU" sz="100" dirty="0"/>
              <a:t>(Проблема заключалась в нехватке унтер-офицеров и капралов морской пехоты (поскольку в зоне повстанцев многие были расстреляны, заключены в тюрьмы или изгнаны из военно-морского флота за противодействие восстанию). Для решения этой проблемы были созданы временные унтер-офицеры, прошедшие обучение в созданной для этой цели Школе морского и артиллерийского дела</a:t>
            </a:r>
            <a:r>
              <a:rPr lang="ru-RU" sz="100" dirty="0" smtClean="0"/>
              <a:t>.)</a:t>
            </a:r>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 </a:t>
            </a:r>
            <a:r>
              <a:rPr lang="ru-RU" sz="400" dirty="0" smtClean="0"/>
              <a:t>(+2 подводных лодки, +4 эсминца нуждающиеся в ремонте)</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 (+два тральщика и минная технология)</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Воздушные силы Африки </a:t>
            </a:r>
            <a:r>
              <a:rPr lang="ru-RU" sz="300" dirty="0"/>
              <a:t>(с несколькими базами, распределенными под испанским протекторатом Марокко, и некоторыми тренировочными отрядами, базирующимися в основном в Куатро </a:t>
            </a:r>
            <a:r>
              <a:rPr lang="ru-RU" sz="300" dirty="0" err="1"/>
              <a:t>Вьентоше</a:t>
            </a:r>
            <a:r>
              <a:rPr lang="ru-RU" sz="300" dirty="0"/>
              <a:t> и Лос-</a:t>
            </a:r>
            <a:r>
              <a:rPr lang="ru-RU" sz="300" dirty="0" err="1"/>
              <a:t>Алькасаресе</a:t>
            </a:r>
            <a:r>
              <a:rPr lang="ru-RU" sz="300" dirty="0" smtClean="0"/>
              <a:t>.)</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ВВС Испанской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Легион Кондор </a:t>
            </a:r>
            <a:r>
              <a:rPr lang="ru-RU" sz="300" dirty="0"/>
              <a:t>(Со стороны Франко, помимо итальянских и немецких авиаторов из легионеров авиации и легиона Кондор, были и другие иностранные летчики, которые в личном качестве служили в испанских авиационных частях</a:t>
            </a:r>
            <a:r>
              <a:rPr lang="ru-RU" sz="300" dirty="0" smtClean="0"/>
              <a:t>.)</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Авиакорпус </a:t>
            </a:r>
            <a:r>
              <a:rPr lang="ru-RU" sz="700" dirty="0" err="1" smtClean="0"/>
              <a:t>Смишкевича</a:t>
            </a:r>
            <a:r>
              <a:rPr lang="ru-RU" sz="700" dirty="0" smtClean="0"/>
              <a:t> </a:t>
            </a:r>
            <a:r>
              <a:rPr lang="ru-RU" sz="200" dirty="0"/>
              <a:t>(В республиканской авиации, помимо частей советского авиакорпуса полковника </a:t>
            </a:r>
            <a:r>
              <a:rPr lang="ru-RU" sz="200" dirty="0" err="1"/>
              <a:t>Смушкевича</a:t>
            </a:r>
            <a:r>
              <a:rPr lang="ru-RU" sz="200" dirty="0"/>
              <a:t>, американцев генерала Дугласа и французской эскадрильи Андре Мальро, воевали и отдельные летчики других национальностей.)</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a:t>
            </a:r>
            <a:r>
              <a:rPr lang="ru-RU" sz="700" dirty="0"/>
              <a:t>истребители </a:t>
            </a:r>
            <a:r>
              <a:rPr lang="ru-RU" sz="500" dirty="0"/>
              <a:t>(шесть </a:t>
            </a:r>
            <a:r>
              <a:rPr lang="en-US" sz="500" dirty="0" err="1"/>
              <a:t>Heinkel</a:t>
            </a:r>
            <a:r>
              <a:rPr lang="en-US" sz="500" dirty="0"/>
              <a:t> </a:t>
            </a:r>
            <a:r>
              <a:rPr lang="en-US" sz="500" dirty="0" smtClean="0"/>
              <a:t>He-51</a:t>
            </a:r>
            <a:r>
              <a:rPr lang="ru-RU" sz="500" dirty="0" smtClean="0"/>
              <a:t>, +1х 100% к темпам исследования истребителей </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и </a:t>
            </a:r>
            <a:r>
              <a:rPr lang="ru-RU" sz="700" dirty="0" smtClean="0"/>
              <a:t>авиации </a:t>
            </a:r>
            <a:r>
              <a:rPr lang="ru-RU" sz="200" dirty="0"/>
              <a:t>(в мае 1937 года военная авиация и военно-морская авиация объединились и стали зависеть от недавно созданного Министерства военно-морского флота и авиации, а его влияние было разделено на восемь авиационных регионов.)</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 </a:t>
            </a:r>
            <a:r>
              <a:rPr lang="ru-RU" sz="500" dirty="0"/>
              <a:t>(13 истребителей </a:t>
            </a:r>
            <a:r>
              <a:rPr lang="en-US" sz="500" dirty="0" err="1"/>
              <a:t>Dewoitine</a:t>
            </a:r>
            <a:r>
              <a:rPr lang="en-US" sz="500" dirty="0"/>
              <a:t> </a:t>
            </a:r>
            <a:r>
              <a:rPr lang="en-US" sz="500" dirty="0" smtClean="0"/>
              <a:t>D-371</a:t>
            </a:r>
            <a:r>
              <a:rPr lang="ru-RU" sz="500" dirty="0" smtClean="0"/>
              <a:t>, 79 довоенных истребителя)</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r>
              <a:rPr lang="ru-RU" sz="700" dirty="0"/>
              <a:t> </a:t>
            </a:r>
            <a:r>
              <a:rPr lang="ru-RU" sz="100" dirty="0"/>
              <a:t>(немецких добровольцев Легиона Кондор и стремительного </a:t>
            </a:r>
            <a:r>
              <a:rPr lang="ru-RU" sz="100" dirty="0" err="1"/>
              <a:t>Мессершмитта</a:t>
            </a:r>
            <a:r>
              <a:rPr lang="ru-RU" sz="100" dirty="0"/>
              <a:t> Bf-109 заставило их командира Вернера </a:t>
            </a:r>
            <a:r>
              <a:rPr lang="ru-RU" sz="100" dirty="0" err="1"/>
              <a:t>Мёльдерса</a:t>
            </a:r>
            <a:r>
              <a:rPr lang="ru-RU" sz="100" dirty="0"/>
              <a:t> отказаться от старых формирований </a:t>
            </a:r>
            <a:r>
              <a:rPr lang="ru-RU" sz="100" dirty="0" err="1"/>
              <a:t>Кетте</a:t>
            </a:r>
            <a:r>
              <a:rPr lang="ru-RU" sz="100" dirty="0"/>
              <a:t> (из 3 самолетов, использовавшихся в 1-м рейде). GM) и разработать новую тактику. Начало использования формирования 4-х самолетов </a:t>
            </a:r>
            <a:r>
              <a:rPr lang="ru-RU" sz="100" dirty="0" err="1"/>
              <a:t>Schwarmгораздо</a:t>
            </a:r>
            <a:r>
              <a:rPr lang="ru-RU" sz="100" dirty="0"/>
              <a:t> более эффективный, который в то же время можно было разделить на две пары под названием </a:t>
            </a:r>
            <a:r>
              <a:rPr lang="ru-RU" sz="100" dirty="0" err="1"/>
              <a:t>Rotte</a:t>
            </a:r>
            <a:r>
              <a:rPr lang="ru-RU" sz="100" dirty="0"/>
              <a:t> , в которых следовал самый запаздывающий самолет под названием </a:t>
            </a:r>
            <a:r>
              <a:rPr lang="ru-RU" sz="100" dirty="0" err="1"/>
              <a:t>Punto</a:t>
            </a:r>
            <a:r>
              <a:rPr lang="ru-RU" sz="100" dirty="0"/>
              <a:t> и в то же время прикрывал лидера .)</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крыльях </a:t>
            </a:r>
            <a:r>
              <a:rPr lang="ru-RU" sz="200" dirty="0"/>
              <a:t>(Использование радио помогло этому обучению иметь большую оперативную гибкость за счет возможности увеличения расстояния между устройствами, поскольку они не зависели от визуальных сигналов для координации</a:t>
            </a:r>
            <a:r>
              <a:rPr lang="ru-RU" sz="200" dirty="0" smtClean="0"/>
              <a:t>.)</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 </a:t>
            </a:r>
            <a:r>
              <a:rPr lang="ru-RU" sz="500" dirty="0" smtClean="0"/>
              <a:t>(+2х 100% </a:t>
            </a:r>
            <a:r>
              <a:rPr lang="ru-RU" sz="500" dirty="0" err="1" smtClean="0"/>
              <a:t>докритна</a:t>
            </a:r>
            <a:r>
              <a:rPr lang="ru-RU" sz="500" dirty="0" smtClean="0"/>
              <a:t> для истребителей)</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 </a:t>
            </a:r>
            <a:r>
              <a:rPr lang="ru-RU" sz="500" dirty="0" smtClean="0"/>
              <a:t>(благодаря опыту </a:t>
            </a:r>
            <a:r>
              <a:rPr lang="ru-RU" sz="500" dirty="0" err="1" smtClean="0"/>
              <a:t>юзания</a:t>
            </a:r>
            <a:r>
              <a:rPr lang="ru-RU" sz="500" dirty="0" smtClean="0"/>
              <a:t> советских штурмовиков и бомбардировщиков + к темпам оных)</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авиации и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 </a:t>
            </a:r>
            <a:r>
              <a:rPr lang="ru-RU" sz="100" dirty="0"/>
              <a:t>(Правительство под председательством Хосе </a:t>
            </a:r>
            <a:r>
              <a:rPr lang="ru-RU" sz="100" dirty="0" err="1"/>
              <a:t>Хирала</a:t>
            </a:r>
            <a:r>
              <a:rPr lang="ru-RU" sz="100" dirty="0"/>
              <a:t> пыталось создать армию добровольцев на основе лояльных подразделений и с профессиональными командирами, но реальность ее распыления и безотлагательность операций, а также формирование народных ополченцев, вооруженных партиями и профсоюзными организациями, заставили проект сложный. В военном министерстве была сформирована Генеральная инспекция ополчения, которая пыталась продвигать проект и, в любом случае, формировать постоянно создаваемые ополченческие отряды, координировать их и правильно снабжать. Эта задача была поручена артиллерийскому полковнику Хуану </a:t>
            </a:r>
            <a:r>
              <a:rPr lang="ru-RU" sz="100" dirty="0" err="1"/>
              <a:t>Эрнандесу</a:t>
            </a:r>
            <a:r>
              <a:rPr lang="ru-RU" sz="100" dirty="0"/>
              <a:t> </a:t>
            </a:r>
            <a:r>
              <a:rPr lang="ru-RU" sz="100" dirty="0" err="1"/>
              <a:t>Саравиа</a:t>
            </a:r>
            <a:r>
              <a:rPr lang="ru-RU" sz="100" dirty="0"/>
              <a:t> и группе профессиональных офицеров, таких как Луис </a:t>
            </a:r>
            <a:r>
              <a:rPr lang="ru-RU" sz="100" dirty="0" err="1"/>
              <a:t>Барсело</a:t>
            </a:r>
            <a:r>
              <a:rPr lang="ru-RU" sz="100" dirty="0"/>
              <a:t>., Антонио Кордон и Хосе Мартин-</a:t>
            </a:r>
            <a:r>
              <a:rPr lang="ru-RU" sz="100" dirty="0" err="1"/>
              <a:t>Бласкес</a:t>
            </a:r>
            <a:r>
              <a:rPr lang="ru-RU" sz="100" dirty="0"/>
              <a:t> и другие.)</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 </a:t>
            </a:r>
            <a:r>
              <a:rPr lang="ru-RU" sz="200" dirty="0"/>
              <a:t>(Указанный приказ, 5-й абзац которого также предусматривал объединение и интеграцию ополченцев в регулярную армию, считается началом процесса создания новой Народной армии)</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армейские ряды </a:t>
            </a:r>
            <a:r>
              <a:rPr lang="ru-RU" sz="400" dirty="0"/>
              <a:t>(-НД «Недоверие в армии»)</a:t>
            </a:r>
            <a:endParaRPr lang="ru-RU" sz="100" dirty="0"/>
          </a:p>
        </p:txBody>
      </p:sp>
      <p:sp>
        <p:nvSpPr>
          <p:cNvPr id="546" name="Прямоугольник 545"/>
          <p:cNvSpPr/>
          <p:nvPr/>
        </p:nvSpPr>
        <p:spPr>
          <a:xfrm>
            <a:off x="8396773" y="2030799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«Недоверие в Армии</a:t>
            </a:r>
            <a:r>
              <a:rPr lang="ru-RU" sz="700" dirty="0"/>
              <a:t>» </a:t>
            </a:r>
            <a:r>
              <a:rPr lang="ru-RU" sz="200" dirty="0"/>
              <a:t>(В политкомиссары была поставлена задача повышения морального духа солдат во всех подразделениях и обеспечение их взаимодействия с высокопоставленными офицерами (которых многие республиканские милиционеры не сделали доверия)</a:t>
            </a:r>
            <a:endParaRPr lang="ru-RU" sz="100" dirty="0" smtClean="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r>
              <a:rPr lang="ru-RU" sz="500" dirty="0" smtClean="0"/>
              <a:t> </a:t>
            </a:r>
            <a:r>
              <a:rPr lang="ru-RU" sz="300" dirty="0" smtClean="0"/>
              <a:t>(солдаты </a:t>
            </a:r>
            <a:r>
              <a:rPr lang="ru-RU" sz="300" dirty="0"/>
              <a:t>не получали достаточной или качественной одежды, оружия или боеприпасов. Практически были застрахованы только продукты питания и зарплата (которые семьи бойцов могли собирать в городах).)</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 </a:t>
            </a:r>
            <a:r>
              <a:rPr lang="ru-RU" sz="100" dirty="0"/>
              <a:t>(группировка республиканских сил, которая будет отвечать за проведение наступательных операций, запланированных центральным Генеральным штабом . Это была мобильная армия, которая не руководила никаким фронтом. Он группироваться самые надежные и боевые закаленный республиканские силы, такие как V армейского корпуса из Хуан </a:t>
            </a:r>
            <a:r>
              <a:rPr lang="ru-RU" sz="100" dirty="0" err="1"/>
              <a:t>Guilloto</a:t>
            </a:r>
            <a:r>
              <a:rPr lang="ru-RU" sz="100" dirty="0"/>
              <a:t> Леон «Модеста».)</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корпусов </a:t>
            </a:r>
            <a:r>
              <a:rPr lang="ru-RU" sz="300" dirty="0"/>
              <a:t>(Позже органические дивизии превратились в армейские корпуса, состоящие из нескольких маневренных дивизий.)</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офицеров </a:t>
            </a:r>
            <a:r>
              <a:rPr lang="ru-RU" sz="200" dirty="0"/>
              <a:t>(Обе стороны создали школы и академии для обучения временных офицеров, которые могут заполнять вакантные должности, а также позволяют кадровым офицерам выполнять команды выше, чем те, которые соответствуют их разряду)</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a:t>Bär</a:t>
            </a:r>
            <a:r>
              <a:rPr lang="en-US" sz="700" dirty="0"/>
              <a:t> </a:t>
            </a:r>
            <a:r>
              <a:rPr lang="ru-RU" sz="100" dirty="0"/>
              <a:t>(была программой приобретения немецких военных материалов для модернизации оборудования Вооруженных сил Испании . После окончания Гражданской войны правительство Франко закупило некоторое количество оружия в Германии, но только в 1943 году, когда началась реализация этой программы, эти закупки стали существенными. Торгового баланса в то время было благоприятным для Испании, так как он поставляется сырье для немецкой военной промышленности, и было предложено , чтобы компенсировать дефицит за счет подачи немецкого оружия в Испанию.)</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6051445" y="33822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Разобраться с карлистскими лидерами</a:t>
            </a:r>
            <a:endParaRPr lang="ru-RU" sz="700" dirty="0"/>
          </a:p>
        </p:txBody>
      </p:sp>
      <p:sp>
        <p:nvSpPr>
          <p:cNvPr id="608" name="Прямоугольник 607"/>
          <p:cNvSpPr/>
          <p:nvPr/>
        </p:nvSpPr>
        <p:spPr>
          <a:xfrm>
            <a:off x="14940372" y="33846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Разбить блок </a:t>
            </a:r>
            <a:r>
              <a:rPr lang="ru-RU" sz="700" dirty="0" err="1" smtClean="0"/>
              <a:t>Альфонистов</a:t>
            </a:r>
            <a:endParaRPr lang="ru-RU" sz="700" dirty="0"/>
          </a:p>
        </p:txBody>
      </p:sp>
      <p:sp>
        <p:nvSpPr>
          <p:cNvPr id="609" name="Прямоугольник 608"/>
          <p:cNvSpPr/>
          <p:nvPr/>
        </p:nvSpPr>
        <p:spPr>
          <a:xfrm>
            <a:off x="16058301" y="41555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940373" y="49131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a:t>
            </a:r>
            <a:endParaRPr lang="ru-RU" sz="700" dirty="0"/>
          </a:p>
        </p:txBody>
      </p:sp>
      <p:cxnSp>
        <p:nvCxnSpPr>
          <p:cNvPr id="613" name="Соединительная линия уступом 612"/>
          <p:cNvCxnSpPr>
            <a:stCxn id="611" idx="2"/>
            <a:endCxn id="612" idx="0"/>
          </p:cNvCxnSpPr>
          <p:nvPr/>
        </p:nvCxnSpPr>
        <p:spPr>
          <a:xfrm rot="16200000" flipH="1">
            <a:off x="14745020" y="4254595"/>
            <a:ext cx="225583" cy="109144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6514608" y="3922207"/>
            <a:ext cx="6856" cy="233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0" name="Соединительная линия уступом 619"/>
          <p:cNvCxnSpPr>
            <a:stCxn id="582" idx="2"/>
            <a:endCxn id="608" idx="0"/>
          </p:cNvCxnSpPr>
          <p:nvPr/>
        </p:nvCxnSpPr>
        <p:spPr>
          <a:xfrm rot="5400000">
            <a:off x="15573729" y="2996235"/>
            <a:ext cx="218234" cy="5586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16200000" flipH="1">
            <a:off x="16130493" y="2998091"/>
            <a:ext cx="215779" cy="5524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2" name="Прямая со стрелкой 621"/>
          <p:cNvCxnSpPr>
            <a:stCxn id="608" idx="2"/>
            <a:endCxn id="612" idx="0"/>
          </p:cNvCxnSpPr>
          <p:nvPr/>
        </p:nvCxnSpPr>
        <p:spPr>
          <a:xfrm>
            <a:off x="15403535" y="3924662"/>
            <a:ext cx="1" cy="98845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853698" y="4245345"/>
            <a:ext cx="217605" cy="11179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9680478" y="20330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99091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4998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1270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600" dirty="0" smtClean="0"/>
              <a:t>(не выучен фокус на гонение масонов)</a:t>
            </a:r>
            <a:endParaRPr lang="ru-RU" sz="600" dirty="0"/>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2614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4407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r>
              <a:rPr lang="ru-RU" sz="700" dirty="0"/>
              <a:t> </a:t>
            </a:r>
            <a:r>
              <a:rPr lang="ru-RU" sz="200" dirty="0"/>
              <a:t>(Испанский военный союз ( UME ) тайная ассоциация руководителей и офицеров испанской армии основана в Мадриде в декабре 1933 </a:t>
            </a:r>
            <a:r>
              <a:rPr lang="ru-RU" sz="200" dirty="0" smtClean="0"/>
              <a:t>года)</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34031</TotalTime>
  <Words>4767</Words>
  <Application>Microsoft Office PowerPoint</Application>
  <PresentationFormat>Произвольный</PresentationFormat>
  <Paragraphs>328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2012</cp:revision>
  <dcterms:created xsi:type="dcterms:W3CDTF">2018-10-23T08:09:21Z</dcterms:created>
  <dcterms:modified xsi:type="dcterms:W3CDTF">2021-08-30T11:56:05Z</dcterms:modified>
</cp:coreProperties>
</file>