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60" y="-4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-m-wikipedia-org.translate.goog/wiki/The_bush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1487403" y="37022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 </a:t>
            </a:r>
            <a:r>
              <a:rPr lang="ru-RU" sz="1050" dirty="0"/>
              <a:t>(</a:t>
            </a:r>
            <a:r>
              <a:rPr lang="ru-RU" sz="500" dirty="0"/>
              <a:t>С объявлением войны в сентябре 1939 года южноафриканская армия насчитывала всего 5 353 регулярных солдата [16] с дополнительными 14 631 бойцом Активных гражданских сил (ACF), которые обучали добровольцев в мирное время, а во время войны составляли основную часть. корпус армии . дополнительными 14 631 бойцом Активных гражданских сил (ACF)</a:t>
            </a:r>
            <a:r>
              <a:rPr lang="ru-RU" sz="1050" dirty="0"/>
              <a:t>)</a:t>
            </a:r>
            <a:endParaRPr lang="ru-RU" sz="500" dirty="0"/>
          </a:p>
        </p:txBody>
      </p:sp>
      <p:cxnSp>
        <p:nvCxnSpPr>
          <p:cNvPr id="215" name="Прямая со стрелкой 214"/>
          <p:cNvCxnSpPr>
            <a:cxnSpLocks/>
          </p:cNvCxnSpPr>
          <p:nvPr/>
        </p:nvCxnSpPr>
        <p:spPr>
          <a:xfrm>
            <a:off x="17663158" y="2500498"/>
            <a:ext cx="822570" cy="7278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cxnSpLocks/>
          </p:cNvCxnSpPr>
          <p:nvPr/>
        </p:nvCxnSpPr>
        <p:spPr>
          <a:xfrm flipV="1">
            <a:off x="19120081" y="3770652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cxnSpLocks/>
          </p:cNvCxnSpPr>
          <p:nvPr/>
        </p:nvCxnSpPr>
        <p:spPr>
          <a:xfrm rot="16200000" flipH="1">
            <a:off x="18010004" y="2954659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4228531" y="2336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92" name="Shape 248"/>
          <p:cNvCxnSpPr>
            <a:cxnSpLocks/>
          </p:cNvCxnSpPr>
          <p:nvPr/>
        </p:nvCxnSpPr>
        <p:spPr>
          <a:xfrm rot="16200000" flipH="1">
            <a:off x="21262807" y="-84492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3965093" y="37022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 </a:t>
            </a:r>
            <a:r>
              <a:rPr lang="ru-RU" sz="800" dirty="0"/>
              <a:t>(100 000 человек также входили в состав Национального стрелкового резерва, который обеспечивал обучение и практику обращения с оружием)</a:t>
            </a:r>
          </a:p>
        </p:txBody>
      </p:sp>
      <p:sp>
        <p:nvSpPr>
          <p:cNvPr id="747" name="Прямоугольник 746">
            <a:extLst>
              <a:ext uri="{FF2B5EF4-FFF2-40B4-BE49-F238E27FC236}">
                <a16:creationId xmlns:a16="http://schemas.microsoft.com/office/drawing/2014/main" id="{72E02326-9BAE-478B-9EEE-2C543A0FAD0A}"/>
              </a:ext>
            </a:extLst>
          </p:cNvPr>
          <p:cNvSpPr/>
          <p:nvPr/>
        </p:nvSpPr>
        <p:spPr>
          <a:xfrm>
            <a:off x="3682716" y="7415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НД «Отсутствие наступательной стратегии» (В довоенных планах не предполагалось, что армия будет сражаться за пределами юга Африки, и она была обучена и оснащена только для ведения боевых действий </a:t>
            </a:r>
            <a:r>
              <a:rPr lang="ru-RU" sz="1050" dirty="0">
                <a:hlinkClick r:id="rId3" tooltip="Куст"/>
              </a:rPr>
              <a:t>в кустах</a:t>
            </a:r>
            <a:r>
              <a:rPr lang="ru-RU" sz="1050" dirty="0"/>
              <a:t> .)</a:t>
            </a:r>
            <a:endParaRPr lang="ru-RU" sz="100" dirty="0"/>
          </a:p>
        </p:txBody>
      </p:sp>
      <p:sp>
        <p:nvSpPr>
          <p:cNvPr id="748" name="Прямоугольник 747">
            <a:extLst>
              <a:ext uri="{FF2B5EF4-FFF2-40B4-BE49-F238E27FC236}">
                <a16:creationId xmlns:a16="http://schemas.microsoft.com/office/drawing/2014/main" id="{F2BBEBF4-42DC-4610-B84B-15C10B5A94A7}"/>
              </a:ext>
            </a:extLst>
          </p:cNvPr>
          <p:cNvSpPr/>
          <p:nvPr/>
        </p:nvSpPr>
        <p:spPr>
          <a:xfrm>
            <a:off x="6081011" y="7415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НД «Добровольческая белая армия» </a:t>
            </a:r>
            <a:r>
              <a:rPr lang="ru-RU" sz="300" dirty="0"/>
              <a:t>(Одной из проблем, с которыми постоянно сталкивалась Южная Африка во время войны, была нехватка доступных людей. Из-за своей расовой политики он будет рассматривать возможность вооружения только мужчин европейского происхождения, что ограничивает доступный пул мужчин в возрасте от 20 до 40 лет примерно до 320 000 человек. Вдобавок объявление войны Германии было поддержано лишь узким большинством в южноафриканском парламенте и далеко не пользовалось всеобщей популярностью. Действительно, значительное меньшинство активно выступало против войны, и в этих условиях призыв в армию никогда не рассматривался. Расширение армии и ее развертывание за границей полностью зависело от добровольцев..)</a:t>
            </a:r>
            <a:endParaRPr lang="ru-RU" sz="1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3965093" y="52492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 </a:t>
            </a:r>
            <a:r>
              <a:rPr lang="ru-RU" sz="1050" dirty="0"/>
              <a:t>(</a:t>
            </a:r>
            <a:r>
              <a:rPr lang="ru-RU" sz="500" dirty="0"/>
              <a:t>122 000 коммандос, из которых только 39 000 считались подходящими для полевого развертывания. Закон об обороне также запрещал развертывание его членов за пределами юга Африки. [2] 4 сентября генерал Герцог подал в отставку и был заменен генералом </a:t>
            </a:r>
            <a:r>
              <a:rPr lang="ru-RU" sz="500" dirty="0" err="1"/>
              <a:t>Смэтсом</a:t>
            </a:r>
            <a:r>
              <a:rPr lang="ru-RU" sz="500" dirty="0"/>
              <a:t> , а два дня спустя, 6 сентября, Южная Африка объявила войну Германии.</a:t>
            </a:r>
            <a:r>
              <a:rPr lang="ru-RU" sz="1050" dirty="0"/>
              <a:t>)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3965093" y="67961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 </a:t>
            </a:r>
            <a:r>
              <a:rPr lang="ru-RU" sz="300" dirty="0"/>
              <a:t>(</a:t>
            </a:r>
            <a:r>
              <a:rPr lang="ru-RU" sz="300" b="1" dirty="0"/>
              <a:t>Первоначально, чтобы обойти ограничения Закона об обороне Южной Африки (Закон № 13 от 1912 г.), [3] набирались только добровольцы, и они подвергались присяге при призыве, согласно которой они соглашались быть развернутыми где-либо в Африке, что было предварительным -необходимо для принятия в войска Союза. Мужчины, прошедшие аттестацию на этих условиях, имели право носить отличительные знаки различия мобильных полевых войск, красно-оранжевый погон, который впоследствии стал известен как «Красный ярлык». [4] Позднее в Закон об обороне были внесены поправки.</a:t>
            </a:r>
            <a:r>
              <a:rPr lang="ru-RU" sz="300" dirty="0"/>
              <a:t>)</a:t>
            </a:r>
            <a:endParaRPr lang="ru-RU" sz="800" dirty="0"/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FAE710D3-316E-4960-8D4E-0B859F1216AD}"/>
              </a:ext>
            </a:extLst>
          </p:cNvPr>
          <p:cNvSpPr/>
          <p:nvPr/>
        </p:nvSpPr>
        <p:spPr>
          <a:xfrm>
            <a:off x="1487403" y="679604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Внести поправки в закон об обороне Южной Африки </a:t>
            </a:r>
            <a:r>
              <a:rPr lang="ru-RU" sz="300" dirty="0"/>
              <a:t>(</a:t>
            </a:r>
            <a:r>
              <a:rPr lang="ru-RU" sz="300" b="1" dirty="0"/>
              <a:t>Первоначально, чтобы обойти ограничения Закона об обороне Южной Африки (Закон № 13 от 1912 г.), [3] набирались только добровольцы, и они подвергались присяге при призыве, согласно которой они соглашались быть развернутыми где-либо в Африке, что было предварительным -необходимо для принятия в войска Союза. Мужчины, прошедшие аттестацию на этих условиях, имели право носить отличительные знаки различия мобильных полевых войск, красно-оранжевый погон, который впоследствии стал известен как «Красный ярлык». [4] Позднее в Закон об обороне были внесены поправки.</a:t>
            </a:r>
            <a:r>
              <a:rPr lang="ru-RU" sz="300" dirty="0"/>
              <a:t>)</a:t>
            </a:r>
            <a:endParaRPr lang="ru-RU" sz="800" dirty="0"/>
          </a:p>
        </p:txBody>
      </p:sp>
      <p:cxnSp>
        <p:nvCxnSpPr>
          <p:cNvPr id="754" name="Прямая соединительная линия 753">
            <a:extLst>
              <a:ext uri="{FF2B5EF4-FFF2-40B4-BE49-F238E27FC236}">
                <a16:creationId xmlns:a16="http://schemas.microsoft.com/office/drawing/2014/main" id="{E45590A0-E34F-4C04-8084-3ABF59DEB4B5}"/>
              </a:ext>
            </a:extLst>
          </p:cNvPr>
          <p:cNvCxnSpPr>
            <a:cxnSpLocks/>
            <a:stCxn id="753" idx="3"/>
            <a:endCxn id="750" idx="1"/>
          </p:cNvCxnSpPr>
          <p:nvPr/>
        </p:nvCxnSpPr>
        <p:spPr>
          <a:xfrm>
            <a:off x="3603321" y="7336049"/>
            <a:ext cx="361772" cy="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3965093" y="83429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756" name="Прямоугольник 755">
            <a:extLst>
              <a:ext uri="{FF2B5EF4-FFF2-40B4-BE49-F238E27FC236}">
                <a16:creationId xmlns:a16="http://schemas.microsoft.com/office/drawing/2014/main" id="{C7CEC720-AA75-4F6D-998A-75757A64BBA6}"/>
              </a:ext>
            </a:extLst>
          </p:cNvPr>
          <p:cNvSpPr/>
          <p:nvPr/>
        </p:nvSpPr>
        <p:spPr>
          <a:xfrm>
            <a:off x="1487403" y="52492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набор чернокожих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36910726" y="868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 </a:t>
            </a:r>
            <a:r>
              <a:rPr lang="ru-RU" sz="500" dirty="0"/>
              <a:t>(Летчиков, набравшись опыта, часто отправляли домой в Союз и не возвращали в течение многих месяцев, после чего условия в пустыне существенно менялись, и от них требовалось набираться опыта на разных самолетах, разных тактиках и операциях с разных баз. Были случаи, когда опытных летчиков-истребителей отправляли обратно в Западную пустыню в качестве пилотов бомбардировщиков для их второго тура, что усугубляло отсутствие преемственности и опыта.)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39635440" y="868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 </a:t>
            </a:r>
            <a:r>
              <a:rPr lang="ru-RU" sz="1050" dirty="0"/>
              <a:t>(SAAF также произвела ряд воздушных асов SAAF времен Второй мировой войны , в том числе Джона </a:t>
            </a:r>
            <a:r>
              <a:rPr lang="ru-RU" sz="1050" dirty="0" err="1"/>
              <a:t>Фроста</a:t>
            </a:r>
            <a:r>
              <a:rPr lang="ru-RU" sz="1050" dirty="0"/>
              <a:t> и Мармадьюка </a:t>
            </a:r>
            <a:r>
              <a:rPr lang="ru-RU" sz="1050" dirty="0" err="1"/>
              <a:t>Паттла</a:t>
            </a:r>
            <a:r>
              <a:rPr lang="ru-RU" sz="1050" dirty="0"/>
              <a:t>)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38202501" y="706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 </a:t>
            </a:r>
            <a:r>
              <a:rPr lang="ru-RU" sz="700" dirty="0"/>
              <a:t>(Мобильное депо ВВС (MAFD) базировалось в Претории . Его роль во время Второй мировой войны заключалась в том, что он был местом, где можно было разместить экипаж в режиме ожидания, прежде чем его отправят в более активную эскадрилью.)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38202501" y="55485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 </a:t>
            </a:r>
            <a:r>
              <a:rPr lang="ru-RU" sz="700" dirty="0"/>
              <a:t>(База ВВС </a:t>
            </a:r>
            <a:r>
              <a:rPr lang="ru-RU" sz="700" dirty="0" err="1"/>
              <a:t>Ysterplaat</a:t>
            </a:r>
            <a:r>
              <a:rPr lang="ru-RU" sz="700" dirty="0"/>
              <a:t> ( ICAO : FAYP ) — авиабаза ВВС ЮАР. Он расположен в пригороде Кейптауна </a:t>
            </a:r>
            <a:r>
              <a:rPr lang="ru-RU" sz="700" dirty="0" err="1"/>
              <a:t>Истерплаат</a:t>
            </a:r>
            <a:r>
              <a:rPr lang="ru-RU" sz="700" dirty="0"/>
              <a:t> , на юго-западном побережье Южной Африки . Название </a:t>
            </a:r>
            <a:r>
              <a:rPr lang="ru-RU" sz="700" dirty="0" err="1"/>
              <a:t>Ysterplaat</a:t>
            </a:r>
            <a:r>
              <a:rPr lang="ru-RU" sz="700" dirty="0"/>
              <a:t> на африкаанс происходит от голландского </a:t>
            </a:r>
            <a:r>
              <a:rPr lang="ru-RU" sz="700" dirty="0" err="1"/>
              <a:t>Ijzerplaats</a:t>
            </a:r>
            <a:r>
              <a:rPr lang="ru-RU" sz="700" dirty="0"/>
              <a:t>, что означает «Железное место» или «Железное место» на английском языке.)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35591426" y="55485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 </a:t>
            </a:r>
            <a:r>
              <a:rPr lang="ru-RU" sz="500" dirty="0"/>
              <a:t>(Аэропорт Порт-Элизабет был основан в 1929 году в непосредственной близости от города. Первоначально он был основан подполковником Миллером, которому нужен был аэродром для работы почтовой службы между городом и Кейптауном. Официально он был открыт всего девять лет спустя, в 1936 году, с единственной взлетно-посадочной полосой, одним ангаром и бетонным перроном. Однако фундамент этой инфраструктуры будет демонтирован, чтобы освободить место для дополнительной парковки автомобилей.)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35591426" y="706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</a:t>
            </a:r>
            <a:r>
              <a:rPr lang="ru-RU" sz="500" dirty="0"/>
              <a:t>Во время Второй мировой войны аэродром был расширен для размещения 42-й авиашколы Королевских ВВС и 6-й эскадрильи ВВС ЮАР на южной и восточной сторонах поля. Торговые операции велись с северной стороны. В 1954 году здесь приземлился первый реактивный самолет — пять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</a:t>
            </a:r>
            <a:r>
              <a:rPr lang="ru-RU" sz="500" dirty="0" err="1"/>
              <a:t>Vampire</a:t>
            </a:r>
            <a:r>
              <a:rPr lang="ru-RU" sz="500" dirty="0"/>
              <a:t> FB9 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241946" y="9305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</a:t>
            </a:r>
            <a:r>
              <a:rPr lang="ru-RU" sz="800" dirty="0"/>
              <a:t>(Расширение обучения К 1939 году было создано еще шесть филиалов: Физическая подготовка Камуфляж, Броня, Химическая война, полковой и коммандос. Около 150 000 курсантов всех рангов прошли обучение в Армейском училище во время войны.) 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241946" y="105407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 </a:t>
            </a:r>
            <a:r>
              <a:rPr lang="ru-RU" sz="1050" dirty="0"/>
              <a:t>(Несколько филиалов также стали самостоятельными школами и переехали в помещения по всей Южной Африке.)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4235533" y="868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 </a:t>
            </a:r>
            <a:r>
              <a:rPr lang="ru-RU" sz="900" dirty="0"/>
              <a:t>(80 </a:t>
            </a:r>
            <a:r>
              <a:rPr lang="ru-RU" sz="900" dirty="0" err="1"/>
              <a:t>Air</a:t>
            </a:r>
            <a:r>
              <a:rPr lang="ru-RU" sz="900" dirty="0"/>
              <a:t> </a:t>
            </a:r>
            <a:r>
              <a:rPr lang="ru-RU" sz="900" dirty="0" err="1"/>
              <a:t>Navigation</a:t>
            </a:r>
            <a:r>
              <a:rPr lang="ru-RU" sz="900" dirty="0"/>
              <a:t> </a:t>
            </a:r>
            <a:r>
              <a:rPr lang="ru-RU" sz="900" dirty="0" err="1"/>
              <a:t>School</a:t>
            </a:r>
            <a:r>
              <a:rPr lang="ru-RU" sz="900" dirty="0"/>
              <a:t> — подразделение ВВС ЮАР . В настоящее время это школа воздушной навигации, морских операций и выживания на море.)  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26375123" y="1864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30369276" y="706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</a:t>
            </a:r>
            <a:r>
              <a:rPr lang="ru-RU" sz="700" dirty="0"/>
              <a:t>(Надзор за крупной промышленной программой . преобразования гражданских китобоев и рыболовных траулеров в военные суда, несмотря на то, что они очень примитивны, более 80 таких судов впоследствии станут основой военно-морских сил Южной Африки.)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31560340" y="55485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31560340" y="868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</a:t>
            </a:r>
            <a:r>
              <a:rPr lang="ru-RU" sz="700" dirty="0"/>
              <a:t>(В 1942 году после успешного объединения SDF и RNVR (SA) возникла единая национальная военно-морская служба, в результате которой были созданы Военно-морские силы Южной Африки (SANF))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32980351" y="70639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</a:t>
            </a:r>
            <a:r>
              <a:rPr lang="ru-RU" sz="500" dirty="0"/>
              <a:t>(Вступление Японии во Вторую мировую войну на стороне держав Оси и их способность угрожать восточному побережью Африки побудили к строительству новой военно-морской базы на острове Солсбери. В процессе этого строительства остров был соединен с материком дамбой, а уровень земли был поднят на три метра. Помимо причалов, в состав базы входили казармы, мастерские, госпиталь, а также учебные заведения. Также были установлены плавучий сухой док и кран . Однако строительство было завершено только после окончания войны. [5])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7935036" y="14334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20к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30223</TotalTime>
  <Words>1139</Words>
  <Application>Microsoft Office PowerPoint</Application>
  <PresentationFormat>Произвольный</PresentationFormat>
  <Paragraphs>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1752</cp:revision>
  <dcterms:created xsi:type="dcterms:W3CDTF">2018-10-23T08:09:21Z</dcterms:created>
  <dcterms:modified xsi:type="dcterms:W3CDTF">2023-02-02T11:52:22Z</dcterms:modified>
</cp:coreProperties>
</file>