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-14370" y="-104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19.08.2021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A7%D1%83%D0%BB%D0%B0%D1%87%D0%B0%D0%BA%D1%80%D0%B0%D0%BF%D0%BE%D0%BD%D0%B3%D1%81%D0%B5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ru.wikipedia.org/wiki/&#1063;&#1091;&#1083;&#1072;_&#1063;&#1072;&#1082;&#1088;&#1072;&#1073;&#1086;&#108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Восстановить коммунистическую партию Сиама (их восстание будет с </a:t>
            </a:r>
            <a:r>
              <a:rPr lang="ru-RU" sz="1400" dirty="0" err="1" smtClean="0"/>
              <a:t>двуми</a:t>
            </a:r>
            <a:r>
              <a:rPr lang="ru-RU" sz="1400" dirty="0" smtClean="0"/>
              <a:t> </a:t>
            </a:r>
            <a:r>
              <a:rPr lang="ru-RU" sz="1400" dirty="0" err="1" smtClean="0"/>
              <a:t>стейтами</a:t>
            </a:r>
            <a:r>
              <a:rPr lang="ru-RU" sz="1400" dirty="0" smtClean="0"/>
              <a:t>, на границе с </a:t>
            </a:r>
            <a:r>
              <a:rPr lang="ru-RU" sz="1400" dirty="0" err="1" smtClean="0"/>
              <a:t>малайей</a:t>
            </a:r>
            <a:r>
              <a:rPr lang="ru-RU" sz="1400" dirty="0" smtClean="0"/>
              <a:t> и Лаосом)</a:t>
            </a:r>
            <a:endParaRPr lang="ru-RU" sz="1400" dirty="0"/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4554092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6337031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366409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Денонсация неравноправных договоров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6018693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таможенной независимости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50</a:t>
            </a:r>
            <a:endParaRPr lang="ru-RU" sz="1400" dirty="0"/>
          </a:p>
        </p:txBody>
      </p:sp>
      <p:sp>
        <p:nvSpPr>
          <p:cNvPr id="213" name="Прямоугольник 212"/>
          <p:cNvSpPr/>
          <p:nvPr/>
        </p:nvSpPr>
        <p:spPr>
          <a:xfrm>
            <a:off x="7198968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неугодных национальных кампаний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после </a:t>
            </a:r>
            <a:r>
              <a:rPr lang="ru-RU" sz="1400" dirty="0" err="1" smtClean="0"/>
              <a:t>фаш</a:t>
            </a:r>
            <a:r>
              <a:rPr lang="ru-RU" sz="1400" dirty="0" smtClean="0"/>
              <a:t> переворота)</a:t>
            </a:r>
            <a:endParaRPr lang="ru-RU" sz="1400" dirty="0"/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«Третий путь» (Народная Партия, </a:t>
            </a:r>
            <a:r>
              <a:rPr lang="ru-RU" sz="1400" dirty="0" err="1" smtClean="0"/>
              <a:t>подъидеология</a:t>
            </a:r>
            <a:r>
              <a:rPr lang="ru-RU" sz="1400" dirty="0" smtClean="0"/>
              <a:t> социал-демократия)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Восстание 18 трупов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ультранационализма </a:t>
            </a:r>
            <a:r>
              <a:rPr lang="ru-RU" sz="600" dirty="0" smtClean="0"/>
              <a:t>(</a:t>
            </a:r>
            <a:r>
              <a:rPr lang="ru-RU" sz="1100" dirty="0"/>
              <a:t>24 июня 1939 </a:t>
            </a:r>
            <a:r>
              <a:rPr lang="ru-RU" sz="1100" dirty="0" smtClean="0"/>
              <a:t>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7198867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 о дружбе с Японией</a:t>
            </a:r>
            <a:endParaRPr lang="ru-RU" sz="14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Военное сотрудничество с Японией</a:t>
            </a:r>
            <a:endParaRPr lang="ru-RU" sz="14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851550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Вывод валюты из золотого стандарта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100</a:t>
            </a:r>
            <a:endParaRPr lang="ru-RU" sz="14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культурных мандатов</a:t>
            </a:r>
            <a:endParaRPr lang="ru-RU" sz="1400" dirty="0"/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5160043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125072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Заключить новый договор с Францией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</a:t>
            </a:r>
            <a:endParaRPr lang="ru-RU" sz="1400" dirty="0"/>
          </a:p>
        </p:txBody>
      </p:sp>
      <p:sp>
        <p:nvSpPr>
          <p:cNvPr id="28" name="Прямоугольник 27"/>
          <p:cNvSpPr/>
          <p:nvPr/>
        </p:nvSpPr>
        <p:spPr>
          <a:xfrm>
            <a:off x="3668646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из Великобритании и США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29" name="Прямоугольник 28"/>
          <p:cNvSpPr/>
          <p:nvPr/>
        </p:nvSpPr>
        <p:spPr>
          <a:xfrm>
            <a:off x="6018334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вложения скандинавских стран (Дании Швеции Норвегии)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8368021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и Германские концессии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100</a:t>
            </a:r>
            <a:endParaRPr lang="ru-RU" sz="1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земельном максимуме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1936) </a:t>
            </a:r>
            <a:endParaRPr lang="ru-RU" sz="1400" dirty="0"/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системы медицинского обслуживания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</a:t>
            </a:r>
            <a:endParaRPr lang="ru-RU" sz="1400" dirty="0"/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4853826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65739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сахарного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 50 </a:t>
            </a:r>
            <a:endParaRPr lang="ru-RU" sz="1400" dirty="0"/>
          </a:p>
        </p:txBody>
      </p:sp>
      <p:sp>
        <p:nvSpPr>
          <p:cNvPr id="60" name="Прямоугольник 59"/>
          <p:cNvSpPr/>
          <p:nvPr/>
        </p:nvSpPr>
        <p:spPr>
          <a:xfrm>
            <a:off x="2438174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Пойти на компромисс с Великобританией</a:t>
            </a:r>
            <a:endParaRPr lang="ru-RU" sz="1400" dirty="0"/>
          </a:p>
        </p:txBody>
      </p:sp>
      <p:cxnSp>
        <p:nvCxnSpPr>
          <p:cNvPr id="63" name="Shape 248"/>
          <p:cNvCxnSpPr>
            <a:stCxn id="27" idx="2"/>
            <a:endCxn id="60" idx="0"/>
          </p:cNvCxnSpPr>
          <p:nvPr/>
        </p:nvCxnSpPr>
        <p:spPr>
          <a:xfrm rot="16200000" flipH="1">
            <a:off x="2685799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stCxn id="28" idx="2"/>
            <a:endCxn id="60" idx="0"/>
          </p:cNvCxnSpPr>
          <p:nvPr/>
        </p:nvCxnSpPr>
        <p:spPr>
          <a:xfrm rot="5400000">
            <a:off x="3889073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stCxn id="29" idx="2"/>
            <a:endCxn id="60" idx="0"/>
          </p:cNvCxnSpPr>
          <p:nvPr/>
        </p:nvCxnSpPr>
        <p:spPr>
          <a:xfrm rot="5400000">
            <a:off x="5071878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stCxn id="30" idx="2"/>
            <a:endCxn id="60" idx="0"/>
          </p:cNvCxnSpPr>
          <p:nvPr/>
        </p:nvCxnSpPr>
        <p:spPr>
          <a:xfrm rot="5400000">
            <a:off x="6241035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5067333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6270607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7453412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8622569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6920349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4541089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9577034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пивоваренного завода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 100</a:t>
            </a:r>
            <a:endParaRPr lang="ru-RU" sz="14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2440448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Разделить добычу </a:t>
            </a:r>
          </a:p>
          <a:p>
            <a:pPr algn="ctr"/>
            <a:r>
              <a:rPr lang="ru-RU" sz="1400" dirty="0" smtClean="0"/>
              <a:t>олова</a:t>
            </a:r>
            <a:endParaRPr lang="ru-RU" sz="1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7206746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риса</a:t>
            </a:r>
            <a:endParaRPr lang="ru-RU" sz="1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4858377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Университет </a:t>
            </a:r>
            <a:r>
              <a:rPr lang="ru-RU" sz="1400" dirty="0" err="1" smtClean="0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3496133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6801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инвестиции в железную дорогу</a:t>
            </a:r>
            <a:endParaRPr lang="ru-RU" sz="14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женской армии</a:t>
            </a:r>
            <a:endParaRPr lang="ru-RU" sz="14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Убрать военных из Ассамблеи</a:t>
            </a:r>
            <a:endParaRPr lang="ru-RU" sz="1400" dirty="0"/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2145918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70285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Очередной кредит на инфраструктуру</a:t>
            </a:r>
            <a:endParaRPr lang="ru-RU" sz="1400" dirty="0"/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1125971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2483664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каучуковых плантаций</a:t>
            </a:r>
            <a:endParaRPr lang="ru-RU" sz="1400" dirty="0"/>
          </a:p>
        </p:txBody>
      </p:sp>
      <p:sp>
        <p:nvSpPr>
          <p:cNvPr id="131" name="Прямоугольник 130"/>
          <p:cNvSpPr/>
          <p:nvPr/>
        </p:nvSpPr>
        <p:spPr>
          <a:xfrm>
            <a:off x="9575852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9578127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«Тай </a:t>
            </a:r>
            <a:r>
              <a:rPr lang="ru-RU" sz="1400" dirty="0" err="1" smtClean="0"/>
              <a:t>Ниа</a:t>
            </a:r>
            <a:r>
              <a:rPr lang="ru-RU" sz="1400" dirty="0" smtClean="0"/>
              <a:t> </a:t>
            </a:r>
            <a:r>
              <a:rPr lang="ru-RU" sz="1400" dirty="0" err="1" smtClean="0"/>
              <a:t>Паничако</a:t>
            </a:r>
            <a:r>
              <a:rPr lang="ru-RU" sz="1400" dirty="0" smtClean="0"/>
              <a:t>»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9273412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 трон Раму </a:t>
            </a:r>
            <a:r>
              <a:rPr lang="en-US" sz="1400" dirty="0" smtClean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1257640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</a:t>
            </a:r>
            <a:r>
              <a:rPr lang="en-US" sz="1400" dirty="0" err="1" smtClean="0"/>
              <a:t>Chaiseri</a:t>
            </a:r>
            <a:r>
              <a:rPr lang="en-US" sz="1400" dirty="0" smtClean="0"/>
              <a:t> Metal and Rubber</a:t>
            </a:r>
            <a:r>
              <a:rPr lang="ru-RU" sz="1400" dirty="0" smtClean="0"/>
              <a:t>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1939)</a:t>
            </a:r>
            <a:endParaRPr lang="ru-RU" sz="1400" dirty="0"/>
          </a:p>
        </p:txBody>
      </p:sp>
      <p:sp>
        <p:nvSpPr>
          <p:cNvPr id="142" name="Прямоугольник 141"/>
          <p:cNvSpPr/>
          <p:nvPr/>
        </p:nvSpPr>
        <p:spPr>
          <a:xfrm>
            <a:off x="99853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Завод по восстановлению транспортных средств </a:t>
            </a:r>
            <a:r>
              <a:rPr lang="ru-RU" sz="1100" dirty="0" smtClean="0"/>
              <a:t>(</a:t>
            </a:r>
            <a:r>
              <a:rPr lang="ru-RU" sz="1100" dirty="0" err="1" smtClean="0"/>
              <a:t>ист</a:t>
            </a:r>
            <a:r>
              <a:rPr lang="ru-RU" sz="1100" dirty="0" smtClean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2456367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1620210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2800738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stCxn id="96" idx="2"/>
            <a:endCxn id="141" idx="0"/>
          </p:cNvCxnSpPr>
          <p:nvPr/>
        </p:nvCxnSpPr>
        <p:spPr>
          <a:xfrm rot="5400000">
            <a:off x="3924672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добычу вольфрама в </a:t>
            </a:r>
            <a:r>
              <a:rPr lang="ru-RU" sz="1400" dirty="0" err="1" smtClean="0"/>
              <a:t>Накхоситхаммарте</a:t>
            </a:r>
            <a:r>
              <a:rPr lang="ru-RU" sz="1400" dirty="0" smtClean="0"/>
              <a:t> (при захвате Малайзии)</a:t>
            </a:r>
            <a:endParaRPr lang="ru-RU" sz="14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8422716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Железная шахта в </a:t>
            </a:r>
            <a:r>
              <a:rPr lang="ru-RU" sz="1400" dirty="0" err="1" smtClean="0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7500385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851549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5909508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7209022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Рисообрабатывающие фабрики</a:t>
            </a:r>
            <a:endParaRPr lang="ru-RU" sz="1400" dirty="0"/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8264705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9666937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нефти на севере</a:t>
            </a:r>
            <a:endParaRPr lang="ru-RU" sz="1400" dirty="0"/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9999936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9810272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8641115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stCxn id="27" idx="2"/>
            <a:endCxn id="59" idx="0"/>
          </p:cNvCxnSpPr>
          <p:nvPr/>
        </p:nvCxnSpPr>
        <p:spPr>
          <a:xfrm rot="5400000">
            <a:off x="1502540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stCxn id="28" idx="2"/>
            <a:endCxn id="59" idx="0"/>
          </p:cNvCxnSpPr>
          <p:nvPr/>
        </p:nvCxnSpPr>
        <p:spPr>
          <a:xfrm rot="5400000">
            <a:off x="2705814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201779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королевских ВВС </a:t>
            </a:r>
            <a:r>
              <a:rPr lang="ru-RU" sz="900" dirty="0" smtClean="0"/>
              <a:t>(</a:t>
            </a:r>
            <a:r>
              <a:rPr lang="ru-RU" sz="900" dirty="0"/>
              <a:t>В апреле 1937 года выделена в отдельный вид вооружённых </a:t>
            </a:r>
            <a:r>
              <a:rPr lang="ru-RU" sz="900" dirty="0" smtClean="0"/>
              <a:t>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 smtClean="0"/>
              <a:t>Vejayantarungsarit</a:t>
            </a:r>
            <a:r>
              <a:rPr lang="ru-RU" sz="900" dirty="0" smtClean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 smtClean="0"/>
              <a:t>Atuegtevadej</a:t>
            </a:r>
            <a:r>
              <a:rPr lang="ru-RU" sz="900" dirty="0" smtClean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 smtClean="0"/>
              <a:t>)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11860680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французские самолёты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14199594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японские самолёты (после 1938)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6560207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американские самолёты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14208187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</a:t>
            </a:r>
            <a:r>
              <a:rPr lang="ru-RU" sz="1400" dirty="0" smtClean="0"/>
              <a:t>ВВС</a:t>
            </a:r>
            <a:r>
              <a:rPr lang="ru-RU" sz="600" dirty="0" smtClean="0"/>
              <a:t> (конец 1937)</a:t>
            </a:r>
            <a:endParaRPr lang="ru-RU" sz="6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5375526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13034434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Противовоздушная оборона авиабаз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11860680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Тактическая группа </a:t>
            </a:r>
            <a:r>
              <a:rPr lang="ru-RU" sz="1400" dirty="0"/>
              <a:t>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13933449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13034434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 smtClean="0"/>
              <a:t>Адульядета</a:t>
            </a:r>
            <a:r>
              <a:rPr lang="ru-RU" sz="700" dirty="0" smtClean="0"/>
              <a:t> (1949)</a:t>
            </a:r>
            <a:endParaRPr lang="ru-RU" sz="7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1186068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</a:t>
            </a:r>
            <a:r>
              <a:rPr lang="ru-RU" sz="1400" dirty="0" smtClean="0"/>
              <a:t>университета (1947)</a:t>
            </a:r>
            <a:endParaRPr lang="ru-RU" sz="1400" dirty="0"/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13304811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15259738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16555694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Оборудование новых авиабаз</a:t>
            </a:r>
            <a:endParaRPr lang="ru-RU" sz="1400" dirty="0"/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13286177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14456767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15637073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14456723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15627313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16807619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13976598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16315512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165556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Американские базы</a:t>
            </a:r>
            <a:endParaRPr lang="ru-RU" sz="14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4199594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японскую тактику</a:t>
            </a:r>
            <a:endParaRPr lang="ru-RU" sz="1400" dirty="0"/>
          </a:p>
        </p:txBody>
      </p:sp>
      <p:sp>
        <p:nvSpPr>
          <p:cNvPr id="167" name="Прямоугольник 166"/>
          <p:cNvSpPr/>
          <p:nvPr/>
        </p:nvSpPr>
        <p:spPr>
          <a:xfrm>
            <a:off x="11860680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французских двигателей</a:t>
            </a:r>
            <a:endParaRPr lang="ru-RU" sz="1400" dirty="0"/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12918639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15257553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17613653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14923603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13745553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12572121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1371434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</a:t>
            </a:r>
            <a:r>
              <a:rPr lang="ru-RU" sz="1400" dirty="0" smtClean="0"/>
              <a:t>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16280956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21371434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силы полиции</a:t>
            </a:r>
            <a:endParaRPr lang="ru-RU" sz="1400" dirty="0"/>
          </a:p>
        </p:txBody>
      </p:sp>
      <p:sp>
        <p:nvSpPr>
          <p:cNvPr id="197" name="Прямоугольник 196"/>
          <p:cNvSpPr/>
          <p:nvPr/>
        </p:nvSpPr>
        <p:spPr>
          <a:xfrm>
            <a:off x="20177105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Бюро особого отделения</a:t>
            </a:r>
            <a:endParaRPr lang="ru-RU" sz="14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9021738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20411497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21371434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Зарубежная деятельность</a:t>
            </a:r>
            <a:endParaRPr lang="ru-RU" sz="14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9021738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21371434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 в полиции</a:t>
            </a:r>
            <a:endParaRPr lang="ru-RU" sz="1400" dirty="0"/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21586344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22429393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21079634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22429393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23487352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28459650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Ставка на армию</a:t>
            </a:r>
            <a:endParaRPr lang="ru-RU" sz="14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778170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Подразделение воздушного усиления </a:t>
            </a:r>
            <a:r>
              <a:rPr lang="ru-RU" sz="400" dirty="0" smtClean="0"/>
              <a:t>(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18033935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hape 248"/>
          <p:cNvCxnSpPr>
            <a:stCxn id="203" idx="2"/>
            <a:endCxn id="233" idx="0"/>
          </p:cNvCxnSpPr>
          <p:nvPr/>
        </p:nvCxnSpPr>
        <p:spPr>
          <a:xfrm rot="5400000">
            <a:off x="19266957" y="10973751"/>
            <a:ext cx="385444" cy="12400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23721130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</a:t>
            </a:r>
            <a:r>
              <a:rPr lang="ru-RU" sz="1400" dirty="0" smtClean="0"/>
              <a:t>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22548341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</a:t>
            </a:r>
            <a:r>
              <a:rPr lang="ru-RU" sz="1400" dirty="0" smtClean="0"/>
              <a:t>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23437291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22548341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подразделений рейнджеров</a:t>
            </a:r>
            <a:endParaRPr lang="ru-RU" sz="1400" dirty="0"/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23606300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1538078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</a:t>
            </a:r>
            <a:r>
              <a:rPr lang="ru-RU" sz="1400" dirty="0" smtClean="0"/>
              <a:t>ВВС (1948)</a:t>
            </a:r>
            <a:endParaRPr lang="ru-RU" sz="1400" dirty="0"/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14486001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15659433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16837484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24917589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Британское вооружение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9656083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вооружение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272868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Разработка Сиамской винтовки </a:t>
            </a:r>
            <a:r>
              <a:rPr lang="en-US" sz="1400" dirty="0" smtClean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27033507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29402754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Стартовые генералы (</a:t>
            </a:r>
            <a:r>
              <a:rPr lang="th-TH" sz="1400" dirty="0"/>
              <a:t>พระยาพหลพลพยุหเสนา (พจน์ พหลโยธิน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แปลก พิบูล</a:t>
            </a:r>
            <a:r>
              <a:rPr lang="th-TH" sz="1400" dirty="0" smtClean="0"/>
              <a:t>สงคราม</a:t>
            </a:r>
            <a:r>
              <a:rPr lang="ru-RU" sz="1400" dirty="0" smtClean="0"/>
              <a:t>, </a:t>
            </a:r>
            <a:r>
              <a:rPr lang="th-TH" sz="1400" dirty="0"/>
              <a:t>หลวงเกรียงศักดิ์พิชิต (พิชิต เกรียงศักดิ์พิชิต</a:t>
            </a:r>
            <a:r>
              <a:rPr lang="th-TH" sz="1400" dirty="0" smtClean="0"/>
              <a:t>)</a:t>
            </a:r>
            <a:r>
              <a:rPr lang="ru-RU" sz="1400" dirty="0" smtClean="0"/>
              <a:t>, </a:t>
            </a:r>
            <a:r>
              <a:rPr lang="th-TH" sz="1400" dirty="0"/>
              <a:t>ผิน ชุณหะวัณ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21676489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22858660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2491957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272908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британской техники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96526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германской техники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29406731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28461480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инвестиции в Армию</a:t>
            </a:r>
            <a:endParaRPr lang="ru-RU" sz="14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3197638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31976383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33030995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27592749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31117704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28774920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9955837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26919722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29288969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28100640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29285263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28104346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30469886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27534060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28718684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9903308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31109025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9656083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Ремонтный и инженерный отдел</a:t>
            </a:r>
            <a:endParaRPr lang="ru-RU" sz="14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27282742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</a:t>
            </a:r>
            <a:r>
              <a:rPr lang="ru-RU" sz="1400" dirty="0" smtClean="0"/>
              <a:t>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469742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</a:t>
            </a:r>
            <a:r>
              <a:rPr lang="ru-RU" sz="1400" dirty="0" smtClean="0"/>
              <a:t>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29517609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30782650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Пороховые заводы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1940)</a:t>
            </a:r>
            <a:endParaRPr lang="ru-RU" sz="1400" dirty="0"/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28696204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9880828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31065451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28761497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9948875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26102212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генеральный штаб</a:t>
            </a:r>
            <a:endParaRPr lang="ru-RU" sz="1400" dirty="0"/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25768947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27550461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36633357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Аккумуляторный завод для </a:t>
            </a:r>
            <a:r>
              <a:rPr lang="ru-RU" sz="1400" dirty="0"/>
              <a:t>Королевского </a:t>
            </a:r>
            <a:r>
              <a:rPr lang="ru-RU" sz="1400" dirty="0" smtClean="0"/>
              <a:t>ВМФ</a:t>
            </a:r>
            <a:endParaRPr lang="ru-RU" sz="14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34290572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Подводные лодки класса </a:t>
            </a:r>
            <a:r>
              <a:rPr lang="ru-RU" sz="1400" dirty="0" err="1" smtClean="0"/>
              <a:t>Матчану</a:t>
            </a:r>
            <a:r>
              <a:rPr lang="ru-RU" sz="1400" dirty="0" smtClean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36633357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подводников на обучение в Японию</a:t>
            </a:r>
            <a:endParaRPr lang="ru-RU" sz="14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663335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Учебные патрули</a:t>
            </a:r>
            <a:endParaRPr lang="ru-RU" sz="14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38976142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Корабли береговой обороны (линкоры </a:t>
            </a:r>
            <a:r>
              <a:rPr lang="en-US" sz="1400" dirty="0"/>
              <a:t>HTMS </a:t>
            </a:r>
            <a:r>
              <a:rPr lang="en-US" sz="1400" dirty="0" smtClean="0"/>
              <a:t>Thonburi</a:t>
            </a:r>
            <a:r>
              <a:rPr lang="ru-RU" sz="1400" dirty="0" smtClean="0"/>
              <a:t>, два было готово к 1938)</a:t>
            </a:r>
            <a:endParaRPr lang="ru-RU" sz="1400" dirty="0"/>
          </a:p>
        </p:txBody>
      </p:sp>
      <p:sp>
        <p:nvSpPr>
          <p:cNvPr id="255" name="Прямоугольник 254"/>
          <p:cNvSpPr/>
          <p:nvPr/>
        </p:nvSpPr>
        <p:spPr>
          <a:xfrm>
            <a:off x="3429057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Военно-морская база </a:t>
            </a:r>
            <a:r>
              <a:rPr lang="ru-RU" sz="1400" dirty="0" err="1" smtClean="0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 smtClean="0"/>
              <a:t>Kamalanavin</a:t>
            </a:r>
            <a:r>
              <a:rPr lang="ru-RU" sz="1400" dirty="0" smtClean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 smtClean="0"/>
              <a:t>Wichanworajak</a:t>
            </a:r>
            <a:r>
              <a:rPr lang="ru-RU" sz="1400" dirty="0" smtClean="0"/>
              <a:t>, контр-адмирал </a:t>
            </a:r>
            <a:r>
              <a:rPr lang="en-US" sz="1400" dirty="0" err="1"/>
              <a:t>Thawan</a:t>
            </a:r>
            <a:r>
              <a:rPr lang="en-US" sz="1400" dirty="0"/>
              <a:t> </a:t>
            </a:r>
            <a:r>
              <a:rPr lang="en-US" sz="1400" dirty="0" err="1"/>
              <a:t>Thamrongnawasawat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3897614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</a:t>
            </a:r>
            <a:r>
              <a:rPr lang="ru-RU" sz="1400" dirty="0" smtClean="0"/>
              <a:t>верфь</a:t>
            </a:r>
            <a:endParaRPr lang="ru-RU" sz="1400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36633357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37811579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</a:t>
            </a:r>
            <a:r>
              <a:rPr lang="ru-RU" sz="1400" dirty="0" smtClean="0"/>
              <a:t>1937)</a:t>
            </a:r>
            <a:endParaRPr lang="ru-RU" sz="14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38976142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Департамент </a:t>
            </a:r>
            <a:r>
              <a:rPr lang="ru-RU" sz="1400" dirty="0"/>
              <a:t>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35460890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</a:t>
            </a:r>
            <a:r>
              <a:rPr lang="ru-RU" sz="1400" dirty="0" smtClean="0"/>
              <a:t>дивизия</a:t>
            </a:r>
            <a:endParaRPr lang="ru-RU" sz="1400" dirty="0"/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35348530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36358868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38703522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38620271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36279355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40034101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39238049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38066656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38116432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39283846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37691316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8382133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86 фокуса</a:t>
            </a:r>
            <a:endParaRPr lang="ru-RU" sz="3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5310379" y="2003683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Широкое распространение газеты «Массы» (</a:t>
            </a:r>
            <a:r>
              <a:rPr lang="ru-RU" sz="1400" dirty="0" err="1" smtClean="0"/>
              <a:t>Махачон</a:t>
            </a:r>
            <a:r>
              <a:rPr lang="ru-RU" sz="1400" dirty="0" smtClean="0"/>
              <a:t> – подпольная газета)</a:t>
            </a:r>
            <a:endParaRPr lang="ru-RU" sz="14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развёртывает вещание собственного радио «Голос таиландского народа» и активную агитацию среди народных масс в деревне.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Связаться с СССР</a:t>
            </a:r>
            <a:endParaRPr lang="ru-RU" sz="1400" dirty="0"/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Провести урбанизацию для тайцев</a:t>
            </a:r>
            <a:endParaRPr lang="ru-RU" sz="1400" dirty="0"/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</a:t>
            </a:r>
            <a:r>
              <a:rPr lang="ru-RU" sz="1400" dirty="0" smtClean="0"/>
              <a:t>планирование</a:t>
            </a:r>
            <a:endParaRPr lang="ru-RU" sz="1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короля и принцев</a:t>
            </a:r>
            <a:endParaRPr lang="ru-RU" sz="14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Социалистический союз азиатских республик</a:t>
            </a:r>
            <a:endParaRPr lang="ru-RU" sz="14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Камбодже</a:t>
            </a:r>
            <a:endParaRPr lang="ru-RU" sz="1400" dirty="0"/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Лаос частью союза</a:t>
            </a:r>
            <a:endParaRPr lang="ru-RU" sz="14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Попробовать примириться с Бирмой</a:t>
            </a:r>
            <a:endParaRPr lang="ru-RU" sz="1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Вьетнам</a:t>
            </a:r>
            <a:endParaRPr lang="ru-RU" sz="14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Сжечь султанаты Малайи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Добраться до Филиппин</a:t>
            </a:r>
            <a:endParaRPr lang="ru-RU" sz="14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Сблизиться с коммунистами Китая</a:t>
            </a:r>
            <a:endParaRPr lang="ru-RU" sz="1400" dirty="0"/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Развить азиатскую науку</a:t>
            </a:r>
            <a:endParaRPr lang="ru-RU" sz="1400" dirty="0"/>
          </a:p>
        </p:txBody>
      </p:sp>
      <p:cxnSp>
        <p:nvCxnSpPr>
          <p:cNvPr id="330" name="Shape 248"/>
          <p:cNvCxnSpPr>
            <a:stCxn id="295" idx="2"/>
            <a:endCxn id="328" idx="0"/>
          </p:cNvCxnSpPr>
          <p:nvPr/>
        </p:nvCxnSpPr>
        <p:spPr>
          <a:xfrm rot="16200000" flipH="1">
            <a:off x="9242173" y="26370801"/>
            <a:ext cx="364260" cy="1305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Индокитайский союз</a:t>
            </a:r>
            <a:endParaRPr lang="ru-RU" sz="1400" dirty="0"/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Свобода для Индонезии</a:t>
            </a:r>
            <a:endParaRPr lang="ru-RU" sz="1400" dirty="0"/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Перенять опыт централизованного производства</a:t>
            </a:r>
            <a:endParaRPr lang="ru-RU" sz="14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атеистическую политику СССР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Революционное образование</a:t>
            </a:r>
            <a:endParaRPr lang="ru-RU" sz="14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тайский народ под знаменем революции</a:t>
            </a:r>
            <a:endParaRPr lang="ru-RU" sz="1400" dirty="0"/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Опыт Китая в партизанской и оборонительной войне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Китаизация</a:t>
            </a:r>
            <a:r>
              <a:rPr lang="ru-RU" sz="1400" dirty="0" smtClean="0"/>
              <a:t> марксизма</a:t>
            </a:r>
            <a:endParaRPr lang="ru-RU" sz="14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Примириться с китайцами в рабочем классе</a:t>
            </a:r>
            <a:endParaRPr lang="ru-RU" sz="1400" dirty="0"/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400" dirty="0"/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Новый антикоммунистический закон</a:t>
            </a:r>
            <a:endParaRPr lang="ru-RU" sz="1400" dirty="0"/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иностранных инвестиций</a:t>
            </a:r>
            <a:endParaRPr lang="ru-RU" sz="1400" dirty="0"/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Свободный бизнес (свободная торговля)</a:t>
            </a:r>
            <a:endParaRPr lang="ru-RU" sz="1400" dirty="0"/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Поиск союзников в свободном мире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Договориться о лицензиях</a:t>
            </a:r>
            <a:endParaRPr lang="ru-RU" sz="14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военная миссия</a:t>
            </a:r>
            <a:endParaRPr lang="ru-RU" sz="1400" dirty="0"/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после гражданской войны</a:t>
            </a:r>
            <a:endParaRPr lang="ru-RU" sz="1400" dirty="0"/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добыча ресурсов</a:t>
            </a:r>
            <a:endParaRPr lang="ru-RU" sz="1400" dirty="0"/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Усилить роль монарха в новой конституции</a:t>
            </a:r>
            <a:endParaRPr lang="ru-RU" sz="14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Империализм</a:t>
            </a:r>
            <a:endParaRPr lang="ru-RU" sz="14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2783943" y="176448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 2 генсек </a:t>
            </a:r>
            <a:r>
              <a:rPr lang="ru-RU" sz="1400" dirty="0"/>
              <a:t>Сон </a:t>
            </a:r>
            <a:r>
              <a:rPr lang="ru-RU" sz="1400" dirty="0" err="1"/>
              <a:t>Ноппакхун</a:t>
            </a:r>
            <a:r>
              <a:rPr lang="ru-RU" sz="1400" dirty="0" smtClean="0"/>
              <a:t>(, возглавлял газету) отвечал </a:t>
            </a:r>
            <a:r>
              <a:rPr lang="ru-RU" sz="1400" dirty="0"/>
              <a:t>за снабжение армии снаряжением), </a:t>
            </a:r>
            <a:r>
              <a:rPr lang="ru-RU" sz="1400" dirty="0" smtClean="0"/>
              <a:t>второй 3 генсек </a:t>
            </a:r>
            <a:r>
              <a:rPr lang="en-US" sz="1400" dirty="0" err="1"/>
              <a:t>Wirat</a:t>
            </a:r>
            <a:r>
              <a:rPr lang="en-US" sz="1400" dirty="0"/>
              <a:t> </a:t>
            </a:r>
            <a:r>
              <a:rPr lang="en-US" sz="1400" dirty="0" err="1" smtClean="0"/>
              <a:t>Angkhathaworn</a:t>
            </a:r>
            <a:r>
              <a:rPr lang="ru-RU" sz="1400" dirty="0" smtClean="0"/>
              <a:t>, </a:t>
            </a:r>
            <a:r>
              <a:rPr lang="ru-RU" sz="1400" dirty="0" err="1" smtClean="0"/>
              <a:t>засадники</a:t>
            </a:r>
            <a:endParaRPr lang="ru-RU" sz="1400" dirty="0"/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«Революционная молодёжь</a:t>
            </a:r>
            <a:r>
              <a:rPr lang="ru-RU" sz="1400" dirty="0"/>
              <a:t>» </a:t>
            </a:r>
            <a:r>
              <a:rPr lang="ru-RU" sz="600" dirty="0"/>
              <a:t>(Раннюю жизнь отправили тренироваться, чтобы быть «Революционная молодежь» с пятилетнего возраста, можно сказать, живет на тропе битвы, сколько себя помнит. и продолжал играть роль Когда в 1930 году была основана Коммунистическая партия Сиама, ему тогда было всего 11 лет</a:t>
            </a:r>
            <a:r>
              <a:rPr lang="ru-RU" sz="600" dirty="0" smtClean="0"/>
              <a:t>.)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</a:t>
            </a:r>
            <a:r>
              <a:rPr lang="ru-RU" sz="1400" dirty="0" smtClean="0"/>
              <a:t>лет. Про </a:t>
            </a:r>
            <a:r>
              <a:rPr lang="ru-RU" sz="1400" dirty="0" err="1" smtClean="0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7713436" y="20034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Буддийская социалистическая линия</a:t>
            </a:r>
            <a:endParaRPr lang="ru-RU" sz="14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r>
              <a:rPr lang="ru-RU" sz="2800" dirty="0"/>
              <a:t> </a:t>
            </a:r>
            <a:r>
              <a:rPr lang="ru-RU" sz="900" dirty="0"/>
              <a:t>(В 1959 г. КПТ перешла к практике набора представителей горных народов – </a:t>
            </a:r>
            <a:r>
              <a:rPr lang="ru-RU" sz="900" dirty="0" err="1"/>
              <a:t>хмонгов</a:t>
            </a:r>
            <a:r>
              <a:rPr lang="ru-RU" sz="900" dirty="0"/>
              <a:t> (</a:t>
            </a:r>
            <a:r>
              <a:rPr lang="ru-RU" sz="900" dirty="0" err="1"/>
              <a:t>мео</a:t>
            </a:r>
            <a:r>
              <a:rPr lang="ru-RU" sz="900" dirty="0"/>
              <a:t>) – для обучения антиправительственной деятельности.)</a:t>
            </a:r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</a:t>
            </a:r>
            <a:r>
              <a:rPr lang="ru-RU" sz="1400" dirty="0" smtClean="0"/>
              <a:t>профсоюза</a:t>
            </a:r>
            <a:endParaRPr lang="ru-RU" sz="1400" dirty="0"/>
          </a:p>
        </p:txBody>
      </p:sp>
      <p:cxnSp>
        <p:nvCxnSpPr>
          <p:cNvPr id="313" name="Shape 248"/>
          <p:cNvCxnSpPr>
            <a:stCxn id="256" idx="2"/>
            <a:endCxn id="311" idx="0"/>
          </p:cNvCxnSpPr>
          <p:nvPr/>
        </p:nvCxnSpPr>
        <p:spPr>
          <a:xfrm rot="5400000">
            <a:off x="4891329" y="20062861"/>
            <a:ext cx="423032" cy="25309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stCxn id="256" idx="2"/>
            <a:endCxn id="289" idx="0"/>
          </p:cNvCxnSpPr>
          <p:nvPr/>
        </p:nvCxnSpPr>
        <p:spPr>
          <a:xfrm rot="16200000" flipH="1">
            <a:off x="8612578" y="18872598"/>
            <a:ext cx="423708" cy="4912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7922265" y="19185610"/>
            <a:ext cx="509579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6719688" y="19173812"/>
            <a:ext cx="511676" cy="12143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356482" y="20128693"/>
            <a:ext cx="426769" cy="24030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9" name="Прямоугольник 328"/>
          <p:cNvSpPr/>
          <p:nvPr/>
        </p:nvSpPr>
        <p:spPr>
          <a:xfrm>
            <a:off x="24431305" y="1732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1938 11 сентября - </a:t>
            </a:r>
            <a:r>
              <a:rPr lang="ru-RU" sz="1400" dirty="0" err="1" smtClean="0"/>
              <a:t>Прайя</a:t>
            </a:r>
            <a:r>
              <a:rPr lang="ru-RU" sz="1400" dirty="0" smtClean="0"/>
              <a:t> </a:t>
            </a:r>
            <a:r>
              <a:rPr lang="ru-RU" sz="1400" dirty="0" err="1" smtClean="0"/>
              <a:t>Пахонфонпхайухасена</a:t>
            </a:r>
            <a:r>
              <a:rPr lang="ru-RU" sz="1400" dirty="0" smtClean="0"/>
              <a:t> распускает парламент, поскольку правительство теряет голоса по предложенному правительством объяснению расходов 1938 16 декабря - полковник </a:t>
            </a:r>
            <a:r>
              <a:rPr lang="ru-RU" sz="1400" dirty="0" err="1" smtClean="0"/>
              <a:t>Луанг</a:t>
            </a:r>
            <a:r>
              <a:rPr lang="ru-RU" sz="1400" dirty="0" smtClean="0"/>
              <a:t> </a:t>
            </a:r>
            <a:r>
              <a:rPr lang="ru-RU" sz="1400" dirty="0" err="1" smtClean="0"/>
              <a:t>Пхибунсонгкхрам</a:t>
            </a:r>
            <a:r>
              <a:rPr lang="ru-RU" sz="1400" dirty="0" smtClean="0"/>
              <a:t>. занял пост премьер-министра</a:t>
            </a:r>
            <a:endParaRPr lang="ru-RU" sz="14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железные рудники </a:t>
            </a:r>
            <a:r>
              <a:rPr lang="ru-RU" sz="1400" dirty="0" err="1" smtClean="0"/>
              <a:t>Лоэя</a:t>
            </a:r>
            <a:r>
              <a:rPr lang="ru-RU" sz="1400" dirty="0" smtClean="0"/>
              <a:t> (</a:t>
            </a:r>
            <a:r>
              <a:rPr lang="ru-RU" sz="1400" dirty="0" err="1" smtClean="0"/>
              <a:t>камбоджа</a:t>
            </a:r>
            <a:r>
              <a:rPr lang="ru-RU" sz="1400" dirty="0" smtClean="0"/>
              <a:t>?)</a:t>
            </a:r>
            <a:endParaRPr lang="ru-RU" sz="1400" dirty="0"/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 путём публичных кампаний</a:t>
            </a:r>
            <a:endParaRPr lang="ru-RU" sz="14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Общее медицинское и пенсионное страхование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 сотрудничества с Японией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ru-RU" sz="1400" dirty="0"/>
              <a:t>Юго-Восточную </a:t>
            </a:r>
            <a:r>
              <a:rPr lang="ru-RU" sz="1400" dirty="0" smtClean="0"/>
              <a:t>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страны бывшего Индокитая</a:t>
            </a:r>
            <a:endParaRPr lang="ru-RU" sz="1400" dirty="0"/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конституция</a:t>
            </a:r>
            <a:endParaRPr lang="ru-RU" sz="1400" dirty="0"/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экономического совета</a:t>
            </a:r>
            <a:endParaRPr lang="ru-RU" sz="1400" dirty="0"/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территориальный спор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1937)</a:t>
            </a:r>
            <a:endParaRPr lang="ru-RU" sz="1400" dirty="0"/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Прямоугольник 416"/>
          <p:cNvSpPr/>
          <p:nvPr/>
        </p:nvSpPr>
        <p:spPr>
          <a:xfrm>
            <a:off x="19674190" y="216639"/>
            <a:ext cx="4476816" cy="32262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ИВЕНТ НА ВЫБОРЫ </a:t>
            </a:r>
            <a:r>
              <a:rPr lang="ru-RU" sz="500" dirty="0" smtClean="0"/>
              <a:t>(</a:t>
            </a:r>
            <a:r>
              <a:rPr lang="ru-RU" sz="1600" dirty="0" smtClean="0"/>
              <a:t>Когда </a:t>
            </a:r>
            <a:r>
              <a:rPr lang="ru-RU" sz="1600" dirty="0" err="1" smtClean="0"/>
              <a:t>Пхрая</a:t>
            </a:r>
            <a:r>
              <a:rPr lang="ru-RU" sz="1600" dirty="0" smtClean="0"/>
              <a:t> </a:t>
            </a:r>
            <a:r>
              <a:rPr lang="ru-RU" sz="1600" dirty="0" err="1" smtClean="0"/>
              <a:t>Пахонпхаюхасена</a:t>
            </a:r>
            <a:r>
              <a:rPr lang="ru-RU" sz="1600" dirty="0" smtClean="0"/>
              <a:t> ушел с поста премьер-министра и больше не подавал заявку на эту должность в 1938 году, Народная партия выдвинула четырех человек на пост премьер-министра, включая Приди. Но результат оказался побежденным </a:t>
            </a:r>
            <a:r>
              <a:rPr lang="ru-RU" sz="1600" dirty="0" err="1" smtClean="0"/>
              <a:t>Луанг</a:t>
            </a:r>
            <a:r>
              <a:rPr lang="ru-RU" sz="1600" dirty="0" smtClean="0"/>
              <a:t> </a:t>
            </a:r>
            <a:r>
              <a:rPr lang="ru-RU" sz="1600" dirty="0" err="1" smtClean="0"/>
              <a:t>Фибунсонгкхрамом</a:t>
            </a:r>
            <a:r>
              <a:rPr lang="ru-RU" sz="1600" dirty="0" smtClean="0"/>
              <a:t>. Считается, что отчасти потому, что Приди является прогрессивным и рассматривается как республиканская система [13] : 70-1, а отчасти потому, что необходимо подготовиться к защите страны в условиях нестабильной глобальной ситуации [11] : 124.)</a:t>
            </a:r>
            <a:endParaRPr lang="ru-RU" sz="1600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0764364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табачных ферм и создание фабрик</a:t>
            </a:r>
            <a:endParaRPr lang="ru-RU" sz="1400" dirty="0"/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9848096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11916222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Отправить табак на экспорт</a:t>
            </a:r>
            <a:endParaRPr lang="ru-RU" sz="1400" dirty="0"/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12292864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Вторжение в Индокитай </a:t>
            </a:r>
            <a:r>
              <a:rPr lang="ru-RU" sz="1100" dirty="0" smtClean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Тайфикация</a:t>
            </a:r>
            <a:r>
              <a:rPr lang="ru-RU" sz="1400" dirty="0" smtClean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Национальный банк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 (1940)</a:t>
            </a:r>
            <a:endParaRPr lang="ru-RU" sz="1400" dirty="0"/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Национального Банка</a:t>
            </a:r>
            <a:endParaRPr lang="ru-RU" sz="14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свободного тайского движения (освободить ВСЕХ тайцев)</a:t>
            </a:r>
            <a:endParaRPr lang="ru-RU" sz="1400" dirty="0"/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филиалов иностранных банков</a:t>
            </a:r>
            <a:endParaRPr lang="ru-RU" sz="1400" dirty="0"/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Альянс с США</a:t>
            </a:r>
            <a:endParaRPr lang="ru-RU" sz="1400" dirty="0"/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штатов</a:t>
            </a:r>
            <a:endParaRPr lang="ru-RU" sz="1400" dirty="0"/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протектораты Франции</a:t>
            </a:r>
            <a:endParaRPr lang="ru-RU" sz="1400" dirty="0"/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Малайю</a:t>
            </a:r>
            <a:endParaRPr lang="ru-RU" sz="14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колонии Великобритании</a:t>
            </a:r>
            <a:endParaRPr lang="ru-RU" sz="1400" dirty="0"/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оружейной отрасли из Америки</a:t>
            </a:r>
            <a:endParaRPr lang="ru-RU" sz="1400" dirty="0"/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Научный блок с США</a:t>
            </a:r>
            <a:endParaRPr lang="ru-RU" sz="1400" dirty="0"/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Федерация </a:t>
            </a:r>
            <a:r>
              <a:rPr lang="ru-RU" sz="1400" dirty="0"/>
              <a:t>Г</a:t>
            </a:r>
            <a:r>
              <a:rPr lang="ru-RU" sz="1400" dirty="0" smtClean="0"/>
              <a:t>осударств Юго-Восточной Азии</a:t>
            </a:r>
            <a:endParaRPr lang="ru-RU" sz="1400" dirty="0"/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Лишить США колонии</a:t>
            </a:r>
            <a:endParaRPr lang="ru-RU" sz="1400" dirty="0"/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Индонезию</a:t>
            </a:r>
            <a:endParaRPr lang="ru-RU" sz="14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Уничтожить остатки голландского </a:t>
            </a:r>
            <a:r>
              <a:rPr lang="ru-RU" sz="1400" dirty="0" err="1" smtClean="0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Филиппины</a:t>
            </a:r>
            <a:endParaRPr lang="ru-RU" sz="1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</a:t>
            </a:r>
            <a:r>
              <a:rPr lang="th-TH" sz="1400" dirty="0" smtClean="0"/>
              <a:t>เดช</a:t>
            </a:r>
            <a:r>
              <a:rPr lang="ru-RU" sz="1400" dirty="0" smtClean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 smtClean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Политика восстановления </a:t>
            </a:r>
            <a:r>
              <a:rPr lang="ru-RU" sz="1400" dirty="0"/>
              <a:t>тайских </a:t>
            </a:r>
            <a:r>
              <a:rPr lang="ru-RU" sz="1400" dirty="0" smtClean="0"/>
              <a:t>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ценах </a:t>
            </a:r>
            <a:r>
              <a:rPr lang="ru-RU" sz="1400" dirty="0"/>
              <a:t>потребительских </a:t>
            </a:r>
            <a:r>
              <a:rPr lang="ru-RU" sz="1400" dirty="0" smtClean="0"/>
              <a:t>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политику </a:t>
            </a:r>
            <a:r>
              <a:rPr lang="ru-RU" sz="1400" dirty="0" err="1" smtClean="0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4713091" y="18865943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32</a:t>
            </a:r>
            <a:endParaRPr lang="ru-RU" sz="2400" dirty="0"/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53</a:t>
            </a:r>
            <a:endParaRPr lang="ru-RU" sz="24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тайцев из Бирмы </a:t>
            </a:r>
            <a:r>
              <a:rPr lang="ru-RU" sz="1100" dirty="0" smtClean="0"/>
              <a:t>(Тайцы и японцы согласились, что государства </a:t>
            </a:r>
            <a:r>
              <a:rPr lang="ru-RU" sz="1100" dirty="0" err="1" smtClean="0"/>
              <a:t>Шан</a:t>
            </a:r>
            <a:r>
              <a:rPr lang="ru-RU" sz="1100" dirty="0" smtClean="0"/>
              <a:t> и штат Кая должны быть под контролем Таиланда.)</a:t>
            </a:r>
            <a:endParaRPr lang="ru-RU" sz="11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в западном стиле</a:t>
            </a:r>
            <a:endParaRPr lang="ru-RU" sz="1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Социальная эволюция</a:t>
            </a:r>
            <a:endParaRPr lang="ru-RU" sz="1400" dirty="0"/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Выпуск новых банкнот</a:t>
            </a:r>
            <a:endParaRPr lang="ru-RU" sz="1400" dirty="0"/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себе север Малайи</a:t>
            </a:r>
            <a:endParaRPr lang="ru-RU" sz="14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Провозглашение Великого </a:t>
            </a:r>
            <a:r>
              <a:rPr lang="ru-RU" sz="1400" dirty="0" err="1" smtClean="0"/>
              <a:t>Тайланда</a:t>
            </a:r>
            <a:r>
              <a:rPr lang="ru-RU" sz="1400" dirty="0" smtClean="0"/>
              <a:t>!</a:t>
            </a:r>
            <a:endParaRPr lang="ru-RU" sz="1400" dirty="0"/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новой столицы</a:t>
            </a:r>
            <a:endParaRPr lang="ru-RU" sz="1400" dirty="0"/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родину тайцев</a:t>
            </a:r>
            <a:endParaRPr lang="ru-RU" sz="1400" dirty="0"/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Контрреволюционная агентурная сеть</a:t>
            </a:r>
            <a:endParaRPr lang="ru-RU" sz="14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Ослабить конституцию для королевской власти</a:t>
            </a:r>
            <a:endParaRPr lang="ru-RU" sz="1400" dirty="0"/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женское монашество</a:t>
            </a:r>
            <a:endParaRPr lang="ru-RU" sz="1400" dirty="0"/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абсолютную власть </a:t>
            </a:r>
            <a:r>
              <a:rPr lang="ru-RU" sz="1400" dirty="0" err="1" smtClean="0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5" name="Прямоугольник 594"/>
          <p:cNvSpPr/>
          <p:nvPr/>
        </p:nvSpPr>
        <p:spPr>
          <a:xfrm>
            <a:off x="29450397" y="21139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Рама </a:t>
            </a:r>
            <a:r>
              <a:rPr lang="en-US" sz="1400" dirty="0" smtClean="0"/>
              <a:t>IX</a:t>
            </a:r>
            <a:r>
              <a:rPr lang="ru-RU" sz="1400" dirty="0" smtClean="0"/>
              <a:t> </a:t>
            </a:r>
            <a:r>
              <a:rPr lang="ru-RU" sz="500" dirty="0" smtClean="0"/>
              <a:t>(Порядок наследования трона в Таиланде был довольно сложным, и принц </a:t>
            </a:r>
            <a:r>
              <a:rPr lang="ru-RU" sz="500" dirty="0" err="1" smtClean="0"/>
              <a:t>Ананта</a:t>
            </a:r>
            <a:r>
              <a:rPr lang="ru-RU" sz="500" dirty="0" smtClean="0"/>
              <a:t>́ </a:t>
            </a:r>
            <a:r>
              <a:rPr lang="ru-RU" sz="500" dirty="0" err="1" smtClean="0"/>
              <a:t>Махидо́н</a:t>
            </a:r>
            <a:r>
              <a:rPr lang="ru-RU" sz="500" dirty="0" smtClean="0"/>
              <a:t> был первым в линии наследования, но его соперник, принц </a:t>
            </a:r>
            <a:r>
              <a:rPr lang="ru-RU" sz="500" dirty="0" err="1" smtClean="0">
                <a:hlinkClick r:id="rId3" tooltip="Чулачакрапонгсе (страница отсутствует)"/>
              </a:rPr>
              <a:t>Чулачакрапонгсе</a:t>
            </a:r>
            <a:r>
              <a:rPr lang="ru-RU" sz="500" dirty="0" smtClean="0"/>
              <a:t>, был ранее исключён из наследования и считал это исключение незаконным. Вопрос о наследовании решал кабинет министров, который интерпретировал закон в пользу </a:t>
            </a:r>
            <a:r>
              <a:rPr lang="ru-RU" sz="500" dirty="0" err="1" smtClean="0"/>
              <a:t>Ананты</a:t>
            </a:r>
            <a:r>
              <a:rPr lang="ru-RU" sz="500" dirty="0" smtClean="0"/>
              <a:t>́ </a:t>
            </a:r>
            <a:r>
              <a:rPr lang="ru-RU" sz="500" dirty="0" err="1" smtClean="0"/>
              <a:t>Махидо́на</a:t>
            </a:r>
            <a:r>
              <a:rPr lang="ru-RU" sz="500" dirty="0" smtClean="0"/>
              <a:t>.)(</a:t>
            </a:r>
            <a:r>
              <a:rPr lang="en-US" sz="500" dirty="0" smtClean="0">
                <a:hlinkClick r:id="rId4"/>
              </a:rPr>
              <a:t>https://ru.wikipedia.org/wiki/</a:t>
            </a:r>
            <a:r>
              <a:rPr lang="ru-RU" sz="500" dirty="0" err="1" smtClean="0">
                <a:hlinkClick r:id="rId4"/>
              </a:rPr>
              <a:t>Чула_Чакрабон</a:t>
            </a:r>
            <a:r>
              <a:rPr lang="ru-RU" sz="500" dirty="0" smtClean="0"/>
              <a:t>) </a:t>
            </a:r>
            <a:endParaRPr lang="ru-RU" sz="1400" dirty="0"/>
          </a:p>
        </p:txBody>
      </p:sp>
      <p:sp>
        <p:nvSpPr>
          <p:cNvPr id="596" name="Прямоугольник 595"/>
          <p:cNvSpPr/>
          <p:nvPr/>
        </p:nvSpPr>
        <p:spPr>
          <a:xfrm>
            <a:off x="26827522" y="17329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трон Раме </a:t>
            </a:r>
            <a:r>
              <a:rPr lang="en-US" sz="1400" dirty="0" smtClean="0"/>
              <a:t>VIII (</a:t>
            </a:r>
            <a:r>
              <a:rPr lang="ru-RU" sz="1400" dirty="0" smtClean="0"/>
              <a:t>Ананда </a:t>
            </a:r>
            <a:r>
              <a:rPr lang="ru-RU" sz="1400" dirty="0" err="1" smtClean="0"/>
              <a:t>Махидон</a:t>
            </a:r>
            <a:r>
              <a:rPr lang="en-US" sz="1400" dirty="0" smtClean="0"/>
              <a:t>)</a:t>
            </a:r>
            <a:endParaRPr lang="ru-RU" sz="1400" dirty="0" smtClean="0"/>
          </a:p>
        </p:txBody>
      </p: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Реформирование армии принцем </a:t>
            </a:r>
            <a:r>
              <a:rPr lang="ru-RU" sz="1400" dirty="0" err="1" smtClean="0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скаутские организации</a:t>
            </a:r>
            <a:endParaRPr lang="ru-RU" sz="1400" dirty="0"/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Общенациональная ирригационная система</a:t>
            </a:r>
            <a:endParaRPr lang="ru-RU" sz="700" dirty="0" smtClean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</a:t>
            </a:r>
            <a:r>
              <a:rPr lang="ru-RU" sz="1400" dirty="0" smtClean="0"/>
              <a:t>кампаний</a:t>
            </a:r>
            <a:endParaRPr lang="ru-RU" sz="1400" dirty="0"/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Южный вопрос</a:t>
            </a:r>
            <a:endParaRPr lang="ru-RU" sz="14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Камбоджу под свою руку</a:t>
            </a:r>
            <a:endParaRPr lang="ru-RU" sz="1400" dirty="0"/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земли в Бирме</a:t>
            </a:r>
            <a:endParaRPr lang="ru-RU" sz="1400" dirty="0"/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 Лаоса</a:t>
            </a:r>
            <a:endParaRPr lang="ru-RU" sz="1400" dirty="0"/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Интегрировать север Аннама</a:t>
            </a:r>
            <a:endParaRPr lang="ru-RU" sz="1400" dirty="0"/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королями реваншистами</a:t>
            </a:r>
            <a:endParaRPr lang="ru-RU" sz="1400" dirty="0"/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25</a:t>
            </a:r>
            <a:endParaRPr lang="ru-RU" sz="24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20701002" y="141545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159 фокусов</a:t>
            </a:r>
            <a:endParaRPr lang="ru-RU" sz="3200" dirty="0"/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3269486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5651016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6831547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4447093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5661741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8009154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4722056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7076293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13265320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stCxn id="146" idx="2"/>
            <a:endCxn id="113" idx="0"/>
          </p:cNvCxnSpPr>
          <p:nvPr/>
        </p:nvCxnSpPr>
        <p:spPr>
          <a:xfrm rot="5400000">
            <a:off x="14439074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16783372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15609619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16855885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15682453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31973036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Переобучение артиллерийских офицеров</a:t>
            </a:r>
            <a:endParaRPr lang="ru-RU" sz="1400" dirty="0"/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33030995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 smtClean="0"/>
              <a:t>Прайи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железнодорожных путей</a:t>
            </a:r>
            <a:endParaRPr lang="ru-RU" sz="1400" dirty="0"/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Проведение </a:t>
            </a:r>
            <a:r>
              <a:rPr lang="ru-RU" sz="1400" dirty="0"/>
              <a:t>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военные школы</a:t>
            </a:r>
            <a:endParaRPr lang="ru-RU" sz="1400" dirty="0"/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тайской бронетехники</a:t>
            </a:r>
            <a:endParaRPr lang="ru-RU" sz="1400" dirty="0"/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Профессиональная </a:t>
            </a:r>
            <a:r>
              <a:rPr lang="ru-RU" sz="1400" dirty="0"/>
              <a:t>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</a:t>
            </a:r>
            <a:r>
              <a:rPr lang="ru-RU" sz="900" dirty="0" smtClean="0"/>
              <a:t>.)</a:t>
            </a:r>
            <a:endParaRPr lang="ru-RU" sz="900" dirty="0"/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Боевая школа </a:t>
            </a:r>
            <a:r>
              <a:rPr lang="ru-RU" sz="1400" dirty="0" err="1" smtClean="0"/>
              <a:t>Чангмая</a:t>
            </a:r>
            <a:r>
              <a:rPr lang="ru-RU" sz="1400" dirty="0" smtClean="0"/>
              <a:t> (там обучались элитные солдаты)</a:t>
            </a:r>
            <a:endParaRPr lang="ru-RU" sz="1400" dirty="0"/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Остановить империализм Японии</a:t>
            </a:r>
            <a:endParaRPr lang="ru-RU" sz="1400" dirty="0"/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Научная группа Юго-Восточной </a:t>
            </a:r>
            <a:r>
              <a:rPr lang="ru-RU" sz="1400" dirty="0"/>
              <a:t>Л</a:t>
            </a:r>
            <a:r>
              <a:rPr lang="ru-RU" sz="1400" dirty="0" smtClean="0"/>
              <a:t>иги</a:t>
            </a:r>
            <a:endParaRPr lang="ru-RU" sz="1400" dirty="0"/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Подавить крыло роялистов в партии</a:t>
            </a:r>
            <a:endParaRPr lang="ru-RU" sz="1400" dirty="0"/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Достичь консенсуса с роялистами</a:t>
            </a:r>
            <a:endParaRPr lang="ru-RU" sz="1400" dirty="0"/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Судьба короны</a:t>
            </a:r>
            <a:endParaRPr lang="ru-RU" sz="1400" dirty="0"/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 rot="16200000">
            <a:off x="5438063" y="18462221"/>
            <a:ext cx="1080000" cy="1045882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smtClean="0"/>
              <a:t>Тонг </a:t>
            </a:r>
            <a:r>
              <a:rPr lang="ru-RU" sz="1600" dirty="0" err="1"/>
              <a:t>Ч</a:t>
            </a:r>
            <a:r>
              <a:rPr lang="ru-RU" sz="1600" dirty="0" err="1" smtClean="0"/>
              <a:t>амсри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smtClean="0"/>
              <a:t>Tong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en-US" sz="1600" dirty="0" err="1"/>
              <a:t>Chaemsri</a:t>
            </a:r>
            <a:endParaRPr lang="en-US" sz="1600" dirty="0"/>
          </a:p>
        </p:txBody>
      </p: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Чистка среди генералитета</a:t>
            </a:r>
            <a:endParaRPr lang="ru-RU" sz="1400" dirty="0"/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1400" dirty="0"/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28144448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востоке</a:t>
            </a:r>
            <a:endParaRPr lang="ru-RU" sz="1400" dirty="0"/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границы на западе и юге</a:t>
            </a:r>
            <a:endParaRPr lang="ru-RU" sz="1400" dirty="0"/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  <a:endParaRPr lang="ru-RU" sz="1400" dirty="0"/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Индокитайского блока поддержи</a:t>
            </a:r>
            <a:endParaRPr lang="ru-RU" sz="1400" dirty="0"/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связи с Германской империей</a:t>
            </a:r>
            <a:endParaRPr lang="ru-RU" sz="14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Научное сотрудничество</a:t>
            </a:r>
            <a:endParaRPr lang="ru-RU" sz="1400" dirty="0"/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  <a:endParaRPr lang="ru-RU" sz="1400" dirty="0"/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Германской Империи</a:t>
            </a:r>
            <a:endParaRPr lang="ru-RU" sz="14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Военный союз</a:t>
            </a:r>
            <a:endParaRPr lang="ru-RU" sz="1400" dirty="0"/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Индокитайские колонии</a:t>
            </a:r>
            <a:endParaRPr lang="ru-RU" sz="1400" dirty="0"/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Бирму</a:t>
            </a:r>
            <a:endParaRPr lang="ru-RU" sz="1400" dirty="0"/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Поделить Малайзию</a:t>
            </a:r>
            <a:endParaRPr lang="ru-RU" sz="1400" dirty="0"/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совместных предприятий</a:t>
            </a:r>
            <a:endParaRPr lang="ru-RU" sz="1400" dirty="0"/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защиту с моря</a:t>
            </a:r>
            <a:endParaRPr lang="ru-RU" sz="1400" dirty="0"/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 smtClean="0"/>
              <a:t>Пибуна</a:t>
            </a:r>
            <a:r>
              <a:rPr lang="ru-RU" sz="1400" dirty="0" smtClean="0"/>
              <a:t> </a:t>
            </a:r>
            <a:r>
              <a:rPr lang="ru-RU" sz="1400" dirty="0" err="1" smtClean="0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Тайное сотрудничество с </a:t>
            </a:r>
            <a:r>
              <a:rPr lang="ru-RU" sz="1400" dirty="0"/>
              <a:t>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 smtClean="0"/>
              <a:t>24</a:t>
            </a:r>
            <a:endParaRPr lang="ru-RU" sz="2400" dirty="0"/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Вложить средства в науку</a:t>
            </a:r>
            <a:endParaRPr lang="ru-RU" sz="1400" dirty="0"/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847540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имени короля </a:t>
            </a:r>
            <a:r>
              <a:rPr lang="ru-RU" sz="1400" dirty="0" err="1" smtClean="0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5905499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5713620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stCxn id="213" idx="2"/>
            <a:endCxn id="236" idx="0"/>
          </p:cNvCxnSpPr>
          <p:nvPr/>
        </p:nvCxnSpPr>
        <p:spPr>
          <a:xfrm rot="5400000">
            <a:off x="8092881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6969744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stCxn id="131" idx="2"/>
            <a:endCxn id="132" idx="0"/>
          </p:cNvCxnSpPr>
          <p:nvPr/>
        </p:nvCxnSpPr>
        <p:spPr>
          <a:xfrm>
            <a:off x="10633811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4527451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9218548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stCxn id="58" idx="2"/>
            <a:endCxn id="95" idx="0"/>
          </p:cNvCxnSpPr>
          <p:nvPr/>
        </p:nvCxnSpPr>
        <p:spPr>
          <a:xfrm rot="16200000" flipH="1">
            <a:off x="6890129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5714810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5699960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6887320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stCxn id="236" idx="2"/>
            <a:endCxn id="95" idx="0"/>
          </p:cNvCxnSpPr>
          <p:nvPr/>
        </p:nvCxnSpPr>
        <p:spPr>
          <a:xfrm rot="16200000" flipH="1">
            <a:off x="8062637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stCxn id="236" idx="2"/>
            <a:endCxn id="126" idx="0"/>
          </p:cNvCxnSpPr>
          <p:nvPr/>
        </p:nvCxnSpPr>
        <p:spPr>
          <a:xfrm rot="16200000" flipH="1">
            <a:off x="10391056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stCxn id="236" idx="2"/>
            <a:endCxn id="132" idx="0"/>
          </p:cNvCxnSpPr>
          <p:nvPr/>
        </p:nvCxnSpPr>
        <p:spPr>
          <a:xfrm rot="16200000" flipH="1">
            <a:off x="9247203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Предоставить военную базу США</a:t>
            </a:r>
            <a:endParaRPr lang="ru-RU" sz="1400" dirty="0"/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Получить лицензии на современную технику</a:t>
            </a:r>
            <a:endParaRPr lang="ru-RU" sz="1400" dirty="0"/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Экономическая помощь США</a:t>
            </a:r>
            <a:endParaRPr lang="ru-RU" sz="1400" dirty="0"/>
          </a:p>
        </p:txBody>
      </p:sp>
      <p:cxnSp>
        <p:nvCxnSpPr>
          <p:cNvPr id="720" name="Прямая со стрелкой 719"/>
          <p:cNvCxnSpPr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Дорога в </a:t>
            </a:r>
            <a:r>
              <a:rPr lang="ru-RU" sz="1400" dirty="0" err="1" smtClean="0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министерство транспорта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1941)</a:t>
            </a:r>
            <a:endParaRPr lang="ru-RU" sz="1400" dirty="0"/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35718216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33146085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Возрождение слоновьей артиллерии</a:t>
            </a:r>
            <a:endParaRPr lang="ru-RU" sz="1400" dirty="0"/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33395381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нефтеперегонного завода</a:t>
            </a:r>
            <a:endParaRPr lang="ru-RU" sz="1400" dirty="0"/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30786732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оружейных заводов</a:t>
            </a:r>
            <a:endParaRPr lang="ru-RU" sz="1400" dirty="0"/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31840609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9777524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династию </a:t>
            </a:r>
            <a:r>
              <a:rPr lang="ru-RU" sz="1400" dirty="0" err="1" smtClean="0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27017</TotalTime>
  <Words>1763</Words>
  <Application>Microsoft Office PowerPoint</Application>
  <PresentationFormat>Произвольный</PresentationFormat>
  <Paragraphs>268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1702</cp:revision>
  <dcterms:created xsi:type="dcterms:W3CDTF">2018-10-23T08:09:21Z</dcterms:created>
  <dcterms:modified xsi:type="dcterms:W3CDTF">2021-08-19T18:27:44Z</dcterms:modified>
</cp:coreProperties>
</file>