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78" y="-322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929681" y="67078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15" name="Прямая со стрелкой 214"/>
          <p:cNvCxnSpPr>
            <a:cxnSpLocks/>
            <a:stCxn id="42" idx="2"/>
            <a:endCxn id="43" idx="0"/>
          </p:cNvCxnSpPr>
          <p:nvPr/>
        </p:nvCxnSpPr>
        <p:spPr>
          <a:xfrm>
            <a:off x="3868117" y="9220962"/>
            <a:ext cx="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cxnSpLocks/>
          </p:cNvCxnSpPr>
          <p:nvPr/>
        </p:nvCxnSpPr>
        <p:spPr>
          <a:xfrm flipV="1">
            <a:off x="19120081" y="3770652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4298956" y="5935231"/>
            <a:ext cx="34182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4228531" y="23360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738229" y="13087716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929681" y="52859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176493" y="81409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 </a:t>
            </a:r>
            <a:r>
              <a:rPr lang="ru-RU" sz="1050" dirty="0"/>
              <a:t>(</a:t>
            </a:r>
            <a:r>
              <a:rPr lang="ru-RU" sz="500" dirty="0"/>
              <a:t>122 000 коммандос, из которых только 39 000 считались подходящими для полевого развертывания. Закон об обороне также запрещал развертывание его членов за пределами юга Африки. [2] 4 сентября генерал Герцог подал в отставку и был заменен генералом </a:t>
            </a:r>
            <a:r>
              <a:rPr lang="ru-RU" sz="500" dirty="0" err="1"/>
              <a:t>Смэтсом</a:t>
            </a:r>
            <a:r>
              <a:rPr lang="ru-RU" sz="500" dirty="0"/>
              <a:t> , а два дня спустя, 6 сентября, Южная Африка объявила войну Германии.</a:t>
            </a:r>
            <a:r>
              <a:rPr lang="ru-RU" sz="1050" dirty="0"/>
              <a:t>)</a:t>
            </a:r>
            <a:endParaRPr lang="ru-RU" sz="500" dirty="0"/>
          </a:p>
        </p:txBody>
      </p:sp>
      <p:sp>
        <p:nvSpPr>
          <p:cNvPr id="750" name="Прямоугольник 749">
            <a:extLst>
              <a:ext uri="{FF2B5EF4-FFF2-40B4-BE49-F238E27FC236}">
                <a16:creationId xmlns:a16="http://schemas.microsoft.com/office/drawing/2014/main" id="{C60663F4-93E7-48C2-A729-0CF3A6AE70E8}"/>
              </a:ext>
            </a:extLst>
          </p:cNvPr>
          <p:cNvSpPr/>
          <p:nvPr/>
        </p:nvSpPr>
        <p:spPr>
          <a:xfrm>
            <a:off x="0" y="10745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закон об обороне Южной Африки</a:t>
            </a:r>
            <a:endParaRPr lang="ru-RU" sz="800" dirty="0"/>
          </a:p>
        </p:txBody>
      </p:sp>
      <p:sp>
        <p:nvSpPr>
          <p:cNvPr id="755" name="Прямоугольник 754">
            <a:extLst>
              <a:ext uri="{FF2B5EF4-FFF2-40B4-BE49-F238E27FC236}">
                <a16:creationId xmlns:a16="http://schemas.microsoft.com/office/drawing/2014/main" id="{407FADE5-2BD4-42E7-964D-CBB0D4267168}"/>
              </a:ext>
            </a:extLst>
          </p:cNvPr>
          <p:cNvSpPr/>
          <p:nvPr/>
        </p:nvSpPr>
        <p:spPr>
          <a:xfrm>
            <a:off x="0" y="-54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наступательной стратегии</a:t>
            </a:r>
            <a:endParaRPr lang="ru-RU" sz="500" dirty="0"/>
          </a:p>
        </p:txBody>
      </p:sp>
      <p:sp>
        <p:nvSpPr>
          <p:cNvPr id="756" name="Прямоугольник 755">
            <a:extLst>
              <a:ext uri="{FF2B5EF4-FFF2-40B4-BE49-F238E27FC236}">
                <a16:creationId xmlns:a16="http://schemas.microsoft.com/office/drawing/2014/main" id="{C7CEC720-AA75-4F6D-998A-75757A64BBA6}"/>
              </a:ext>
            </a:extLst>
          </p:cNvPr>
          <p:cNvSpPr/>
          <p:nvPr/>
        </p:nvSpPr>
        <p:spPr>
          <a:xfrm>
            <a:off x="6633" y="316360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набор чернокожих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448008" y="138554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 </a:t>
            </a:r>
            <a:r>
              <a:rPr lang="ru-RU" sz="500" dirty="0"/>
              <a:t>(Летчиков, набравшись опыта, часто отправляли домой в Союз и не возвращали в течение многих месяцев, после чего условия в пустыне существенно менялись, и от них требовалось набираться опыта на разных самолетах, разных тактиках и операциях с разных баз. Были случаи, когда опытных летчиков-истребителей отправляли обратно в Западную пустыню в качестве пилотов бомбардировщиков для их второго тура, что усугубляло отсутствие преемственности и опыта.)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929681" y="138554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 </a:t>
            </a:r>
            <a:r>
              <a:rPr lang="ru-RU" sz="1050" dirty="0"/>
              <a:t>(SAAF также произвела ряд воздушных асов SAAF времен Второй мировой войны , в том числе Джона </a:t>
            </a:r>
            <a:r>
              <a:rPr lang="ru-RU" sz="1050" dirty="0" err="1"/>
              <a:t>Фроста</a:t>
            </a:r>
            <a:r>
              <a:rPr lang="ru-RU" sz="1050" dirty="0"/>
              <a:t> и Мармадьюка </a:t>
            </a:r>
            <a:r>
              <a:rPr lang="ru-RU" sz="1050" dirty="0" err="1"/>
              <a:t>Паттла</a:t>
            </a:r>
            <a:r>
              <a:rPr lang="ru-RU" sz="1050" dirty="0"/>
              <a:t>)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721047" y="124201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 </a:t>
            </a:r>
            <a:r>
              <a:rPr lang="ru-RU" sz="700" dirty="0"/>
              <a:t>(Мобильное депо ВВС (MAFD) базировалось в Претории . Его роль во время Второй мировой войны заключалась в том, что он был местом, где можно было разместить экипаж в режиме ожидания, прежде чем его отправят в более активную эскадрилью.)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721047" y="109982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 </a:t>
            </a:r>
            <a:r>
              <a:rPr lang="ru-RU" sz="700" dirty="0"/>
              <a:t>(База ВВС </a:t>
            </a:r>
            <a:r>
              <a:rPr lang="ru-RU" sz="700" dirty="0" err="1"/>
              <a:t>Ysterplaat</a:t>
            </a:r>
            <a:r>
              <a:rPr lang="ru-RU" sz="700" dirty="0"/>
              <a:t> ( ICAO : FAYP ) — авиабаза ВВС ЮАР. Он расположен в пригороде Кейптауна </a:t>
            </a:r>
            <a:r>
              <a:rPr lang="ru-RU" sz="700" dirty="0" err="1"/>
              <a:t>Истерплаат</a:t>
            </a:r>
            <a:r>
              <a:rPr lang="ru-RU" sz="700" dirty="0"/>
              <a:t> , на юго-западном побережье Южной Африки . Название </a:t>
            </a:r>
            <a:r>
              <a:rPr lang="ru-RU" sz="700" dirty="0" err="1"/>
              <a:t>Ysterplaat</a:t>
            </a:r>
            <a:r>
              <a:rPr lang="ru-RU" sz="700" dirty="0"/>
              <a:t> на африкаанс происходит от голландского </a:t>
            </a:r>
            <a:r>
              <a:rPr lang="ru-RU" sz="700" dirty="0" err="1"/>
              <a:t>Ijzerplaats</a:t>
            </a:r>
            <a:r>
              <a:rPr lang="ru-RU" sz="700" dirty="0"/>
              <a:t>, что означает «Железное место» или «Железное место» на английском языке.)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265845" y="109982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 </a:t>
            </a:r>
            <a:r>
              <a:rPr lang="ru-RU" sz="500" dirty="0"/>
              <a:t>(Аэропорт Порт-Элизабет был основан в 1929 году в непосредственной близости от города. Первоначально он был основан подполковником Миллером, которому нужен был аэродром для работы почтовой службы между городом и Кейптауном. Официально он был открыт всего девять лет спустя, в 1936 году, с единственной взлетно-посадочной полосой, одним ангаром и бетонным перроном. Однако фундамент этой инфраструктуры будет демонтирован, чтобы освободить место для дополнительной парковки автомобилей.)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265603" y="1242238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</a:t>
            </a:r>
            <a:r>
              <a:rPr lang="ru-RU" sz="500" dirty="0"/>
              <a:t>Во время Второй мировой войны аэродром был расширен для размещения 42-й авиашколы Королевских ВВС и 6-й эскадрильи ВВС ЮАР на южной и восточной сторонах поля. Торговые операции велись с северной стороны. В 1954 году здесь приземлился первый реактивный самолет — пять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Havilland</a:t>
            </a:r>
            <a:r>
              <a:rPr lang="ru-RU" sz="500" dirty="0"/>
              <a:t> </a:t>
            </a:r>
            <a:r>
              <a:rPr lang="ru-RU" sz="500" dirty="0" err="1"/>
              <a:t>Vampire</a:t>
            </a:r>
            <a:r>
              <a:rPr lang="ru-RU" sz="500" dirty="0"/>
              <a:t> FB9 .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579306" y="67078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</a:t>
            </a:r>
            <a:r>
              <a:rPr lang="ru-RU" sz="800" dirty="0"/>
              <a:t>(Расширение обучения К 1939 году было создано еще шесть филиалов: Физическая подготовка Камуфляж, Броня, Химическая война, полковой и коммандос. Около 150 000 курсантов всех рангов прошли обучение в Армейском училище во время войны.) 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354713" y="81409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 </a:t>
            </a:r>
            <a:r>
              <a:rPr lang="ru-RU" sz="1050" dirty="0"/>
              <a:t>(Несколько филиалов также стали самостоятельными школами и переехали в помещения по всей Южной Африке.)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4013657" y="138554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 </a:t>
            </a:r>
            <a:r>
              <a:rPr lang="ru-RU" sz="900" dirty="0"/>
              <a:t>(80 </a:t>
            </a:r>
            <a:r>
              <a:rPr lang="ru-RU" sz="900" dirty="0" err="1"/>
              <a:t>Air</a:t>
            </a:r>
            <a:r>
              <a:rPr lang="ru-RU" sz="900" dirty="0"/>
              <a:t> </a:t>
            </a:r>
            <a:r>
              <a:rPr lang="ru-RU" sz="900" dirty="0" err="1"/>
              <a:t>Navigation</a:t>
            </a:r>
            <a:r>
              <a:rPr lang="ru-RU" sz="900" dirty="0"/>
              <a:t> </a:t>
            </a:r>
            <a:r>
              <a:rPr lang="ru-RU" sz="900" dirty="0" err="1"/>
              <a:t>School</a:t>
            </a:r>
            <a:r>
              <a:rPr lang="ru-RU" sz="900" dirty="0"/>
              <a:t> — подразделение ВВС ЮАР . В настоящее время это школа воздушной навигации, морских операций и выживания на море.)  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8929681" y="2075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354713" y="124240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</a:t>
            </a:r>
            <a:r>
              <a:rPr lang="ru-RU" sz="700" dirty="0"/>
              <a:t>(Надзор за крупной промышленной программой . преобразования гражданских китобоев и рыболовных траулеров в военные суда, несмотря на то, что они очень примитивны, более 80 таких судов впоследствии станут основой военно-морских сил Южной Африки.)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579306" y="109925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579306" y="138554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</a:t>
            </a:r>
            <a:r>
              <a:rPr lang="ru-RU" sz="700" dirty="0"/>
              <a:t>(В 1942 году после успешного объединения SDF и RNVR (SA) возникла единая национальная военно-морская служба, в результате которой были созданы Военно-морские силы Южной Африки (SANF))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810158" y="1242566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</a:t>
            </a:r>
            <a:r>
              <a:rPr lang="ru-RU" sz="500" dirty="0"/>
              <a:t>(Вступление Японии во Вторую мировую войну на стороне держав Оси и их способность угрожать восточному побережью Африки побудили к строительству новой военно-морской базы на острове Солсбери. В процессе этого строительства остров был соединен с материком дамбой, а уровень земли был поднят на три метра. Помимо причалов, в состав базы входили казармы, мастерские, госпиталь, а также учебные заведения. Также были установлены плавучий сухой док и кран . Однако строительство было завершено только после окончания войны. [5])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9268536" y="3189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0162262-496D-43E4-8F2B-B90E7B9A1929}"/>
              </a:ext>
            </a:extLst>
          </p:cNvPr>
          <p:cNvSpPr/>
          <p:nvPr/>
        </p:nvSpPr>
        <p:spPr>
          <a:xfrm>
            <a:off x="6633" y="208360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Признать цветных мысов и индейцев годными к службе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721048" y="81409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5299277" y="4995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2810158" y="52860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</a:t>
            </a:r>
            <a:r>
              <a:rPr lang="ru-RU" sz="500" dirty="0"/>
              <a:t>(1939 году армия дома в Южной Африке была разделена между рядом региональных командований . [15] К ним относятся Капское командование (со штаб-квартирой в замке Доброй Надежды , Кейптаун), Оранжевое командование Свободного государства , </a:t>
            </a:r>
            <a:r>
              <a:rPr lang="ru-RU" sz="500" dirty="0" err="1"/>
              <a:t>Натальское</a:t>
            </a:r>
            <a:r>
              <a:rPr lang="ru-RU" sz="500" dirty="0"/>
              <a:t> командование , </a:t>
            </a:r>
            <a:r>
              <a:rPr lang="ru-RU" sz="500" dirty="0" err="1"/>
              <a:t>Витватерсрандское</a:t>
            </a:r>
            <a:r>
              <a:rPr lang="ru-RU" sz="500" dirty="0"/>
              <a:t> командование (5-я и 9-я бригады плюс </a:t>
            </a:r>
            <a:r>
              <a:rPr lang="ru-RU" sz="500" dirty="0" err="1"/>
              <a:t>Трансваальская</a:t>
            </a:r>
            <a:r>
              <a:rPr lang="ru-RU" sz="500" dirty="0"/>
              <a:t> конная артиллерия ), Робертс-Хайтс и </a:t>
            </a:r>
            <a:r>
              <a:rPr lang="ru-RU" sz="500" dirty="0" err="1"/>
              <a:t>Трансваальское</a:t>
            </a:r>
            <a:r>
              <a:rPr lang="ru-RU" sz="500" dirty="0"/>
              <a:t> командование ( Штаб -квартира Робертс-Хайтс ) </a:t>
            </a:r>
            <a:r>
              <a:rPr lang="ru-RU" sz="500" dirty="0" err="1"/>
              <a:t>иКомандование</a:t>
            </a:r>
            <a:r>
              <a:rPr lang="ru-RU" sz="500" dirty="0"/>
              <a:t> Восточной провинции в Восточном Лондоне .)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6691456" y="233601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 </a:t>
            </a:r>
            <a:r>
              <a:rPr lang="ru-RU" sz="500" dirty="0"/>
              <a:t>(Молодежная лига Африканского национального конгресса ( АНКИЛ ) является молодежным крылом Африканского национального конгресса (АНК). Как указано в ее уставе, Молодежная лига АНК возглавляется Национальным исполнительным комитетом (НИК) и Национальным рабочим комитетом (НРК).)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4013657" y="67078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2810158" y="81409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810158" y="95740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endParaRPr lang="ru-RU" sz="500" dirty="0"/>
          </a:p>
        </p:txBody>
      </p:sp>
      <p:cxnSp>
        <p:nvCxnSpPr>
          <p:cNvPr id="44" name="Shape 248">
            <a:extLst>
              <a:ext uri="{FF2B5EF4-FFF2-40B4-BE49-F238E27FC236}">
                <a16:creationId xmlns:a16="http://schemas.microsoft.com/office/drawing/2014/main" id="{C5406149-8843-4449-8B7D-86A8BACE4508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 rot="5400000">
            <a:off x="3081781" y="5921555"/>
            <a:ext cx="34182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248">
            <a:extLst>
              <a:ext uri="{FF2B5EF4-FFF2-40B4-BE49-F238E27FC236}">
                <a16:creationId xmlns:a16="http://schemas.microsoft.com/office/drawing/2014/main" id="{280B1A26-E857-4911-8026-06220486240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1848434" y="7352131"/>
            <a:ext cx="35307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293332" y="7362678"/>
            <a:ext cx="353070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265603" y="81409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16200000" flipH="1">
            <a:off x="5521054" y="7338454"/>
            <a:ext cx="353070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265603" y="95740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323562" y="9220962"/>
            <a:ext cx="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987640" y="6365922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206789" y="7360111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434511" y="7341021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721047" y="95629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r>
              <a:rPr lang="ru-RU" sz="1400" dirty="0"/>
              <a:t> (ваниль)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779006" y="9220962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174791" y="95740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 (на выбор)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779006" y="12078208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323562" y="12078208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849254" y="11636014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3076157" y="11633703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849253" y="13067443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3077796" y="13065133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294971" y="13078809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521054" y="13052946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205686" y="13073500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964850" y="13041298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810158" y="152852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  <a:endParaRPr lang="ru-RU" sz="500" dirty="0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350856" y="152852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408815" y="13504025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868117" y="13505664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721047" y="15289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232750" y="9220962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965480" y="14475941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206317" y="14508144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90A6A426-8459-491A-95EF-691BEA84E482}"/>
              </a:ext>
            </a:extLst>
          </p:cNvPr>
          <p:cNvSpPr/>
          <p:nvPr/>
        </p:nvSpPr>
        <p:spPr>
          <a:xfrm>
            <a:off x="350856" y="95740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бронеавтомобилей для пустыни (1942)</a:t>
            </a:r>
            <a:endParaRPr lang="ru-RU" sz="500" dirty="0"/>
          </a:p>
        </p:txBody>
      </p:sp>
      <p:cxnSp>
        <p:nvCxnSpPr>
          <p:cNvPr id="141" name="Shape 248">
            <a:extLst>
              <a:ext uri="{FF2B5EF4-FFF2-40B4-BE49-F238E27FC236}">
                <a16:creationId xmlns:a16="http://schemas.microsoft.com/office/drawing/2014/main" id="{060CBC03-6C78-4A13-9A72-BF92B71C90AF}"/>
              </a:ext>
            </a:extLst>
          </p:cNvPr>
          <p:cNvCxnSpPr>
            <a:cxnSpLocks/>
            <a:stCxn id="42" idx="2"/>
            <a:endCxn id="140" idx="0"/>
          </p:cNvCxnSpPr>
          <p:nvPr/>
        </p:nvCxnSpPr>
        <p:spPr>
          <a:xfrm rot="5400000">
            <a:off x="2461931" y="8167846"/>
            <a:ext cx="353070" cy="245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30632</TotalTime>
  <Words>1493</Words>
  <Application>Microsoft Office PowerPoint</Application>
  <PresentationFormat>Произвольный</PresentationFormat>
  <Paragraphs>39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1772</cp:revision>
  <dcterms:created xsi:type="dcterms:W3CDTF">2018-10-23T08:09:21Z</dcterms:created>
  <dcterms:modified xsi:type="dcterms:W3CDTF">2023-02-07T11:56:31Z</dcterms:modified>
</cp:coreProperties>
</file>