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130" d="100"/>
          <a:sy n="130" d="100"/>
        </p:scale>
        <p:origin x="-38292" y="-1008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Христа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племенам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</a:t>
            </a:r>
            <a:r>
              <a:rPr lang="ru-RU" sz="1400" dirty="0"/>
              <a:t/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6324731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Продать запасы </a:t>
            </a:r>
            <a:r>
              <a:rPr lang="ru-RU" sz="1400" dirty="0"/>
              <a:t>у</a:t>
            </a:r>
            <a:r>
              <a:rPr lang="ru-RU" sz="1400" dirty="0" smtClean="0"/>
              <a:t>рана </a:t>
            </a:r>
            <a:r>
              <a:rPr lang="ru-RU" sz="1400" dirty="0"/>
              <a:t>в США </a:t>
            </a:r>
            <a:r>
              <a:rPr lang="ru-RU" sz="900" dirty="0"/>
              <a:t>(ПОКА ЧТО ЭТОГО ФОКУСА НЕ БУДЕТ ДО РЕВОРКА ЯО) </a:t>
            </a:r>
            <a:r>
              <a:rPr lang="ru-RU" sz="200" dirty="0"/>
              <a:t>(Бельгийское 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200" dirty="0" err="1"/>
              <a:t>Шинколобверан</a:t>
            </a:r>
            <a:r>
              <a:rPr lang="ru-RU" sz="200" dirty="0"/>
              <a:t>, необходимый для разработки Манхэттенского проекта , а также Хиросимы , поступил из </a:t>
            </a:r>
            <a:r>
              <a:rPr lang="ru-RU" sz="200" dirty="0" err="1"/>
              <a:t>колонии.и</a:t>
            </a:r>
            <a:r>
              <a:rPr lang="ru-RU" sz="200" dirty="0"/>
              <a:t> Нагасаки о бросании бомб </a:t>
            </a:r>
            <a:r>
              <a:rPr lang="ru-RU" sz="200" dirty="0" err="1"/>
              <a:t>атомикоэна</a:t>
            </a:r>
            <a:r>
              <a:rPr lang="ru-RU" sz="2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7572711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</a:t>
            </a:r>
            <a:r>
              <a:rPr lang="ru-RU" sz="1400" dirty="0" smtClean="0"/>
              <a:t>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7569037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Бельгийский доминион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4855196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 smtClean="0"/>
              <a:t>(</a:t>
            </a:r>
            <a:r>
              <a:rPr lang="ru-RU" sz="900" dirty="0" err="1" smtClean="0"/>
              <a:t>ист</a:t>
            </a:r>
            <a:r>
              <a:rPr lang="ru-RU" sz="900" dirty="0" smtClean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8840736" y="44497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</a:t>
            </a:r>
            <a:r>
              <a:rPr lang="ru-RU" sz="1400" dirty="0" smtClean="0"/>
              <a:t>храма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</a:t>
            </a:r>
            <a:r>
              <a:rPr lang="ru-RU" sz="1400" dirty="0" err="1" smtClean="0"/>
              <a:t>кхакисту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8156795" y="-4781381"/>
            <a:ext cx="421262" cy="18030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9412200" y="-6036787"/>
            <a:ext cx="426456" cy="205465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7797775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9058375" y="5102004"/>
            <a:ext cx="412616" cy="12680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Республики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55077823" y="910551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Пьер </a:t>
            </a:r>
            <a:r>
              <a:rPr lang="en-US" sz="1400" dirty="0" smtClean="0"/>
              <a:t>VII</a:t>
            </a:r>
            <a:endParaRPr lang="ru-RU" sz="1400" dirty="0" smtClean="0"/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>
            <a:off x="42170178" y="9645519"/>
            <a:ext cx="12907645" cy="10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4578071" y="5067136"/>
            <a:ext cx="583074" cy="75147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2095123" y="5064860"/>
            <a:ext cx="572532" cy="7508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5980469" y="1363590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23660633" y="1363590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>
            <a:off x="25776551" y="14175902"/>
            <a:ext cx="2039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5086590" y="12841074"/>
            <a:ext cx="426830" cy="1162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16200000" flipH="1">
            <a:off x="26246508" y="12843982"/>
            <a:ext cx="426830" cy="1157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</a:t>
            </a:r>
            <a:r>
              <a:rPr lang="ru-RU" sz="1400" dirty="0" smtClean="0"/>
              <a:t>дурманов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язычников на севере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 flipH="1">
            <a:off x="48626996" y="7022324"/>
            <a:ext cx="3674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военным </a:t>
            </a:r>
            <a:r>
              <a:rPr lang="ru-RU" sz="1400" dirty="0"/>
              <a:t>командованием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Усиление роли военных в общественной </a:t>
            </a:r>
            <a:r>
              <a:rPr lang="ru-RU" sz="1400" dirty="0"/>
              <a:t>жизни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34744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Приобрести </a:t>
            </a:r>
            <a:r>
              <a:rPr lang="ru-RU" sz="1400" dirty="0" err="1" smtClean="0"/>
              <a:t>Кабинду</a:t>
            </a:r>
            <a:r>
              <a:rPr lang="ru-RU" sz="1400" dirty="0" smtClean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экономические связи с Брюсселем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Независимая экономика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разработки шахт </a:t>
            </a:r>
            <a:r>
              <a:rPr lang="ru-RU" sz="1400" dirty="0" err="1"/>
              <a:t>Катанги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предприятия </a:t>
            </a:r>
            <a:r>
              <a:rPr lang="ru-RU" sz="1400" dirty="0" err="1"/>
              <a:t>Катанги</a:t>
            </a:r>
            <a:r>
              <a:rPr lang="ru-RU" sz="1400" dirty="0"/>
              <a:t>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14744"/>
            <a:ext cx="0" cy="189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408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морской торговли (наше)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нового союзника</a:t>
            </a:r>
            <a:endParaRPr lang="ru-RU" sz="1400" dirty="0"/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доллары в широкий оборот</a:t>
            </a:r>
            <a:endParaRPr lang="ru-RU" sz="14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Уганда (наше)</a:t>
            </a:r>
            <a:endParaRPr lang="ru-RU" sz="14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Среднее Конго (наше)</a:t>
            </a:r>
            <a:endParaRPr lang="ru-RU" sz="14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Советники из </a:t>
            </a:r>
            <a:r>
              <a:rPr lang="ru-RU" sz="1400" dirty="0" err="1" smtClean="0"/>
              <a:t>верхмата</a:t>
            </a:r>
            <a:r>
              <a:rPr lang="ru-RU" sz="1400" dirty="0" smtClean="0"/>
              <a:t> (наше)</a:t>
            </a:r>
            <a:endParaRPr lang="ru-RU" sz="1400" dirty="0"/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167213" y="6645302"/>
            <a:ext cx="428352" cy="75087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</a:t>
            </a:r>
            <a:r>
              <a:rPr lang="ru-RU" sz="1400" dirty="0" smtClean="0"/>
              <a:t>порта</a:t>
            </a:r>
          </a:p>
          <a:p>
            <a:pPr algn="ctr"/>
            <a:r>
              <a:rPr lang="ru-RU" sz="500" dirty="0" smtClean="0"/>
              <a:t>(</a:t>
            </a:r>
            <a:r>
              <a:rPr lang="ru-RU" sz="200" dirty="0" smtClean="0"/>
              <a:t>С </a:t>
            </a:r>
            <a:r>
              <a:rPr lang="ru-RU" sz="200" dirty="0"/>
              <a:t>последней недели января 1943 года весь уран, перевозимый морем, проходил через </a:t>
            </a:r>
            <a:r>
              <a:rPr lang="ru-RU" sz="200" dirty="0" err="1"/>
              <a:t>Матади</a:t>
            </a:r>
            <a:r>
              <a:rPr lang="ru-RU" sz="200" dirty="0"/>
              <a:t>. Теперь уран в запечатанных бочках с </a:t>
            </a:r>
            <a:r>
              <a:rPr lang="ru-RU" sz="200" dirty="0" err="1"/>
              <a:t>пометкой«Особый</a:t>
            </a:r>
            <a:r>
              <a:rPr lang="ru-RU" sz="200" dirty="0"/>
              <a:t> кобальт» был отправлен поездом на север из </a:t>
            </a:r>
            <a:r>
              <a:rPr lang="ru-RU" sz="200" dirty="0" err="1"/>
              <a:t>Шинколобве</a:t>
            </a:r>
            <a:r>
              <a:rPr lang="ru-RU" sz="200" dirty="0"/>
              <a:t> к железнодорожной станции в Порт-Франки (ныне </a:t>
            </a:r>
            <a:r>
              <a:rPr lang="ru-RU" sz="200" dirty="0" err="1"/>
              <a:t>Илебо</a:t>
            </a:r>
            <a:r>
              <a:rPr lang="ru-RU" sz="200" dirty="0"/>
              <a:t>) на реке </a:t>
            </a:r>
            <a:r>
              <a:rPr lang="ru-RU" sz="200" dirty="0" err="1"/>
              <a:t>Касаи</a:t>
            </a:r>
            <a:r>
              <a:rPr lang="ru-RU" sz="200" dirty="0"/>
              <a:t> </a:t>
            </a:r>
            <a:r>
              <a:rPr lang="ru-RU" sz="200" dirty="0" err="1"/>
              <a:t>впровинции</a:t>
            </a:r>
            <a:r>
              <a:rPr lang="ru-RU" sz="200" dirty="0"/>
              <a:t> </a:t>
            </a:r>
            <a:r>
              <a:rPr lang="ru-RU" sz="200" dirty="0" err="1"/>
              <a:t>Касаи</a:t>
            </a:r>
            <a:r>
              <a:rPr lang="ru-RU" sz="200" dirty="0"/>
              <a:t>. Оттуда бочки погрузили на баржи, которые плыли вниз по течению к месту впадения реки </a:t>
            </a:r>
            <a:r>
              <a:rPr lang="ru-RU" sz="200" dirty="0" err="1"/>
              <a:t>Касаи</a:t>
            </a:r>
            <a:r>
              <a:rPr lang="ru-RU" sz="200" dirty="0"/>
              <a:t> в реку Конго, а затем дальше </a:t>
            </a:r>
            <a:r>
              <a:rPr lang="ru-RU" sz="200" dirty="0" err="1"/>
              <a:t>вЛеопольдвиль</a:t>
            </a:r>
            <a:r>
              <a:rPr lang="ru-RU" sz="200" dirty="0"/>
              <a:t> (ныне известный как Киншаса), столицу Конго; в тот момент их отвезли поездом вМатади.32 В рамках Манхэттенского проекта в </a:t>
            </a:r>
            <a:r>
              <a:rPr lang="ru-RU" sz="200" dirty="0" err="1"/>
              <a:t>Конгобыли</a:t>
            </a:r>
            <a:r>
              <a:rPr lang="ru-RU" sz="200" dirty="0"/>
              <a:t> отправлены квалифицированные кадры и оборудование для улучшения железных дорог.33 Это был путь эпических масштабов, пересекший около1500 миль. Хотя это был более безопасный маршрут, чем поездка в </a:t>
            </a:r>
            <a:r>
              <a:rPr lang="ru-RU" sz="200" dirty="0" err="1"/>
              <a:t>Лобито</a:t>
            </a:r>
            <a:r>
              <a:rPr lang="ru-RU" sz="200" dirty="0"/>
              <a:t>, его протяженность и сложность создавали другие риски, как </a:t>
            </a:r>
            <a:r>
              <a:rPr lang="ru-RU" sz="200" dirty="0" err="1"/>
              <a:t>предупреждалгенерала</a:t>
            </a:r>
            <a:r>
              <a:rPr lang="ru-RU" sz="200" dirty="0"/>
              <a:t> </a:t>
            </a:r>
            <a:r>
              <a:rPr lang="ru-RU" sz="200" dirty="0" err="1"/>
              <a:t>Гроувза</a:t>
            </a:r>
            <a:r>
              <a:rPr lang="ru-RU" sz="200" dirty="0"/>
              <a:t> майор Джон </a:t>
            </a:r>
            <a:r>
              <a:rPr lang="ru-RU" sz="200" dirty="0" err="1"/>
              <a:t>Лэнсдейл</a:t>
            </a:r>
            <a:r>
              <a:rPr lang="ru-RU" sz="200" dirty="0"/>
              <a:t> из Манхэттенского проекта. «Есть вероятность, - указал он в меморандуме, - что часть партий, отправленных </a:t>
            </a:r>
            <a:r>
              <a:rPr lang="ru-RU" sz="200" dirty="0" err="1"/>
              <a:t>срудника</a:t>
            </a:r>
            <a:r>
              <a:rPr lang="ru-RU" sz="200" dirty="0"/>
              <a:t>, не будет получена в </a:t>
            </a:r>
            <a:r>
              <a:rPr lang="ru-RU" sz="200" dirty="0" err="1"/>
              <a:t>Матади</a:t>
            </a:r>
            <a:r>
              <a:rPr lang="ru-RU" sz="200" dirty="0"/>
              <a:t>, поскольку партии прибывают в </a:t>
            </a:r>
            <a:r>
              <a:rPr lang="ru-RU" sz="200" dirty="0" err="1"/>
              <a:t>Матади</a:t>
            </a:r>
            <a:r>
              <a:rPr lang="ru-RU" sz="200" dirty="0"/>
              <a:t> по железной дороге, затем речным пароходом и снова по </a:t>
            </a:r>
            <a:r>
              <a:rPr lang="ru-RU" sz="200" dirty="0" err="1"/>
              <a:t>железнойдороге</a:t>
            </a:r>
            <a:r>
              <a:rPr lang="ru-RU" sz="200" dirty="0"/>
              <a:t>» 34. Из </a:t>
            </a:r>
            <a:r>
              <a:rPr lang="ru-RU" sz="200" dirty="0" err="1"/>
              <a:t>Матади</a:t>
            </a:r>
            <a:r>
              <a:rPr lang="ru-RU" sz="200" dirty="0"/>
              <a:t> бочки с ураном были отправлены в США. Перевозка крупных партий урана требовала </a:t>
            </a:r>
            <a:r>
              <a:rPr lang="ru-RU" sz="200" dirty="0" err="1"/>
              <a:t>экстремальныхосторожность</a:t>
            </a:r>
            <a:r>
              <a:rPr lang="ru-RU" sz="200" dirty="0"/>
              <a:t> </a:t>
            </a:r>
            <a:r>
              <a:rPr lang="ru-RU" sz="200" dirty="0" err="1"/>
              <a:t>припланировании</a:t>
            </a:r>
            <a:r>
              <a:rPr lang="ru-RU" sz="200" dirty="0"/>
              <a:t> операций и поставок из-за опасности, исходящей от немецких подводных лодок в Южной Атлантике. После консультаций с </a:t>
            </a:r>
            <a:r>
              <a:rPr lang="ru-RU" sz="200" dirty="0" err="1"/>
              <a:t>транспортнымкорпусом</a:t>
            </a:r>
            <a:r>
              <a:rPr lang="ru-RU" sz="200" dirty="0"/>
              <a:t> армии США было решено, что самый безопасный способ доставки - это быстроходные моторные суда, выходящие из конвоя. Было </a:t>
            </a:r>
            <a:r>
              <a:rPr lang="ru-RU" sz="200" dirty="0" err="1"/>
              <a:t>решеноотправлять</a:t>
            </a:r>
            <a:r>
              <a:rPr lang="ru-RU" sz="200" dirty="0"/>
              <a:t> руду на 16-узловых лодках, которыми управляет американская западноафриканская линия, известная как </a:t>
            </a:r>
            <a:r>
              <a:rPr lang="ru-RU" sz="200" dirty="0" err="1"/>
              <a:t>Barber</a:t>
            </a:r>
            <a:r>
              <a:rPr lang="ru-RU" sz="200" dirty="0"/>
              <a:t> </a:t>
            </a:r>
            <a:r>
              <a:rPr lang="ru-RU" sz="200" dirty="0" err="1"/>
              <a:t>Line</a:t>
            </a:r>
            <a:r>
              <a:rPr lang="ru-RU" sz="200" dirty="0"/>
              <a:t>, </a:t>
            </a:r>
            <a:r>
              <a:rPr lang="ru-RU" sz="200" dirty="0" err="1"/>
              <a:t>котораяобеспечивала</a:t>
            </a:r>
            <a:r>
              <a:rPr lang="ru-RU" sz="200" dirty="0"/>
              <a:t> сообщение между Нью-Йорком и Матади.35 Две партии руды были потеряны в море: одна в конце 1942 года. действиями противника; </a:t>
            </a:r>
            <a:r>
              <a:rPr lang="ru-RU" sz="200" dirty="0" err="1"/>
              <a:t>иодин</a:t>
            </a:r>
            <a:r>
              <a:rPr lang="ru-RU" sz="200" dirty="0"/>
              <a:t> в начале 1943 года в результате морской аварии. При затоплении было потеряно около 200 тонн руды.)</a:t>
            </a:r>
            <a:endParaRPr lang="ru-RU" sz="100" dirty="0"/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сообщения </a:t>
            </a:r>
            <a:r>
              <a:rPr lang="ru-RU" sz="200" dirty="0"/>
              <a:t>(Уран для Манхэттенского проекта также перевозился по воздуху с помощью клиперов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American</a:t>
            </a:r>
            <a:r>
              <a:rPr lang="ru-RU" sz="200" dirty="0"/>
              <a:t> </a:t>
            </a:r>
            <a:r>
              <a:rPr lang="ru-RU" sz="200" dirty="0" err="1"/>
              <a:t>Airways</a:t>
            </a:r>
            <a:r>
              <a:rPr lang="ru-RU" sz="200" dirty="0"/>
              <a:t>. Воздушное сообщение между Бразилией </a:t>
            </a:r>
            <a:r>
              <a:rPr lang="ru-RU" sz="200" dirty="0" err="1"/>
              <a:t>иЗападной</a:t>
            </a:r>
            <a:r>
              <a:rPr lang="ru-RU" sz="200" dirty="0"/>
              <a:t> Африкой было расширено и теперь включает в себя маршрут через Центральную Африку, «в первую очередь для обеспечения </a:t>
            </a:r>
            <a:r>
              <a:rPr lang="ru-RU" sz="200" dirty="0" err="1"/>
              <a:t>поставокурана</a:t>
            </a:r>
            <a:r>
              <a:rPr lang="ru-RU" sz="200" dirty="0"/>
              <a:t> из того места, которое тогда было Бельгийским Конго», - отмечается в исследовании транс-</a:t>
            </a:r>
            <a:r>
              <a:rPr lang="ru-RU" sz="200" dirty="0" err="1"/>
              <a:t>южноатлантического</a:t>
            </a:r>
            <a:r>
              <a:rPr lang="ru-RU" sz="200" dirty="0"/>
              <a:t> воздушного сообщения во времявойны37. Капитан </a:t>
            </a:r>
            <a:r>
              <a:rPr lang="ru-RU" sz="200" dirty="0" err="1"/>
              <a:t>Мариус</a:t>
            </a:r>
            <a:r>
              <a:rPr lang="ru-RU" sz="200" dirty="0"/>
              <a:t> </a:t>
            </a:r>
            <a:r>
              <a:rPr lang="ru-RU" sz="200" dirty="0" err="1"/>
              <a:t>Лодесен</a:t>
            </a:r>
            <a:r>
              <a:rPr lang="ru-RU" sz="200" dirty="0"/>
              <a:t>, пилот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, позже вспоминал, что его вызвали в офис главного пилота, и его начальник, </a:t>
            </a:r>
            <a:r>
              <a:rPr lang="ru-RU" sz="200" dirty="0" err="1"/>
              <a:t>ГорацийБрок</a:t>
            </a:r>
            <a:r>
              <a:rPr lang="ru-RU" sz="200" dirty="0"/>
              <a:t>, сказал, что он должен был отправить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 в </a:t>
            </a:r>
            <a:r>
              <a:rPr lang="ru-RU" sz="200" dirty="0" err="1"/>
              <a:t>Леопольдвиль</a:t>
            </a:r>
            <a:r>
              <a:rPr lang="ru-RU" sz="200" dirty="0"/>
              <a:t> «совершенно секретным рейсом». Когда он спросил, почему его выбрали </a:t>
            </a:r>
            <a:r>
              <a:rPr lang="ru-RU" sz="200" dirty="0" err="1"/>
              <a:t>дляэтого</a:t>
            </a:r>
            <a:r>
              <a:rPr lang="ru-RU" sz="200" dirty="0"/>
              <a:t> специального полета, ему ответили, что это потому, что он единственный </a:t>
            </a:r>
            <a:r>
              <a:rPr lang="ru-RU" sz="200" dirty="0" err="1"/>
              <a:t>пилот.кто</a:t>
            </a:r>
            <a:r>
              <a:rPr lang="ru-RU" sz="200" dirty="0"/>
              <a:t> бывал там раньше. «На обратном рейсе, - </a:t>
            </a:r>
            <a:r>
              <a:rPr lang="ru-RU" sz="200" dirty="0" err="1"/>
              <a:t>проинструктировалиего</a:t>
            </a:r>
            <a:r>
              <a:rPr lang="ru-RU" sz="200" dirty="0"/>
              <a:t>, - остановитесь только на горючее. Без ночевок. Я дам вам двойную команду и капитана Джорджа </a:t>
            </a:r>
            <a:r>
              <a:rPr lang="ru-RU" sz="200" dirty="0" err="1"/>
              <a:t>Даффа</a:t>
            </a:r>
            <a:r>
              <a:rPr lang="ru-RU" sz="200" dirty="0"/>
              <a:t> в качестве второго капитана. </a:t>
            </a:r>
            <a:r>
              <a:rPr lang="ru-RU" sz="200" dirty="0" err="1"/>
              <a:t>Говард</a:t>
            </a:r>
            <a:r>
              <a:rPr lang="ru-RU" sz="200" dirty="0"/>
              <a:t> </a:t>
            </a:r>
            <a:r>
              <a:rPr lang="ru-RU" sz="200" dirty="0" err="1"/>
              <a:t>БрашДин</a:t>
            </a:r>
            <a:r>
              <a:rPr lang="ru-RU" sz="200" dirty="0"/>
              <a:t>, который был менеджером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Africa</a:t>
            </a:r>
            <a:r>
              <a:rPr lang="ru-RU" sz="200" dirty="0"/>
              <a:t>, «будет вашим единственным пассажиром. Ни вопросов, ни ответов. Дин знает, что делать »38. Чтобы </a:t>
            </a:r>
            <a:r>
              <a:rPr lang="ru-RU" sz="200" dirty="0" err="1"/>
              <a:t>этиполеты</a:t>
            </a:r>
            <a:r>
              <a:rPr lang="ru-RU" sz="200" dirty="0"/>
              <a:t> были надежными, США нужно было улучшить средства приземления. В 1942 году офицер разведки ВВС США сообщил о ходе работ </a:t>
            </a:r>
            <a:r>
              <a:rPr lang="ru-RU" sz="200" dirty="0" err="1"/>
              <a:t>построительству</a:t>
            </a:r>
            <a:r>
              <a:rPr lang="ru-RU" sz="200" dirty="0"/>
              <a:t> аэродрома в </a:t>
            </a:r>
            <a:r>
              <a:rPr lang="ru-RU" sz="200" dirty="0" err="1"/>
              <a:t>Элизабетвилле</a:t>
            </a:r>
            <a:r>
              <a:rPr lang="ru-RU" sz="200" dirty="0"/>
              <a:t>, столице </a:t>
            </a:r>
            <a:r>
              <a:rPr lang="ru-RU" sz="200" dirty="0" err="1"/>
              <a:t>Катанги</a:t>
            </a:r>
            <a:r>
              <a:rPr lang="ru-RU" sz="200" dirty="0"/>
              <a:t>. По его словам, это «отличное месторождение» с «очень обширными </a:t>
            </a:r>
            <a:r>
              <a:rPr lang="ru-RU" sz="200" dirty="0" err="1"/>
              <a:t>бензиновымипредприятиями</a:t>
            </a:r>
            <a:r>
              <a:rPr lang="ru-RU" sz="200" dirty="0"/>
              <a:t>». Он добавил, что также строится </a:t>
            </a:r>
            <a:r>
              <a:rPr lang="ru-RU" sz="200" dirty="0" err="1"/>
              <a:t>аэропорт.в</a:t>
            </a:r>
            <a:r>
              <a:rPr lang="ru-RU" sz="200" dirty="0"/>
              <a:t> </a:t>
            </a:r>
            <a:r>
              <a:rPr lang="ru-RU" sz="200" dirty="0" err="1" smtClean="0"/>
              <a:t>Леопольдвиле</a:t>
            </a:r>
            <a:r>
              <a:rPr lang="ru-RU" sz="200" dirty="0"/>
              <a:t>)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Прямоугольник 414"/>
          <p:cNvSpPr/>
          <p:nvPr/>
        </p:nvSpPr>
        <p:spPr>
          <a:xfrm>
            <a:off x="53831351" y="121655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королевский </a:t>
            </a:r>
            <a:r>
              <a:rPr lang="ru-RU" sz="1400" dirty="0" smtClean="0"/>
              <a:t>совет</a:t>
            </a:r>
            <a:endParaRPr lang="ru-RU" sz="200" dirty="0" smtClean="0"/>
          </a:p>
        </p:txBody>
      </p:sp>
      <p:sp>
        <p:nvSpPr>
          <p:cNvPr id="417" name="Прямоугольник 416"/>
          <p:cNvSpPr/>
          <p:nvPr/>
        </p:nvSpPr>
        <p:spPr>
          <a:xfrm>
            <a:off x="51326424" y="1216041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</a:t>
            </a:r>
            <a:r>
              <a:rPr lang="ru-RU" sz="1400" dirty="0" err="1" smtClean="0"/>
              <a:t>маканда</a:t>
            </a:r>
            <a:endParaRPr lang="ru-RU" sz="400" dirty="0" smtClean="0"/>
          </a:p>
        </p:txBody>
      </p:sp>
      <p:sp>
        <p:nvSpPr>
          <p:cNvPr id="418" name="Прямоугольник 417"/>
          <p:cNvSpPr/>
          <p:nvPr/>
        </p:nvSpPr>
        <p:spPr>
          <a:xfrm>
            <a:off x="55077823" y="106110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 smtClean="0"/>
              <a:t>Мбанза</a:t>
            </a:r>
            <a:r>
              <a:rPr lang="ru-RU" sz="1400" dirty="0" smtClean="0"/>
              <a:t>-Конго (у города есть герб для иконки)</a:t>
            </a:r>
          </a:p>
        </p:txBody>
      </p:sp>
      <p:sp>
        <p:nvSpPr>
          <p:cNvPr id="419" name="Прямоугольник 418"/>
          <p:cNvSpPr/>
          <p:nvPr/>
        </p:nvSpPr>
        <p:spPr>
          <a:xfrm>
            <a:off x="50067972" y="1061729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Вернуться к добыче слоновьей кости</a:t>
            </a:r>
          </a:p>
        </p:txBody>
      </p:sp>
      <p:sp>
        <p:nvSpPr>
          <p:cNvPr id="420" name="Прямоугольник 419"/>
          <p:cNvSpPr/>
          <p:nvPr/>
        </p:nvSpPr>
        <p:spPr>
          <a:xfrm>
            <a:off x="5257888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слонов в армии</a:t>
            </a:r>
          </a:p>
        </p:txBody>
      </p:sp>
      <p:sp>
        <p:nvSpPr>
          <p:cNvPr id="421" name="Прямоугольник 420"/>
          <p:cNvSpPr/>
          <p:nvPr/>
        </p:nvSpPr>
        <p:spPr>
          <a:xfrm>
            <a:off x="52578888" y="1365984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Стать центром </a:t>
            </a:r>
            <a:r>
              <a:rPr lang="ru-RU" sz="1400" dirty="0"/>
              <a:t>торговли Африки </a:t>
            </a:r>
            <a:r>
              <a:rPr lang="ru-RU" sz="1100" dirty="0"/>
              <a:t>(</a:t>
            </a:r>
            <a:r>
              <a:rPr lang="ru-RU" sz="1100" dirty="0" err="1"/>
              <a:t>Диогу</a:t>
            </a:r>
            <a:r>
              <a:rPr lang="ru-RU" sz="1100" dirty="0"/>
              <a:t> </a:t>
            </a:r>
            <a:r>
              <a:rPr lang="ru-RU" sz="1100" dirty="0" err="1"/>
              <a:t>Као</a:t>
            </a:r>
            <a:r>
              <a:rPr lang="ru-RU" sz="1100" dirty="0"/>
              <a:t> был первым европейцем, который рассказал о великой империи, которая контролировала торговлю в </a:t>
            </a:r>
            <a:r>
              <a:rPr lang="ru-RU" sz="1100" dirty="0" smtClean="0"/>
              <a:t>регионе)</a:t>
            </a:r>
          </a:p>
        </p:txBody>
      </p:sp>
      <p:sp>
        <p:nvSpPr>
          <p:cNvPr id="422" name="Прямоугольник 421"/>
          <p:cNvSpPr/>
          <p:nvPr/>
        </p:nvSpPr>
        <p:spPr>
          <a:xfrm>
            <a:off x="5758274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smtClean="0"/>
              <a:t>Конго-</a:t>
            </a:r>
            <a:r>
              <a:rPr lang="ru-RU" sz="1400" dirty="0" err="1" smtClean="0"/>
              <a:t>Бразильвиль</a:t>
            </a:r>
            <a:endParaRPr lang="ru-RU" sz="1200" dirty="0" smtClean="0"/>
          </a:p>
        </p:txBody>
      </p:sp>
      <p:sp>
        <p:nvSpPr>
          <p:cNvPr id="424" name="Прямоугольник 423"/>
          <p:cNvSpPr/>
          <p:nvPr/>
        </p:nvSpPr>
        <p:spPr>
          <a:xfrm>
            <a:off x="56330286" y="1216078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федеративное королевство </a:t>
            </a:r>
            <a:r>
              <a:rPr lang="ru-RU" sz="1200" dirty="0" smtClean="0"/>
              <a:t>(</a:t>
            </a:r>
            <a:r>
              <a:rPr lang="ru-RU" sz="1200" dirty="0"/>
              <a:t>Федеративное королевство </a:t>
            </a:r>
            <a:r>
              <a:rPr lang="ru-RU" sz="1200" dirty="0" smtClean="0"/>
              <a:t>Конго-Дина-</a:t>
            </a:r>
            <a:r>
              <a:rPr lang="ru-RU" sz="1200" dirty="0" err="1" smtClean="0"/>
              <a:t>Нза</a:t>
            </a:r>
            <a:r>
              <a:rPr lang="ru-RU" sz="1200" dirty="0" smtClean="0"/>
              <a:t>)</a:t>
            </a:r>
          </a:p>
        </p:txBody>
      </p:sp>
      <p:sp>
        <p:nvSpPr>
          <p:cNvPr id="423" name="Прямоугольник 422"/>
          <p:cNvSpPr/>
          <p:nvPr/>
        </p:nvSpPr>
        <p:spPr>
          <a:xfrm>
            <a:off x="57576752" y="136598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Руанду и Бурунди</a:t>
            </a:r>
            <a:endParaRPr lang="ru-RU" sz="1200" dirty="0" smtClean="0"/>
          </a:p>
        </p:txBody>
      </p:sp>
      <p:sp>
        <p:nvSpPr>
          <p:cNvPr id="425" name="Прямоугольник 424"/>
          <p:cNvSpPr/>
          <p:nvPr/>
        </p:nvSpPr>
        <p:spPr>
          <a:xfrm>
            <a:off x="57576752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королевства </a:t>
            </a:r>
            <a:r>
              <a:rPr lang="ru-RU" sz="1400" dirty="0" err="1" smtClean="0"/>
              <a:t>Донго</a:t>
            </a:r>
            <a:r>
              <a:rPr lang="ru-RU" sz="1400" dirty="0" smtClean="0"/>
              <a:t> и </a:t>
            </a:r>
            <a:r>
              <a:rPr lang="ru-RU" sz="1400" dirty="0" err="1" smtClean="0"/>
              <a:t>Матамба</a:t>
            </a:r>
            <a:r>
              <a:rPr lang="ru-RU" sz="1400" dirty="0"/>
              <a:t> </a:t>
            </a:r>
            <a:r>
              <a:rPr lang="ru-RU" sz="400" dirty="0"/>
              <a:t>(Король Конго также владел несколькими королевствами, по крайней мере, в номинальном вассальном подчинении. К ним относятся королевства </a:t>
            </a:r>
            <a:r>
              <a:rPr lang="ru-RU" sz="400" dirty="0" err="1"/>
              <a:t>Каконго</a:t>
            </a:r>
            <a:r>
              <a:rPr lang="ru-RU" sz="400" dirty="0"/>
              <a:t>, Ангио и </a:t>
            </a:r>
            <a:r>
              <a:rPr lang="ru-RU" sz="400" dirty="0" err="1"/>
              <a:t>Вунгу</a:t>
            </a:r>
            <a:r>
              <a:rPr lang="ru-RU" sz="400" dirty="0"/>
              <a:t> в северном Конго. Королевские титулы, впервые придуманные Альфонсо в 1512 году, называли правителя «королем Конго и лордом </a:t>
            </a:r>
            <a:r>
              <a:rPr lang="ru-RU" sz="400" dirty="0" err="1"/>
              <a:t>Амбундо</a:t>
            </a:r>
            <a:r>
              <a:rPr lang="ru-RU" sz="400" dirty="0"/>
              <a:t> », а позже в титулах был указан ряд других графств, которыми он также правил как «король». Королевства </a:t>
            </a:r>
            <a:r>
              <a:rPr lang="ru-RU" sz="400" dirty="0" err="1"/>
              <a:t>Амбунду</a:t>
            </a:r>
            <a:r>
              <a:rPr lang="ru-RU" sz="400" dirty="0"/>
              <a:t> включали </a:t>
            </a:r>
            <a:r>
              <a:rPr lang="ru-RU" sz="400" dirty="0" err="1"/>
              <a:t>Донго</a:t>
            </a:r>
            <a:r>
              <a:rPr lang="ru-RU" sz="400" dirty="0"/>
              <a:t> (иногда ошибочно называемое «Анголой»), </a:t>
            </a:r>
            <a:r>
              <a:rPr lang="ru-RU" sz="400" dirty="0" err="1"/>
              <a:t>Киссаму</a:t>
            </a:r>
            <a:r>
              <a:rPr lang="ru-RU" sz="400" dirty="0"/>
              <a:t> и </a:t>
            </a:r>
            <a:r>
              <a:rPr lang="ru-RU" sz="400" dirty="0" err="1"/>
              <a:t>Матамбу</a:t>
            </a:r>
            <a:r>
              <a:rPr lang="ru-RU" sz="400" dirty="0"/>
              <a:t>. Все эти королевства находились к югу от Конго и намного дальше от культурного влияния короля, чем северные королевства. Даже более поздние восточные королевства, такие как Конго </a:t>
            </a:r>
            <a:r>
              <a:rPr lang="ru-RU" sz="400" dirty="0" err="1"/>
              <a:t>диа</a:t>
            </a:r>
            <a:r>
              <a:rPr lang="ru-RU" sz="400" dirty="0"/>
              <a:t> </a:t>
            </a:r>
            <a:r>
              <a:rPr lang="ru-RU" sz="400" dirty="0" err="1"/>
              <a:t>Нлаза</a:t>
            </a:r>
            <a:r>
              <a:rPr lang="ru-RU" sz="400" dirty="0"/>
              <a:t>, также упоминались в титулах правителя</a:t>
            </a:r>
            <a:r>
              <a:rPr lang="ru-RU" sz="400" dirty="0" smtClean="0"/>
              <a:t>.)</a:t>
            </a:r>
            <a:endParaRPr lang="ru-RU" sz="300" dirty="0" smtClean="0"/>
          </a:p>
        </p:txBody>
      </p:sp>
      <p:sp>
        <p:nvSpPr>
          <p:cNvPr id="426" name="Прямоугольник 425"/>
          <p:cNvSpPr/>
          <p:nvPr/>
        </p:nvSpPr>
        <p:spPr>
          <a:xfrm>
            <a:off x="55077820" y="136623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королевство языком </a:t>
            </a:r>
            <a:r>
              <a:rPr lang="ru-RU" sz="1400" dirty="0" err="1" smtClean="0"/>
              <a:t>Киконго</a:t>
            </a:r>
            <a:r>
              <a:rPr lang="ru-RU" sz="1400" dirty="0" smtClean="0"/>
              <a:t> </a:t>
            </a:r>
            <a:r>
              <a:rPr lang="ru-RU" sz="900" dirty="0" smtClean="0"/>
              <a:t>(Народы </a:t>
            </a:r>
            <a:r>
              <a:rPr lang="ru-RU" sz="900" dirty="0"/>
              <a:t>Конго разделены на множество подгрупп, в том числе </a:t>
            </a:r>
            <a:r>
              <a:rPr lang="ru-RU" sz="900" dirty="0" err="1"/>
              <a:t>Yombe</a:t>
            </a:r>
            <a:r>
              <a:rPr lang="ru-RU" sz="900" dirty="0"/>
              <a:t> , </a:t>
            </a:r>
            <a:r>
              <a:rPr lang="ru-RU" sz="900" dirty="0" err="1"/>
              <a:t>Beembe</a:t>
            </a:r>
            <a:r>
              <a:rPr lang="ru-RU" sz="900" dirty="0"/>
              <a:t> , </a:t>
            </a:r>
            <a:r>
              <a:rPr lang="ru-RU" sz="900" dirty="0" err="1"/>
              <a:t>Sundi</a:t>
            </a:r>
            <a:r>
              <a:rPr lang="ru-RU" sz="900" dirty="0"/>
              <a:t> и другие, но общий язык, </a:t>
            </a:r>
            <a:r>
              <a:rPr lang="ru-RU" sz="900" dirty="0" err="1"/>
              <a:t>Quicongo</a:t>
            </a:r>
            <a:r>
              <a:rPr lang="ru-RU" sz="900" dirty="0"/>
              <a:t>)</a:t>
            </a:r>
            <a:endParaRPr lang="ru-RU" sz="900" dirty="0" smtClean="0"/>
          </a:p>
        </p:txBody>
      </p:sp>
      <p:cxnSp>
        <p:nvCxnSpPr>
          <p:cNvPr id="427" name="Прямая со стрелкой 426"/>
          <p:cNvCxnSpPr>
            <a:stCxn id="423" idx="2"/>
            <a:endCxn id="425" idx="0"/>
          </p:cNvCxnSpPr>
          <p:nvPr/>
        </p:nvCxnSpPr>
        <p:spPr>
          <a:xfrm>
            <a:off x="58634711" y="14739842"/>
            <a:ext cx="0" cy="20595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Соединительная линия уступом 427"/>
          <p:cNvCxnSpPr>
            <a:stCxn id="244" idx="2"/>
            <a:endCxn id="419" idx="0"/>
          </p:cNvCxnSpPr>
          <p:nvPr/>
        </p:nvCxnSpPr>
        <p:spPr>
          <a:xfrm rot="5400000">
            <a:off x="53414968" y="7896483"/>
            <a:ext cx="431778" cy="50098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244" idx="2"/>
            <a:endCxn id="420" idx="0"/>
          </p:cNvCxnSpPr>
          <p:nvPr/>
        </p:nvCxnSpPr>
        <p:spPr>
          <a:xfrm rot="5400000">
            <a:off x="54674189" y="9148178"/>
            <a:ext cx="424253" cy="2498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244" idx="2"/>
            <a:endCxn id="422" idx="0"/>
          </p:cNvCxnSpPr>
          <p:nvPr/>
        </p:nvCxnSpPr>
        <p:spPr>
          <a:xfrm rot="16200000" flipH="1">
            <a:off x="57176118" y="9145182"/>
            <a:ext cx="424253" cy="250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/>
          <p:cNvCxnSpPr>
            <a:stCxn id="244" idx="2"/>
            <a:endCxn id="418" idx="0"/>
          </p:cNvCxnSpPr>
          <p:nvPr/>
        </p:nvCxnSpPr>
        <p:spPr>
          <a:xfrm>
            <a:off x="56135782" y="10185519"/>
            <a:ext cx="0" cy="425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418" idx="2"/>
            <a:endCxn id="424" idx="0"/>
          </p:cNvCxnSpPr>
          <p:nvPr/>
        </p:nvCxnSpPr>
        <p:spPr>
          <a:xfrm rot="16200000" flipH="1">
            <a:off x="56527140" y="11299683"/>
            <a:ext cx="469746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422" idx="2"/>
            <a:endCxn id="424" idx="0"/>
          </p:cNvCxnSpPr>
          <p:nvPr/>
        </p:nvCxnSpPr>
        <p:spPr>
          <a:xfrm rot="5400000">
            <a:off x="57778968" y="11299049"/>
            <a:ext cx="471016" cy="1252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Соединительная линия уступом 433"/>
          <p:cNvCxnSpPr>
            <a:stCxn id="424" idx="2"/>
            <a:endCxn id="426" idx="0"/>
          </p:cNvCxnSpPr>
          <p:nvPr/>
        </p:nvCxnSpPr>
        <p:spPr>
          <a:xfrm rot="5400000">
            <a:off x="56551234" y="12825333"/>
            <a:ext cx="421557" cy="1252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424" idx="2"/>
            <a:endCxn id="423" idx="0"/>
          </p:cNvCxnSpPr>
          <p:nvPr/>
        </p:nvCxnSpPr>
        <p:spPr>
          <a:xfrm rot="16200000" flipH="1">
            <a:off x="57801951" y="12827082"/>
            <a:ext cx="419054" cy="1246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244" idx="2"/>
            <a:endCxn id="415" idx="0"/>
          </p:cNvCxnSpPr>
          <p:nvPr/>
        </p:nvCxnSpPr>
        <p:spPr>
          <a:xfrm rot="5400000">
            <a:off x="54522537" y="10552292"/>
            <a:ext cx="1980019" cy="1246472"/>
          </a:xfrm>
          <a:prstGeom prst="bentConnector3">
            <a:avLst>
              <a:gd name="adj1" fmla="val 11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Соединительная линия уступом 436"/>
          <p:cNvCxnSpPr>
            <a:stCxn id="424" idx="2"/>
            <a:endCxn id="421" idx="0"/>
          </p:cNvCxnSpPr>
          <p:nvPr/>
        </p:nvCxnSpPr>
        <p:spPr>
          <a:xfrm rot="5400000">
            <a:off x="55303018" y="11574617"/>
            <a:ext cx="419056" cy="37513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417" idx="2"/>
            <a:endCxn id="421" idx="0"/>
          </p:cNvCxnSpPr>
          <p:nvPr/>
        </p:nvCxnSpPr>
        <p:spPr>
          <a:xfrm rot="16200000" flipH="1">
            <a:off x="52800898" y="12823895"/>
            <a:ext cx="419434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244" idx="2"/>
            <a:endCxn id="417" idx="0"/>
          </p:cNvCxnSpPr>
          <p:nvPr/>
        </p:nvCxnSpPr>
        <p:spPr>
          <a:xfrm rot="5400000">
            <a:off x="53272638" y="9297265"/>
            <a:ext cx="1974891" cy="3751399"/>
          </a:xfrm>
          <a:prstGeom prst="bentConnector3">
            <a:avLst>
              <a:gd name="adj1" fmla="val 109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Прямоугольник 439"/>
          <p:cNvSpPr/>
          <p:nvPr/>
        </p:nvSpPr>
        <p:spPr>
          <a:xfrm>
            <a:off x="53831351" y="1510722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Европой</a:t>
            </a:r>
            <a:endParaRPr lang="ru-RU" sz="1200" dirty="0" smtClean="0"/>
          </a:p>
        </p:txBody>
      </p:sp>
      <p:sp>
        <p:nvSpPr>
          <p:cNvPr id="441" name="Прямоугольник 440"/>
          <p:cNvSpPr/>
          <p:nvPr/>
        </p:nvSpPr>
        <p:spPr>
          <a:xfrm>
            <a:off x="51320434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союзников в Африке</a:t>
            </a:r>
            <a:endParaRPr lang="ru-RU" sz="1200" dirty="0" smtClean="0"/>
          </a:p>
        </p:txBody>
      </p:sp>
      <p:cxnSp>
        <p:nvCxnSpPr>
          <p:cNvPr id="442" name="Соединительная линия уступом 441"/>
          <p:cNvCxnSpPr>
            <a:stCxn id="421" idx="2"/>
            <a:endCxn id="440" idx="0"/>
          </p:cNvCxnSpPr>
          <p:nvPr/>
        </p:nvCxnSpPr>
        <p:spPr>
          <a:xfrm rot="16200000" flipH="1">
            <a:off x="54079386" y="14297304"/>
            <a:ext cx="367384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Соединительная линия уступом 442"/>
          <p:cNvCxnSpPr>
            <a:stCxn id="421" idx="2"/>
            <a:endCxn id="441" idx="0"/>
          </p:cNvCxnSpPr>
          <p:nvPr/>
        </p:nvCxnSpPr>
        <p:spPr>
          <a:xfrm rot="5400000">
            <a:off x="52824783" y="14293454"/>
            <a:ext cx="365674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/>
          <p:cNvSpPr/>
          <p:nvPr/>
        </p:nvSpPr>
        <p:spPr>
          <a:xfrm>
            <a:off x="50067970" y="136598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военной промышленности королевства</a:t>
            </a:r>
          </a:p>
        </p:txBody>
      </p:sp>
      <p:cxnSp>
        <p:nvCxnSpPr>
          <p:cNvPr id="445" name="Соединительная линия уступом 444"/>
          <p:cNvCxnSpPr>
            <a:stCxn id="417" idx="2"/>
            <a:endCxn id="444" idx="0"/>
          </p:cNvCxnSpPr>
          <p:nvPr/>
        </p:nvCxnSpPr>
        <p:spPr>
          <a:xfrm rot="5400000">
            <a:off x="51545440" y="12820899"/>
            <a:ext cx="419433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445"/>
          <p:cNvCxnSpPr>
            <a:stCxn id="318" idx="2"/>
            <a:endCxn id="444" idx="0"/>
          </p:cNvCxnSpPr>
          <p:nvPr/>
        </p:nvCxnSpPr>
        <p:spPr>
          <a:xfrm rot="16200000" flipH="1">
            <a:off x="49653913" y="12187826"/>
            <a:ext cx="445099" cy="2498933"/>
          </a:xfrm>
          <a:prstGeom prst="bentConnector3">
            <a:avLst>
              <a:gd name="adj1" fmla="val 533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440" idx="1"/>
            <a:endCxn id="441" idx="3"/>
          </p:cNvCxnSpPr>
          <p:nvPr/>
        </p:nvCxnSpPr>
        <p:spPr>
          <a:xfrm flipH="1" flipV="1">
            <a:off x="53436352" y="15645518"/>
            <a:ext cx="394999" cy="1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Прямоугольник 447"/>
          <p:cNvSpPr/>
          <p:nvPr/>
        </p:nvSpPr>
        <p:spPr>
          <a:xfrm>
            <a:off x="56324288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набор из лояльных племён</a:t>
            </a:r>
            <a:endParaRPr lang="ru-RU" sz="1200" dirty="0" smtClean="0"/>
          </a:p>
        </p:txBody>
      </p:sp>
      <p:cxnSp>
        <p:nvCxnSpPr>
          <p:cNvPr id="449" name="Прямая со стрелкой 448"/>
          <p:cNvCxnSpPr>
            <a:stCxn id="424" idx="2"/>
            <a:endCxn id="448" idx="0"/>
          </p:cNvCxnSpPr>
          <p:nvPr/>
        </p:nvCxnSpPr>
        <p:spPr>
          <a:xfrm flipH="1">
            <a:off x="57382247" y="13240788"/>
            <a:ext cx="5998" cy="1864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Прямоугольник 457"/>
          <p:cNvSpPr/>
          <p:nvPr/>
        </p:nvSpPr>
        <p:spPr>
          <a:xfrm>
            <a:off x="51326424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предприятия</a:t>
            </a:r>
            <a:endParaRPr lang="ru-RU" sz="1200" dirty="0" smtClean="0"/>
          </a:p>
        </p:txBody>
      </p:sp>
      <p:sp>
        <p:nvSpPr>
          <p:cNvPr id="459" name="Прямоугольник 458"/>
          <p:cNvSpPr/>
          <p:nvPr/>
        </p:nvSpPr>
        <p:spPr>
          <a:xfrm>
            <a:off x="53831351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в обмен на уран</a:t>
            </a:r>
            <a:endParaRPr lang="ru-RU" sz="1200" dirty="0" smtClean="0"/>
          </a:p>
        </p:txBody>
      </p:sp>
      <p:cxnSp>
        <p:nvCxnSpPr>
          <p:cNvPr id="472" name="Прямая со стрелкой 471"/>
          <p:cNvCxnSpPr>
            <a:stCxn id="440" idx="2"/>
            <a:endCxn id="459" idx="0"/>
          </p:cNvCxnSpPr>
          <p:nvPr/>
        </p:nvCxnSpPr>
        <p:spPr>
          <a:xfrm>
            <a:off x="54889310" y="16187228"/>
            <a:ext cx="0" cy="612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441" idx="2"/>
            <a:endCxn id="458" idx="0"/>
          </p:cNvCxnSpPr>
          <p:nvPr/>
        </p:nvCxnSpPr>
        <p:spPr>
          <a:xfrm>
            <a:off x="52378393" y="16185518"/>
            <a:ext cx="5990" cy="613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2150754" y="548014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106</a:t>
            </a:r>
            <a:endParaRPr lang="ru-RU" sz="1600" b="1" dirty="0"/>
          </a:p>
        </p:txBody>
      </p:sp>
      <p:cxnSp>
        <p:nvCxnSpPr>
          <p:cNvPr id="451" name="Соединительная линия уступом 450"/>
          <p:cNvCxnSpPr>
            <a:stCxn id="362" idx="2"/>
            <a:endCxn id="363" idx="0"/>
          </p:cNvCxnSpPr>
          <p:nvPr/>
        </p:nvCxnSpPr>
        <p:spPr>
          <a:xfrm rot="16200000" flipH="1">
            <a:off x="46441124" y="12921356"/>
            <a:ext cx="1866818" cy="2504925"/>
          </a:xfrm>
          <a:prstGeom prst="bentConnector3">
            <a:avLst>
              <a:gd name="adj1" fmla="val 113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27205</TotalTime>
  <Words>1550</Words>
  <Application>Microsoft Office PowerPoint</Application>
  <PresentationFormat>Произвольный</PresentationFormat>
  <Paragraphs>163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1628</cp:revision>
  <dcterms:created xsi:type="dcterms:W3CDTF">2018-10-23T08:09:21Z</dcterms:created>
  <dcterms:modified xsi:type="dcterms:W3CDTF">2022-01-11T10:43:04Z</dcterms:modified>
</cp:coreProperties>
</file>