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58" r:id="rId3"/>
  </p:sldIdLst>
  <p:sldSz cx="21912263" cy="14417675"/>
  <p:notesSz cx="6858000" cy="9144000"/>
  <p:defaultTextStyle>
    <a:defPPr>
      <a:defRPr lang="ru-RU"/>
    </a:defPPr>
    <a:lvl1pPr marL="0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1pPr>
    <a:lvl2pPr marL="871887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2pPr>
    <a:lvl3pPr marL="1743774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3pPr>
    <a:lvl4pPr marL="2615661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4pPr>
    <a:lvl5pPr marL="3487547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5pPr>
    <a:lvl6pPr marL="4359434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6pPr>
    <a:lvl7pPr marL="5231322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7pPr>
    <a:lvl8pPr marL="6103208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8pPr>
    <a:lvl9pPr marL="6975095" algn="l" defTabSz="1743774" rtl="0" eaLnBrk="1" latinLnBrk="0" hangingPunct="1">
      <a:defRPr sz="34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 autoAdjust="0"/>
    <p:restoredTop sz="96310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84E0-A854-47CA-9525-4CE3B86A1CC4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1143000"/>
            <a:ext cx="4689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D9FE9-9B79-459C-800D-00E7A1E035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D9FE9-9B79-459C-800D-00E7A1E035B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3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95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4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89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08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1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9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2966C-2EDD-4987-B46A-892CC803ABB7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CFFC-04E4-443A-BCCE-5AADE64692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06648" y="1834064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Кипящий котёл казахской интеллигенции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81455" y="2913614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Изгнать христианских миссионеров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656025" y="2912151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Завозить литературу из СССР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099902" y="2912150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Городской отдел народного образования в </a:t>
            </a:r>
            <a:r>
              <a:rPr lang="ru-RU" sz="1100" dirty="0" err="1">
                <a:solidFill>
                  <a:schemeClr val="bg1"/>
                </a:solidFill>
              </a:rPr>
              <a:t>Чугучаке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379329" y="5073707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Победа над безграмотностью</a:t>
            </a:r>
            <a:r>
              <a:rPr lang="en-US" sz="1100" dirty="0">
                <a:solidFill>
                  <a:schemeClr val="bg1"/>
                </a:solidFill>
              </a:rPr>
              <a:t> (</a:t>
            </a:r>
            <a:r>
              <a:rPr lang="ru-RU" sz="1100" dirty="0">
                <a:solidFill>
                  <a:schemeClr val="bg1"/>
                </a:solidFill>
              </a:rPr>
              <a:t>классику с полумесяцем</a:t>
            </a:r>
            <a:r>
              <a:rPr lang="en-US" sz="1100" dirty="0">
                <a:solidFill>
                  <a:schemeClr val="bg1"/>
                </a:solidFill>
              </a:rPr>
              <a:t>)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06459" y="3991419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Переименовать школы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402" y="2912151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Речная торговля на Иртыше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5402" y="397730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Речная торговля на Или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819276" y="507376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Поддержка казахской культуры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78184" y="3977305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Связаться с казахскими кочевниками</a:t>
            </a:r>
          </a:p>
        </p:txBody>
      </p:sp>
      <p:cxnSp>
        <p:nvCxnSpPr>
          <p:cNvPr id="17" name="Соединительная линия уступом 16"/>
          <p:cNvCxnSpPr>
            <a:stCxn id="4" idx="2"/>
            <a:endCxn id="6" idx="0"/>
          </p:cNvCxnSpPr>
          <p:nvPr/>
        </p:nvCxnSpPr>
        <p:spPr>
          <a:xfrm rot="5400000">
            <a:off x="2828613" y="1981707"/>
            <a:ext cx="410266" cy="1450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4" idx="2"/>
            <a:endCxn id="10" idx="0"/>
          </p:cNvCxnSpPr>
          <p:nvPr/>
        </p:nvCxnSpPr>
        <p:spPr>
          <a:xfrm rot="5400000">
            <a:off x="2103301" y="1256394"/>
            <a:ext cx="410266" cy="2901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4" idx="2"/>
            <a:endCxn id="7" idx="0"/>
          </p:cNvCxnSpPr>
          <p:nvPr/>
        </p:nvCxnSpPr>
        <p:spPr>
          <a:xfrm rot="5400000">
            <a:off x="3550552" y="2703644"/>
            <a:ext cx="410265" cy="6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" idx="2"/>
            <a:endCxn id="11" idx="0"/>
          </p:cNvCxnSpPr>
          <p:nvPr/>
        </p:nvCxnSpPr>
        <p:spPr>
          <a:xfrm>
            <a:off x="857811" y="3579971"/>
            <a:ext cx="0" cy="39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656023" y="397730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Пригласить советских помощников (ком-строителей)</a:t>
            </a:r>
          </a:p>
        </p:txBody>
      </p:sp>
      <p:cxnSp>
        <p:nvCxnSpPr>
          <p:cNvPr id="23" name="Прямая со стрелкой 22"/>
          <p:cNvCxnSpPr>
            <a:stCxn id="6" idx="2"/>
            <a:endCxn id="22" idx="0"/>
          </p:cNvCxnSpPr>
          <p:nvPr/>
        </p:nvCxnSpPr>
        <p:spPr>
          <a:xfrm flipH="1">
            <a:off x="2308432" y="3579971"/>
            <a:ext cx="2" cy="3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948236" y="5079534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Собственное речное судостроение</a:t>
            </a:r>
          </a:p>
        </p:txBody>
      </p:sp>
      <p:cxnSp>
        <p:nvCxnSpPr>
          <p:cNvPr id="25" name="Соединительная линия уступом 24"/>
          <p:cNvCxnSpPr>
            <a:stCxn id="11" idx="2"/>
            <a:endCxn id="24" idx="0"/>
          </p:cNvCxnSpPr>
          <p:nvPr/>
        </p:nvCxnSpPr>
        <p:spPr>
          <a:xfrm rot="16200000" flipH="1">
            <a:off x="1012026" y="4490914"/>
            <a:ext cx="434405" cy="742834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22" idx="2"/>
            <a:endCxn id="24" idx="0"/>
          </p:cNvCxnSpPr>
          <p:nvPr/>
        </p:nvCxnSpPr>
        <p:spPr>
          <a:xfrm rot="5400000">
            <a:off x="1737336" y="4508437"/>
            <a:ext cx="434407" cy="70778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539043" y="398279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Стимулировать создание газет и журналов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5262726" y="5073497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Сбор средств для антияпонской войны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903215" y="1834063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Тлеющие шансы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183854" y="2912151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Открыть склады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626266" y="2912151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Боевые отряды кочевников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12468815" y="398999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Поиск монгольской помощи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3903215" y="3992254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Поиск советской помощи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8841954" y="6169588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Де-факто новый дубань провинции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9557580" y="7234738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Воплотить коалиционное правительство в жизнь</a:t>
            </a:r>
          </a:p>
        </p:txBody>
      </p:sp>
      <p:cxnSp>
        <p:nvCxnSpPr>
          <p:cNvPr id="44" name="Соединительная линия уступом 43"/>
          <p:cNvCxnSpPr>
            <a:stCxn id="42" idx="2"/>
          </p:cNvCxnSpPr>
          <p:nvPr/>
        </p:nvCxnSpPr>
        <p:spPr>
          <a:xfrm rot="5400000">
            <a:off x="8935191" y="6681919"/>
            <a:ext cx="403682" cy="714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3178970" y="723532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Создать партию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136556" y="7234739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Настоящее равноправие наций и религий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1040175" y="10479665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Дополнительная опора на советские поставки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6071353" y="723473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Дать свободу уйгурам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7431513" y="8312242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Помощь с переселением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1040175" y="9387006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Восстановления советского контроля над ресурсами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3904437" y="6142857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Казахская народная республика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2459033" y="8312243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Программа поддержки кочевников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2367016" y="724155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Казахская армия</a:t>
            </a:r>
          </a:p>
        </p:txBody>
      </p:sp>
      <p:sp>
        <p:nvSpPr>
          <p:cNvPr id="55" name="Двойная стрелка влево/вправо 54"/>
          <p:cNvSpPr/>
          <p:nvPr/>
        </p:nvSpPr>
        <p:spPr>
          <a:xfrm>
            <a:off x="10141497" y="6398197"/>
            <a:ext cx="3762939" cy="18165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56" name="Соединительная линия уступом 55"/>
          <p:cNvCxnSpPr>
            <a:stCxn id="42" idx="2"/>
            <a:endCxn id="43" idx="0"/>
          </p:cNvCxnSpPr>
          <p:nvPr/>
        </p:nvCxnSpPr>
        <p:spPr>
          <a:xfrm rot="16200000" flipH="1">
            <a:off x="9653512" y="6678260"/>
            <a:ext cx="397329" cy="715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46" idx="2"/>
            <a:endCxn id="49" idx="0"/>
          </p:cNvCxnSpPr>
          <p:nvPr/>
        </p:nvCxnSpPr>
        <p:spPr>
          <a:xfrm rot="5400000">
            <a:off x="8231603" y="7754880"/>
            <a:ext cx="409682" cy="705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8861394" y="8312242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Политика двух стульев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8148955" y="9395438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Поездка в Нанкин</a:t>
            </a:r>
          </a:p>
        </p:txBody>
      </p:sp>
      <p:cxnSp>
        <p:nvCxnSpPr>
          <p:cNvPr id="60" name="Соединительная линия уступом 59"/>
          <p:cNvCxnSpPr>
            <a:stCxn id="46" idx="2"/>
            <a:endCxn id="58" idx="0"/>
          </p:cNvCxnSpPr>
          <p:nvPr/>
        </p:nvCxnSpPr>
        <p:spPr>
          <a:xfrm rot="16200000" flipH="1">
            <a:off x="8946543" y="7744982"/>
            <a:ext cx="409682" cy="724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43" idx="2"/>
            <a:endCxn id="58" idx="0"/>
          </p:cNvCxnSpPr>
          <p:nvPr/>
        </p:nvCxnSpPr>
        <p:spPr>
          <a:xfrm rot="5400000">
            <a:off x="9657055" y="7759307"/>
            <a:ext cx="409683" cy="696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8" idx="2"/>
            <a:endCxn id="50" idx="0"/>
          </p:cNvCxnSpPr>
          <p:nvPr/>
        </p:nvCxnSpPr>
        <p:spPr>
          <a:xfrm rot="16200000" flipH="1">
            <a:off x="10399722" y="8094143"/>
            <a:ext cx="406943" cy="217878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58" idx="2"/>
            <a:endCxn id="59" idx="0"/>
          </p:cNvCxnSpPr>
          <p:nvPr/>
        </p:nvCxnSpPr>
        <p:spPr>
          <a:xfrm rot="5400000">
            <a:off x="8949897" y="8831531"/>
            <a:ext cx="415375" cy="712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0" idx="2"/>
            <a:endCxn id="47" idx="0"/>
          </p:cNvCxnSpPr>
          <p:nvPr/>
        </p:nvCxnSpPr>
        <p:spPr>
          <a:xfrm>
            <a:off x="11692584" y="10054827"/>
            <a:ext cx="0" cy="42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8864347" y="10488096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Разместить гарнизон НРА</a:t>
            </a:r>
          </a:p>
        </p:txBody>
      </p:sp>
      <p:cxnSp>
        <p:nvCxnSpPr>
          <p:cNvPr id="66" name="Прямая со стрелкой 65"/>
          <p:cNvCxnSpPr>
            <a:stCxn id="59" idx="2"/>
            <a:endCxn id="65" idx="0"/>
          </p:cNvCxnSpPr>
          <p:nvPr/>
        </p:nvCxnSpPr>
        <p:spPr>
          <a:xfrm rot="16200000" flipH="1">
            <a:off x="8946642" y="9917981"/>
            <a:ext cx="424837" cy="715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2467702" y="939543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Напечатать тенге</a:t>
            </a:r>
          </a:p>
        </p:txBody>
      </p:sp>
      <p:cxnSp>
        <p:nvCxnSpPr>
          <p:cNvPr id="68" name="Соединительная линия уступом 67"/>
          <p:cNvCxnSpPr>
            <a:stCxn id="51" idx="2"/>
            <a:endCxn id="45" idx="0"/>
          </p:cNvCxnSpPr>
          <p:nvPr/>
        </p:nvCxnSpPr>
        <p:spPr>
          <a:xfrm rot="5400000">
            <a:off x="13981789" y="6660269"/>
            <a:ext cx="424648" cy="725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/>
          <p:cNvSpPr/>
          <p:nvPr/>
        </p:nvSpPr>
        <p:spPr>
          <a:xfrm>
            <a:off x="14635907" y="10474850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Судьба империалистов и колонизаторов</a:t>
            </a:r>
          </a:p>
        </p:txBody>
      </p:sp>
      <p:cxnSp>
        <p:nvCxnSpPr>
          <p:cNvPr id="74" name="Соединительная линия уступом 73"/>
          <p:cNvCxnSpPr>
            <a:stCxn id="45" idx="2"/>
            <a:endCxn id="53" idx="0"/>
          </p:cNvCxnSpPr>
          <p:nvPr/>
        </p:nvCxnSpPr>
        <p:spPr>
          <a:xfrm rot="5400000">
            <a:off x="13266863" y="7747727"/>
            <a:ext cx="409096" cy="719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4543058" y="832517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Купить военный завод</a:t>
            </a:r>
          </a:p>
        </p:txBody>
      </p:sp>
      <p:cxnSp>
        <p:nvCxnSpPr>
          <p:cNvPr id="84" name="Соединительная линия уступом 83"/>
          <p:cNvCxnSpPr>
            <a:stCxn id="54" idx="2"/>
            <a:endCxn id="82" idx="0"/>
          </p:cNvCxnSpPr>
          <p:nvPr/>
        </p:nvCxnSpPr>
        <p:spPr>
          <a:xfrm rot="16200000" flipH="1">
            <a:off x="3899545" y="7029256"/>
            <a:ext cx="415802" cy="2176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65" idx="2"/>
            <a:endCxn id="130" idx="0"/>
          </p:cNvCxnSpPr>
          <p:nvPr/>
        </p:nvCxnSpPr>
        <p:spPr>
          <a:xfrm>
            <a:off x="9516756" y="11155917"/>
            <a:ext cx="3247" cy="40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1040175" y="11547608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Окончательный разрыв с Китаем</a:t>
            </a:r>
          </a:p>
        </p:txBody>
      </p:sp>
      <p:cxnSp>
        <p:nvCxnSpPr>
          <p:cNvPr id="89" name="Прямая со стрелкой 88"/>
          <p:cNvCxnSpPr>
            <a:stCxn id="47" idx="2"/>
            <a:endCxn id="88" idx="0"/>
          </p:cNvCxnSpPr>
          <p:nvPr/>
        </p:nvCxnSpPr>
        <p:spPr>
          <a:xfrm>
            <a:off x="11692584" y="11147486"/>
            <a:ext cx="0" cy="40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 90"/>
          <p:cNvSpPr/>
          <p:nvPr/>
        </p:nvSpPr>
        <p:spPr>
          <a:xfrm>
            <a:off x="200518" y="8325177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Борьба с китайской угрозой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3180393" y="10474850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Продолжить традицию трёхлетних планов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13908675" y="939543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Казахская киностудия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17494431" y="7234738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Казахский университет</a:t>
            </a:r>
          </a:p>
        </p:txBody>
      </p:sp>
      <p:cxnSp>
        <p:nvCxnSpPr>
          <p:cNvPr id="106" name="Соединительная линия уступом 105"/>
          <p:cNvCxnSpPr>
            <a:stCxn id="54" idx="2"/>
            <a:endCxn id="91" idx="0"/>
          </p:cNvCxnSpPr>
          <p:nvPr/>
        </p:nvCxnSpPr>
        <p:spPr>
          <a:xfrm rot="5400000">
            <a:off x="1728276" y="7034027"/>
            <a:ext cx="415801" cy="2166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200518" y="9388311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Укрепления на новой границе</a:t>
            </a:r>
          </a:p>
        </p:txBody>
      </p:sp>
      <p:cxnSp>
        <p:nvCxnSpPr>
          <p:cNvPr id="119" name="Прямая со стрелкой 118"/>
          <p:cNvCxnSpPr>
            <a:stCxn id="91" idx="2"/>
            <a:endCxn id="117" idx="0"/>
          </p:cNvCxnSpPr>
          <p:nvPr/>
        </p:nvCxnSpPr>
        <p:spPr>
          <a:xfrm>
            <a:off x="852927" y="8992998"/>
            <a:ext cx="0" cy="3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1652822" y="8325176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Мобильная армия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3105126" y="8328430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Партизанская армия</a:t>
            </a:r>
          </a:p>
        </p:txBody>
      </p:sp>
      <p:cxnSp>
        <p:nvCxnSpPr>
          <p:cNvPr id="122" name="Соединительная линия уступом 121"/>
          <p:cNvCxnSpPr>
            <a:stCxn id="54" idx="2"/>
            <a:endCxn id="120" idx="0"/>
          </p:cNvCxnSpPr>
          <p:nvPr/>
        </p:nvCxnSpPr>
        <p:spPr>
          <a:xfrm rot="5400000">
            <a:off x="2454428" y="7760179"/>
            <a:ext cx="415800" cy="714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54" idx="2"/>
            <a:endCxn id="121" idx="0"/>
          </p:cNvCxnSpPr>
          <p:nvPr/>
        </p:nvCxnSpPr>
        <p:spPr>
          <a:xfrm rot="16200000" flipH="1">
            <a:off x="3178953" y="7749848"/>
            <a:ext cx="419054" cy="738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1652822" y="9388311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Конезаводы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3105126" y="9393372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Составить точные карты</a:t>
            </a:r>
          </a:p>
        </p:txBody>
      </p:sp>
      <p:cxnSp>
        <p:nvCxnSpPr>
          <p:cNvPr id="126" name="Прямая со стрелкой 125"/>
          <p:cNvCxnSpPr>
            <a:stCxn id="120" idx="2"/>
            <a:endCxn id="124" idx="0"/>
          </p:cNvCxnSpPr>
          <p:nvPr/>
        </p:nvCxnSpPr>
        <p:spPr>
          <a:xfrm>
            <a:off x="2305231" y="8992997"/>
            <a:ext cx="0" cy="3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21" idx="2"/>
            <a:endCxn id="125" idx="0"/>
          </p:cNvCxnSpPr>
          <p:nvPr/>
        </p:nvCxnSpPr>
        <p:spPr>
          <a:xfrm>
            <a:off x="3757535" y="8996251"/>
            <a:ext cx="0" cy="39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Двойная стрелка влево/вправо 127"/>
          <p:cNvSpPr/>
          <p:nvPr/>
        </p:nvSpPr>
        <p:spPr>
          <a:xfrm>
            <a:off x="2957640" y="8509907"/>
            <a:ext cx="147486" cy="25928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8867594" y="11559030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Войти в налоговую систему республики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7424152" y="11556039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Созыв законодательного собрания</a:t>
            </a:r>
          </a:p>
        </p:txBody>
      </p:sp>
      <p:sp>
        <p:nvSpPr>
          <p:cNvPr id="139" name="Прямоугольник 138"/>
          <p:cNvSpPr/>
          <p:nvPr/>
        </p:nvSpPr>
        <p:spPr>
          <a:xfrm>
            <a:off x="18948950" y="6142203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Скинуть маску большевизма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18945948" y="723836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Провозгласить ханство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20382473" y="723836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Ликвидировать большевистских шпионов</a:t>
            </a:r>
          </a:p>
        </p:txBody>
      </p:sp>
      <p:sp>
        <p:nvSpPr>
          <p:cNvPr id="145" name="Двойная стрелка влево/вправо 144"/>
          <p:cNvSpPr/>
          <p:nvPr/>
        </p:nvSpPr>
        <p:spPr>
          <a:xfrm>
            <a:off x="15221613" y="6390749"/>
            <a:ext cx="3727338" cy="18910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55" name="Прямоугольник 154"/>
          <p:cNvSpPr/>
          <p:nvPr/>
        </p:nvSpPr>
        <p:spPr>
          <a:xfrm>
            <a:off x="18948950" y="831760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Создание полноценных госорганов</a:t>
            </a:r>
          </a:p>
        </p:txBody>
      </p:sp>
      <p:sp>
        <p:nvSpPr>
          <p:cNvPr id="156" name="Прямоугольник 155"/>
          <p:cNvSpPr/>
          <p:nvPr/>
        </p:nvSpPr>
        <p:spPr>
          <a:xfrm>
            <a:off x="18219616" y="939815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Расцвет казахской культуры</a:t>
            </a:r>
          </a:p>
        </p:txBody>
      </p:sp>
      <p:cxnSp>
        <p:nvCxnSpPr>
          <p:cNvPr id="158" name="Соединительная линия уступом 157"/>
          <p:cNvCxnSpPr>
            <a:stCxn id="51" idx="2"/>
            <a:endCxn id="48" idx="0"/>
          </p:cNvCxnSpPr>
          <p:nvPr/>
        </p:nvCxnSpPr>
        <p:spPr>
          <a:xfrm rot="16200000" flipH="1">
            <a:off x="15428274" y="5939250"/>
            <a:ext cx="424060" cy="216691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39" idx="2"/>
            <a:endCxn id="48" idx="0"/>
          </p:cNvCxnSpPr>
          <p:nvPr/>
        </p:nvCxnSpPr>
        <p:spPr>
          <a:xfrm rot="5400000">
            <a:off x="17950204" y="5583583"/>
            <a:ext cx="424714" cy="287759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9664573" y="940167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Установить финансовую стабильность</a:t>
            </a:r>
          </a:p>
        </p:txBody>
      </p:sp>
      <p:cxnSp>
        <p:nvCxnSpPr>
          <p:cNvPr id="182" name="Соединительная линия уступом 181"/>
          <p:cNvCxnSpPr>
            <a:stCxn id="4" idx="2"/>
            <a:endCxn id="5" idx="0"/>
          </p:cNvCxnSpPr>
          <p:nvPr/>
        </p:nvCxnSpPr>
        <p:spPr>
          <a:xfrm rot="16200000" flipH="1">
            <a:off x="4990596" y="1270345"/>
            <a:ext cx="411729" cy="2874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13" idx="2"/>
            <a:endCxn id="32" idx="0"/>
          </p:cNvCxnSpPr>
          <p:nvPr/>
        </p:nvCxnSpPr>
        <p:spPr>
          <a:xfrm rot="5400000">
            <a:off x="6058679" y="4501582"/>
            <a:ext cx="428371" cy="715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542314" y="2912149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Собрать завод из Германии</a:t>
            </a:r>
          </a:p>
        </p:txBody>
      </p:sp>
      <p:sp>
        <p:nvSpPr>
          <p:cNvPr id="193" name="Прямоугольник 192"/>
          <p:cNvSpPr/>
          <p:nvPr/>
        </p:nvSpPr>
        <p:spPr>
          <a:xfrm>
            <a:off x="10292320" y="8314400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Сохранение позиций местных элит</a:t>
            </a:r>
          </a:p>
        </p:txBody>
      </p:sp>
      <p:cxnSp>
        <p:nvCxnSpPr>
          <p:cNvPr id="196" name="Соединительная линия уступом 195"/>
          <p:cNvCxnSpPr/>
          <p:nvPr/>
        </p:nvCxnSpPr>
        <p:spPr>
          <a:xfrm rot="16200000" flipH="1">
            <a:off x="10371440" y="7741110"/>
            <a:ext cx="411841" cy="7347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15323081" y="830871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Национальное возрождение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14629642" y="7230405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Революция князей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15333327" y="939186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Подготовка собственных специалистов</a:t>
            </a:r>
          </a:p>
        </p:txBody>
      </p:sp>
      <p:sp>
        <p:nvSpPr>
          <p:cNvPr id="201" name="Прямоугольник 200"/>
          <p:cNvSpPr/>
          <p:nvPr/>
        </p:nvSpPr>
        <p:spPr>
          <a:xfrm>
            <a:off x="13908676" y="832521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Призвать казахов осаживаться</a:t>
            </a:r>
          </a:p>
        </p:txBody>
      </p:sp>
      <p:sp>
        <p:nvSpPr>
          <p:cNvPr id="202" name="Прямоугольник 201"/>
          <p:cNvSpPr/>
          <p:nvPr/>
        </p:nvSpPr>
        <p:spPr>
          <a:xfrm>
            <a:off x="6702291" y="9387005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Трасса К</a:t>
            </a:r>
          </a:p>
        </p:txBody>
      </p:sp>
      <p:cxnSp>
        <p:nvCxnSpPr>
          <p:cNvPr id="204" name="Прямая со стрелкой 203"/>
          <p:cNvCxnSpPr>
            <a:stCxn id="58" idx="2"/>
            <a:endCxn id="202" idx="0"/>
          </p:cNvCxnSpPr>
          <p:nvPr/>
        </p:nvCxnSpPr>
        <p:spPr>
          <a:xfrm rot="5400000">
            <a:off x="8230781" y="8103983"/>
            <a:ext cx="406942" cy="2159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7" idx="2"/>
            <a:endCxn id="9" idx="0"/>
          </p:cNvCxnSpPr>
          <p:nvPr/>
        </p:nvCxnSpPr>
        <p:spPr>
          <a:xfrm>
            <a:off x="3752311" y="3579971"/>
            <a:ext cx="6557" cy="41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4" idx="2"/>
            <a:endCxn id="185" idx="0"/>
          </p:cNvCxnSpPr>
          <p:nvPr/>
        </p:nvCxnSpPr>
        <p:spPr>
          <a:xfrm rot="16200000" flipH="1">
            <a:off x="4271758" y="1989184"/>
            <a:ext cx="410264" cy="1435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85" idx="2"/>
            <a:endCxn id="28" idx="0"/>
          </p:cNvCxnSpPr>
          <p:nvPr/>
        </p:nvCxnSpPr>
        <p:spPr>
          <a:xfrm flipH="1">
            <a:off x="5191452" y="3579970"/>
            <a:ext cx="3271" cy="40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5" idx="2"/>
            <a:endCxn id="13" idx="0"/>
          </p:cNvCxnSpPr>
          <p:nvPr/>
        </p:nvCxnSpPr>
        <p:spPr>
          <a:xfrm flipH="1">
            <a:off x="6630593" y="3581435"/>
            <a:ext cx="3271" cy="39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9" idx="2"/>
            <a:endCxn id="8" idx="0"/>
          </p:cNvCxnSpPr>
          <p:nvPr/>
        </p:nvCxnSpPr>
        <p:spPr>
          <a:xfrm rot="5400000">
            <a:off x="3188070" y="4502908"/>
            <a:ext cx="414467" cy="727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6" idx="2"/>
            <a:endCxn id="8" idx="0"/>
          </p:cNvCxnSpPr>
          <p:nvPr/>
        </p:nvCxnSpPr>
        <p:spPr>
          <a:xfrm rot="16200000" flipH="1">
            <a:off x="1923219" y="3965187"/>
            <a:ext cx="1493735" cy="723304"/>
          </a:xfrm>
          <a:prstGeom prst="bentConnector3">
            <a:avLst>
              <a:gd name="adj1" fmla="val 11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8" idx="2"/>
            <a:endCxn id="12" idx="0"/>
          </p:cNvCxnSpPr>
          <p:nvPr/>
        </p:nvCxnSpPr>
        <p:spPr>
          <a:xfrm rot="5400000">
            <a:off x="4619996" y="4502309"/>
            <a:ext cx="423147" cy="719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7" idx="2"/>
            <a:endCxn id="12" idx="0"/>
          </p:cNvCxnSpPr>
          <p:nvPr/>
        </p:nvCxnSpPr>
        <p:spPr>
          <a:xfrm rot="16200000" flipH="1">
            <a:off x="3365101" y="3967181"/>
            <a:ext cx="1493795" cy="719374"/>
          </a:xfrm>
          <a:prstGeom prst="bentConnector3">
            <a:avLst>
              <a:gd name="adj1" fmla="val 127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5349975" y="3979319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Поиск японской помощи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4633019" y="5082699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Договор с уйгурами</a:t>
            </a:r>
          </a:p>
        </p:txBody>
      </p:sp>
      <p:sp>
        <p:nvSpPr>
          <p:cNvPr id="231" name="Прямоугольник 230"/>
          <p:cNvSpPr/>
          <p:nvPr/>
        </p:nvSpPr>
        <p:spPr>
          <a:xfrm>
            <a:off x="13178970" y="5073496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Бросить вызов </a:t>
            </a:r>
            <a:r>
              <a:rPr lang="ru-RU" sz="1100" dirty="0" err="1">
                <a:solidFill>
                  <a:schemeClr val="bg1"/>
                </a:solidFill>
              </a:rPr>
              <a:t>Синьцзяню</a:t>
            </a:r>
            <a:endParaRPr lang="ru-RU" sz="1100" dirty="0">
              <a:solidFill>
                <a:schemeClr val="bg1"/>
              </a:solidFill>
            </a:endParaRPr>
          </a:p>
        </p:txBody>
      </p:sp>
      <p:cxnSp>
        <p:nvCxnSpPr>
          <p:cNvPr id="233" name="Соединительная линия уступом 232"/>
          <p:cNvCxnSpPr>
            <a:stCxn id="37" idx="2"/>
            <a:endCxn id="38" idx="0"/>
          </p:cNvCxnSpPr>
          <p:nvPr/>
        </p:nvCxnSpPr>
        <p:spPr>
          <a:xfrm rot="5400000">
            <a:off x="13990811" y="2347337"/>
            <a:ext cx="410267" cy="719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37" idx="2"/>
            <a:endCxn id="39" idx="0"/>
          </p:cNvCxnSpPr>
          <p:nvPr/>
        </p:nvCxnSpPr>
        <p:spPr>
          <a:xfrm rot="16200000" flipH="1">
            <a:off x="14712016" y="2345491"/>
            <a:ext cx="410267" cy="72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Соединительная линия уступом 236"/>
          <p:cNvCxnSpPr>
            <a:stCxn id="38" idx="2"/>
            <a:endCxn id="40" idx="0"/>
          </p:cNvCxnSpPr>
          <p:nvPr/>
        </p:nvCxnSpPr>
        <p:spPr>
          <a:xfrm rot="5400000">
            <a:off x="13273732" y="3427465"/>
            <a:ext cx="410024" cy="715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238"/>
          <p:cNvCxnSpPr>
            <a:stCxn id="38" idx="2"/>
            <a:endCxn id="41" idx="0"/>
          </p:cNvCxnSpPr>
          <p:nvPr/>
        </p:nvCxnSpPr>
        <p:spPr>
          <a:xfrm rot="16200000" flipH="1">
            <a:off x="13989802" y="3426432"/>
            <a:ext cx="412282" cy="719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240"/>
          <p:cNvCxnSpPr>
            <a:stCxn id="39" idx="2"/>
            <a:endCxn id="41" idx="0"/>
          </p:cNvCxnSpPr>
          <p:nvPr/>
        </p:nvCxnSpPr>
        <p:spPr>
          <a:xfrm rot="5400000">
            <a:off x="14711009" y="3424588"/>
            <a:ext cx="412282" cy="723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39" idx="2"/>
            <a:endCxn id="229" idx="0"/>
          </p:cNvCxnSpPr>
          <p:nvPr/>
        </p:nvCxnSpPr>
        <p:spPr>
          <a:xfrm rot="16200000" flipH="1">
            <a:off x="15440856" y="3417790"/>
            <a:ext cx="399347" cy="723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38" idx="2"/>
            <a:endCxn id="231" idx="0"/>
          </p:cNvCxnSpPr>
          <p:nvPr/>
        </p:nvCxnSpPr>
        <p:spPr>
          <a:xfrm flipH="1">
            <a:off x="13831379" y="3579972"/>
            <a:ext cx="4884" cy="149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/>
          <p:cNvCxnSpPr>
            <a:stCxn id="39" idx="2"/>
            <a:endCxn id="230" idx="0"/>
          </p:cNvCxnSpPr>
          <p:nvPr/>
        </p:nvCxnSpPr>
        <p:spPr>
          <a:xfrm>
            <a:off x="15278675" y="3579972"/>
            <a:ext cx="6753" cy="15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Прямоугольник 250"/>
          <p:cNvSpPr/>
          <p:nvPr/>
        </p:nvSpPr>
        <p:spPr>
          <a:xfrm>
            <a:off x="7423439" y="10483283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Заменить ННА на Гоминьдан</a:t>
            </a:r>
          </a:p>
        </p:txBody>
      </p:sp>
      <p:cxnSp>
        <p:nvCxnSpPr>
          <p:cNvPr id="253" name="Соединительная линия уступом 252"/>
          <p:cNvCxnSpPr>
            <a:stCxn id="53" idx="2"/>
            <a:endCxn id="50" idx="0"/>
          </p:cNvCxnSpPr>
          <p:nvPr/>
        </p:nvCxnSpPr>
        <p:spPr>
          <a:xfrm rot="5400000">
            <a:off x="12198542" y="8474106"/>
            <a:ext cx="406942" cy="141885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/>
          <p:cNvSpPr/>
          <p:nvPr/>
        </p:nvSpPr>
        <p:spPr>
          <a:xfrm>
            <a:off x="18220753" y="1155875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Реставрация </a:t>
            </a:r>
            <a:r>
              <a:rPr lang="ru-RU" sz="1100" dirty="0" err="1">
                <a:solidFill>
                  <a:schemeClr val="bg1"/>
                </a:solidFill>
              </a:rPr>
              <a:t>Кугедаева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18945580" y="1047485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Казахские чиновники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20382473" y="831986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Призвать к перекочевке казахов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9588580" y="9395438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Поддерживать </a:t>
            </a:r>
            <a:r>
              <a:rPr lang="ru-RU" sz="1100" dirty="0" err="1">
                <a:solidFill>
                  <a:schemeClr val="bg1"/>
                </a:solidFill>
              </a:rPr>
              <a:t>разделённость</a:t>
            </a:r>
            <a:r>
              <a:rPr lang="ru-RU" sz="1100" dirty="0">
                <a:solidFill>
                  <a:schemeClr val="bg1"/>
                </a:solidFill>
              </a:rPr>
              <a:t> уйгуров</a:t>
            </a:r>
          </a:p>
        </p:txBody>
      </p:sp>
      <p:cxnSp>
        <p:nvCxnSpPr>
          <p:cNvPr id="14" name="Соединительная линия уступом 13"/>
          <p:cNvCxnSpPr>
            <a:stCxn id="59" idx="2"/>
            <a:endCxn id="251" idx="0"/>
          </p:cNvCxnSpPr>
          <p:nvPr/>
        </p:nvCxnSpPr>
        <p:spPr>
          <a:xfrm rot="5400000">
            <a:off x="8228594" y="9910513"/>
            <a:ext cx="420024" cy="725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51" idx="2"/>
            <a:endCxn id="131" idx="0"/>
          </p:cNvCxnSpPr>
          <p:nvPr/>
        </p:nvCxnSpPr>
        <p:spPr>
          <a:xfrm>
            <a:off x="8075848" y="11151104"/>
            <a:ext cx="713" cy="40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93" idx="2"/>
            <a:endCxn id="133" idx="0"/>
          </p:cNvCxnSpPr>
          <p:nvPr/>
        </p:nvCxnSpPr>
        <p:spPr>
          <a:xfrm rot="5400000">
            <a:off x="10386251" y="8836959"/>
            <a:ext cx="413217" cy="703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01" idx="2"/>
            <a:endCxn id="50" idx="0"/>
          </p:cNvCxnSpPr>
          <p:nvPr/>
        </p:nvCxnSpPr>
        <p:spPr>
          <a:xfrm rot="5400000">
            <a:off x="12929849" y="7755769"/>
            <a:ext cx="393973" cy="286850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45" idx="2"/>
            <a:endCxn id="201" idx="0"/>
          </p:cNvCxnSpPr>
          <p:nvPr/>
        </p:nvCxnSpPr>
        <p:spPr>
          <a:xfrm rot="16200000" flipH="1">
            <a:off x="13985200" y="7749326"/>
            <a:ext cx="422065" cy="7297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51" idx="2"/>
            <a:endCxn id="199" idx="0"/>
          </p:cNvCxnSpPr>
          <p:nvPr/>
        </p:nvCxnSpPr>
        <p:spPr>
          <a:xfrm rot="16200000" flipH="1">
            <a:off x="14709585" y="6657938"/>
            <a:ext cx="419727" cy="725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50" idx="2"/>
            <a:endCxn id="95" idx="0"/>
          </p:cNvCxnSpPr>
          <p:nvPr/>
        </p:nvCxnSpPr>
        <p:spPr>
          <a:xfrm rot="16200000" flipH="1">
            <a:off x="12552682" y="9194729"/>
            <a:ext cx="420023" cy="2140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199" idx="2"/>
            <a:endCxn id="198" idx="0"/>
          </p:cNvCxnSpPr>
          <p:nvPr/>
        </p:nvCxnSpPr>
        <p:spPr>
          <a:xfrm rot="16200000" flipH="1">
            <a:off x="15423525" y="7756751"/>
            <a:ext cx="410490" cy="693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45" idx="2"/>
            <a:endCxn id="198" idx="0"/>
          </p:cNvCxnSpPr>
          <p:nvPr/>
        </p:nvCxnSpPr>
        <p:spPr>
          <a:xfrm rot="16200000" flipH="1">
            <a:off x="14700650" y="7033875"/>
            <a:ext cx="405569" cy="2144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7" idx="2"/>
            <a:endCxn id="95" idx="0"/>
          </p:cNvCxnSpPr>
          <p:nvPr/>
        </p:nvCxnSpPr>
        <p:spPr>
          <a:xfrm rot="16200000" flipH="1">
            <a:off x="13270661" y="9912708"/>
            <a:ext cx="411591" cy="712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198" idx="2"/>
            <a:endCxn id="99" idx="0"/>
          </p:cNvCxnSpPr>
          <p:nvPr/>
        </p:nvCxnSpPr>
        <p:spPr>
          <a:xfrm rot="5400000">
            <a:off x="15058837" y="8478784"/>
            <a:ext cx="418901" cy="1414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53" idx="2"/>
            <a:endCxn id="67" idx="0"/>
          </p:cNvCxnSpPr>
          <p:nvPr/>
        </p:nvCxnSpPr>
        <p:spPr>
          <a:xfrm>
            <a:off x="13111442" y="8980064"/>
            <a:ext cx="8669" cy="41537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201" idx="2"/>
            <a:endCxn id="67" idx="0"/>
          </p:cNvCxnSpPr>
          <p:nvPr/>
        </p:nvCxnSpPr>
        <p:spPr>
          <a:xfrm rot="5400000">
            <a:off x="13639396" y="8473748"/>
            <a:ext cx="402405" cy="144097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Двойная стрелка влево/вправо 162"/>
          <p:cNvSpPr/>
          <p:nvPr/>
        </p:nvSpPr>
        <p:spPr>
          <a:xfrm>
            <a:off x="13760532" y="8512376"/>
            <a:ext cx="147486" cy="25928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63"/>
          <p:cNvSpPr/>
          <p:nvPr/>
        </p:nvSpPr>
        <p:spPr>
          <a:xfrm>
            <a:off x="13185171" y="1155426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Собственные перерабатывающие предприятия</a:t>
            </a:r>
          </a:p>
        </p:txBody>
      </p:sp>
      <p:cxnSp>
        <p:nvCxnSpPr>
          <p:cNvPr id="100" name="Прямая со стрелкой 99"/>
          <p:cNvCxnSpPr>
            <a:stCxn id="95" idx="2"/>
            <a:endCxn id="164" idx="0"/>
          </p:cNvCxnSpPr>
          <p:nvPr/>
        </p:nvCxnSpPr>
        <p:spPr>
          <a:xfrm>
            <a:off x="13832802" y="11142671"/>
            <a:ext cx="4778" cy="4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51" idx="2"/>
            <a:endCxn id="101" idx="0"/>
          </p:cNvCxnSpPr>
          <p:nvPr/>
        </p:nvCxnSpPr>
        <p:spPr>
          <a:xfrm rot="16200000" flipH="1">
            <a:off x="16139813" y="5227711"/>
            <a:ext cx="424060" cy="358999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139" idx="2"/>
            <a:endCxn id="101" idx="0"/>
          </p:cNvCxnSpPr>
          <p:nvPr/>
        </p:nvCxnSpPr>
        <p:spPr>
          <a:xfrm rot="5400000">
            <a:off x="18661743" y="6295122"/>
            <a:ext cx="424714" cy="1454519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198" idx="2"/>
            <a:endCxn id="200" idx="0"/>
          </p:cNvCxnSpPr>
          <p:nvPr/>
        </p:nvCxnSpPr>
        <p:spPr>
          <a:xfrm>
            <a:off x="15975490" y="8976537"/>
            <a:ext cx="10246" cy="41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200" idx="2"/>
            <a:endCxn id="73" idx="0"/>
          </p:cNvCxnSpPr>
          <p:nvPr/>
        </p:nvCxnSpPr>
        <p:spPr>
          <a:xfrm rot="5400000">
            <a:off x="15429443" y="9918556"/>
            <a:ext cx="415167" cy="697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/>
          <p:cNvSpPr/>
          <p:nvPr/>
        </p:nvSpPr>
        <p:spPr>
          <a:xfrm>
            <a:off x="14635915" y="1155426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Перенять Управление общественной безопасности</a:t>
            </a:r>
          </a:p>
        </p:txBody>
      </p:sp>
      <p:cxnSp>
        <p:nvCxnSpPr>
          <p:cNvPr id="134" name="Прямая со стрелкой 133"/>
          <p:cNvCxnSpPr>
            <a:stCxn id="73" idx="2"/>
            <a:endCxn id="180" idx="0"/>
          </p:cNvCxnSpPr>
          <p:nvPr/>
        </p:nvCxnSpPr>
        <p:spPr>
          <a:xfrm>
            <a:off x="15288316" y="11142671"/>
            <a:ext cx="8" cy="4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139" idx="2"/>
            <a:endCxn id="141" idx="0"/>
          </p:cNvCxnSpPr>
          <p:nvPr/>
        </p:nvCxnSpPr>
        <p:spPr>
          <a:xfrm rot="16200000" flipH="1">
            <a:off x="20103950" y="6307432"/>
            <a:ext cx="428340" cy="1433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9" idx="2"/>
            <a:endCxn id="140" idx="0"/>
          </p:cNvCxnSpPr>
          <p:nvPr/>
        </p:nvCxnSpPr>
        <p:spPr>
          <a:xfrm flipH="1">
            <a:off x="19598357" y="6810024"/>
            <a:ext cx="3002" cy="42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17507878" y="831087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Воссоздать партию Алаш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88" name="Прямоугольник 187"/>
          <p:cNvSpPr/>
          <p:nvPr/>
        </p:nvSpPr>
        <p:spPr>
          <a:xfrm>
            <a:off x="16777690" y="939962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>
                <a:solidFill>
                  <a:schemeClr val="bg1"/>
                </a:solidFill>
              </a:rPr>
              <a:t>Центральноазитский</a:t>
            </a:r>
            <a:r>
              <a:rPr lang="ru-RU" sz="1100" dirty="0">
                <a:solidFill>
                  <a:schemeClr val="bg1"/>
                </a:solidFill>
              </a:rPr>
              <a:t> союз освобождения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21105905" y="939543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Повторить обращение к японцам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20382473" y="1046812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Месть за братьев</a:t>
            </a:r>
          </a:p>
        </p:txBody>
      </p:sp>
      <p:cxnSp>
        <p:nvCxnSpPr>
          <p:cNvPr id="149" name="Прямая со стрелкой 148"/>
          <p:cNvCxnSpPr>
            <a:stCxn id="141" idx="2"/>
            <a:endCxn id="132" idx="0"/>
          </p:cNvCxnSpPr>
          <p:nvPr/>
        </p:nvCxnSpPr>
        <p:spPr>
          <a:xfrm>
            <a:off x="21034882" y="7906185"/>
            <a:ext cx="0" cy="41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132" idx="2"/>
            <a:endCxn id="189" idx="0"/>
          </p:cNvCxnSpPr>
          <p:nvPr/>
        </p:nvCxnSpPr>
        <p:spPr>
          <a:xfrm rot="16200000" flipH="1">
            <a:off x="21192723" y="8829846"/>
            <a:ext cx="407751" cy="72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32" idx="2"/>
            <a:endCxn id="194" idx="0"/>
          </p:cNvCxnSpPr>
          <p:nvPr/>
        </p:nvCxnSpPr>
        <p:spPr>
          <a:xfrm>
            <a:off x="21034882" y="8987687"/>
            <a:ext cx="0" cy="148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40" idx="2"/>
            <a:endCxn id="155" idx="0"/>
          </p:cNvCxnSpPr>
          <p:nvPr/>
        </p:nvCxnSpPr>
        <p:spPr>
          <a:xfrm>
            <a:off x="19598357" y="7906186"/>
            <a:ext cx="3002" cy="41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40" idx="2"/>
            <a:endCxn id="187" idx="0"/>
          </p:cNvCxnSpPr>
          <p:nvPr/>
        </p:nvCxnSpPr>
        <p:spPr>
          <a:xfrm rot="5400000">
            <a:off x="18676980" y="7389493"/>
            <a:ext cx="404685" cy="14380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87" idx="2"/>
            <a:endCxn id="156" idx="0"/>
          </p:cNvCxnSpPr>
          <p:nvPr/>
        </p:nvCxnSpPr>
        <p:spPr>
          <a:xfrm rot="16200000" flipH="1">
            <a:off x="18306424" y="8832555"/>
            <a:ext cx="419464" cy="711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>
            <a:stCxn id="155" idx="2"/>
            <a:endCxn id="161" idx="0"/>
          </p:cNvCxnSpPr>
          <p:nvPr/>
        </p:nvCxnSpPr>
        <p:spPr>
          <a:xfrm rot="16200000" flipH="1">
            <a:off x="19751046" y="8835736"/>
            <a:ext cx="416249" cy="71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1824269" y="832521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Примириться с </a:t>
            </a:r>
            <a:r>
              <a:rPr lang="ru-RU" sz="1100" dirty="0" err="1">
                <a:solidFill>
                  <a:schemeClr val="bg1"/>
                </a:solidFill>
              </a:rPr>
              <a:t>елисхановцами</a:t>
            </a:r>
            <a:endParaRPr lang="ru-RU" sz="1100" dirty="0">
              <a:solidFill>
                <a:schemeClr val="bg1"/>
              </a:solidFill>
            </a:endParaRPr>
          </a:p>
        </p:txBody>
      </p:sp>
      <p:cxnSp>
        <p:nvCxnSpPr>
          <p:cNvPr id="172" name="Соединительная линия уступом 171"/>
          <p:cNvCxnSpPr>
            <a:stCxn id="141" idx="2"/>
            <a:endCxn id="211" idx="0"/>
          </p:cNvCxnSpPr>
          <p:nvPr/>
        </p:nvCxnSpPr>
        <p:spPr>
          <a:xfrm rot="16200000" flipH="1">
            <a:off x="21546267" y="7394800"/>
            <a:ext cx="419027" cy="1441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48" idx="2"/>
            <a:endCxn id="188" idx="0"/>
          </p:cNvCxnSpPr>
          <p:nvPr/>
        </p:nvCxnSpPr>
        <p:spPr>
          <a:xfrm rot="16200000" flipH="1">
            <a:off x="16328396" y="8297924"/>
            <a:ext cx="1497069" cy="7063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87" idx="2"/>
            <a:endCxn id="188" idx="0"/>
          </p:cNvCxnSpPr>
          <p:nvPr/>
        </p:nvCxnSpPr>
        <p:spPr>
          <a:xfrm rot="5400000">
            <a:off x="17584725" y="8824066"/>
            <a:ext cx="420936" cy="730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17507878" y="1047213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Написать конституцию</a:t>
            </a:r>
          </a:p>
        </p:txBody>
      </p:sp>
      <p:cxnSp>
        <p:nvCxnSpPr>
          <p:cNvPr id="178" name="Прямая со стрелкой 177"/>
          <p:cNvCxnSpPr>
            <a:stCxn id="187" idx="2"/>
            <a:endCxn id="217" idx="0"/>
          </p:cNvCxnSpPr>
          <p:nvPr/>
        </p:nvCxnSpPr>
        <p:spPr>
          <a:xfrm>
            <a:off x="18160287" y="8978692"/>
            <a:ext cx="0" cy="149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217" idx="2"/>
            <a:endCxn id="256" idx="0"/>
          </p:cNvCxnSpPr>
          <p:nvPr/>
        </p:nvCxnSpPr>
        <p:spPr>
          <a:xfrm rot="16200000" flipH="1">
            <a:off x="18307321" y="10992917"/>
            <a:ext cx="418807" cy="712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155" idx="2"/>
            <a:endCxn id="129" idx="0"/>
          </p:cNvCxnSpPr>
          <p:nvPr/>
        </p:nvCxnSpPr>
        <p:spPr>
          <a:xfrm flipH="1">
            <a:off x="19597989" y="8985424"/>
            <a:ext cx="3370" cy="148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96"/>
          <p:cNvCxnSpPr>
            <a:stCxn id="129" idx="2"/>
            <a:endCxn id="256" idx="0"/>
          </p:cNvCxnSpPr>
          <p:nvPr/>
        </p:nvCxnSpPr>
        <p:spPr>
          <a:xfrm rot="5400000">
            <a:off x="19027532" y="10988302"/>
            <a:ext cx="416088" cy="7248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5972939" y="8312241"/>
            <a:ext cx="1304818" cy="667821"/>
          </a:xfrm>
          <a:prstGeom prst="rect">
            <a:avLst/>
          </a:prstGeom>
          <a:gradFill>
            <a:gsLst>
              <a:gs pos="49000">
                <a:srgbClr val="FF0000"/>
              </a:gs>
              <a:gs pos="54000">
                <a:schemeClr val="accent3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Сформировать многонациональную армию</a:t>
            </a:r>
          </a:p>
        </p:txBody>
      </p:sp>
      <p:cxnSp>
        <p:nvCxnSpPr>
          <p:cNvPr id="219" name="Соединительная линия уступом 218"/>
          <p:cNvCxnSpPr>
            <a:stCxn id="43" idx="2"/>
            <a:endCxn id="238" idx="0"/>
          </p:cNvCxnSpPr>
          <p:nvPr/>
        </p:nvCxnSpPr>
        <p:spPr>
          <a:xfrm rot="5400000">
            <a:off x="8212828" y="6315080"/>
            <a:ext cx="409682" cy="3584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31076D-0CDB-4CB3-B0DF-91C044824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93" y="2825882"/>
            <a:ext cx="958574" cy="8435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82CE051-24BB-43FF-A868-921EA70D6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13" y="1733729"/>
            <a:ext cx="923243" cy="81245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F2F5D24-EB96-42F9-90DF-636412189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92" y="2764155"/>
            <a:ext cx="971666" cy="962412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AAE01AE-EED7-4A3E-A4E4-7A782A620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2" y="2764155"/>
            <a:ext cx="1059833" cy="932653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D9B4FDFA-850B-4DAA-83E6-0BC399CA0A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87" y="3714544"/>
            <a:ext cx="1216524" cy="107054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A3950EA7-D575-41F7-B9A1-92C071133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90" y="2837107"/>
            <a:ext cx="817906" cy="81790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08E4B143-8423-437E-90FF-B4B21285A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35" y="3820069"/>
            <a:ext cx="1113371" cy="97976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CA7B098-9C5F-4E00-B8F5-82D7EFB24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36" y="2774714"/>
            <a:ext cx="988405" cy="98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705967" y="358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Умрём за свободу!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27595" y="1109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Вылазки в степи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6705967" y="2179910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Изучение захваченного оружия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261873" y="110998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Базы в горах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1039419" y="327098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Контакт с монголами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1039419" y="4352631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Контроль путей отступления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6705966" y="3270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Контакт с китайскими властями</a:t>
            </a:r>
          </a:p>
        </p:txBody>
      </p:sp>
      <p:cxnSp>
        <p:nvCxnSpPr>
          <p:cNvPr id="3" name="Соединительная линия уступом 2"/>
          <p:cNvCxnSpPr>
            <a:stCxn id="4" idx="2"/>
            <a:endCxn id="47" idx="0"/>
          </p:cNvCxnSpPr>
          <p:nvPr/>
        </p:nvCxnSpPr>
        <p:spPr>
          <a:xfrm rot="5400000">
            <a:off x="6433176" y="184785"/>
            <a:ext cx="406306" cy="1444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4" idx="2"/>
            <a:endCxn id="5" idx="0"/>
          </p:cNvCxnSpPr>
          <p:nvPr/>
        </p:nvCxnSpPr>
        <p:spPr>
          <a:xfrm rot="16200000" flipH="1">
            <a:off x="7866038" y="196017"/>
            <a:ext cx="406305" cy="142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47" idx="2"/>
            <a:endCxn id="46" idx="0"/>
          </p:cNvCxnSpPr>
          <p:nvPr/>
        </p:nvCxnSpPr>
        <p:spPr>
          <a:xfrm rot="16200000" flipH="1">
            <a:off x="6435277" y="1256811"/>
            <a:ext cx="402104" cy="1444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5" idx="2"/>
            <a:endCxn id="46" idx="0"/>
          </p:cNvCxnSpPr>
          <p:nvPr/>
        </p:nvCxnSpPr>
        <p:spPr>
          <a:xfrm rot="5400000">
            <a:off x="7868138" y="1268043"/>
            <a:ext cx="402105" cy="1421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46" idx="2"/>
            <a:endCxn id="48" idx="0"/>
          </p:cNvCxnSpPr>
          <p:nvPr/>
        </p:nvCxnSpPr>
        <p:spPr>
          <a:xfrm rot="16200000" flipH="1">
            <a:off x="9313475" y="892631"/>
            <a:ext cx="423254" cy="4333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6" idx="2"/>
            <a:endCxn id="50" idx="0"/>
          </p:cNvCxnSpPr>
          <p:nvPr/>
        </p:nvCxnSpPr>
        <p:spPr>
          <a:xfrm flipH="1">
            <a:off x="7358376" y="2847731"/>
            <a:ext cx="1" cy="42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2391876" y="3270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Контакт с американским консульством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2391876" y="4352631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Узнать о чёрном камне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672526" y="358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Особо уполномоченный по Алтаю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669291" y="1109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Сбор оброка для армии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2391876" y="5434276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Саботаж добычи чёрного камня 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7492346" y="4838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Провозглашение Алтайского ханства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20396303" y="112888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Казахские корни</a:t>
            </a:r>
          </a:p>
        </p:txBody>
      </p:sp>
      <p:cxnSp>
        <p:nvCxnSpPr>
          <p:cNvPr id="20" name="Соединительная линия уступом 19"/>
          <p:cNvCxnSpPr>
            <a:stCxn id="46" idx="2"/>
            <a:endCxn id="23" idx="0"/>
          </p:cNvCxnSpPr>
          <p:nvPr/>
        </p:nvCxnSpPr>
        <p:spPr>
          <a:xfrm rot="5400000">
            <a:off x="4989706" y="902312"/>
            <a:ext cx="423253" cy="4314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8127595" y="43620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Оружие от Гоминьдана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3812414" y="43620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Просьба финансовой поддержки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5255302" y="4352629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Попытка договориться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9570483" y="43620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Поддержка нашего существования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2455872" y="4352630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Встреча с монгольским ханом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6704472" y="43620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Набеги на города Восточного Туркестана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944546" y="43620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Консульство на Алтае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704472" y="543198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Увести казахов Восточного Туркестана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14618760" y="112888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Алтайская нация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944546" y="543427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Невероятное признание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3812414" y="543427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Передача боеприпасов и снаряжения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0396301" y="219243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Культ коня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4618760" y="219993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Горный народ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3114028" y="1109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Контакт с другими батырами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1669113" y="2178679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Раздать людям земли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5255302" y="543198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Независимое казахское государство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1038510" y="5428075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Финансирование от монгольской стороны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8127595" y="5431986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Борьба за границу</a:t>
            </a:r>
          </a:p>
        </p:txBody>
      </p:sp>
      <p:cxnSp>
        <p:nvCxnSpPr>
          <p:cNvPr id="31" name="Соединительная линия уступом 30"/>
          <p:cNvCxnSpPr>
            <a:stCxn id="23" idx="2"/>
            <a:endCxn id="43" idx="0"/>
          </p:cNvCxnSpPr>
          <p:nvPr/>
        </p:nvCxnSpPr>
        <p:spPr>
          <a:xfrm rot="5400000">
            <a:off x="2108995" y="3426765"/>
            <a:ext cx="423253" cy="1447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3" idx="2"/>
            <a:endCxn id="24" idx="0"/>
          </p:cNvCxnSpPr>
          <p:nvPr/>
        </p:nvCxnSpPr>
        <p:spPr>
          <a:xfrm>
            <a:off x="3044285" y="3938804"/>
            <a:ext cx="0" cy="4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3" idx="2"/>
            <a:endCxn id="38" idx="0"/>
          </p:cNvCxnSpPr>
          <p:nvPr/>
        </p:nvCxnSpPr>
        <p:spPr>
          <a:xfrm rot="16200000" flipH="1">
            <a:off x="3542929" y="3440161"/>
            <a:ext cx="423253" cy="142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3" idx="2"/>
            <a:endCxn id="53" idx="0"/>
          </p:cNvCxnSpPr>
          <p:nvPr/>
        </p:nvCxnSpPr>
        <p:spPr>
          <a:xfrm>
            <a:off x="1596955" y="5029878"/>
            <a:ext cx="0" cy="40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4" idx="2"/>
            <a:endCxn id="27" idx="0"/>
          </p:cNvCxnSpPr>
          <p:nvPr/>
        </p:nvCxnSpPr>
        <p:spPr>
          <a:xfrm>
            <a:off x="3044285" y="5020451"/>
            <a:ext cx="0" cy="41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8" idx="2"/>
            <a:endCxn id="54" idx="0"/>
          </p:cNvCxnSpPr>
          <p:nvPr/>
        </p:nvCxnSpPr>
        <p:spPr>
          <a:xfrm>
            <a:off x="4464823" y="5029879"/>
            <a:ext cx="0" cy="4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50" idx="2"/>
            <a:endCxn id="39" idx="0"/>
          </p:cNvCxnSpPr>
          <p:nvPr/>
        </p:nvCxnSpPr>
        <p:spPr>
          <a:xfrm rot="5400000">
            <a:off x="6426131" y="3420384"/>
            <a:ext cx="413824" cy="1450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50" idx="2"/>
            <a:endCxn id="42" idx="0"/>
          </p:cNvCxnSpPr>
          <p:nvPr/>
        </p:nvCxnSpPr>
        <p:spPr>
          <a:xfrm flipH="1">
            <a:off x="7356881" y="3938805"/>
            <a:ext cx="1494" cy="42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0" idx="2"/>
            <a:endCxn id="36" idx="0"/>
          </p:cNvCxnSpPr>
          <p:nvPr/>
        </p:nvCxnSpPr>
        <p:spPr>
          <a:xfrm rot="16200000" flipH="1">
            <a:off x="7857564" y="3439616"/>
            <a:ext cx="423253" cy="14216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39" idx="2"/>
            <a:endCxn id="59" idx="0"/>
          </p:cNvCxnSpPr>
          <p:nvPr/>
        </p:nvCxnSpPr>
        <p:spPr>
          <a:xfrm>
            <a:off x="5907711" y="5020450"/>
            <a:ext cx="0" cy="4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2" idx="2"/>
            <a:endCxn id="44" idx="0"/>
          </p:cNvCxnSpPr>
          <p:nvPr/>
        </p:nvCxnSpPr>
        <p:spPr>
          <a:xfrm>
            <a:off x="7356881" y="5029878"/>
            <a:ext cx="0" cy="4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6" idx="2"/>
            <a:endCxn id="61" idx="0"/>
          </p:cNvCxnSpPr>
          <p:nvPr/>
        </p:nvCxnSpPr>
        <p:spPr>
          <a:xfrm>
            <a:off x="8780004" y="5029879"/>
            <a:ext cx="0" cy="40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8" idx="2"/>
            <a:endCxn id="40" idx="0"/>
          </p:cNvCxnSpPr>
          <p:nvPr/>
        </p:nvCxnSpPr>
        <p:spPr>
          <a:xfrm rot="5400000">
            <a:off x="10745734" y="3415963"/>
            <a:ext cx="423252" cy="1468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48" idx="2"/>
            <a:endCxn id="49" idx="0"/>
          </p:cNvCxnSpPr>
          <p:nvPr/>
        </p:nvCxnSpPr>
        <p:spPr>
          <a:xfrm>
            <a:off x="11691828" y="3938806"/>
            <a:ext cx="0" cy="41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48" idx="2"/>
            <a:endCxn id="41" idx="0"/>
          </p:cNvCxnSpPr>
          <p:nvPr/>
        </p:nvCxnSpPr>
        <p:spPr>
          <a:xfrm rot="16200000" flipH="1">
            <a:off x="12193142" y="3437491"/>
            <a:ext cx="413824" cy="1416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40" idx="2"/>
            <a:endCxn id="60" idx="0"/>
          </p:cNvCxnSpPr>
          <p:nvPr/>
        </p:nvCxnSpPr>
        <p:spPr>
          <a:xfrm rot="16200000" flipH="1">
            <a:off x="10757807" y="4494963"/>
            <a:ext cx="398196" cy="1468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6711983" y="6525358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Продолжение антикоммунистического сопротивления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234601" y="110998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Глаза на добыче</a:t>
            </a:r>
          </a:p>
        </p:txBody>
      </p:sp>
      <p:cxnSp>
        <p:nvCxnSpPr>
          <p:cNvPr id="6" name="Прямая со стрелкой 5"/>
          <p:cNvCxnSpPr>
            <a:stCxn id="25" idx="2"/>
            <a:endCxn id="26" idx="0"/>
          </p:cNvCxnSpPr>
          <p:nvPr/>
        </p:nvCxnSpPr>
        <p:spPr>
          <a:xfrm flipH="1">
            <a:off x="2321700" y="703679"/>
            <a:ext cx="3235" cy="40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5" idx="2"/>
            <a:endCxn id="64" idx="0"/>
          </p:cNvCxnSpPr>
          <p:nvPr/>
        </p:nvCxnSpPr>
        <p:spPr>
          <a:xfrm rot="5400000">
            <a:off x="1402821" y="187869"/>
            <a:ext cx="406305" cy="14379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25" idx="2"/>
            <a:endCxn id="57" idx="0"/>
          </p:cNvCxnSpPr>
          <p:nvPr/>
        </p:nvCxnSpPr>
        <p:spPr>
          <a:xfrm rot="16200000" flipH="1">
            <a:off x="2842534" y="186080"/>
            <a:ext cx="406305" cy="1441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64" idx="2"/>
            <a:endCxn id="58" idx="0"/>
          </p:cNvCxnSpPr>
          <p:nvPr/>
        </p:nvCxnSpPr>
        <p:spPr>
          <a:xfrm rot="16200000" flipH="1">
            <a:off x="1403829" y="1260986"/>
            <a:ext cx="400874" cy="1434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6" idx="2"/>
            <a:endCxn id="58" idx="0"/>
          </p:cNvCxnSpPr>
          <p:nvPr/>
        </p:nvCxnSpPr>
        <p:spPr>
          <a:xfrm flipH="1">
            <a:off x="2321522" y="1777805"/>
            <a:ext cx="178" cy="40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57" idx="2"/>
            <a:endCxn id="58" idx="0"/>
          </p:cNvCxnSpPr>
          <p:nvPr/>
        </p:nvCxnSpPr>
        <p:spPr>
          <a:xfrm rot="5400000">
            <a:off x="2843543" y="1255785"/>
            <a:ext cx="400874" cy="1444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15355074" y="327098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Поселения в горах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17507531" y="217867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Создание государственного аппарата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6796579" y="327098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Приближённые хана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13179354" y="219243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Восстановить контроль над Алтаем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21835707" y="219243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Освободить казахов из-под гнёта</a:t>
            </a:r>
          </a:p>
        </p:txBody>
      </p:sp>
      <p:cxnSp>
        <p:nvCxnSpPr>
          <p:cNvPr id="32" name="Соединительная линия уступом 31"/>
          <p:cNvCxnSpPr>
            <a:stCxn id="28" idx="2"/>
            <a:endCxn id="45" idx="0"/>
          </p:cNvCxnSpPr>
          <p:nvPr/>
        </p:nvCxnSpPr>
        <p:spPr>
          <a:xfrm rot="5400000">
            <a:off x="16501623" y="-514249"/>
            <a:ext cx="412679" cy="287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28" idx="2"/>
            <a:endCxn id="29" idx="0"/>
          </p:cNvCxnSpPr>
          <p:nvPr/>
        </p:nvCxnSpPr>
        <p:spPr>
          <a:xfrm rot="16200000" flipH="1">
            <a:off x="19390394" y="-529435"/>
            <a:ext cx="412679" cy="2903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Двойная стрелка влево/вправо 50"/>
          <p:cNvSpPr/>
          <p:nvPr/>
        </p:nvSpPr>
        <p:spPr>
          <a:xfrm>
            <a:off x="15923578" y="1384026"/>
            <a:ext cx="4472725" cy="14058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18229224" y="32709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Ввести в оборот тенге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391571" y="6511621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Американские инвестиции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6704472" y="1119414"/>
            <a:ext cx="1304818" cy="6678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Союз с кержаками-староверами</a:t>
            </a:r>
          </a:p>
        </p:txBody>
      </p:sp>
      <p:cxnSp>
        <p:nvCxnSpPr>
          <p:cNvPr id="34" name="Прямая со стрелкой 33"/>
          <p:cNvCxnSpPr>
            <a:stCxn id="4" idx="2"/>
            <a:endCxn id="90" idx="0"/>
          </p:cNvCxnSpPr>
          <p:nvPr/>
        </p:nvCxnSpPr>
        <p:spPr>
          <a:xfrm flipH="1">
            <a:off x="7356881" y="703679"/>
            <a:ext cx="1495" cy="4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19670729" y="32709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Полностью конная армия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3910510" y="32709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Создать точные карты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21103374" y="327593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Сохранение кочевого строя</a:t>
            </a:r>
          </a:p>
        </p:txBody>
      </p:sp>
      <p:cxnSp>
        <p:nvCxnSpPr>
          <p:cNvPr id="68" name="Прямая со стрелкой 67"/>
          <p:cNvCxnSpPr>
            <a:stCxn id="45" idx="2"/>
            <a:endCxn id="56" idx="0"/>
          </p:cNvCxnSpPr>
          <p:nvPr/>
        </p:nvCxnSpPr>
        <p:spPr>
          <a:xfrm>
            <a:off x="15271169" y="1796705"/>
            <a:ext cx="0" cy="40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29" idx="2"/>
            <a:endCxn id="55" idx="0"/>
          </p:cNvCxnSpPr>
          <p:nvPr/>
        </p:nvCxnSpPr>
        <p:spPr>
          <a:xfrm flipH="1">
            <a:off x="21048710" y="1796705"/>
            <a:ext cx="2" cy="39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45" idx="2"/>
            <a:endCxn id="77" idx="0"/>
          </p:cNvCxnSpPr>
          <p:nvPr/>
        </p:nvCxnSpPr>
        <p:spPr>
          <a:xfrm rot="16200000" flipH="1">
            <a:off x="16524568" y="543305"/>
            <a:ext cx="381973" cy="288877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29" idx="2"/>
            <a:endCxn id="77" idx="0"/>
          </p:cNvCxnSpPr>
          <p:nvPr/>
        </p:nvCxnSpPr>
        <p:spPr>
          <a:xfrm rot="5400000">
            <a:off x="19413340" y="543305"/>
            <a:ext cx="381973" cy="288877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77" idx="2"/>
            <a:endCxn id="79" idx="0"/>
          </p:cNvCxnSpPr>
          <p:nvPr/>
        </p:nvCxnSpPr>
        <p:spPr>
          <a:xfrm rot="5400000">
            <a:off x="17592222" y="2703265"/>
            <a:ext cx="424485" cy="710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77" idx="2"/>
            <a:endCxn id="85" idx="0"/>
          </p:cNvCxnSpPr>
          <p:nvPr/>
        </p:nvCxnSpPr>
        <p:spPr>
          <a:xfrm rot="16200000" flipH="1">
            <a:off x="18308545" y="2697893"/>
            <a:ext cx="424483" cy="721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45" idx="2"/>
            <a:endCxn id="81" idx="0"/>
          </p:cNvCxnSpPr>
          <p:nvPr/>
        </p:nvCxnSpPr>
        <p:spPr>
          <a:xfrm rot="5400000">
            <a:off x="14353601" y="1274867"/>
            <a:ext cx="395730" cy="1439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29" idx="2"/>
            <a:endCxn id="83" idx="0"/>
          </p:cNvCxnSpPr>
          <p:nvPr/>
        </p:nvCxnSpPr>
        <p:spPr>
          <a:xfrm rot="16200000" flipH="1">
            <a:off x="21570549" y="1274868"/>
            <a:ext cx="395730" cy="1439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56" idx="2"/>
            <a:endCxn id="100" idx="0"/>
          </p:cNvCxnSpPr>
          <p:nvPr/>
        </p:nvCxnSpPr>
        <p:spPr>
          <a:xfrm rot="5400000">
            <a:off x="14715430" y="2715242"/>
            <a:ext cx="403229" cy="708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56" idx="2"/>
            <a:endCxn id="75" idx="0"/>
          </p:cNvCxnSpPr>
          <p:nvPr/>
        </p:nvCxnSpPr>
        <p:spPr>
          <a:xfrm rot="16200000" flipH="1">
            <a:off x="15437711" y="2701211"/>
            <a:ext cx="403231" cy="736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55" idx="2"/>
            <a:endCxn id="99" idx="0"/>
          </p:cNvCxnSpPr>
          <p:nvPr/>
        </p:nvCxnSpPr>
        <p:spPr>
          <a:xfrm rot="5400000">
            <a:off x="20480561" y="2702833"/>
            <a:ext cx="410726" cy="725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55" idx="2"/>
            <a:endCxn id="101" idx="0"/>
          </p:cNvCxnSpPr>
          <p:nvPr/>
        </p:nvCxnSpPr>
        <p:spPr>
          <a:xfrm rot="16200000" flipH="1">
            <a:off x="21194408" y="2714557"/>
            <a:ext cx="415676" cy="707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0396301" y="435020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>
                <a:solidFill>
                  <a:schemeClr val="bg1"/>
                </a:solidFill>
              </a:rPr>
              <a:t>Выведение особой породы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17507530" y="435020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Заняться добычей ценных ископаемых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14618760" y="436205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Богатства Алтая</a:t>
            </a:r>
          </a:p>
        </p:txBody>
      </p:sp>
      <p:cxnSp>
        <p:nvCxnSpPr>
          <p:cNvPr id="129" name="Соединительная линия уступом 128"/>
          <p:cNvCxnSpPr>
            <a:stCxn id="100" idx="2"/>
            <a:endCxn id="127" idx="0"/>
          </p:cNvCxnSpPr>
          <p:nvPr/>
        </p:nvCxnSpPr>
        <p:spPr>
          <a:xfrm rot="16200000" flipH="1">
            <a:off x="14705418" y="3796304"/>
            <a:ext cx="423252" cy="708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75" idx="2"/>
            <a:endCxn id="127" idx="0"/>
          </p:cNvCxnSpPr>
          <p:nvPr/>
        </p:nvCxnSpPr>
        <p:spPr>
          <a:xfrm rot="5400000">
            <a:off x="15427701" y="3782273"/>
            <a:ext cx="423250" cy="736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99" idx="2"/>
            <a:endCxn id="98" idx="0"/>
          </p:cNvCxnSpPr>
          <p:nvPr/>
        </p:nvCxnSpPr>
        <p:spPr>
          <a:xfrm rot="16200000" flipH="1">
            <a:off x="20480223" y="3781718"/>
            <a:ext cx="411402" cy="725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34"/>
          <p:cNvCxnSpPr>
            <a:stCxn id="101" idx="2"/>
            <a:endCxn id="98" idx="0"/>
          </p:cNvCxnSpPr>
          <p:nvPr/>
        </p:nvCxnSpPr>
        <p:spPr>
          <a:xfrm rot="5400000">
            <a:off x="21199021" y="3793443"/>
            <a:ext cx="406452" cy="707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53" idx="2"/>
            <a:endCxn id="89" idx="0"/>
          </p:cNvCxnSpPr>
          <p:nvPr/>
        </p:nvCxnSpPr>
        <p:spPr>
          <a:xfrm rot="16200000" flipH="1">
            <a:off x="2115705" y="5583345"/>
            <a:ext cx="409525" cy="1447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4" idx="2"/>
            <a:endCxn id="95" idx="0"/>
          </p:cNvCxnSpPr>
          <p:nvPr/>
        </p:nvCxnSpPr>
        <p:spPr>
          <a:xfrm>
            <a:off x="7356881" y="6099806"/>
            <a:ext cx="7511" cy="42555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61" idx="2"/>
            <a:endCxn id="95" idx="0"/>
          </p:cNvCxnSpPr>
          <p:nvPr/>
        </p:nvCxnSpPr>
        <p:spPr>
          <a:xfrm rot="5400000">
            <a:off x="7859423" y="5604776"/>
            <a:ext cx="425551" cy="141561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41" idx="2"/>
            <a:endCxn id="60" idx="0"/>
          </p:cNvCxnSpPr>
          <p:nvPr/>
        </p:nvCxnSpPr>
        <p:spPr>
          <a:xfrm rot="5400000">
            <a:off x="12195788" y="4515582"/>
            <a:ext cx="407624" cy="1417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Прямоугольник 118"/>
          <p:cNvSpPr/>
          <p:nvPr/>
        </p:nvSpPr>
        <p:spPr>
          <a:xfrm>
            <a:off x="22536019" y="327098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Полное подчинение казахских территорий</a:t>
            </a:r>
          </a:p>
        </p:txBody>
      </p:sp>
      <p:cxnSp>
        <p:nvCxnSpPr>
          <p:cNvPr id="52" name="Соединительная линия уступом 51"/>
          <p:cNvCxnSpPr>
            <a:stCxn id="83" idx="2"/>
            <a:endCxn id="119" idx="0"/>
          </p:cNvCxnSpPr>
          <p:nvPr/>
        </p:nvCxnSpPr>
        <p:spPr>
          <a:xfrm rot="16200000" flipH="1">
            <a:off x="22632910" y="2715462"/>
            <a:ext cx="410725" cy="700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16070942" y="542807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Академия горной добычи </a:t>
            </a:r>
          </a:p>
        </p:txBody>
      </p:sp>
      <p:sp>
        <p:nvSpPr>
          <p:cNvPr id="124" name="Прямоугольник 123"/>
          <p:cNvSpPr/>
          <p:nvPr/>
        </p:nvSpPr>
        <p:spPr>
          <a:xfrm>
            <a:off x="21103374" y="542807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Академия животноводства</a:t>
            </a:r>
          </a:p>
        </p:txBody>
      </p:sp>
      <p:cxnSp>
        <p:nvCxnSpPr>
          <p:cNvPr id="66" name="Прямая со стрелкой 65"/>
          <p:cNvCxnSpPr>
            <a:stCxn id="98" idx="2"/>
            <a:endCxn id="124" idx="0"/>
          </p:cNvCxnSpPr>
          <p:nvPr/>
        </p:nvCxnSpPr>
        <p:spPr>
          <a:xfrm rot="16200000" flipH="1">
            <a:off x="21197222" y="4869513"/>
            <a:ext cx="410049" cy="707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127" idx="2"/>
            <a:endCxn id="121" idx="0"/>
          </p:cNvCxnSpPr>
          <p:nvPr/>
        </p:nvCxnSpPr>
        <p:spPr>
          <a:xfrm rot="16200000" flipH="1">
            <a:off x="15798161" y="4502884"/>
            <a:ext cx="398199" cy="14521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109" idx="2"/>
            <a:endCxn id="121" idx="0"/>
          </p:cNvCxnSpPr>
          <p:nvPr/>
        </p:nvCxnSpPr>
        <p:spPr>
          <a:xfrm rot="5400000">
            <a:off x="17236620" y="4504756"/>
            <a:ext cx="410050" cy="1436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79" idx="2"/>
            <a:endCxn id="109" idx="0"/>
          </p:cNvCxnSpPr>
          <p:nvPr/>
        </p:nvCxnSpPr>
        <p:spPr>
          <a:xfrm rot="16200000" flipH="1">
            <a:off x="17598764" y="3789028"/>
            <a:ext cx="411399" cy="71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85" idx="2"/>
            <a:endCxn id="109" idx="0"/>
          </p:cNvCxnSpPr>
          <p:nvPr/>
        </p:nvCxnSpPr>
        <p:spPr>
          <a:xfrm rot="5400000">
            <a:off x="18315086" y="3783656"/>
            <a:ext cx="411401" cy="721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6070941" y="436028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Культ личности </a:t>
            </a:r>
            <a:r>
              <a:rPr lang="ru-RU" sz="1100" dirty="0" err="1">
                <a:solidFill>
                  <a:schemeClr val="bg1"/>
                </a:solidFill>
              </a:rPr>
              <a:t>Оспана</a:t>
            </a:r>
            <a:endParaRPr lang="ru-RU" sz="1100" dirty="0">
              <a:solidFill>
                <a:schemeClr val="bg1"/>
              </a:solidFill>
            </a:endParaRPr>
          </a:p>
        </p:txBody>
      </p:sp>
      <p:cxnSp>
        <p:nvCxnSpPr>
          <p:cNvPr id="136" name="Соединительная линия уступом 135"/>
          <p:cNvCxnSpPr>
            <a:stCxn id="79" idx="2"/>
            <a:endCxn id="132" idx="0"/>
          </p:cNvCxnSpPr>
          <p:nvPr/>
        </p:nvCxnSpPr>
        <p:spPr>
          <a:xfrm rot="5400000">
            <a:off x="16875429" y="3786726"/>
            <a:ext cx="421480" cy="725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96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75471</TotalTime>
  <Words>423</Words>
  <Application>Microsoft Office PowerPoint</Application>
  <PresentationFormat>Произвольный</PresentationFormat>
  <Paragraphs>131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Антон Алёшин</cp:lastModifiedBy>
  <cp:revision>237</cp:revision>
  <dcterms:created xsi:type="dcterms:W3CDTF">2020-05-16T10:15:36Z</dcterms:created>
  <dcterms:modified xsi:type="dcterms:W3CDTF">2024-05-03T11:26:12Z</dcterms:modified>
</cp:coreProperties>
</file>