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3FB1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30" d="100"/>
          <a:sy n="130" d="100"/>
        </p:scale>
        <p:origin x="-8094" y="-333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10.11.2024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m.wikipedia.org/wiki/Claude_Delvincourt" TargetMode="External"/><Relationship Id="rId3" Type="http://schemas.openxmlformats.org/officeDocument/2006/relationships/hyperlink" Target="https://fr.m.wikipedia.org/wiki/Fran&#231;ois_Mitterrand" TargetMode="External"/><Relationship Id="rId7" Type="http://schemas.openxmlformats.org/officeDocument/2006/relationships/hyperlink" Target="https://fr.m.wikipedia.org/wiki/Jean_Borot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m.wikipedia.org/wiki/Antoinette_de_Pr&#233;val" TargetMode="External"/><Relationship Id="rId5" Type="http://schemas.openxmlformats.org/officeDocument/2006/relationships/hyperlink" Target="https://fr.m.wikipedia.org/wiki/Augustin_Ibazizen" TargetMode="External"/><Relationship Id="rId10" Type="http://schemas.openxmlformats.org/officeDocument/2006/relationships/hyperlink" Target="https://fr.m.wikipedia.org/wiki/Bernard_Dup&#233;rier" TargetMode="External"/><Relationship Id="rId4" Type="http://schemas.openxmlformats.org/officeDocument/2006/relationships/hyperlink" Target="https://fr.m.wikipedia.org/wiki/Jean_Mermoz" TargetMode="External"/><Relationship Id="rId9" Type="http://schemas.openxmlformats.org/officeDocument/2006/relationships/hyperlink" Target="https://fr.m.wikipedia.org/wiki/Louis-Alexandre_Audib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7043790" y="36112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340</a:t>
            </a:r>
          </a:p>
        </p:txBody>
      </p:sp>
      <p:sp>
        <p:nvSpPr>
          <p:cNvPr id="582" name="Прямоугольник 581"/>
          <p:cNvSpPr/>
          <p:nvPr/>
        </p:nvSpPr>
        <p:spPr>
          <a:xfrm>
            <a:off x="24534685" y="136912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кабинета Лаваля</a:t>
            </a:r>
          </a:p>
        </p:txBody>
      </p:sp>
      <p:cxnSp>
        <p:nvCxnSpPr>
          <p:cNvPr id="621" name="Соединительная линия уступом 620"/>
          <p:cNvCxnSpPr>
            <a:cxnSpLocks/>
            <a:stCxn id="984" idx="2"/>
            <a:endCxn id="994" idx="0"/>
          </p:cNvCxnSpPr>
          <p:nvPr/>
        </p:nvCxnSpPr>
        <p:spPr>
          <a:xfrm rot="5400000">
            <a:off x="27239229" y="12114903"/>
            <a:ext cx="224693" cy="2352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Прямая со стрелкой 623"/>
          <p:cNvCxnSpPr>
            <a:cxnSpLocks/>
            <a:stCxn id="994" idx="2"/>
            <a:endCxn id="1018" idx="0"/>
          </p:cNvCxnSpPr>
          <p:nvPr/>
        </p:nvCxnSpPr>
        <p:spPr>
          <a:xfrm flipH="1">
            <a:off x="26172042" y="13943478"/>
            <a:ext cx="3304" cy="229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единительная линия 635"/>
          <p:cNvCxnSpPr>
            <a:cxnSpLocks/>
            <a:stCxn id="1031" idx="3"/>
            <a:endCxn id="1032" idx="1"/>
          </p:cNvCxnSpPr>
          <p:nvPr/>
        </p:nvCxnSpPr>
        <p:spPr>
          <a:xfrm flipV="1">
            <a:off x="20236055" y="4023237"/>
            <a:ext cx="8896910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Прямоугольник 983">
            <a:extLst>
              <a:ext uri="{FF2B5EF4-FFF2-40B4-BE49-F238E27FC236}">
                <a16:creationId xmlns:a16="http://schemas.microsoft.com/office/drawing/2014/main" id="{7E9D3D83-3030-47F4-892C-8537B371B473}"/>
              </a:ext>
            </a:extLst>
          </p:cNvPr>
          <p:cNvSpPr/>
          <p:nvPr/>
        </p:nvSpPr>
        <p:spPr>
          <a:xfrm>
            <a:off x="28064640" y="1263878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огненного креста </a:t>
            </a:r>
            <a:r>
              <a:rPr lang="ru-RU" sz="300" dirty="0"/>
              <a:t>(Знак отличия движения </a:t>
            </a:r>
            <a:r>
              <a:rPr lang="ru-RU" sz="300" dirty="0" err="1"/>
              <a:t>Croix-de-Feu</a:t>
            </a:r>
            <a:r>
              <a:rPr lang="ru-RU" sz="300" dirty="0"/>
              <a:t> представляет собой череп, наложенный на ортогональный крест из шести огненных языков и по диагонали из двух мечей.)</a:t>
            </a:r>
            <a:endParaRPr lang="ru-RU" sz="700" dirty="0"/>
          </a:p>
        </p:txBody>
      </p:sp>
      <p:sp>
        <p:nvSpPr>
          <p:cNvPr id="986" name="Прямоугольник 985">
            <a:extLst>
              <a:ext uri="{FF2B5EF4-FFF2-40B4-BE49-F238E27FC236}">
                <a16:creationId xmlns:a16="http://schemas.microsoft.com/office/drawing/2014/main" id="{60BE58DB-A42E-4BAC-8C3F-35A0FFFF08A2}"/>
              </a:ext>
            </a:extLst>
          </p:cNvPr>
          <p:cNvSpPr/>
          <p:nvPr/>
        </p:nvSpPr>
        <p:spPr>
          <a:xfrm>
            <a:off x="30417092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Атигерманская</a:t>
            </a:r>
            <a:r>
              <a:rPr lang="ru-RU" sz="700" dirty="0"/>
              <a:t> политика</a:t>
            </a:r>
          </a:p>
          <a:p>
            <a:pPr algn="ctr"/>
            <a:r>
              <a:rPr lang="ru-RU" sz="600" dirty="0"/>
              <a:t> </a:t>
            </a:r>
            <a:r>
              <a:rPr lang="ru-RU" sz="100" dirty="0"/>
              <a:t>(Направление Ла Рока привело ко многим изменениям внутри ассоциации, как в ее структуре, так и в идеологии, и стало настоящим поворотным моментом в существовании </a:t>
            </a:r>
            <a:r>
              <a:rPr lang="ru-RU" sz="100" dirty="0" err="1"/>
              <a:t>Круа</a:t>
            </a:r>
            <a:r>
              <a:rPr lang="ru-RU" sz="100" dirty="0"/>
              <a:t>-де-</a:t>
            </a:r>
            <a:r>
              <a:rPr lang="ru-RU" sz="100" dirty="0" err="1"/>
              <a:t>Фё</a:t>
            </a:r>
            <a:r>
              <a:rPr lang="ru-RU" sz="100" dirty="0"/>
              <a:t>. Основанное как ассоциация памяти, движение стало политическим и требовало </a:t>
            </a:r>
            <a:r>
              <a:rPr lang="ru-RU" sz="100" dirty="0" err="1"/>
              <a:t>антигерманского</a:t>
            </a:r>
            <a:r>
              <a:rPr lang="ru-RU" sz="100" dirty="0"/>
              <a:t> социального и патриотического подхода.)</a:t>
            </a:r>
            <a:endParaRPr lang="ru-RU" sz="6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39816ADB-D95E-45AA-96AF-7E2FE747B17E}"/>
              </a:ext>
            </a:extLst>
          </p:cNvPr>
          <p:cNvSpPr/>
          <p:nvPr/>
        </p:nvSpPr>
        <p:spPr>
          <a:xfrm>
            <a:off x="30806733" y="15565350"/>
            <a:ext cx="2221709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3"/>
              </a:rPr>
              <a:t>https://fr.m.wikipedia.org/wiki/</a:t>
            </a:r>
            <a:r>
              <a:rPr lang="en-US" sz="700" dirty="0" err="1">
                <a:hlinkClick r:id="rId3"/>
              </a:rPr>
              <a:t>François_Mitterrand</a:t>
            </a:r>
            <a:endParaRPr lang="ru-RU" sz="700" dirty="0"/>
          </a:p>
          <a:p>
            <a:pPr algn="ctr"/>
            <a:r>
              <a:rPr lang="en-US" sz="700" dirty="0">
                <a:hlinkClick r:id="rId4"/>
              </a:rPr>
              <a:t>https://fr.m.wikipedia.org/wiki/Jean_Mermoz</a:t>
            </a:r>
            <a:endParaRPr lang="ru-RU" sz="700" dirty="0"/>
          </a:p>
          <a:p>
            <a:pPr algn="ctr"/>
            <a:r>
              <a:rPr lang="en-US" sz="700" dirty="0">
                <a:hlinkClick r:id="rId5"/>
              </a:rPr>
              <a:t>https://fr.m.wikipedia.org/wiki/Augustin_Ibazizen</a:t>
            </a:r>
            <a:endParaRPr lang="ru-RU" sz="700" dirty="0"/>
          </a:p>
          <a:p>
            <a:pPr algn="ctr"/>
            <a:r>
              <a:rPr lang="en-US" sz="700" dirty="0">
                <a:hlinkClick r:id="rId6"/>
              </a:rPr>
              <a:t>https://fr.m.wikipedia.org/wiki/</a:t>
            </a:r>
            <a:r>
              <a:rPr lang="en-US" sz="700" dirty="0" err="1">
                <a:hlinkClick r:id="rId6"/>
              </a:rPr>
              <a:t>Antoinette_de_Préval</a:t>
            </a:r>
            <a:endParaRPr lang="ru-RU" sz="700" dirty="0"/>
          </a:p>
          <a:p>
            <a:pPr algn="ctr"/>
            <a:r>
              <a:rPr lang="en-US" sz="700" dirty="0">
                <a:hlinkClick r:id="rId7"/>
              </a:rPr>
              <a:t>https://fr.m.wikipedia.org/wiki/Jean_Borotra</a:t>
            </a:r>
            <a:endParaRPr lang="ru-RU" sz="700" dirty="0"/>
          </a:p>
          <a:p>
            <a:pPr algn="ctr"/>
            <a:r>
              <a:rPr lang="en-US" sz="700" dirty="0">
                <a:hlinkClick r:id="rId8"/>
              </a:rPr>
              <a:t>https://fr.m.wikipedia.org/wiki/Claude_Delvincourt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60F490D6-4802-46A4-9AE4-A3F515FE1C8A}"/>
              </a:ext>
            </a:extLst>
          </p:cNvPr>
          <p:cNvSpPr/>
          <p:nvPr/>
        </p:nvSpPr>
        <p:spPr>
          <a:xfrm>
            <a:off x="26300297" y="1493015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крупного капитала</a:t>
            </a:r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F901CDC5-B382-48AD-B75C-B703D61D2EE9}"/>
              </a:ext>
            </a:extLst>
          </p:cNvPr>
          <p:cNvSpPr/>
          <p:nvPr/>
        </p:nvSpPr>
        <p:spPr>
          <a:xfrm>
            <a:off x="26888411" y="1340077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Подавить левые силы </a:t>
            </a:r>
            <a:r>
              <a:rPr lang="ru-RU" sz="200" dirty="0"/>
              <a:t>(Таким образом, </a:t>
            </a:r>
            <a:r>
              <a:rPr lang="ru-RU" sz="200" dirty="0" err="1"/>
              <a:t>Croix-de-Feu</a:t>
            </a:r>
            <a:r>
              <a:rPr lang="ru-RU" sz="200" dirty="0"/>
              <a:t> выступают против интернационализма коммунистической партии и крайне левых групп , которые часто приходят, чтобы нарушить парады.)</a:t>
            </a:r>
            <a:endParaRPr lang="ru-RU" sz="700" dirty="0"/>
          </a:p>
        </p:txBody>
      </p:sp>
      <p:sp>
        <p:nvSpPr>
          <p:cNvPr id="993" name="Прямоугольник 992">
            <a:extLst>
              <a:ext uri="{FF2B5EF4-FFF2-40B4-BE49-F238E27FC236}">
                <a16:creationId xmlns:a16="http://schemas.microsoft.com/office/drawing/2014/main" id="{FB492527-B050-424E-9E2A-5739D0C7FB7C}"/>
              </a:ext>
            </a:extLst>
          </p:cNvPr>
          <p:cNvSpPr/>
          <p:nvPr/>
        </p:nvSpPr>
        <p:spPr>
          <a:xfrm>
            <a:off x="24535956" y="1416025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Равенство, лояльность и уважение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Rocque</a:t>
            </a:r>
            <a:r>
              <a:rPr lang="ru-RU" sz="100" dirty="0"/>
              <a:t> также является главным подрядчиком для органического развития ассоциации и организует пропаганду в поддержку принципов, символизируемых боевым братством ее членов (равенство, лояльность и уважение))</a:t>
            </a:r>
            <a:endParaRPr lang="ru-RU" sz="7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8D9F26B4-3328-421C-BAD2-E5CE1234BBCE}"/>
              </a:ext>
            </a:extLst>
          </p:cNvPr>
          <p:cNvSpPr/>
          <p:nvPr/>
        </p:nvSpPr>
        <p:spPr>
          <a:xfrm>
            <a:off x="25712183" y="134034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Le Flambeau</a:t>
            </a:r>
            <a:r>
              <a:rPr lang="ru-RU" sz="700" dirty="0"/>
              <a:t> </a:t>
            </a:r>
            <a:r>
              <a:rPr lang="ru-RU" sz="500" dirty="0"/>
              <a:t>(преобразует </a:t>
            </a:r>
            <a:r>
              <a:rPr lang="ru-RU" sz="500" dirty="0" err="1"/>
              <a:t>Le</a:t>
            </a:r>
            <a:r>
              <a:rPr lang="ru-RU" sz="500" dirty="0"/>
              <a:t> </a:t>
            </a:r>
            <a:r>
              <a:rPr lang="ru-RU" sz="500" dirty="0" err="1"/>
              <a:t>Flambeau</a:t>
            </a:r>
            <a:r>
              <a:rPr lang="ru-RU" sz="500" dirty="0"/>
              <a:t> , ежемесячный журнал движения , еженедельный.)</a:t>
            </a:r>
            <a:endParaRPr lang="ru-RU" sz="700" dirty="0"/>
          </a:p>
        </p:txBody>
      </p:sp>
      <p:sp>
        <p:nvSpPr>
          <p:cNvPr id="997" name="Прямоугольник 996">
            <a:extLst>
              <a:ext uri="{FF2B5EF4-FFF2-40B4-BE49-F238E27FC236}">
                <a16:creationId xmlns:a16="http://schemas.microsoft.com/office/drawing/2014/main" id="{B85A1186-B028-4289-9CD1-FE8D9FD285A8}"/>
              </a:ext>
            </a:extLst>
          </p:cNvPr>
          <p:cNvSpPr/>
          <p:nvPr/>
        </p:nvSpPr>
        <p:spPr>
          <a:xfrm>
            <a:off x="28064639" y="134034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публике </a:t>
            </a:r>
            <a:r>
              <a:rPr lang="ru-RU" sz="200" dirty="0"/>
              <a:t>(Политические амбиции ассоциации набирали обороты и стали яснее в работе Ла Рока « Служба публики », опубликованной в ноябре 1934 г. де-</a:t>
            </a:r>
            <a:r>
              <a:rPr lang="ru-RU" sz="200" dirty="0" err="1"/>
              <a:t>Фё</a:t>
            </a:r>
            <a:r>
              <a:rPr lang="ru-RU" sz="200" dirty="0"/>
              <a:t>) и обобщить модель сотрудничества между классами, господствовавшую во время Великой войны)</a:t>
            </a:r>
            <a:endParaRPr lang="ru-RU" sz="7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E98F482E-BC64-4D9C-B4B8-2A79AC4B66AA}"/>
              </a:ext>
            </a:extLst>
          </p:cNvPr>
          <p:cNvSpPr/>
          <p:nvPr/>
        </p:nvSpPr>
        <p:spPr>
          <a:xfrm>
            <a:off x="27476525" y="1493015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Кооперация отраслей по видам деятельности</a:t>
            </a:r>
          </a:p>
          <a:p>
            <a:pPr algn="ctr"/>
            <a:r>
              <a:rPr lang="ru-RU" sz="200" dirty="0"/>
              <a:t>(«организованная профессия» </a:t>
            </a:r>
            <a:r>
              <a:rPr lang="ru-RU" sz="200" dirty="0" err="1"/>
              <a:t>корпоративистского</a:t>
            </a:r>
            <a:r>
              <a:rPr lang="ru-RU" sz="200" dirty="0"/>
              <a:t> типа , вдохновленная социал-католицизмом : кооперация отраслей по видам деятельности, кооперация между начальниками и рабочими и воссоединение рабочих по отраслям;</a:t>
            </a:r>
            <a:endParaRPr lang="ru-RU" sz="7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AF683A0D-9C6E-48CF-B9D4-4E32590364E3}"/>
              </a:ext>
            </a:extLst>
          </p:cNvPr>
          <p:cNvSpPr/>
          <p:nvPr/>
        </p:nvSpPr>
        <p:spPr>
          <a:xfrm>
            <a:off x="26888411" y="1416681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капитала и труда</a:t>
            </a:r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628CCD80-6D78-44BF-A523-05FEF1AC5D89}"/>
              </a:ext>
            </a:extLst>
          </p:cNvPr>
          <p:cNvSpPr/>
          <p:nvPr/>
        </p:nvSpPr>
        <p:spPr>
          <a:xfrm>
            <a:off x="28064638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Отпуска и МРОТ (минимальная заработная плата; оплачиваемый отпуск ;)</a:t>
            </a:r>
          </a:p>
        </p:txBody>
      </p:sp>
      <p:sp>
        <p:nvSpPr>
          <p:cNvPr id="1002" name="Прямоугольник 1001">
            <a:extLst>
              <a:ext uri="{FF2B5EF4-FFF2-40B4-BE49-F238E27FC236}">
                <a16:creationId xmlns:a16="http://schemas.microsoft.com/office/drawing/2014/main" id="{C4081F49-D6A3-45F5-8446-89C1C2D93A30}"/>
              </a:ext>
            </a:extLst>
          </p:cNvPr>
          <p:cNvSpPr/>
          <p:nvPr/>
        </p:nvSpPr>
        <p:spPr>
          <a:xfrm>
            <a:off x="29244170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Голоса женщин и семей</a:t>
            </a:r>
          </a:p>
          <a:p>
            <a:pPr algn="ctr"/>
            <a:r>
              <a:rPr lang="ru-RU" sz="200" dirty="0"/>
              <a:t>(голосование женщин и голосование семьи)</a:t>
            </a:r>
            <a:endParaRPr lang="ru-RU" sz="7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E0B8AD29-3AAC-4D9E-A488-B91ABF977E44}"/>
              </a:ext>
            </a:extLst>
          </p:cNvPr>
          <p:cNvSpPr/>
          <p:nvPr/>
        </p:nvSpPr>
        <p:spPr>
          <a:xfrm>
            <a:off x="29245624" y="1569485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Реформа процедур работы парламента </a:t>
            </a:r>
            <a:r>
              <a:rPr lang="ru-RU" sz="300" dirty="0"/>
              <a:t>(Идеологию PSF можно обобщить следующими элементами, в частности, взятыми из книги Франсуа де Ла Рока « Общественная служба » (1934):Политика : сильный президентский режим, уже не парламентский.)</a:t>
            </a:r>
            <a:endParaRPr lang="ru-RU" sz="7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B94C00EC-6932-40C1-A09E-C9FC8F9BD237}"/>
              </a:ext>
            </a:extLst>
          </p:cNvPr>
          <p:cNvSpPr/>
          <p:nvPr/>
        </p:nvSpPr>
        <p:spPr>
          <a:xfrm>
            <a:off x="28064638" y="1569485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Мониторинг качества популярных видов досуга</a:t>
            </a:r>
          </a:p>
        </p:txBody>
      </p:sp>
      <p:cxnSp>
        <p:nvCxnSpPr>
          <p:cNvPr id="1007" name="Соединительная линия уступом 620">
            <a:extLst>
              <a:ext uri="{FF2B5EF4-FFF2-40B4-BE49-F238E27FC236}">
                <a16:creationId xmlns:a16="http://schemas.microsoft.com/office/drawing/2014/main" id="{8DC8CC03-E438-4255-9DAE-E736110390EF}"/>
              </a:ext>
            </a:extLst>
          </p:cNvPr>
          <p:cNvCxnSpPr>
            <a:cxnSpLocks/>
            <a:stCxn id="984" idx="2"/>
            <a:endCxn id="991" idx="0"/>
          </p:cNvCxnSpPr>
          <p:nvPr/>
        </p:nvCxnSpPr>
        <p:spPr>
          <a:xfrm rot="5400000">
            <a:off x="27828695" y="12701665"/>
            <a:ext cx="221989" cy="1176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620">
            <a:extLst>
              <a:ext uri="{FF2B5EF4-FFF2-40B4-BE49-F238E27FC236}">
                <a16:creationId xmlns:a16="http://schemas.microsoft.com/office/drawing/2014/main" id="{69F4DABF-0B89-4E6E-A884-7682291E2166}"/>
              </a:ext>
            </a:extLst>
          </p:cNvPr>
          <p:cNvCxnSpPr>
            <a:cxnSpLocks/>
            <a:stCxn id="984" idx="2"/>
            <a:endCxn id="1040" idx="0"/>
          </p:cNvCxnSpPr>
          <p:nvPr/>
        </p:nvCxnSpPr>
        <p:spPr>
          <a:xfrm rot="16200000" flipH="1">
            <a:off x="29005736" y="12700851"/>
            <a:ext cx="220360" cy="11762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Прямая со стрелкой 1009">
            <a:extLst>
              <a:ext uri="{FF2B5EF4-FFF2-40B4-BE49-F238E27FC236}">
                <a16:creationId xmlns:a16="http://schemas.microsoft.com/office/drawing/2014/main" id="{7B5D9633-00B4-4316-A821-77A31547EF26}"/>
              </a:ext>
            </a:extLst>
          </p:cNvPr>
          <p:cNvCxnSpPr>
            <a:cxnSpLocks/>
            <a:stCxn id="984" idx="2"/>
            <a:endCxn id="997" idx="0"/>
          </p:cNvCxnSpPr>
          <p:nvPr/>
        </p:nvCxnSpPr>
        <p:spPr>
          <a:xfrm flipH="1">
            <a:off x="28527802" y="13178785"/>
            <a:ext cx="1" cy="2246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Соединительная линия уступом 620">
            <a:extLst>
              <a:ext uri="{FF2B5EF4-FFF2-40B4-BE49-F238E27FC236}">
                <a16:creationId xmlns:a16="http://schemas.microsoft.com/office/drawing/2014/main" id="{2F66B47F-A728-48CF-A652-EE4F6D45D52D}"/>
              </a:ext>
            </a:extLst>
          </p:cNvPr>
          <p:cNvCxnSpPr>
            <a:cxnSpLocks/>
            <a:stCxn id="997" idx="2"/>
            <a:endCxn id="999" idx="0"/>
          </p:cNvCxnSpPr>
          <p:nvPr/>
        </p:nvCxnSpPr>
        <p:spPr>
          <a:xfrm rot="5400000">
            <a:off x="27828018" y="13467034"/>
            <a:ext cx="223340" cy="11762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620">
            <a:extLst>
              <a:ext uri="{FF2B5EF4-FFF2-40B4-BE49-F238E27FC236}">
                <a16:creationId xmlns:a16="http://schemas.microsoft.com/office/drawing/2014/main" id="{862CB465-E9DD-4308-A315-AA4601965A58}"/>
              </a:ext>
            </a:extLst>
          </p:cNvPr>
          <p:cNvCxnSpPr>
            <a:cxnSpLocks/>
            <a:stCxn id="997" idx="2"/>
            <a:endCxn id="1002" idx="0"/>
          </p:cNvCxnSpPr>
          <p:nvPr/>
        </p:nvCxnSpPr>
        <p:spPr>
          <a:xfrm rot="16200000" flipH="1">
            <a:off x="29006035" y="13465244"/>
            <a:ext cx="223064" cy="11795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:a16="http://schemas.microsoft.com/office/drawing/2014/main" id="{94CDD2A9-5B7B-404F-8FD4-5EED876C6E93}"/>
              </a:ext>
            </a:extLst>
          </p:cNvPr>
          <p:cNvCxnSpPr>
            <a:cxnSpLocks/>
            <a:stCxn id="997" idx="2"/>
            <a:endCxn id="1000" idx="0"/>
          </p:cNvCxnSpPr>
          <p:nvPr/>
        </p:nvCxnSpPr>
        <p:spPr>
          <a:xfrm flipH="1">
            <a:off x="28527801" y="13943478"/>
            <a:ext cx="1" cy="22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Соединительная линия уступом 620">
            <a:extLst>
              <a:ext uri="{FF2B5EF4-FFF2-40B4-BE49-F238E27FC236}">
                <a16:creationId xmlns:a16="http://schemas.microsoft.com/office/drawing/2014/main" id="{057EB024-4EB5-4F7B-A21A-7CD2345BE680}"/>
              </a:ext>
            </a:extLst>
          </p:cNvPr>
          <p:cNvCxnSpPr>
            <a:cxnSpLocks/>
            <a:stCxn id="997" idx="2"/>
            <a:endCxn id="998" idx="0"/>
          </p:cNvCxnSpPr>
          <p:nvPr/>
        </p:nvCxnSpPr>
        <p:spPr>
          <a:xfrm rot="5400000">
            <a:off x="27740405" y="14142761"/>
            <a:ext cx="986680" cy="588114"/>
          </a:xfrm>
          <a:prstGeom prst="bentConnector3">
            <a:avLst>
              <a:gd name="adj1" fmla="val 1134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Соединительная линия уступом 620">
            <a:extLst>
              <a:ext uri="{FF2B5EF4-FFF2-40B4-BE49-F238E27FC236}">
                <a16:creationId xmlns:a16="http://schemas.microsoft.com/office/drawing/2014/main" id="{342FDE3F-B13E-4B4B-9DA2-810154EC600A}"/>
              </a:ext>
            </a:extLst>
          </p:cNvPr>
          <p:cNvCxnSpPr>
            <a:cxnSpLocks/>
            <a:stCxn id="998" idx="2"/>
            <a:endCxn id="1004" idx="0"/>
          </p:cNvCxnSpPr>
          <p:nvPr/>
        </p:nvCxnSpPr>
        <p:spPr>
          <a:xfrm rot="16200000" flipH="1">
            <a:off x="28121398" y="15288447"/>
            <a:ext cx="224693" cy="5881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Соединительная линия уступом 620">
            <a:extLst>
              <a:ext uri="{FF2B5EF4-FFF2-40B4-BE49-F238E27FC236}">
                <a16:creationId xmlns:a16="http://schemas.microsoft.com/office/drawing/2014/main" id="{507563A3-ED21-434A-97CA-47072B52AF59}"/>
              </a:ext>
            </a:extLst>
          </p:cNvPr>
          <p:cNvCxnSpPr>
            <a:cxnSpLocks/>
            <a:stCxn id="998" idx="2"/>
            <a:endCxn id="1019" idx="0"/>
          </p:cNvCxnSpPr>
          <p:nvPr/>
        </p:nvCxnSpPr>
        <p:spPr>
          <a:xfrm rot="5400000">
            <a:off x="27533285" y="15288447"/>
            <a:ext cx="224693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Прямоугольник 1017">
            <a:extLst>
              <a:ext uri="{FF2B5EF4-FFF2-40B4-BE49-F238E27FC236}">
                <a16:creationId xmlns:a16="http://schemas.microsoft.com/office/drawing/2014/main" id="{7D96995A-247F-4421-9E92-16E84D06E3BF}"/>
              </a:ext>
            </a:extLst>
          </p:cNvPr>
          <p:cNvSpPr/>
          <p:nvPr/>
        </p:nvSpPr>
        <p:spPr>
          <a:xfrm>
            <a:off x="25708879" y="1417316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спортивной подготовки и образования </a:t>
            </a:r>
          </a:p>
          <a:p>
            <a:pPr algn="ctr"/>
            <a:r>
              <a:rPr lang="ru-RU" sz="100" dirty="0"/>
              <a:t>(Служба спортивной подготовки и образования, известная как SPES (1936 г.): вовлекает детей из малообеспеченных семей в спортивные мероприятия;</a:t>
            </a:r>
            <a:endParaRPr lang="ru-RU" sz="700" dirty="0"/>
          </a:p>
        </p:txBody>
      </p:sp>
      <p:sp>
        <p:nvSpPr>
          <p:cNvPr id="1019" name="Прямоугольник 1018">
            <a:extLst>
              <a:ext uri="{FF2B5EF4-FFF2-40B4-BE49-F238E27FC236}">
                <a16:creationId xmlns:a16="http://schemas.microsoft.com/office/drawing/2014/main" id="{8175A825-48D7-42FD-B24A-78DC21036C90}"/>
              </a:ext>
            </a:extLst>
          </p:cNvPr>
          <p:cNvSpPr/>
          <p:nvPr/>
        </p:nvSpPr>
        <p:spPr>
          <a:xfrm>
            <a:off x="26888411" y="1569485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Конфедерация французских профессиональных союзов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(Он призывал к </a:t>
            </a:r>
            <a:r>
              <a:rPr lang="ru-RU" sz="100" dirty="0" err="1"/>
              <a:t>юнионизму</a:t>
            </a:r>
            <a:r>
              <a:rPr lang="ru-RU" sz="100" dirty="0"/>
              <a:t> сотрудничества против </a:t>
            </a:r>
            <a:r>
              <a:rPr lang="ru-RU" sz="100" dirty="0" err="1"/>
              <a:t>юнионизма</a:t>
            </a:r>
            <a:r>
              <a:rPr lang="ru-RU" sz="100" dirty="0"/>
              <a:t> классовой борьбы. в </a:t>
            </a:r>
            <a:r>
              <a:rPr lang="ru-RU" sz="100" dirty="0" err="1"/>
              <a:t>Croix-de-feu</a:t>
            </a:r>
            <a:r>
              <a:rPr lang="ru-RU" sz="100" dirty="0"/>
              <a:t> был создан отдел профсоюзных исследований с целью создания профсоюзов на каждой фабрике, вдохновленных принципами движения. Создаются федеральные союзы и8 января 1937 </a:t>
            </a:r>
            <a:r>
              <a:rPr lang="ru-RU" sz="100" dirty="0" err="1"/>
              <a:t>г.происходит</a:t>
            </a:r>
            <a:r>
              <a:rPr lang="ru-RU" sz="100" dirty="0"/>
              <a:t> учредительное собрание Конфедерации французских профессиональных синдикатов</a:t>
            </a:r>
            <a:endParaRPr lang="ru-RU" sz="700" dirty="0"/>
          </a:p>
        </p:txBody>
      </p:sp>
      <p:cxnSp>
        <p:nvCxnSpPr>
          <p:cNvPr id="1020" name="Соединительная линия уступом 620">
            <a:extLst>
              <a:ext uri="{FF2B5EF4-FFF2-40B4-BE49-F238E27FC236}">
                <a16:creationId xmlns:a16="http://schemas.microsoft.com/office/drawing/2014/main" id="{2EABA15C-391F-42AF-B9CE-7A5305C21DC1}"/>
              </a:ext>
            </a:extLst>
          </p:cNvPr>
          <p:cNvCxnSpPr>
            <a:cxnSpLocks/>
            <a:stCxn id="999" idx="2"/>
            <a:endCxn id="990" idx="0"/>
          </p:cNvCxnSpPr>
          <p:nvPr/>
        </p:nvCxnSpPr>
        <p:spPr>
          <a:xfrm rot="5400000">
            <a:off x="26945848" y="14524430"/>
            <a:ext cx="223339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id="{C6434A68-2E02-4D9E-9BB0-581BF724CC80}"/>
              </a:ext>
            </a:extLst>
          </p:cNvPr>
          <p:cNvCxnSpPr>
            <a:cxnSpLocks/>
            <a:stCxn id="999" idx="2"/>
            <a:endCxn id="1019" idx="0"/>
          </p:cNvCxnSpPr>
          <p:nvPr/>
        </p:nvCxnSpPr>
        <p:spPr>
          <a:xfrm>
            <a:off x="27351574" y="14706818"/>
            <a:ext cx="0" cy="9880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Прямоугольник 1021">
            <a:extLst>
              <a:ext uri="{FF2B5EF4-FFF2-40B4-BE49-F238E27FC236}">
                <a16:creationId xmlns:a16="http://schemas.microsoft.com/office/drawing/2014/main" id="{45E05F2B-F443-4F43-BC28-43AA48028647}"/>
              </a:ext>
            </a:extLst>
          </p:cNvPr>
          <p:cNvSpPr/>
          <p:nvPr/>
        </p:nvSpPr>
        <p:spPr>
          <a:xfrm>
            <a:off x="28656056" y="1492745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Социальное прежде всего!</a:t>
            </a:r>
          </a:p>
          <a:p>
            <a:pPr algn="ctr"/>
            <a:r>
              <a:rPr lang="ru-RU" sz="200" dirty="0"/>
              <a:t>Вопреки лозунгу </a:t>
            </a:r>
            <a:r>
              <a:rPr lang="ru-RU" sz="200" dirty="0" err="1"/>
              <a:t>Action</a:t>
            </a:r>
            <a:r>
              <a:rPr lang="ru-RU" sz="200" dirty="0"/>
              <a:t> </a:t>
            </a:r>
            <a:r>
              <a:rPr lang="ru-RU" sz="200" dirty="0" err="1"/>
              <a:t>Française</a:t>
            </a:r>
            <a:r>
              <a:rPr lang="ru-RU" sz="200" dirty="0"/>
              <a:t>: «Политика прежде всего! «, созданный его лидером Шарлем </a:t>
            </a:r>
            <a:r>
              <a:rPr lang="ru-RU" sz="200" dirty="0" err="1"/>
              <a:t>Моррасом</a:t>
            </a:r>
            <a:r>
              <a:rPr lang="ru-RU" sz="200" dirty="0"/>
              <a:t> , Ла Рок заставил свое движение принять девиз «Социальное прежде всего! ".</a:t>
            </a:r>
            <a:endParaRPr lang="ru-RU" sz="700" dirty="0"/>
          </a:p>
        </p:txBody>
      </p:sp>
      <p:cxnSp>
        <p:nvCxnSpPr>
          <p:cNvPr id="1023" name="Соединительная линия уступом 620">
            <a:extLst>
              <a:ext uri="{FF2B5EF4-FFF2-40B4-BE49-F238E27FC236}">
                <a16:creationId xmlns:a16="http://schemas.microsoft.com/office/drawing/2014/main" id="{1C35EBA1-A931-4B6C-AA4A-80729E916E47}"/>
              </a:ext>
            </a:extLst>
          </p:cNvPr>
          <p:cNvCxnSpPr>
            <a:cxnSpLocks/>
            <a:stCxn id="1000" idx="2"/>
            <a:endCxn id="1022" idx="0"/>
          </p:cNvCxnSpPr>
          <p:nvPr/>
        </p:nvCxnSpPr>
        <p:spPr>
          <a:xfrm rot="16200000" flipH="1">
            <a:off x="28713054" y="14521289"/>
            <a:ext cx="220912" cy="5914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Соединительная линия уступом 620">
            <a:extLst>
              <a:ext uri="{FF2B5EF4-FFF2-40B4-BE49-F238E27FC236}">
                <a16:creationId xmlns:a16="http://schemas.microsoft.com/office/drawing/2014/main" id="{7B5CAEB9-5C8C-4876-BA8D-D5AFAE83F90E}"/>
              </a:ext>
            </a:extLst>
          </p:cNvPr>
          <p:cNvCxnSpPr>
            <a:cxnSpLocks/>
            <a:stCxn id="1002" idx="2"/>
            <a:endCxn id="1022" idx="0"/>
          </p:cNvCxnSpPr>
          <p:nvPr/>
        </p:nvCxnSpPr>
        <p:spPr>
          <a:xfrm rot="5400000">
            <a:off x="29302820" y="14522941"/>
            <a:ext cx="220912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620">
            <a:extLst>
              <a:ext uri="{FF2B5EF4-FFF2-40B4-BE49-F238E27FC236}">
                <a16:creationId xmlns:a16="http://schemas.microsoft.com/office/drawing/2014/main" id="{FFA2C793-4B29-4F99-98E9-4669E69C97AD}"/>
              </a:ext>
            </a:extLst>
          </p:cNvPr>
          <p:cNvCxnSpPr>
            <a:cxnSpLocks/>
            <a:stCxn id="994" idx="2"/>
            <a:endCxn id="993" idx="0"/>
          </p:cNvCxnSpPr>
          <p:nvPr/>
        </p:nvCxnSpPr>
        <p:spPr>
          <a:xfrm rot="5400000">
            <a:off x="25478843" y="13463755"/>
            <a:ext cx="216781" cy="11762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Прямоугольник 1025">
            <a:extLst>
              <a:ext uri="{FF2B5EF4-FFF2-40B4-BE49-F238E27FC236}">
                <a16:creationId xmlns:a16="http://schemas.microsoft.com/office/drawing/2014/main" id="{DE407236-6717-4F48-AFCA-5A3738174520}"/>
              </a:ext>
            </a:extLst>
          </p:cNvPr>
          <p:cNvSpPr/>
          <p:nvPr/>
        </p:nvSpPr>
        <p:spPr>
          <a:xfrm>
            <a:off x="31593317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французской нации превыше всего!</a:t>
            </a:r>
          </a:p>
          <a:p>
            <a:pPr algn="ctr"/>
            <a:r>
              <a:rPr lang="ru-RU" sz="600" dirty="0"/>
              <a:t> </a:t>
            </a:r>
            <a:r>
              <a:rPr lang="ru-RU" sz="100" b="1" dirty="0"/>
              <a:t>Его защита французской нации имеет приоритет над любыми другими идеями, особенно если они исходят из-за границы. Согласно многим источникам, в частности Рене </a:t>
            </a:r>
            <a:r>
              <a:rPr lang="ru-RU" sz="100" b="1" dirty="0" err="1"/>
              <a:t>Ремону</a:t>
            </a:r>
            <a:r>
              <a:rPr lang="ru-RU" sz="100" b="1" dirty="0"/>
              <a:t> и авторам парламентского доклада о ДПС [ 9 ] , это обвинение, до сих пор выдвигаемое теми, кто утверждает, что французский фашизм существовал в 1930-х годах, является ложным. </a:t>
            </a:r>
            <a:r>
              <a:rPr lang="ru-RU" sz="100" b="1" dirty="0" err="1"/>
              <a:t>Круа</a:t>
            </a:r>
            <a:r>
              <a:rPr lang="ru-RU" sz="100" b="1" dirty="0"/>
              <a:t>-де-</a:t>
            </a:r>
            <a:r>
              <a:rPr lang="ru-RU" sz="100" b="1" dirty="0" err="1"/>
              <a:t>Фё</a:t>
            </a:r>
            <a:r>
              <a:rPr lang="ru-RU" sz="100" b="1" dirty="0"/>
              <a:t> не тронул агрессивный, воинственный и воинственный национализм.</a:t>
            </a:r>
            <a:endParaRPr lang="ru-RU" sz="600" b="1" dirty="0"/>
          </a:p>
        </p:txBody>
      </p:sp>
      <p:sp>
        <p:nvSpPr>
          <p:cNvPr id="1027" name="Прямоугольник 1026">
            <a:extLst>
              <a:ext uri="{FF2B5EF4-FFF2-40B4-BE49-F238E27FC236}">
                <a16:creationId xmlns:a16="http://schemas.microsoft.com/office/drawing/2014/main" id="{DB1631C9-91EC-471F-8438-3881EA858FD4}"/>
              </a:ext>
            </a:extLst>
          </p:cNvPr>
          <p:cNvSpPr/>
          <p:nvPr/>
        </p:nvSpPr>
        <p:spPr>
          <a:xfrm>
            <a:off x="23385340" y="217854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Ратификация Франко-Советского пакта</a:t>
            </a:r>
          </a:p>
        </p:txBody>
      </p:sp>
      <p:sp>
        <p:nvSpPr>
          <p:cNvPr id="1028" name="Прямоугольник 1027">
            <a:extLst>
              <a:ext uri="{FF2B5EF4-FFF2-40B4-BE49-F238E27FC236}">
                <a16:creationId xmlns:a16="http://schemas.microsoft.com/office/drawing/2014/main" id="{D6E92AC8-0AE9-46F9-A924-784EB6A3DC97}"/>
              </a:ext>
            </a:extLst>
          </p:cNvPr>
          <p:cNvSpPr/>
          <p:nvPr/>
        </p:nvSpPr>
        <p:spPr>
          <a:xfrm>
            <a:off x="25676239" y="218442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дефляции</a:t>
            </a:r>
          </a:p>
        </p:txBody>
      </p:sp>
      <p:sp>
        <p:nvSpPr>
          <p:cNvPr id="1030" name="Прямоугольник 1029">
            <a:extLst>
              <a:ext uri="{FF2B5EF4-FFF2-40B4-BE49-F238E27FC236}">
                <a16:creationId xmlns:a16="http://schemas.microsoft.com/office/drawing/2014/main" id="{8D4D7D52-105E-4376-9DD0-2B8522DA7F1B}"/>
              </a:ext>
            </a:extLst>
          </p:cNvPr>
          <p:cNvSpPr/>
          <p:nvPr/>
        </p:nvSpPr>
        <p:spPr>
          <a:xfrm>
            <a:off x="24538501" y="295936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1936</a:t>
            </a:r>
          </a:p>
        </p:txBody>
      </p:sp>
      <p:sp>
        <p:nvSpPr>
          <p:cNvPr id="1031" name="Прямоугольник 1030">
            <a:extLst>
              <a:ext uri="{FF2B5EF4-FFF2-40B4-BE49-F238E27FC236}">
                <a16:creationId xmlns:a16="http://schemas.microsoft.com/office/drawing/2014/main" id="{9F451564-3CC7-4336-95B9-519C482189ED}"/>
              </a:ext>
            </a:extLst>
          </p:cNvPr>
          <p:cNvSpPr/>
          <p:nvPr/>
        </p:nvSpPr>
        <p:spPr>
          <a:xfrm>
            <a:off x="19309730" y="375323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Народного Фронта</a:t>
            </a:r>
          </a:p>
        </p:txBody>
      </p:sp>
      <p:sp>
        <p:nvSpPr>
          <p:cNvPr id="1032" name="Прямоугольник 1031">
            <a:extLst>
              <a:ext uri="{FF2B5EF4-FFF2-40B4-BE49-F238E27FC236}">
                <a16:creationId xmlns:a16="http://schemas.microsoft.com/office/drawing/2014/main" id="{9118DC19-A553-477F-B393-1A451FEA2E22}"/>
              </a:ext>
            </a:extLst>
          </p:cNvPr>
          <p:cNvSpPr/>
          <p:nvPr/>
        </p:nvSpPr>
        <p:spPr>
          <a:xfrm>
            <a:off x="29132965" y="375323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Парламентского права</a:t>
            </a:r>
          </a:p>
        </p:txBody>
      </p:sp>
      <p:cxnSp>
        <p:nvCxnSpPr>
          <p:cNvPr id="1038" name="Соединительная линия уступом 620">
            <a:extLst>
              <a:ext uri="{FF2B5EF4-FFF2-40B4-BE49-F238E27FC236}">
                <a16:creationId xmlns:a16="http://schemas.microsoft.com/office/drawing/2014/main" id="{30AB627E-E3A0-4496-88F9-6BFDA477FF01}"/>
              </a:ext>
            </a:extLst>
          </p:cNvPr>
          <p:cNvCxnSpPr>
            <a:cxnSpLocks/>
            <a:stCxn id="1030" idx="2"/>
            <a:endCxn id="1032" idx="0"/>
          </p:cNvCxnSpPr>
          <p:nvPr/>
        </p:nvCxnSpPr>
        <p:spPr>
          <a:xfrm rot="16200000" flipH="1">
            <a:off x="27171961" y="1329070"/>
            <a:ext cx="253870" cy="45944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Соединительная линия уступом 620">
            <a:extLst>
              <a:ext uri="{FF2B5EF4-FFF2-40B4-BE49-F238E27FC236}">
                <a16:creationId xmlns:a16="http://schemas.microsoft.com/office/drawing/2014/main" id="{E95C8750-3161-440F-8135-BA328D17561C}"/>
              </a:ext>
            </a:extLst>
          </p:cNvPr>
          <p:cNvCxnSpPr>
            <a:cxnSpLocks/>
            <a:stCxn id="1030" idx="2"/>
            <a:endCxn id="1031" idx="0"/>
          </p:cNvCxnSpPr>
          <p:nvPr/>
        </p:nvCxnSpPr>
        <p:spPr>
          <a:xfrm rot="5400000">
            <a:off x="22260344" y="1011917"/>
            <a:ext cx="253871" cy="52287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Прямоугольник 1039">
            <a:extLst>
              <a:ext uri="{FF2B5EF4-FFF2-40B4-BE49-F238E27FC236}">
                <a16:creationId xmlns:a16="http://schemas.microsoft.com/office/drawing/2014/main" id="{E8BC4B56-5ECE-4456-AD1E-3B33F45347D8}"/>
              </a:ext>
            </a:extLst>
          </p:cNvPr>
          <p:cNvSpPr/>
          <p:nvPr/>
        </p:nvSpPr>
        <p:spPr>
          <a:xfrm>
            <a:off x="29240867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Работа, семья, отечество </a:t>
            </a:r>
            <a:r>
              <a:rPr lang="ru-RU" sz="200" dirty="0"/>
              <a:t>(«патриотизм не являясь монополией правых, и социальные устремления также не являются монополией левых». Его девиз подхватит позже, не спрашивая его мнения, Виши : «Работа, Семья, Отечество».)</a:t>
            </a:r>
            <a:endParaRPr lang="ru-RU" sz="700" dirty="0"/>
          </a:p>
        </p:txBody>
      </p:sp>
      <p:sp>
        <p:nvSpPr>
          <p:cNvPr id="1041" name="Прямоугольник 1040">
            <a:extLst>
              <a:ext uri="{FF2B5EF4-FFF2-40B4-BE49-F238E27FC236}">
                <a16:creationId xmlns:a16="http://schemas.microsoft.com/office/drawing/2014/main" id="{D4788916-2671-418A-BFC4-7E9040A64A2D}"/>
              </a:ext>
            </a:extLst>
          </p:cNvPr>
          <p:cNvSpPr/>
          <p:nvPr/>
        </p:nvSpPr>
        <p:spPr>
          <a:xfrm>
            <a:off x="25708879" y="157010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Аэроклубы Жана </a:t>
            </a:r>
            <a:r>
              <a:rPr lang="ru-RU" sz="700" dirty="0" err="1"/>
              <a:t>Мермоза</a:t>
            </a:r>
            <a:endParaRPr lang="ru-RU" sz="700" dirty="0"/>
          </a:p>
        </p:txBody>
      </p:sp>
      <p:sp>
        <p:nvSpPr>
          <p:cNvPr id="1042" name="Прямоугольник 1041">
            <a:extLst>
              <a:ext uri="{FF2B5EF4-FFF2-40B4-BE49-F238E27FC236}">
                <a16:creationId xmlns:a16="http://schemas.microsoft.com/office/drawing/2014/main" id="{E5B456C6-FF4A-45D0-BFEA-98EDD5DFFDA6}"/>
              </a:ext>
            </a:extLst>
          </p:cNvPr>
          <p:cNvSpPr/>
          <p:nvPr/>
        </p:nvSpPr>
        <p:spPr>
          <a:xfrm>
            <a:off x="33298703" y="1479543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/>
              <a:t>Со своей стороны, Пьер </a:t>
            </a:r>
            <a:r>
              <a:rPr lang="ru-RU" sz="500" dirty="0" err="1"/>
              <a:t>Мильца</a:t>
            </a:r>
            <a:r>
              <a:rPr lang="ru-RU" sz="500" dirty="0"/>
              <a:t> считает, что PSF практиковала « социал- патриотическое христианство</a:t>
            </a:r>
          </a:p>
        </p:txBody>
      </p:sp>
      <p:sp>
        <p:nvSpPr>
          <p:cNvPr id="1043" name="Прямоугольник 1042">
            <a:extLst>
              <a:ext uri="{FF2B5EF4-FFF2-40B4-BE49-F238E27FC236}">
                <a16:creationId xmlns:a16="http://schemas.microsoft.com/office/drawing/2014/main" id="{D3DBC406-3A8E-42CB-8FE0-8E458AD78DCE}"/>
              </a:ext>
            </a:extLst>
          </p:cNvPr>
          <p:cNvSpPr/>
          <p:nvPr/>
        </p:nvSpPr>
        <p:spPr>
          <a:xfrm>
            <a:off x="31012638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Экономическое соглашение с Европой</a:t>
            </a:r>
          </a:p>
        </p:txBody>
      </p:sp>
      <p:cxnSp>
        <p:nvCxnSpPr>
          <p:cNvPr id="1044" name="Соединительная линия уступом 620">
            <a:extLst>
              <a:ext uri="{FF2B5EF4-FFF2-40B4-BE49-F238E27FC236}">
                <a16:creationId xmlns:a16="http://schemas.microsoft.com/office/drawing/2014/main" id="{113C0C0F-8E8E-4798-93FC-458D975DEBBB}"/>
              </a:ext>
            </a:extLst>
          </p:cNvPr>
          <p:cNvCxnSpPr>
            <a:cxnSpLocks/>
            <a:stCxn id="993" idx="2"/>
            <a:endCxn id="1053" idx="0"/>
          </p:cNvCxnSpPr>
          <p:nvPr/>
        </p:nvCxnSpPr>
        <p:spPr>
          <a:xfrm rot="16200000" flipH="1">
            <a:off x="25172712" y="14526666"/>
            <a:ext cx="235972" cy="5831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595">
            <a:extLst>
              <a:ext uri="{FF2B5EF4-FFF2-40B4-BE49-F238E27FC236}">
                <a16:creationId xmlns:a16="http://schemas.microsoft.com/office/drawing/2014/main" id="{028CDF1A-E6D3-4E97-8704-B7C2DA459A15}"/>
              </a:ext>
            </a:extLst>
          </p:cNvPr>
          <p:cNvCxnSpPr>
            <a:cxnSpLocks/>
            <a:stCxn id="1026" idx="2"/>
            <a:endCxn id="1043" idx="0"/>
          </p:cNvCxnSpPr>
          <p:nvPr/>
        </p:nvCxnSpPr>
        <p:spPr>
          <a:xfrm rot="5400000">
            <a:off x="31652443" y="13762504"/>
            <a:ext cx="227397" cy="580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595">
            <a:extLst>
              <a:ext uri="{FF2B5EF4-FFF2-40B4-BE49-F238E27FC236}">
                <a16:creationId xmlns:a16="http://schemas.microsoft.com/office/drawing/2014/main" id="{87A70FCB-646F-4243-94AE-BDBBA959B037}"/>
              </a:ext>
            </a:extLst>
          </p:cNvPr>
          <p:cNvCxnSpPr>
            <a:cxnSpLocks/>
            <a:stCxn id="986" idx="2"/>
            <a:endCxn id="1043" idx="0"/>
          </p:cNvCxnSpPr>
          <p:nvPr/>
        </p:nvCxnSpPr>
        <p:spPr>
          <a:xfrm rot="16200000" flipH="1">
            <a:off x="31064330" y="13755070"/>
            <a:ext cx="227397" cy="59554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Соединительная линия уступом 620">
            <a:extLst>
              <a:ext uri="{FF2B5EF4-FFF2-40B4-BE49-F238E27FC236}">
                <a16:creationId xmlns:a16="http://schemas.microsoft.com/office/drawing/2014/main" id="{921906D8-5265-4753-862F-CD5BB467FF70}"/>
              </a:ext>
            </a:extLst>
          </p:cNvPr>
          <p:cNvCxnSpPr>
            <a:cxnSpLocks/>
            <a:stCxn id="984" idx="2"/>
            <a:endCxn id="986" idx="0"/>
          </p:cNvCxnSpPr>
          <p:nvPr/>
        </p:nvCxnSpPr>
        <p:spPr>
          <a:xfrm rot="16200000" flipH="1">
            <a:off x="29593849" y="12112739"/>
            <a:ext cx="220360" cy="23524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620">
            <a:extLst>
              <a:ext uri="{FF2B5EF4-FFF2-40B4-BE49-F238E27FC236}">
                <a16:creationId xmlns:a16="http://schemas.microsoft.com/office/drawing/2014/main" id="{F5591766-AC4B-465B-BF39-5C19DB3A2E73}"/>
              </a:ext>
            </a:extLst>
          </p:cNvPr>
          <p:cNvCxnSpPr>
            <a:cxnSpLocks/>
            <a:stCxn id="984" idx="2"/>
            <a:endCxn id="1026" idx="0"/>
          </p:cNvCxnSpPr>
          <p:nvPr/>
        </p:nvCxnSpPr>
        <p:spPr>
          <a:xfrm rot="16200000" flipH="1">
            <a:off x="30181961" y="11524626"/>
            <a:ext cx="220360" cy="35286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Прямоугольник 1048">
            <a:extLst>
              <a:ext uri="{FF2B5EF4-FFF2-40B4-BE49-F238E27FC236}">
                <a16:creationId xmlns:a16="http://schemas.microsoft.com/office/drawing/2014/main" id="{736C24D4-7EE2-42A5-B37D-6CE9FAAFD89A}"/>
              </a:ext>
            </a:extLst>
          </p:cNvPr>
          <p:cNvSpPr/>
          <p:nvPr/>
        </p:nvSpPr>
        <p:spPr>
          <a:xfrm>
            <a:off x="31012638" y="1492745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Европейский союз</a:t>
            </a:r>
          </a:p>
        </p:txBody>
      </p:sp>
      <p:cxnSp>
        <p:nvCxnSpPr>
          <p:cNvPr id="1050" name="Прямая со стрелкой 1049">
            <a:extLst>
              <a:ext uri="{FF2B5EF4-FFF2-40B4-BE49-F238E27FC236}">
                <a16:creationId xmlns:a16="http://schemas.microsoft.com/office/drawing/2014/main" id="{4EA86BE2-F187-40E4-9676-D3AD23B4D16C}"/>
              </a:ext>
            </a:extLst>
          </p:cNvPr>
          <p:cNvCxnSpPr>
            <a:cxnSpLocks/>
            <a:stCxn id="1002" idx="2"/>
            <a:endCxn id="1003" idx="0"/>
          </p:cNvCxnSpPr>
          <p:nvPr/>
        </p:nvCxnSpPr>
        <p:spPr>
          <a:xfrm>
            <a:off x="29707333" y="14706542"/>
            <a:ext cx="1454" cy="9883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Прямая со стрелкой 1050">
            <a:extLst>
              <a:ext uri="{FF2B5EF4-FFF2-40B4-BE49-F238E27FC236}">
                <a16:creationId xmlns:a16="http://schemas.microsoft.com/office/drawing/2014/main" id="{3E1D0921-FB55-43B1-B7C4-BED6CED0BD09}"/>
              </a:ext>
            </a:extLst>
          </p:cNvPr>
          <p:cNvCxnSpPr>
            <a:cxnSpLocks/>
            <a:stCxn id="1043" idx="2"/>
            <a:endCxn id="1049" idx="0"/>
          </p:cNvCxnSpPr>
          <p:nvPr/>
        </p:nvCxnSpPr>
        <p:spPr>
          <a:xfrm>
            <a:off x="31475801" y="14706542"/>
            <a:ext cx="0" cy="2209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Прямая со стрелкой 1051">
            <a:extLst>
              <a:ext uri="{FF2B5EF4-FFF2-40B4-BE49-F238E27FC236}">
                <a16:creationId xmlns:a16="http://schemas.microsoft.com/office/drawing/2014/main" id="{A8260B80-7DCB-47B0-8BC7-F93B7F762AB4}"/>
              </a:ext>
            </a:extLst>
          </p:cNvPr>
          <p:cNvCxnSpPr>
            <a:cxnSpLocks/>
            <a:stCxn id="1018" idx="2"/>
            <a:endCxn id="1041" idx="0"/>
          </p:cNvCxnSpPr>
          <p:nvPr/>
        </p:nvCxnSpPr>
        <p:spPr>
          <a:xfrm>
            <a:off x="26172042" y="14713167"/>
            <a:ext cx="0" cy="9878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Прямоугольник 1052">
            <a:extLst>
              <a:ext uri="{FF2B5EF4-FFF2-40B4-BE49-F238E27FC236}">
                <a16:creationId xmlns:a16="http://schemas.microsoft.com/office/drawing/2014/main" id="{89FA5A8C-8B8A-447D-8BA1-756F3CCE6A3B}"/>
              </a:ext>
            </a:extLst>
          </p:cNvPr>
          <p:cNvSpPr/>
          <p:nvPr/>
        </p:nvSpPr>
        <p:spPr>
          <a:xfrm>
            <a:off x="25119114" y="1493623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Братство между французами и берберами </a:t>
            </a:r>
            <a:r>
              <a:rPr lang="ru-RU" sz="100" dirty="0"/>
              <a:t>() По словам Рене </a:t>
            </a:r>
            <a:r>
              <a:rPr lang="ru-RU" sz="100" dirty="0" err="1"/>
              <a:t>Ремона</a:t>
            </a:r>
            <a:r>
              <a:rPr lang="ru-RU" sz="100" dirty="0"/>
              <a:t> , в предисловии к произведению Огюстена </a:t>
            </a:r>
            <a:r>
              <a:rPr lang="ru-RU" sz="100" dirty="0" err="1"/>
              <a:t>Ибазизена</a:t>
            </a:r>
            <a:r>
              <a:rPr lang="ru-RU" sz="100" dirty="0"/>
              <a:t> , который останется «верным памяти полковника де Ла Рока и после смерти», последний «в свою очередь, вслед за другими, обязывает пересмотреть черную легенду, которую слишком долго маскировал образ </a:t>
            </a:r>
            <a:r>
              <a:rPr lang="ru-RU" sz="100" dirty="0" err="1"/>
              <a:t>Croix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Feu</a:t>
            </a:r>
            <a:r>
              <a:rPr lang="ru-RU" sz="100" dirty="0"/>
              <a:t> и PSF: он свидетельствует об отсутствии расизма, социальной открытости и братстве между двумя [французскими и арабо-берберскими] общинами»)</a:t>
            </a:r>
            <a:endParaRPr lang="ru-RU" sz="7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D3588B4A-E518-43B2-8D41-733948440E87}"/>
              </a:ext>
            </a:extLst>
          </p:cNvPr>
          <p:cNvSpPr/>
          <p:nvPr/>
        </p:nvSpPr>
        <p:spPr>
          <a:xfrm>
            <a:off x="33515268" y="15556349"/>
            <a:ext cx="2461934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Генералы и военные 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9"/>
              </a:rPr>
              <a:t>https://fr.m.wikipedia.org/wiki/Louis-Alexandre_Audibert</a:t>
            </a:r>
            <a:endParaRPr lang="ru-RU" sz="700" dirty="0"/>
          </a:p>
          <a:p>
            <a:pPr algn="ctr"/>
            <a:r>
              <a:rPr lang="en-US" sz="700" dirty="0">
                <a:hlinkClick r:id="rId10"/>
              </a:rPr>
              <a:t>https://fr.m.wikipedia.org/wiki/</a:t>
            </a:r>
            <a:r>
              <a:rPr lang="en-US" sz="700" dirty="0" err="1">
                <a:hlinkClick r:id="rId10"/>
              </a:rPr>
              <a:t>Bernard_Dupérier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F640845-5C33-482B-B8D0-FA981AB544C4}"/>
              </a:ext>
            </a:extLst>
          </p:cNvPr>
          <p:cNvSpPr/>
          <p:nvPr/>
        </p:nvSpPr>
        <p:spPr>
          <a:xfrm>
            <a:off x="11867953" y="2077165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Доктрина </a:t>
            </a:r>
            <a:r>
              <a:rPr lang="ru-RU" sz="200" dirty="0" err="1"/>
              <a:t>Сарро</a:t>
            </a:r>
            <a:r>
              <a:rPr lang="ru-RU" sz="200" dirty="0"/>
              <a:t> для </a:t>
            </a:r>
            <a:r>
              <a:rPr lang="ru-RU" sz="200" dirty="0" err="1"/>
              <a:t>колонийВ</a:t>
            </a:r>
            <a:r>
              <a:rPr lang="ru-RU" sz="200" dirty="0"/>
              <a:t> начале 1920-х годов </a:t>
            </a:r>
            <a:r>
              <a:rPr lang="ru-RU" sz="200" dirty="0" err="1"/>
              <a:t>Сарро</a:t>
            </a:r>
            <a:r>
              <a:rPr lang="ru-RU" sz="200" dirty="0"/>
              <a:t>, тогдашний министр колоний , разработал план развития колоний, который, хотя и не был реализован на практике, ознаменовал возобновление интереса властей взять под контроль развитие колоний. Идеи, которые он излагает в своей работе « Развитие французских колоний», образуют последовательную доктрину экономической колонизации, которая оправдывает заботу администрации о местном населении, и он пишет: «Политика коренных народов — это сохранение породы. » Поэтому он рекомендует программу инвестиций в здравоохранение и социальную сферу, которая не будет реализована из-за нехватки бюджета [ 15 ] .ТО16 апреля 1922 </a:t>
            </a:r>
            <a:r>
              <a:rPr lang="ru-RU" sz="200" dirty="0" err="1"/>
              <a:t>г.В</a:t>
            </a:r>
            <a:r>
              <a:rPr lang="ru-RU" sz="200" dirty="0"/>
              <a:t> день Пасхи он открыл Марсельскую колониальную выставку [ 16 ] , [ 17 ] .С 1925 по 1926 год он был назначен послом Франции в Турции .</a:t>
            </a:r>
          </a:p>
        </p:txBody>
      </p:sp>
      <p:cxnSp>
        <p:nvCxnSpPr>
          <p:cNvPr id="102" name="Соединительная линия уступом 620">
            <a:extLst>
              <a:ext uri="{FF2B5EF4-FFF2-40B4-BE49-F238E27FC236}">
                <a16:creationId xmlns:a16="http://schemas.microsoft.com/office/drawing/2014/main" id="{2827AE48-910F-459B-8016-E8A6BF76D772}"/>
              </a:ext>
            </a:extLst>
          </p:cNvPr>
          <p:cNvCxnSpPr>
            <a:cxnSpLocks/>
            <a:stCxn id="1028" idx="2"/>
            <a:endCxn id="1030" idx="0"/>
          </p:cNvCxnSpPr>
          <p:nvPr/>
        </p:nvCxnSpPr>
        <p:spPr>
          <a:xfrm rot="5400000">
            <a:off x="25453064" y="2273028"/>
            <a:ext cx="234939" cy="11377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620">
            <a:extLst>
              <a:ext uri="{FF2B5EF4-FFF2-40B4-BE49-F238E27FC236}">
                <a16:creationId xmlns:a16="http://schemas.microsoft.com/office/drawing/2014/main" id="{C1702904-0E50-4FBA-B873-2C147B00B9E8}"/>
              </a:ext>
            </a:extLst>
          </p:cNvPr>
          <p:cNvCxnSpPr>
            <a:cxnSpLocks/>
            <a:stCxn id="582" idx="2"/>
            <a:endCxn id="1027" idx="0"/>
          </p:cNvCxnSpPr>
          <p:nvPr/>
        </p:nvCxnSpPr>
        <p:spPr>
          <a:xfrm rot="5400000">
            <a:off x="24288468" y="1469165"/>
            <a:ext cx="269416" cy="1149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620">
            <a:extLst>
              <a:ext uri="{FF2B5EF4-FFF2-40B4-BE49-F238E27FC236}">
                <a16:creationId xmlns:a16="http://schemas.microsoft.com/office/drawing/2014/main" id="{2C4B12DA-382A-45C6-AD96-13081055D21D}"/>
              </a:ext>
            </a:extLst>
          </p:cNvPr>
          <p:cNvCxnSpPr>
            <a:cxnSpLocks/>
            <a:stCxn id="582" idx="2"/>
            <a:endCxn id="1028" idx="0"/>
          </p:cNvCxnSpPr>
          <p:nvPr/>
        </p:nvCxnSpPr>
        <p:spPr>
          <a:xfrm rot="16200000" flipH="1">
            <a:off x="25430976" y="1476001"/>
            <a:ext cx="275299" cy="11415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620">
            <a:extLst>
              <a:ext uri="{FF2B5EF4-FFF2-40B4-BE49-F238E27FC236}">
                <a16:creationId xmlns:a16="http://schemas.microsoft.com/office/drawing/2014/main" id="{B0D254CE-501E-44AB-9DED-04147283115B}"/>
              </a:ext>
            </a:extLst>
          </p:cNvPr>
          <p:cNvCxnSpPr>
            <a:cxnSpLocks/>
            <a:stCxn id="1027" idx="2"/>
            <a:endCxn id="1030" idx="0"/>
          </p:cNvCxnSpPr>
          <p:nvPr/>
        </p:nvCxnSpPr>
        <p:spPr>
          <a:xfrm rot="16200000" flipH="1">
            <a:off x="24304672" y="2262375"/>
            <a:ext cx="240822" cy="11531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E965DD84-0BC3-4B3C-B2E6-DE72473D0EDC}"/>
              </a:ext>
            </a:extLst>
          </p:cNvPr>
          <p:cNvSpPr/>
          <p:nvPr/>
        </p:nvSpPr>
        <p:spPr>
          <a:xfrm>
            <a:off x="22806916" y="4548137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Эдуарда </a:t>
            </a:r>
            <a:r>
              <a:rPr lang="ru-RU" sz="700" dirty="0" err="1"/>
              <a:t>Деладье</a:t>
            </a:r>
            <a:endParaRPr lang="ru-RU" sz="700" dirty="0"/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698CFD18-7803-4F48-BFA6-6620ABD67FE0}"/>
              </a:ext>
            </a:extLst>
          </p:cNvPr>
          <p:cNvSpPr/>
          <p:nvPr/>
        </p:nvSpPr>
        <p:spPr>
          <a:xfrm>
            <a:off x="26832414" y="454572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Поля </a:t>
            </a:r>
            <a:r>
              <a:rPr lang="ru-RU" sz="700" dirty="0" err="1"/>
              <a:t>Рейно</a:t>
            </a:r>
            <a:endParaRPr lang="ru-RU" sz="7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4D37C6B0-79B8-4AB0-8C7B-ECD9C95746B4}"/>
              </a:ext>
            </a:extLst>
          </p:cNvPr>
          <p:cNvSpPr/>
          <p:nvPr/>
        </p:nvSpPr>
        <p:spPr>
          <a:xfrm>
            <a:off x="19310685" y="454960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  <a:r>
              <a:rPr lang="ru-RU" sz="100" dirty="0"/>
              <a:t>)</a:t>
            </a:r>
            <a:endParaRPr lang="ru-RU" sz="700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D3B35A14-509E-48B8-BFF9-049144597747}"/>
              </a:ext>
            </a:extLst>
          </p:cNvPr>
          <p:cNvSpPr/>
          <p:nvPr/>
        </p:nvSpPr>
        <p:spPr>
          <a:xfrm>
            <a:off x="14768460" y="454813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Мориса Тореза</a:t>
            </a:r>
          </a:p>
        </p:txBody>
      </p: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FED88272-20BB-44CE-AB5D-202077F1B670}"/>
              </a:ext>
            </a:extLst>
          </p:cNvPr>
          <p:cNvCxnSpPr>
            <a:cxnSpLocks/>
            <a:stCxn id="135" idx="3"/>
            <a:endCxn id="133" idx="1"/>
          </p:cNvCxnSpPr>
          <p:nvPr/>
        </p:nvCxnSpPr>
        <p:spPr>
          <a:xfrm flipV="1">
            <a:off x="20237010" y="4818137"/>
            <a:ext cx="2569906" cy="14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>
            <a:extLst>
              <a:ext uri="{FF2B5EF4-FFF2-40B4-BE49-F238E27FC236}">
                <a16:creationId xmlns:a16="http://schemas.microsoft.com/office/drawing/2014/main" id="{E1CA0ECE-E625-43A1-8DB7-876D17EBA56B}"/>
              </a:ext>
            </a:extLst>
          </p:cNvPr>
          <p:cNvCxnSpPr>
            <a:cxnSpLocks/>
            <a:stCxn id="136" idx="3"/>
            <a:endCxn id="135" idx="1"/>
          </p:cNvCxnSpPr>
          <p:nvPr/>
        </p:nvCxnSpPr>
        <p:spPr>
          <a:xfrm>
            <a:off x="15694785" y="4818136"/>
            <a:ext cx="3615900" cy="14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Соединительная линия уступом 620">
            <a:extLst>
              <a:ext uri="{FF2B5EF4-FFF2-40B4-BE49-F238E27FC236}">
                <a16:creationId xmlns:a16="http://schemas.microsoft.com/office/drawing/2014/main" id="{BC366BF4-DD53-41D7-B7E0-45F1BD3C5634}"/>
              </a:ext>
            </a:extLst>
          </p:cNvPr>
          <p:cNvCxnSpPr>
            <a:cxnSpLocks/>
            <a:stCxn id="1031" idx="2"/>
            <a:endCxn id="136" idx="0"/>
          </p:cNvCxnSpPr>
          <p:nvPr/>
        </p:nvCxnSpPr>
        <p:spPr>
          <a:xfrm rot="5400000">
            <a:off x="17374809" y="2150052"/>
            <a:ext cx="254898" cy="45412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C1B3CA50-85C2-45DE-BC7A-2A5E537343E7}"/>
              </a:ext>
            </a:extLst>
          </p:cNvPr>
          <p:cNvSpPr/>
          <p:nvPr/>
        </p:nvSpPr>
        <p:spPr>
          <a:xfrm>
            <a:off x="23377360" y="1182492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1940</a:t>
            </a:r>
          </a:p>
        </p:txBody>
      </p: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68020855-CA49-4B88-BD8D-8E7F1830D1E1}"/>
              </a:ext>
            </a:extLst>
          </p:cNvPr>
          <p:cNvSpPr/>
          <p:nvPr/>
        </p:nvSpPr>
        <p:spPr>
          <a:xfrm>
            <a:off x="18177412" y="5337352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Занять нейтральную линию по Испании</a:t>
            </a:r>
          </a:p>
        </p:txBody>
      </p: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11144716-2BE1-420A-A74D-237112BDF333}"/>
              </a:ext>
            </a:extLst>
          </p:cNvPr>
          <p:cNvSpPr/>
          <p:nvPr/>
        </p:nvSpPr>
        <p:spPr>
          <a:xfrm>
            <a:off x="17039169" y="5336277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Скрытая помощь Испанской республике</a:t>
            </a: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1D141B85-F4E0-43FB-8151-1DA96BCD550D}"/>
              </a:ext>
            </a:extLst>
          </p:cNvPr>
          <p:cNvSpPr/>
          <p:nvPr/>
        </p:nvSpPr>
        <p:spPr>
          <a:xfrm>
            <a:off x="21024192" y="534084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Закрепить законопроекты для рабочих</a:t>
            </a:r>
          </a:p>
        </p:txBody>
      </p:sp>
      <p:cxnSp>
        <p:nvCxnSpPr>
          <p:cNvPr id="173" name="Прямая соединительная линия 172">
            <a:extLst>
              <a:ext uri="{FF2B5EF4-FFF2-40B4-BE49-F238E27FC236}">
                <a16:creationId xmlns:a16="http://schemas.microsoft.com/office/drawing/2014/main" id="{8D85F986-0E48-4C26-A0AB-C1A811E023F4}"/>
              </a:ext>
            </a:extLst>
          </p:cNvPr>
          <p:cNvCxnSpPr>
            <a:cxnSpLocks/>
            <a:stCxn id="156" idx="3"/>
            <a:endCxn id="155" idx="1"/>
          </p:cNvCxnSpPr>
          <p:nvPr/>
        </p:nvCxnSpPr>
        <p:spPr>
          <a:xfrm>
            <a:off x="17965494" y="5606277"/>
            <a:ext cx="211918" cy="1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595">
            <a:extLst>
              <a:ext uri="{FF2B5EF4-FFF2-40B4-BE49-F238E27FC236}">
                <a16:creationId xmlns:a16="http://schemas.microsoft.com/office/drawing/2014/main" id="{73E69E05-D0F5-4E8D-A4FD-A8096F962C1D}"/>
              </a:ext>
            </a:extLst>
          </p:cNvPr>
          <p:cNvCxnSpPr>
            <a:cxnSpLocks/>
            <a:stCxn id="136" idx="2"/>
            <a:endCxn id="156" idx="0"/>
          </p:cNvCxnSpPr>
          <p:nvPr/>
        </p:nvCxnSpPr>
        <p:spPr>
          <a:xfrm rot="16200000" flipH="1">
            <a:off x="16242907" y="4076851"/>
            <a:ext cx="248141" cy="22707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Соединительная линия уступом 595">
            <a:extLst>
              <a:ext uri="{FF2B5EF4-FFF2-40B4-BE49-F238E27FC236}">
                <a16:creationId xmlns:a16="http://schemas.microsoft.com/office/drawing/2014/main" id="{170DCA97-BB69-4506-BB39-220285B5E466}"/>
              </a:ext>
            </a:extLst>
          </p:cNvPr>
          <p:cNvCxnSpPr>
            <a:cxnSpLocks/>
            <a:stCxn id="135" idx="2"/>
            <a:endCxn id="156" idx="0"/>
          </p:cNvCxnSpPr>
          <p:nvPr/>
        </p:nvCxnSpPr>
        <p:spPr>
          <a:xfrm rot="5400000">
            <a:off x="18514755" y="4077184"/>
            <a:ext cx="246670" cy="227151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Соединительная линия уступом 595">
            <a:extLst>
              <a:ext uri="{FF2B5EF4-FFF2-40B4-BE49-F238E27FC236}">
                <a16:creationId xmlns:a16="http://schemas.microsoft.com/office/drawing/2014/main" id="{C3448E77-E4C9-4A92-B8FE-9086C929B34A}"/>
              </a:ext>
            </a:extLst>
          </p:cNvPr>
          <p:cNvCxnSpPr>
            <a:cxnSpLocks/>
            <a:stCxn id="133" idx="2"/>
            <a:endCxn id="155" idx="0"/>
          </p:cNvCxnSpPr>
          <p:nvPr/>
        </p:nvCxnSpPr>
        <p:spPr>
          <a:xfrm rot="5400000">
            <a:off x="20830720" y="2897992"/>
            <a:ext cx="249215" cy="46295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Соединительная линия уступом 595">
            <a:extLst>
              <a:ext uri="{FF2B5EF4-FFF2-40B4-BE49-F238E27FC236}">
                <a16:creationId xmlns:a16="http://schemas.microsoft.com/office/drawing/2014/main" id="{CEC102EA-C5AB-44F2-97D4-7F8FD6943395}"/>
              </a:ext>
            </a:extLst>
          </p:cNvPr>
          <p:cNvCxnSpPr>
            <a:cxnSpLocks/>
            <a:stCxn id="135" idx="2"/>
            <a:endCxn id="155" idx="0"/>
          </p:cNvCxnSpPr>
          <p:nvPr/>
        </p:nvCxnSpPr>
        <p:spPr>
          <a:xfrm rot="5400000">
            <a:off x="19083340" y="4646843"/>
            <a:ext cx="247745" cy="113327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4ED83002-387E-457B-9EA9-6718AE9CC6D4}"/>
              </a:ext>
            </a:extLst>
          </p:cNvPr>
          <p:cNvSpPr/>
          <p:nvPr/>
        </p:nvSpPr>
        <p:spPr>
          <a:xfrm>
            <a:off x="10012655" y="526680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культа личности Тореза </a:t>
            </a:r>
            <a:r>
              <a:rPr lang="ru-RU" sz="100" dirty="0"/>
              <a:t>(Именно в это время Торез, следуя примеру Сталина в СССР, установил внутри партии определенный культ своей личности. Действительно, Торез очень восхищается Сталиным. Для укрепления своего личного имиджа он опубликовал в 1937 году автобиографию « Сын народа », которая должна была, по предложению Поля </a:t>
            </a:r>
            <a:r>
              <a:rPr lang="ru-RU" sz="100" dirty="0" err="1"/>
              <a:t>Вайан</a:t>
            </a:r>
            <a:r>
              <a:rPr lang="ru-RU" sz="100" dirty="0"/>
              <a:t>-Кутюрье , воплотить историю французского коммунизма [ 3 ] . Книга была написана с помощью Жана </a:t>
            </a:r>
            <a:r>
              <a:rPr lang="ru-RU" sz="100" dirty="0" err="1"/>
              <a:t>Фревиля</a:t>
            </a:r>
            <a:r>
              <a:rPr lang="ru-RU" sz="100" dirty="0"/>
              <a:t> [ 2 ] , который вставил в рассказ отрывок, где инициалы слов образовывали предложение «</a:t>
            </a:r>
            <a:r>
              <a:rPr lang="ru-RU" sz="100" dirty="0" err="1"/>
              <a:t>Фревиль</a:t>
            </a:r>
            <a:r>
              <a:rPr lang="ru-RU" sz="100" dirty="0"/>
              <a:t> написал эту книгу». Этот отрывок, присутствующий на страницах 36-37 первого издания, будет удален в последующих изданиях [ 9 ] . Публикация книги сопровождалась обширной рекламной кампанией, стоимость которой оценивалась в 180 000 франков, или от трети до половины ежегодных рекламных расходов </a:t>
            </a:r>
            <a:r>
              <a:rPr lang="ru-RU" sz="100" dirty="0" err="1"/>
              <a:t>Éditions</a:t>
            </a:r>
            <a:r>
              <a:rPr lang="ru-RU" sz="100" dirty="0"/>
              <a:t> </a:t>
            </a:r>
            <a:r>
              <a:rPr lang="ru-RU" sz="100" dirty="0" err="1"/>
              <a:t>Sociales</a:t>
            </a:r>
            <a:r>
              <a:rPr lang="ru-RU" sz="100" dirty="0"/>
              <a:t> [ 10 ] . В некоммунистической прессе были опубликованы вставки, а в 1937 году был снят рекламный фильм продолжительностью 5 минут, в котором Морис Торез и Жаннет </a:t>
            </a:r>
            <a:r>
              <a:rPr lang="ru-RU" sz="100" dirty="0" err="1"/>
              <a:t>Вермеерш</a:t>
            </a:r>
            <a:r>
              <a:rPr lang="ru-RU" sz="100" dirty="0"/>
              <a:t> были сняты у себя дома . ее директором был Жан Ренуар , тогда близкий к Коммунистической партии и крестный отец первого сына четы Торез [ 11 ] .Популярность Тореза тогда достигла наивысшего уровня. ТО24 июня 1937 </a:t>
            </a:r>
            <a:r>
              <a:rPr lang="ru-RU" sz="100" dirty="0" err="1"/>
              <a:t>г.Мы</a:t>
            </a:r>
            <a:r>
              <a:rPr lang="ru-RU" sz="100" dirty="0"/>
              <a:t> услышали, как демонстранты скандировали «Пляс де ля Нация»: «Торез к власти».)</a:t>
            </a:r>
            <a:endParaRPr lang="ru-RU" sz="700" dirty="0"/>
          </a:p>
        </p:txBody>
      </p:sp>
      <p:sp>
        <p:nvSpPr>
          <p:cNvPr id="196" name="Прямоугольник 195">
            <a:extLst>
              <a:ext uri="{FF2B5EF4-FFF2-40B4-BE49-F238E27FC236}">
                <a16:creationId xmlns:a16="http://schemas.microsoft.com/office/drawing/2014/main" id="{4005884C-3B92-4BEE-969B-B3032927502E}"/>
              </a:ext>
            </a:extLst>
          </p:cNvPr>
          <p:cNvSpPr/>
          <p:nvPr/>
        </p:nvSpPr>
        <p:spPr>
          <a:xfrm>
            <a:off x="11712960" y="518546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Французский фронт</a:t>
            </a:r>
          </a:p>
          <a:p>
            <a:pPr algn="ctr"/>
            <a:r>
              <a:rPr lang="ru-RU" sz="100" dirty="0"/>
              <a:t>(В августе 1936 </a:t>
            </a:r>
            <a:r>
              <a:rPr lang="ru-RU" sz="100" dirty="0" err="1"/>
              <a:t>г.Он</a:t>
            </a:r>
            <a:r>
              <a:rPr lang="ru-RU" sz="100" dirty="0"/>
              <a:t> предложил расширить Народный фронт вправо , создав на основе антифашизма «Французский фронт». Это не мешает Коммунистической партии осуждать невмешательство в дела Испании и вкладывать огромные средства в поддержку республиканской Испании.)</a:t>
            </a:r>
            <a:br>
              <a:rPr lang="ru-RU" sz="100" dirty="0"/>
            </a:br>
            <a:r>
              <a:rPr lang="ru-RU" sz="100" dirty="0"/>
              <a:t>17 апреля 1936 г., за несколько дней до выборов, впервые получив возможность выступить по радио, Торез провозгласил курс на единство действий со всеми патриотами, получивший впоследствии наименование «политика протянутой </a:t>
            </a:r>
            <a:r>
              <a:rPr lang="ru-RU" sz="100" dirty="0" err="1"/>
              <a:t>руки».Он</a:t>
            </a:r>
            <a:r>
              <a:rPr lang="ru-RU" sz="100" dirty="0"/>
              <a:t> заявил, что для спасения страны коммунисты готовы протянуть руку всем французским патриотам, в том числе католикам, ветеранам войны и даже членам «Боевых крестов», желающим бороться за мир и независимость Франции.</a:t>
            </a:r>
            <a:endParaRPr lang="ru-RU" sz="6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6291D9D2-50CB-491A-B4D5-B10C6DC9544D}"/>
              </a:ext>
            </a:extLst>
          </p:cNvPr>
          <p:cNvSpPr/>
          <p:nvPr/>
        </p:nvSpPr>
        <p:spPr>
          <a:xfrm>
            <a:off x="5889948" y="45496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плана </a:t>
            </a:r>
            <a:r>
              <a:rPr lang="en-US" sz="700" dirty="0"/>
              <a:t>Z</a:t>
            </a:r>
            <a:r>
              <a:rPr lang="ru-RU" sz="700" dirty="0"/>
              <a:t> (Реакция </a:t>
            </a:r>
            <a:r>
              <a:rPr lang="ru-RU" sz="700" dirty="0" err="1"/>
              <a:t>Аксьон</a:t>
            </a:r>
            <a:r>
              <a:rPr lang="ru-RU" sz="700" dirty="0"/>
              <a:t> </a:t>
            </a:r>
            <a:r>
              <a:rPr lang="ru-RU" sz="700" dirty="0" err="1"/>
              <a:t>Франсез</a:t>
            </a:r>
            <a:r>
              <a:rPr lang="ru-RU" sz="700" dirty="0"/>
              <a:t>)</a:t>
            </a:r>
          </a:p>
        </p:txBody>
      </p: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9783EA16-A147-4CEC-A184-C370ACCE0BDD}"/>
              </a:ext>
            </a:extLst>
          </p:cNvPr>
          <p:cNvCxnSpPr>
            <a:cxnSpLocks/>
            <a:stCxn id="197" idx="3"/>
            <a:endCxn id="136" idx="1"/>
          </p:cNvCxnSpPr>
          <p:nvPr/>
        </p:nvCxnSpPr>
        <p:spPr>
          <a:xfrm flipV="1">
            <a:off x="6816273" y="4818136"/>
            <a:ext cx="7952187" cy="14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F5D1AB46-7F7F-4271-A9D5-FB8F4258C30A}"/>
              </a:ext>
            </a:extLst>
          </p:cNvPr>
          <p:cNvSpPr/>
          <p:nvPr/>
        </p:nvSpPr>
        <p:spPr>
          <a:xfrm>
            <a:off x="25090699" y="849967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Реакция </a:t>
            </a:r>
            <a:r>
              <a:rPr lang="ru-RU" sz="700" dirty="0" err="1"/>
              <a:t>Дорио</a:t>
            </a:r>
            <a:endParaRPr lang="ru-RU" sz="700" dirty="0"/>
          </a:p>
        </p:txBody>
      </p:sp>
      <p:cxnSp>
        <p:nvCxnSpPr>
          <p:cNvPr id="235" name="Соединительная линия уступом 620">
            <a:extLst>
              <a:ext uri="{FF2B5EF4-FFF2-40B4-BE49-F238E27FC236}">
                <a16:creationId xmlns:a16="http://schemas.microsoft.com/office/drawing/2014/main" id="{AA93CFFD-71AF-4A74-94E0-16397668E4E2}"/>
              </a:ext>
            </a:extLst>
          </p:cNvPr>
          <p:cNvCxnSpPr>
            <a:cxnSpLocks/>
            <a:stCxn id="1031" idx="2"/>
            <a:endCxn id="133" idx="0"/>
          </p:cNvCxnSpPr>
          <p:nvPr/>
        </p:nvCxnSpPr>
        <p:spPr>
          <a:xfrm rot="16200000" flipH="1">
            <a:off x="21394037" y="2672094"/>
            <a:ext cx="254899" cy="34971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Соединительная линия уступом 620">
            <a:extLst>
              <a:ext uri="{FF2B5EF4-FFF2-40B4-BE49-F238E27FC236}">
                <a16:creationId xmlns:a16="http://schemas.microsoft.com/office/drawing/2014/main" id="{923D5A76-F2BD-4F08-B620-1BC8C437B4ED}"/>
              </a:ext>
            </a:extLst>
          </p:cNvPr>
          <p:cNvCxnSpPr>
            <a:cxnSpLocks/>
            <a:stCxn id="257" idx="2"/>
            <a:endCxn id="164" idx="0"/>
          </p:cNvCxnSpPr>
          <p:nvPr/>
        </p:nvCxnSpPr>
        <p:spPr>
          <a:xfrm rot="5400000">
            <a:off x="23001958" y="6500436"/>
            <a:ext cx="3410067" cy="588409"/>
          </a:xfrm>
          <a:prstGeom prst="bentConnector3">
            <a:avLst>
              <a:gd name="adj1" fmla="val 397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D63A9B50-A887-4BB4-A8A5-4299084908FA}"/>
              </a:ext>
            </a:extLst>
          </p:cNvPr>
          <p:cNvCxnSpPr>
            <a:cxnSpLocks/>
            <a:stCxn id="164" idx="3"/>
            <a:endCxn id="201" idx="1"/>
          </p:cNvCxnSpPr>
          <p:nvPr/>
        </p:nvCxnSpPr>
        <p:spPr>
          <a:xfrm>
            <a:off x="24875948" y="8769674"/>
            <a:ext cx="2147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Соединительная линия уступом 620">
            <a:extLst>
              <a:ext uri="{FF2B5EF4-FFF2-40B4-BE49-F238E27FC236}">
                <a16:creationId xmlns:a16="http://schemas.microsoft.com/office/drawing/2014/main" id="{3A39BE62-9D04-4E4E-A4F0-A0ABD51D0B91}"/>
              </a:ext>
            </a:extLst>
          </p:cNvPr>
          <p:cNvCxnSpPr>
            <a:cxnSpLocks/>
            <a:stCxn id="154" idx="2"/>
            <a:endCxn id="984" idx="0"/>
          </p:cNvCxnSpPr>
          <p:nvPr/>
        </p:nvCxnSpPr>
        <p:spPr>
          <a:xfrm rot="16200000" flipH="1">
            <a:off x="26047233" y="10158214"/>
            <a:ext cx="273861" cy="46872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1DC75E89-3A6D-4FDC-B71B-F5626652457D}"/>
              </a:ext>
            </a:extLst>
          </p:cNvPr>
          <p:cNvSpPr/>
          <p:nvPr/>
        </p:nvSpPr>
        <p:spPr>
          <a:xfrm>
            <a:off x="24538032" y="454960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Роспуск фашистских лиг</a:t>
            </a:r>
          </a:p>
        </p:txBody>
      </p:sp>
      <p:cxnSp>
        <p:nvCxnSpPr>
          <p:cNvPr id="139" name="Соединительная линия уступом 620">
            <a:extLst>
              <a:ext uri="{FF2B5EF4-FFF2-40B4-BE49-F238E27FC236}">
                <a16:creationId xmlns:a16="http://schemas.microsoft.com/office/drawing/2014/main" id="{1DB15CB4-D2F7-4581-B3E1-CF578706FD21}"/>
              </a:ext>
            </a:extLst>
          </p:cNvPr>
          <p:cNvCxnSpPr>
            <a:cxnSpLocks/>
            <a:stCxn id="257" idx="2"/>
            <a:endCxn id="201" idx="0"/>
          </p:cNvCxnSpPr>
          <p:nvPr/>
        </p:nvCxnSpPr>
        <p:spPr>
          <a:xfrm rot="16200000" flipH="1">
            <a:off x="23572495" y="6518306"/>
            <a:ext cx="3410067" cy="552667"/>
          </a:xfrm>
          <a:prstGeom prst="bentConnector3">
            <a:avLst>
              <a:gd name="adj1" fmla="val 397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595">
            <a:extLst>
              <a:ext uri="{FF2B5EF4-FFF2-40B4-BE49-F238E27FC236}">
                <a16:creationId xmlns:a16="http://schemas.microsoft.com/office/drawing/2014/main" id="{F7A4FF76-2EE9-432F-964C-37C47DE1F0B8}"/>
              </a:ext>
            </a:extLst>
          </p:cNvPr>
          <p:cNvCxnSpPr>
            <a:cxnSpLocks/>
            <a:stCxn id="1032" idx="2"/>
            <a:endCxn id="257" idx="0"/>
          </p:cNvCxnSpPr>
          <p:nvPr/>
        </p:nvCxnSpPr>
        <p:spPr>
          <a:xfrm rot="5400000">
            <a:off x="27170477" y="2123956"/>
            <a:ext cx="256370" cy="45949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595">
            <a:extLst>
              <a:ext uri="{FF2B5EF4-FFF2-40B4-BE49-F238E27FC236}">
                <a16:creationId xmlns:a16="http://schemas.microsoft.com/office/drawing/2014/main" id="{B8A9C9F1-566F-4086-B32A-85B1578143B0}"/>
              </a:ext>
            </a:extLst>
          </p:cNvPr>
          <p:cNvCxnSpPr>
            <a:cxnSpLocks/>
            <a:stCxn id="1031" idx="2"/>
            <a:endCxn id="257" idx="0"/>
          </p:cNvCxnSpPr>
          <p:nvPr/>
        </p:nvCxnSpPr>
        <p:spPr>
          <a:xfrm rot="16200000" flipH="1">
            <a:off x="22258860" y="1807271"/>
            <a:ext cx="256369" cy="52283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8121B48E-AA62-410C-9DFD-EF6C570A762A}"/>
              </a:ext>
            </a:extLst>
          </p:cNvPr>
          <p:cNvSpPr/>
          <p:nvPr/>
        </p:nvSpPr>
        <p:spPr>
          <a:xfrm>
            <a:off x="33927613" y="2959367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Новая французская революция</a:t>
            </a:r>
          </a:p>
        </p:txBody>
      </p: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7DD35777-1FA5-41A9-9F07-8F422CDE306E}"/>
              </a:ext>
            </a:extLst>
          </p:cNvPr>
          <p:cNvSpPr/>
          <p:nvPr/>
        </p:nvSpPr>
        <p:spPr>
          <a:xfrm>
            <a:off x="33927612" y="3753239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>
                <a:solidFill>
                  <a:schemeClr val="bg1"/>
                </a:solidFill>
              </a:rPr>
              <a:t>Лидеры ВКТ предлагали внести в программу требование введения планового хозяйства.</a:t>
            </a:r>
          </a:p>
        </p:txBody>
      </p: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FF383B4F-5BA7-462F-9C5D-B9FB3B8262BE}"/>
              </a:ext>
            </a:extLst>
          </p:cNvPr>
          <p:cNvSpPr/>
          <p:nvPr/>
        </p:nvSpPr>
        <p:spPr>
          <a:xfrm>
            <a:off x="21592429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Обязательное обучение детей</a:t>
            </a: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8D139A0-EE1B-4DCB-87C2-0A609FA28988}"/>
              </a:ext>
            </a:extLst>
          </p:cNvPr>
          <p:cNvSpPr/>
          <p:nvPr/>
        </p:nvSpPr>
        <p:spPr>
          <a:xfrm>
            <a:off x="22402280" y="206206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Комиссия по делам колоний</a:t>
            </a:r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2E143361-4F00-4212-9162-03E7BD20119F}"/>
              </a:ext>
            </a:extLst>
          </p:cNvPr>
          <p:cNvSpPr/>
          <p:nvPr/>
        </p:nvSpPr>
        <p:spPr>
          <a:xfrm>
            <a:off x="23949623" y="849967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Отвернуться от программы Народного фронта</a:t>
            </a: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D223AA09-6900-4C30-ADE5-454AF438C47D}"/>
              </a:ext>
            </a:extLst>
          </p:cNvPr>
          <p:cNvSpPr/>
          <p:nvPr/>
        </p:nvSpPr>
        <p:spPr>
          <a:xfrm>
            <a:off x="22182584" y="849446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контроль над финансовой сферой</a:t>
            </a:r>
          </a:p>
        </p:txBody>
      </p:sp>
      <p:cxnSp>
        <p:nvCxnSpPr>
          <p:cNvPr id="171" name="Прямая соединительная линия 170">
            <a:extLst>
              <a:ext uri="{FF2B5EF4-FFF2-40B4-BE49-F238E27FC236}">
                <a16:creationId xmlns:a16="http://schemas.microsoft.com/office/drawing/2014/main" id="{9800D9C2-3025-4409-9B53-4403153DC7F3}"/>
              </a:ext>
            </a:extLst>
          </p:cNvPr>
          <p:cNvCxnSpPr>
            <a:cxnSpLocks/>
            <a:stCxn id="319" idx="3"/>
            <a:endCxn id="298" idx="1"/>
          </p:cNvCxnSpPr>
          <p:nvPr/>
        </p:nvCxnSpPr>
        <p:spPr>
          <a:xfrm flipV="1">
            <a:off x="21381774" y="10340856"/>
            <a:ext cx="219285" cy="16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Соединительная линия уступом 595">
            <a:extLst>
              <a:ext uri="{FF2B5EF4-FFF2-40B4-BE49-F238E27FC236}">
                <a16:creationId xmlns:a16="http://schemas.microsoft.com/office/drawing/2014/main" id="{0EC64330-D777-4750-9CF0-7246242C030D}"/>
              </a:ext>
            </a:extLst>
          </p:cNvPr>
          <p:cNvCxnSpPr>
            <a:cxnSpLocks/>
            <a:stCxn id="170" idx="2"/>
            <a:endCxn id="154" idx="0"/>
          </p:cNvCxnSpPr>
          <p:nvPr/>
        </p:nvCxnSpPr>
        <p:spPr>
          <a:xfrm rot="16200000" flipH="1">
            <a:off x="21847905" y="9832306"/>
            <a:ext cx="2790460" cy="1194776"/>
          </a:xfrm>
          <a:prstGeom prst="bentConnector3">
            <a:avLst>
              <a:gd name="adj1" fmla="val 426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Соединительная линия уступом 595">
            <a:extLst>
              <a:ext uri="{FF2B5EF4-FFF2-40B4-BE49-F238E27FC236}">
                <a16:creationId xmlns:a16="http://schemas.microsoft.com/office/drawing/2014/main" id="{A55A5B0D-857E-4628-B71C-B169DC21AB52}"/>
              </a:ext>
            </a:extLst>
          </p:cNvPr>
          <p:cNvCxnSpPr>
            <a:cxnSpLocks/>
            <a:stCxn id="164" idx="2"/>
            <a:endCxn id="154" idx="0"/>
          </p:cNvCxnSpPr>
          <p:nvPr/>
        </p:nvCxnSpPr>
        <p:spPr>
          <a:xfrm rot="5400000">
            <a:off x="22734030" y="10146168"/>
            <a:ext cx="2785250" cy="572263"/>
          </a:xfrm>
          <a:prstGeom prst="bentConnector3">
            <a:avLst>
              <a:gd name="adj1" fmla="val 403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3DADF349-F01A-4695-9174-9ECBE343B093}"/>
              </a:ext>
            </a:extLst>
          </p:cNvPr>
          <p:cNvSpPr/>
          <p:nvPr/>
        </p:nvSpPr>
        <p:spPr>
          <a:xfrm>
            <a:off x="25889910" y="2315406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Запустить в производство </a:t>
            </a:r>
            <a:r>
              <a:rPr lang="en-US" sz="700" dirty="0"/>
              <a:t>MAS-38</a:t>
            </a:r>
            <a:endParaRPr lang="ru-RU" sz="7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8B0A0B36-AA04-409D-A67C-6660D8053773}"/>
              </a:ext>
            </a:extLst>
          </p:cNvPr>
          <p:cNvSpPr/>
          <p:nvPr/>
        </p:nvSpPr>
        <p:spPr>
          <a:xfrm>
            <a:off x="20595217" y="1833163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Национального экономического совета</a:t>
            </a: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F3A790FA-1628-4440-8AAD-8EBE5C1D8611}"/>
              </a:ext>
            </a:extLst>
          </p:cNvPr>
          <p:cNvSpPr/>
          <p:nvPr/>
        </p:nvSpPr>
        <p:spPr>
          <a:xfrm>
            <a:off x="24151488" y="198253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железных дорог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22724985-1E0B-4776-A18F-BDBF5A5BA064}"/>
              </a:ext>
            </a:extLst>
          </p:cNvPr>
          <p:cNvSpPr/>
          <p:nvPr/>
        </p:nvSpPr>
        <p:spPr>
          <a:xfrm>
            <a:off x="27023802" y="1982370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военной промышленности</a:t>
            </a: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AE763F59-9985-4A1D-9919-BBAC2B902DA3}"/>
              </a:ext>
            </a:extLst>
          </p:cNvPr>
          <p:cNvSpPr/>
          <p:nvPr/>
        </p:nvSpPr>
        <p:spPr>
          <a:xfrm>
            <a:off x="156371" y="15744103"/>
            <a:ext cx="926325" cy="54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прототипов</a:t>
            </a:r>
          </a:p>
          <a:p>
            <a:pPr algn="ctr"/>
            <a:r>
              <a:rPr lang="ru-RU" sz="100" dirty="0"/>
              <a:t>В середине 1930-х годов , когда Германия начала перевооружение с начала десятилетия, Франция отставала. Ее ВВС не могут конкурировать с ВВС Германии. Во Франции была начата политика создания прототипов , но произведенные устройства не соответствовали амбициозным спецификациям , выданным официальными службами , или не могли быть произведены достаточно быстро. Настолько, что они уже устарели, когда поступили на вооружение</a:t>
            </a:r>
            <a:endParaRPr lang="ru-RU" sz="700" dirty="0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531A1922-B8EE-4120-B48C-73AB26DB88EB}"/>
              </a:ext>
            </a:extLst>
          </p:cNvPr>
          <p:cNvSpPr/>
          <p:nvPr/>
        </p:nvSpPr>
        <p:spPr>
          <a:xfrm>
            <a:off x="29438739" y="2146987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Запада</a:t>
            </a:r>
          </a:p>
        </p:txBody>
      </p: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78E4697D-FF56-488D-A005-FCA763CEA19B}"/>
              </a:ext>
            </a:extLst>
          </p:cNvPr>
          <p:cNvSpPr/>
          <p:nvPr/>
        </p:nvSpPr>
        <p:spPr>
          <a:xfrm>
            <a:off x="29438739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CAO.200</a:t>
            </a:r>
            <a:endParaRPr lang="ru-RU" sz="7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351DE650-F22A-49BB-947A-342E17B403A7}"/>
              </a:ext>
            </a:extLst>
          </p:cNvPr>
          <p:cNvSpPr/>
          <p:nvPr/>
        </p:nvSpPr>
        <p:spPr>
          <a:xfrm>
            <a:off x="30649078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D.520</a:t>
            </a:r>
            <a:endParaRPr lang="ru-RU" sz="7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8324C9A6-EB76-456A-9F17-5BD4BBEB2BF4}"/>
              </a:ext>
            </a:extLst>
          </p:cNvPr>
          <p:cNvSpPr/>
          <p:nvPr/>
        </p:nvSpPr>
        <p:spPr>
          <a:xfrm>
            <a:off x="30649077" y="2147618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авиастроительная компания Юга</a:t>
            </a:r>
          </a:p>
        </p:txBody>
      </p:sp>
      <p:cxnSp>
        <p:nvCxnSpPr>
          <p:cNvPr id="163" name="Прямая соединительная линия 162">
            <a:extLst>
              <a:ext uri="{FF2B5EF4-FFF2-40B4-BE49-F238E27FC236}">
                <a16:creationId xmlns:a16="http://schemas.microsoft.com/office/drawing/2014/main" id="{02679CFD-F362-4442-80EE-975CA43BBDB0}"/>
              </a:ext>
            </a:extLst>
          </p:cNvPr>
          <p:cNvCxnSpPr>
            <a:cxnSpLocks/>
            <a:stCxn id="296" idx="3"/>
            <a:endCxn id="295" idx="1"/>
          </p:cNvCxnSpPr>
          <p:nvPr/>
        </p:nvCxnSpPr>
        <p:spPr>
          <a:xfrm flipV="1">
            <a:off x="25674165" y="21751298"/>
            <a:ext cx="1349637" cy="16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620">
            <a:extLst>
              <a:ext uri="{FF2B5EF4-FFF2-40B4-BE49-F238E27FC236}">
                <a16:creationId xmlns:a16="http://schemas.microsoft.com/office/drawing/2014/main" id="{CDBFE7E0-96AC-4157-A359-828E6F891133}"/>
              </a:ext>
            </a:extLst>
          </p:cNvPr>
          <p:cNvCxnSpPr>
            <a:cxnSpLocks/>
            <a:stCxn id="216" idx="2"/>
            <a:endCxn id="149" idx="0"/>
          </p:cNvCxnSpPr>
          <p:nvPr/>
        </p:nvCxnSpPr>
        <p:spPr>
          <a:xfrm rot="16200000" flipH="1">
            <a:off x="24170427" y="16507161"/>
            <a:ext cx="204491" cy="6428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54CC5EF2-CDA2-4C2C-AFF8-B811A19D8281}"/>
              </a:ext>
            </a:extLst>
          </p:cNvPr>
          <p:cNvCxnSpPr>
            <a:cxnSpLocks/>
            <a:stCxn id="162" idx="2"/>
            <a:endCxn id="158" idx="0"/>
          </p:cNvCxnSpPr>
          <p:nvPr/>
        </p:nvCxnSpPr>
        <p:spPr>
          <a:xfrm>
            <a:off x="31112240" y="22016185"/>
            <a:ext cx="1" cy="32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>
            <a:extLst>
              <a:ext uri="{FF2B5EF4-FFF2-40B4-BE49-F238E27FC236}">
                <a16:creationId xmlns:a16="http://schemas.microsoft.com/office/drawing/2014/main" id="{57F99160-CE27-4EAA-AC56-0E443C410512}"/>
              </a:ext>
            </a:extLst>
          </p:cNvPr>
          <p:cNvCxnSpPr>
            <a:cxnSpLocks/>
            <a:stCxn id="152" idx="2"/>
            <a:endCxn id="157" idx="0"/>
          </p:cNvCxnSpPr>
          <p:nvPr/>
        </p:nvCxnSpPr>
        <p:spPr>
          <a:xfrm>
            <a:off x="29901902" y="22009878"/>
            <a:ext cx="0" cy="332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63A16BB1-5DD8-4D3D-80EA-F5B819D370D8}"/>
              </a:ext>
            </a:extLst>
          </p:cNvPr>
          <p:cNvSpPr/>
          <p:nvPr/>
        </p:nvSpPr>
        <p:spPr>
          <a:xfrm>
            <a:off x="30649077" y="2315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</a:t>
            </a:r>
            <a:r>
              <a:rPr lang="ru-RU" sz="700" dirty="0"/>
              <a:t>.</a:t>
            </a:r>
            <a:r>
              <a:rPr lang="en-US" sz="700" dirty="0"/>
              <a:t>55</a:t>
            </a:r>
            <a:r>
              <a:rPr lang="ru-RU" sz="700" dirty="0"/>
              <a:t>1</a:t>
            </a:r>
          </a:p>
        </p:txBody>
      </p:sp>
      <p:cxnSp>
        <p:nvCxnSpPr>
          <p:cNvPr id="176" name="Прямая со стрелкой 175">
            <a:extLst>
              <a:ext uri="{FF2B5EF4-FFF2-40B4-BE49-F238E27FC236}">
                <a16:creationId xmlns:a16="http://schemas.microsoft.com/office/drawing/2014/main" id="{C33CA5ED-1759-4AF6-B788-242CF02239C4}"/>
              </a:ext>
            </a:extLst>
          </p:cNvPr>
          <p:cNvCxnSpPr>
            <a:cxnSpLocks/>
            <a:stCxn id="158" idx="2"/>
            <a:endCxn id="175" idx="0"/>
          </p:cNvCxnSpPr>
          <p:nvPr/>
        </p:nvCxnSpPr>
        <p:spPr>
          <a:xfrm flipH="1">
            <a:off x="31112240" y="22881944"/>
            <a:ext cx="1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595B457D-6993-45A7-87B8-3E1C6DEB1B85}"/>
              </a:ext>
            </a:extLst>
          </p:cNvPr>
          <p:cNvSpPr/>
          <p:nvPr/>
        </p:nvSpPr>
        <p:spPr>
          <a:xfrm>
            <a:off x="31243110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D.750</a:t>
            </a:r>
            <a:endParaRPr lang="ru-RU" sz="700" dirty="0"/>
          </a:p>
        </p:txBody>
      </p:sp>
      <p:cxnSp>
        <p:nvCxnSpPr>
          <p:cNvPr id="179" name="Соединительная линия уступом 620">
            <a:extLst>
              <a:ext uri="{FF2B5EF4-FFF2-40B4-BE49-F238E27FC236}">
                <a16:creationId xmlns:a16="http://schemas.microsoft.com/office/drawing/2014/main" id="{4B45CCC6-61DA-41E6-A76F-5CF804603F57}"/>
              </a:ext>
            </a:extLst>
          </p:cNvPr>
          <p:cNvCxnSpPr>
            <a:cxnSpLocks/>
            <a:stCxn id="200" idx="2"/>
            <a:endCxn id="152" idx="0"/>
          </p:cNvCxnSpPr>
          <p:nvPr/>
        </p:nvCxnSpPr>
        <p:spPr>
          <a:xfrm rot="5400000">
            <a:off x="31252860" y="19802484"/>
            <a:ext cx="316436" cy="30183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07B22A84-2317-405D-BF40-A9D735D5E6D9}"/>
              </a:ext>
            </a:extLst>
          </p:cNvPr>
          <p:cNvSpPr/>
          <p:nvPr/>
        </p:nvSpPr>
        <p:spPr>
          <a:xfrm>
            <a:off x="28831606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CAO.600</a:t>
            </a:r>
            <a:endParaRPr lang="ru-RU" sz="700" dirty="0"/>
          </a:p>
        </p:txBody>
      </p:sp>
      <p:cxnSp>
        <p:nvCxnSpPr>
          <p:cNvPr id="182" name="Соединительная линия уступом 620">
            <a:extLst>
              <a:ext uri="{FF2B5EF4-FFF2-40B4-BE49-F238E27FC236}">
                <a16:creationId xmlns:a16="http://schemas.microsoft.com/office/drawing/2014/main" id="{7A0E305B-FA36-4677-8DA2-8EB132592158}"/>
              </a:ext>
            </a:extLst>
          </p:cNvPr>
          <p:cNvCxnSpPr>
            <a:cxnSpLocks/>
            <a:stCxn id="157" idx="2"/>
            <a:endCxn id="180" idx="0"/>
          </p:cNvCxnSpPr>
          <p:nvPr/>
        </p:nvCxnSpPr>
        <p:spPr>
          <a:xfrm rot="5400000">
            <a:off x="29060615" y="23116099"/>
            <a:ext cx="1075443" cy="607133"/>
          </a:xfrm>
          <a:prstGeom prst="bentConnector3">
            <a:avLst>
              <a:gd name="adj1" fmla="val 1139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единительная линия 183">
            <a:extLst>
              <a:ext uri="{FF2B5EF4-FFF2-40B4-BE49-F238E27FC236}">
                <a16:creationId xmlns:a16="http://schemas.microsoft.com/office/drawing/2014/main" id="{21ED93A2-0ACF-42CF-91AD-B41CB0F8A445}"/>
              </a:ext>
            </a:extLst>
          </p:cNvPr>
          <p:cNvCxnSpPr>
            <a:cxnSpLocks/>
            <a:stCxn id="180" idx="3"/>
            <a:endCxn id="178" idx="1"/>
          </p:cNvCxnSpPr>
          <p:nvPr/>
        </p:nvCxnSpPr>
        <p:spPr>
          <a:xfrm>
            <a:off x="29757931" y="24227387"/>
            <a:ext cx="14851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E0CCD24B-F629-4273-A82D-5475C38FE00C}"/>
              </a:ext>
            </a:extLst>
          </p:cNvPr>
          <p:cNvSpPr/>
          <p:nvPr/>
        </p:nvSpPr>
        <p:spPr>
          <a:xfrm>
            <a:off x="28831606" y="2476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</a:t>
            </a:r>
            <a:r>
              <a:rPr lang="ru-RU" sz="700" dirty="0"/>
              <a:t> </a:t>
            </a:r>
            <a:r>
              <a:rPr lang="en-US" sz="700" dirty="0"/>
              <a:t>CAO.700</a:t>
            </a:r>
            <a:endParaRPr lang="ru-RU" sz="700" dirty="0"/>
          </a:p>
        </p:txBody>
      </p:sp>
      <p:cxnSp>
        <p:nvCxnSpPr>
          <p:cNvPr id="190" name="Прямая со стрелкой 189">
            <a:extLst>
              <a:ext uri="{FF2B5EF4-FFF2-40B4-BE49-F238E27FC236}">
                <a16:creationId xmlns:a16="http://schemas.microsoft.com/office/drawing/2014/main" id="{BE592C08-1331-4332-B2A2-1C448673784D}"/>
              </a:ext>
            </a:extLst>
          </p:cNvPr>
          <p:cNvCxnSpPr>
            <a:cxnSpLocks/>
            <a:stCxn id="180" idx="2"/>
            <a:endCxn id="188" idx="0"/>
          </p:cNvCxnSpPr>
          <p:nvPr/>
        </p:nvCxnSpPr>
        <p:spPr>
          <a:xfrm>
            <a:off x="29294769" y="24497387"/>
            <a:ext cx="0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17F213D4-FCAE-4C06-8010-20F0938F3B83}"/>
              </a:ext>
            </a:extLst>
          </p:cNvPr>
          <p:cNvSpPr/>
          <p:nvPr/>
        </p:nvSpPr>
        <p:spPr>
          <a:xfrm>
            <a:off x="32457091" y="2147083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Юго-Запада</a:t>
            </a:r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05020E2F-19F1-49AA-BA0E-49651108EE91}"/>
              </a:ext>
            </a:extLst>
          </p:cNvPr>
          <p:cNvSpPr/>
          <p:nvPr/>
        </p:nvSpPr>
        <p:spPr>
          <a:xfrm>
            <a:off x="31855672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SO.6000 Triton</a:t>
            </a:r>
            <a:endParaRPr lang="ru-RU" sz="7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CDE4ABE1-1493-4AF9-A2B7-55340CDD3B51}"/>
              </a:ext>
            </a:extLst>
          </p:cNvPr>
          <p:cNvSpPr/>
          <p:nvPr/>
        </p:nvSpPr>
        <p:spPr>
          <a:xfrm>
            <a:off x="33063342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MB.131</a:t>
            </a:r>
            <a:endParaRPr lang="ru-RU" sz="7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6C4559BF-CDD3-46B9-B15D-18CD9622E8D1}"/>
              </a:ext>
            </a:extLst>
          </p:cNvPr>
          <p:cNvSpPr/>
          <p:nvPr/>
        </p:nvSpPr>
        <p:spPr>
          <a:xfrm>
            <a:off x="32457091" y="2061344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II </a:t>
            </a:r>
            <a:r>
              <a:rPr lang="ru-RU" sz="700" dirty="0"/>
              <a:t>Пятилетний план перевооружения ВВС</a:t>
            </a:r>
          </a:p>
        </p:txBody>
      </p: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4FCEE065-6760-4748-80A0-BED0D18152FD}"/>
              </a:ext>
            </a:extLst>
          </p:cNvPr>
          <p:cNvSpPr/>
          <p:nvPr/>
        </p:nvSpPr>
        <p:spPr>
          <a:xfrm>
            <a:off x="31855671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</a:t>
            </a:r>
            <a:r>
              <a:rPr lang="en-US" sz="700" dirty="0"/>
              <a:t>4</a:t>
            </a:r>
            <a:endParaRPr lang="ru-RU" sz="700" dirty="0"/>
          </a:p>
        </p:txBody>
      </p:sp>
      <p:cxnSp>
        <p:nvCxnSpPr>
          <p:cNvPr id="208" name="Соединительная линия уступом 620">
            <a:extLst>
              <a:ext uri="{FF2B5EF4-FFF2-40B4-BE49-F238E27FC236}">
                <a16:creationId xmlns:a16="http://schemas.microsoft.com/office/drawing/2014/main" id="{083B2777-E5A5-4F5D-92D0-056CC1FC43AE}"/>
              </a:ext>
            </a:extLst>
          </p:cNvPr>
          <p:cNvCxnSpPr>
            <a:cxnSpLocks/>
            <a:stCxn id="191" idx="2"/>
            <a:endCxn id="194" idx="0"/>
          </p:cNvCxnSpPr>
          <p:nvPr/>
        </p:nvCxnSpPr>
        <p:spPr>
          <a:xfrm rot="16200000" flipH="1">
            <a:off x="33057822" y="21873261"/>
            <a:ext cx="331114" cy="6062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id="{C08D00B8-C9CA-4311-9218-932FE543869C}"/>
              </a:ext>
            </a:extLst>
          </p:cNvPr>
          <p:cNvCxnSpPr>
            <a:cxnSpLocks/>
            <a:stCxn id="207" idx="2"/>
            <a:endCxn id="193" idx="0"/>
          </p:cNvCxnSpPr>
          <p:nvPr/>
        </p:nvCxnSpPr>
        <p:spPr>
          <a:xfrm>
            <a:off x="32318834" y="22881944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86EADAC6-4B49-480F-A0A5-BA3D8A0E3252}"/>
              </a:ext>
            </a:extLst>
          </p:cNvPr>
          <p:cNvSpPr/>
          <p:nvPr/>
        </p:nvSpPr>
        <p:spPr>
          <a:xfrm>
            <a:off x="33062265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75 и </a:t>
            </a:r>
            <a:r>
              <a:rPr lang="en-US" sz="700" dirty="0"/>
              <a:t>MBT.1</a:t>
            </a:r>
            <a:r>
              <a:rPr lang="ru-RU" sz="700" dirty="0"/>
              <a:t>75</a:t>
            </a:r>
            <a:endParaRPr lang="ru-RU" sz="100" dirty="0"/>
          </a:p>
        </p:txBody>
      </p:sp>
      <p:cxnSp>
        <p:nvCxnSpPr>
          <p:cNvPr id="212" name="Соединительная линия уступом 620">
            <a:extLst>
              <a:ext uri="{FF2B5EF4-FFF2-40B4-BE49-F238E27FC236}">
                <a16:creationId xmlns:a16="http://schemas.microsoft.com/office/drawing/2014/main" id="{88BA6D11-07A6-4FCC-86AD-E726ABDC889B}"/>
              </a:ext>
            </a:extLst>
          </p:cNvPr>
          <p:cNvCxnSpPr>
            <a:cxnSpLocks/>
            <a:stCxn id="207" idx="2"/>
            <a:endCxn id="211" idx="0"/>
          </p:cNvCxnSpPr>
          <p:nvPr/>
        </p:nvCxnSpPr>
        <p:spPr>
          <a:xfrm rot="16200000" flipH="1">
            <a:off x="32787132" y="22413646"/>
            <a:ext cx="269999" cy="12065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909CB948-26FC-4A9B-9155-C2FC263A06B3}"/>
              </a:ext>
            </a:extLst>
          </p:cNvPr>
          <p:cNvCxnSpPr>
            <a:cxnSpLocks/>
            <a:stCxn id="178" idx="3"/>
            <a:endCxn id="244" idx="1"/>
          </p:cNvCxnSpPr>
          <p:nvPr/>
        </p:nvCxnSpPr>
        <p:spPr>
          <a:xfrm>
            <a:off x="32169435" y="24227387"/>
            <a:ext cx="15047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0DA67A8C-16F9-450B-B1E6-512F13280F03}"/>
              </a:ext>
            </a:extLst>
          </p:cNvPr>
          <p:cNvSpPr/>
          <p:nvPr/>
        </p:nvSpPr>
        <p:spPr>
          <a:xfrm>
            <a:off x="33674213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</a:t>
            </a:r>
            <a:r>
              <a:rPr lang="ru-RU" sz="700" dirty="0"/>
              <a:t>5</a:t>
            </a:r>
          </a:p>
        </p:txBody>
      </p:sp>
      <p:cxnSp>
        <p:nvCxnSpPr>
          <p:cNvPr id="248" name="Соединительная линия уступом 620">
            <a:extLst>
              <a:ext uri="{FF2B5EF4-FFF2-40B4-BE49-F238E27FC236}">
                <a16:creationId xmlns:a16="http://schemas.microsoft.com/office/drawing/2014/main" id="{8EA879E1-220E-416B-AFCD-1005065F6FF4}"/>
              </a:ext>
            </a:extLst>
          </p:cNvPr>
          <p:cNvCxnSpPr>
            <a:cxnSpLocks/>
            <a:stCxn id="194" idx="2"/>
            <a:endCxn id="211" idx="0"/>
          </p:cNvCxnSpPr>
          <p:nvPr/>
        </p:nvCxnSpPr>
        <p:spPr>
          <a:xfrm rot="5400000">
            <a:off x="33390968" y="23016405"/>
            <a:ext cx="269999" cy="10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B6410F04-8A8E-49D5-AF7D-DA42079AF81E}"/>
              </a:ext>
            </a:extLst>
          </p:cNvPr>
          <p:cNvSpPr/>
          <p:nvPr/>
        </p:nvSpPr>
        <p:spPr>
          <a:xfrm>
            <a:off x="34267594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центра</a:t>
            </a:r>
          </a:p>
        </p:txBody>
      </p:sp>
      <p:cxnSp>
        <p:nvCxnSpPr>
          <p:cNvPr id="260" name="Соединительная линия уступом 620">
            <a:extLst>
              <a:ext uri="{FF2B5EF4-FFF2-40B4-BE49-F238E27FC236}">
                <a16:creationId xmlns:a16="http://schemas.microsoft.com/office/drawing/2014/main" id="{BF173AC4-8D0F-41B6-BD88-C56DB2778E68}"/>
              </a:ext>
            </a:extLst>
          </p:cNvPr>
          <p:cNvCxnSpPr>
            <a:cxnSpLocks/>
            <a:stCxn id="200" idx="2"/>
            <a:endCxn id="256" idx="0"/>
          </p:cNvCxnSpPr>
          <p:nvPr/>
        </p:nvCxnSpPr>
        <p:spPr>
          <a:xfrm rot="16200000" flipH="1">
            <a:off x="33231254" y="20842441"/>
            <a:ext cx="1188502" cy="1810503"/>
          </a:xfrm>
          <a:prstGeom prst="bentConnector3">
            <a:avLst>
              <a:gd name="adj1" fmla="val 1313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7846161C-4549-4456-8D59-F70C9AFD354B}"/>
              </a:ext>
            </a:extLst>
          </p:cNvPr>
          <p:cNvSpPr/>
          <p:nvPr/>
        </p:nvSpPr>
        <p:spPr>
          <a:xfrm>
            <a:off x="34267593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гидросамолётов</a:t>
            </a:r>
          </a:p>
        </p:txBody>
      </p:sp>
      <p:cxnSp>
        <p:nvCxnSpPr>
          <p:cNvPr id="263" name="Прямая со стрелкой 262">
            <a:extLst>
              <a:ext uri="{FF2B5EF4-FFF2-40B4-BE49-F238E27FC236}">
                <a16:creationId xmlns:a16="http://schemas.microsoft.com/office/drawing/2014/main" id="{12895444-1BD0-4C84-B7A3-3F2B4DB4733D}"/>
              </a:ext>
            </a:extLst>
          </p:cNvPr>
          <p:cNvCxnSpPr>
            <a:cxnSpLocks/>
            <a:stCxn id="256" idx="2"/>
            <a:endCxn id="262" idx="0"/>
          </p:cNvCxnSpPr>
          <p:nvPr/>
        </p:nvCxnSpPr>
        <p:spPr>
          <a:xfrm flipH="1">
            <a:off x="34730756" y="22881944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620">
            <a:extLst>
              <a:ext uri="{FF2B5EF4-FFF2-40B4-BE49-F238E27FC236}">
                <a16:creationId xmlns:a16="http://schemas.microsoft.com/office/drawing/2014/main" id="{559C9555-B98A-4E9E-AA9E-B2F990E28B3F}"/>
              </a:ext>
            </a:extLst>
          </p:cNvPr>
          <p:cNvCxnSpPr>
            <a:cxnSpLocks/>
            <a:stCxn id="191" idx="2"/>
            <a:endCxn id="207" idx="0"/>
          </p:cNvCxnSpPr>
          <p:nvPr/>
        </p:nvCxnSpPr>
        <p:spPr>
          <a:xfrm rot="5400000">
            <a:off x="32453987" y="21875677"/>
            <a:ext cx="331114" cy="6014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620">
            <a:extLst>
              <a:ext uri="{FF2B5EF4-FFF2-40B4-BE49-F238E27FC236}">
                <a16:creationId xmlns:a16="http://schemas.microsoft.com/office/drawing/2014/main" id="{22DFC12D-2D98-4770-A6C9-704934C36E88}"/>
              </a:ext>
            </a:extLst>
          </p:cNvPr>
          <p:cNvCxnSpPr>
            <a:cxnSpLocks/>
            <a:stCxn id="194" idx="2"/>
            <a:endCxn id="244" idx="0"/>
          </p:cNvCxnSpPr>
          <p:nvPr/>
        </p:nvCxnSpPr>
        <p:spPr>
          <a:xfrm rot="16200000" flipH="1">
            <a:off x="33294219" y="23114229"/>
            <a:ext cx="1075443" cy="610871"/>
          </a:xfrm>
          <a:prstGeom prst="bentConnector3">
            <a:avLst>
              <a:gd name="adj1" fmla="val 1256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Соединительная линия уступом 620">
            <a:extLst>
              <a:ext uri="{FF2B5EF4-FFF2-40B4-BE49-F238E27FC236}">
                <a16:creationId xmlns:a16="http://schemas.microsoft.com/office/drawing/2014/main" id="{6EE3C7BC-BECB-465C-A5BC-65512BE7D5AC}"/>
              </a:ext>
            </a:extLst>
          </p:cNvPr>
          <p:cNvCxnSpPr>
            <a:cxnSpLocks/>
            <a:stCxn id="158" idx="2"/>
            <a:endCxn id="178" idx="0"/>
          </p:cNvCxnSpPr>
          <p:nvPr/>
        </p:nvCxnSpPr>
        <p:spPr>
          <a:xfrm rot="16200000" flipH="1">
            <a:off x="30871536" y="23122649"/>
            <a:ext cx="1075443" cy="594032"/>
          </a:xfrm>
          <a:prstGeom prst="bentConnector3">
            <a:avLst>
              <a:gd name="adj1" fmla="val 1304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620">
            <a:extLst>
              <a:ext uri="{FF2B5EF4-FFF2-40B4-BE49-F238E27FC236}">
                <a16:creationId xmlns:a16="http://schemas.microsoft.com/office/drawing/2014/main" id="{10F2FFE8-DB5F-4C88-8FDD-486A2DD41810}"/>
              </a:ext>
            </a:extLst>
          </p:cNvPr>
          <p:cNvCxnSpPr>
            <a:cxnSpLocks/>
            <a:stCxn id="200" idx="2"/>
            <a:endCxn id="162" idx="0"/>
          </p:cNvCxnSpPr>
          <p:nvPr/>
        </p:nvCxnSpPr>
        <p:spPr>
          <a:xfrm rot="5400000">
            <a:off x="31854876" y="20410806"/>
            <a:ext cx="322743" cy="1808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A0C0CF9-0002-4433-802E-CF59A50CE88F}"/>
              </a:ext>
            </a:extLst>
          </p:cNvPr>
          <p:cNvSpPr/>
          <p:nvPr/>
        </p:nvSpPr>
        <p:spPr>
          <a:xfrm>
            <a:off x="33669328" y="2146987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Техническо-промышленное воздушное управление</a:t>
            </a:r>
          </a:p>
        </p:txBody>
      </p:sp>
      <p:cxnSp>
        <p:nvCxnSpPr>
          <p:cNvPr id="321" name="Соединительная линия уступом 620">
            <a:extLst>
              <a:ext uri="{FF2B5EF4-FFF2-40B4-BE49-F238E27FC236}">
                <a16:creationId xmlns:a16="http://schemas.microsoft.com/office/drawing/2014/main" id="{EB0A401C-7A7D-421F-A05D-B635997C2119}"/>
              </a:ext>
            </a:extLst>
          </p:cNvPr>
          <p:cNvCxnSpPr>
            <a:cxnSpLocks/>
            <a:stCxn id="200" idx="2"/>
            <a:endCxn id="320" idx="0"/>
          </p:cNvCxnSpPr>
          <p:nvPr/>
        </p:nvCxnSpPr>
        <p:spPr>
          <a:xfrm rot="16200000" flipH="1">
            <a:off x="33368154" y="20705541"/>
            <a:ext cx="316436" cy="12122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96F4F385-E3D7-4DD7-971A-0CC40E0A2826}"/>
              </a:ext>
            </a:extLst>
          </p:cNvPr>
          <p:cNvSpPr/>
          <p:nvPr/>
        </p:nvSpPr>
        <p:spPr>
          <a:xfrm>
            <a:off x="34876999" y="2146987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Парашютное подразделение ВВС</a:t>
            </a:r>
          </a:p>
        </p:txBody>
      </p:sp>
      <p:sp>
        <p:nvSpPr>
          <p:cNvPr id="326" name="Прямоугольник 325">
            <a:extLst>
              <a:ext uri="{FF2B5EF4-FFF2-40B4-BE49-F238E27FC236}">
                <a16:creationId xmlns:a16="http://schemas.microsoft.com/office/drawing/2014/main" id="{720805E0-8653-4B0F-9CFF-04D400C99915}"/>
              </a:ext>
            </a:extLst>
          </p:cNvPr>
          <p:cNvSpPr/>
          <p:nvPr/>
        </p:nvSpPr>
        <p:spPr>
          <a:xfrm>
            <a:off x="35474189" y="2234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Радиобарьерная</a:t>
            </a:r>
            <a:r>
              <a:rPr lang="ru-RU" sz="700" dirty="0"/>
              <a:t> защита авиации</a:t>
            </a:r>
          </a:p>
        </p:txBody>
      </p: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91798DB4-C729-4E81-A617-91306F433911}"/>
              </a:ext>
            </a:extLst>
          </p:cNvPr>
          <p:cNvSpPr/>
          <p:nvPr/>
        </p:nvSpPr>
        <p:spPr>
          <a:xfrm>
            <a:off x="36687346" y="2233629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 охотничьего обучения</a:t>
            </a:r>
          </a:p>
        </p:txBody>
      </p:sp>
      <p:sp>
        <p:nvSpPr>
          <p:cNvPr id="328" name="Прямоугольник 327">
            <a:extLst>
              <a:ext uri="{FF2B5EF4-FFF2-40B4-BE49-F238E27FC236}">
                <a16:creationId xmlns:a16="http://schemas.microsoft.com/office/drawing/2014/main" id="{F17E793F-78CB-4618-8818-C09DBCF60059}"/>
              </a:ext>
            </a:extLst>
          </p:cNvPr>
          <p:cNvSpPr/>
          <p:nvPr/>
        </p:nvSpPr>
        <p:spPr>
          <a:xfrm>
            <a:off x="36081252" y="2146987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Разделить командование ВВС</a:t>
            </a:r>
          </a:p>
        </p:txBody>
      </p: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D612CE74-327B-4FC1-B98C-4857581A5634}"/>
              </a:ext>
            </a:extLst>
          </p:cNvPr>
          <p:cNvSpPr/>
          <p:nvPr/>
        </p:nvSpPr>
        <p:spPr>
          <a:xfrm>
            <a:off x="36081252" y="2315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Подчинить ВВС армии</a:t>
            </a:r>
          </a:p>
        </p:txBody>
      </p:sp>
      <p:cxnSp>
        <p:nvCxnSpPr>
          <p:cNvPr id="330" name="Соединительная линия уступом 620">
            <a:extLst>
              <a:ext uri="{FF2B5EF4-FFF2-40B4-BE49-F238E27FC236}">
                <a16:creationId xmlns:a16="http://schemas.microsoft.com/office/drawing/2014/main" id="{CCE83277-92D1-46C7-9E4A-5C6ECDAC9096}"/>
              </a:ext>
            </a:extLst>
          </p:cNvPr>
          <p:cNvCxnSpPr>
            <a:cxnSpLocks/>
            <a:stCxn id="200" idx="2"/>
            <a:endCxn id="324" idx="0"/>
          </p:cNvCxnSpPr>
          <p:nvPr/>
        </p:nvCxnSpPr>
        <p:spPr>
          <a:xfrm rot="16200000" flipH="1">
            <a:off x="33971990" y="20101706"/>
            <a:ext cx="316436" cy="24199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620">
            <a:extLst>
              <a:ext uri="{FF2B5EF4-FFF2-40B4-BE49-F238E27FC236}">
                <a16:creationId xmlns:a16="http://schemas.microsoft.com/office/drawing/2014/main" id="{47FEB69D-9677-4B55-9DA8-AA25E318BE82}"/>
              </a:ext>
            </a:extLst>
          </p:cNvPr>
          <p:cNvCxnSpPr>
            <a:cxnSpLocks/>
            <a:stCxn id="200" idx="2"/>
            <a:endCxn id="328" idx="0"/>
          </p:cNvCxnSpPr>
          <p:nvPr/>
        </p:nvCxnSpPr>
        <p:spPr>
          <a:xfrm rot="16200000" flipH="1">
            <a:off x="34574116" y="19499579"/>
            <a:ext cx="316436" cy="36241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Соединительная линия уступом 620">
            <a:extLst>
              <a:ext uri="{FF2B5EF4-FFF2-40B4-BE49-F238E27FC236}">
                <a16:creationId xmlns:a16="http://schemas.microsoft.com/office/drawing/2014/main" id="{798941A6-B3F7-4BB9-9C19-81AC1AA0ADA8}"/>
              </a:ext>
            </a:extLst>
          </p:cNvPr>
          <p:cNvCxnSpPr>
            <a:cxnSpLocks/>
            <a:stCxn id="328" idx="2"/>
            <a:endCxn id="326" idx="0"/>
          </p:cNvCxnSpPr>
          <p:nvPr/>
        </p:nvCxnSpPr>
        <p:spPr>
          <a:xfrm rot="5400000">
            <a:off x="36074852" y="21872379"/>
            <a:ext cx="332065" cy="6070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620">
            <a:extLst>
              <a:ext uri="{FF2B5EF4-FFF2-40B4-BE49-F238E27FC236}">
                <a16:creationId xmlns:a16="http://schemas.microsoft.com/office/drawing/2014/main" id="{B3C8B169-0E5B-4F38-BFF4-6D7FD67521E5}"/>
              </a:ext>
            </a:extLst>
          </p:cNvPr>
          <p:cNvCxnSpPr>
            <a:cxnSpLocks/>
            <a:stCxn id="328" idx="2"/>
            <a:endCxn id="327" idx="0"/>
          </p:cNvCxnSpPr>
          <p:nvPr/>
        </p:nvCxnSpPr>
        <p:spPr>
          <a:xfrm rot="16200000" flipH="1">
            <a:off x="36684255" y="21870038"/>
            <a:ext cx="326414" cy="606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Прямая со стрелкой 342">
            <a:extLst>
              <a:ext uri="{FF2B5EF4-FFF2-40B4-BE49-F238E27FC236}">
                <a16:creationId xmlns:a16="http://schemas.microsoft.com/office/drawing/2014/main" id="{CBEC53BA-12CB-4F7E-9D49-8A07504E55DE}"/>
              </a:ext>
            </a:extLst>
          </p:cNvPr>
          <p:cNvCxnSpPr>
            <a:cxnSpLocks/>
            <a:stCxn id="328" idx="2"/>
            <a:endCxn id="329" idx="0"/>
          </p:cNvCxnSpPr>
          <p:nvPr/>
        </p:nvCxnSpPr>
        <p:spPr>
          <a:xfrm>
            <a:off x="36544415" y="22009878"/>
            <a:ext cx="0" cy="11420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595">
            <a:extLst>
              <a:ext uri="{FF2B5EF4-FFF2-40B4-BE49-F238E27FC236}">
                <a16:creationId xmlns:a16="http://schemas.microsoft.com/office/drawing/2014/main" id="{4C778361-82D6-4BF3-87CC-62E183A90EC7}"/>
              </a:ext>
            </a:extLst>
          </p:cNvPr>
          <p:cNvCxnSpPr>
            <a:cxnSpLocks/>
            <a:stCxn id="136" idx="2"/>
            <a:endCxn id="168" idx="0"/>
          </p:cNvCxnSpPr>
          <p:nvPr/>
        </p:nvCxnSpPr>
        <p:spPr>
          <a:xfrm rot="16200000" flipH="1">
            <a:off x="18233136" y="2086623"/>
            <a:ext cx="252707" cy="62557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595">
            <a:extLst>
              <a:ext uri="{FF2B5EF4-FFF2-40B4-BE49-F238E27FC236}">
                <a16:creationId xmlns:a16="http://schemas.microsoft.com/office/drawing/2014/main" id="{8EAA2206-3465-466B-BAB8-FD3F3860C282}"/>
              </a:ext>
            </a:extLst>
          </p:cNvPr>
          <p:cNvCxnSpPr>
            <a:cxnSpLocks/>
            <a:stCxn id="135" idx="2"/>
            <a:endCxn id="168" idx="0"/>
          </p:cNvCxnSpPr>
          <p:nvPr/>
        </p:nvCxnSpPr>
        <p:spPr>
          <a:xfrm rot="16200000" flipH="1">
            <a:off x="20504983" y="4358471"/>
            <a:ext cx="251236" cy="171350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595">
            <a:extLst>
              <a:ext uri="{FF2B5EF4-FFF2-40B4-BE49-F238E27FC236}">
                <a16:creationId xmlns:a16="http://schemas.microsoft.com/office/drawing/2014/main" id="{173876A5-C85E-43FD-A9C8-A875B6AFD88D}"/>
              </a:ext>
            </a:extLst>
          </p:cNvPr>
          <p:cNvCxnSpPr>
            <a:cxnSpLocks/>
            <a:stCxn id="133" idx="2"/>
            <a:endCxn id="168" idx="0"/>
          </p:cNvCxnSpPr>
          <p:nvPr/>
        </p:nvCxnSpPr>
        <p:spPr>
          <a:xfrm rot="5400000">
            <a:off x="22252364" y="4323128"/>
            <a:ext cx="252706" cy="17827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EC4E2EA1-117A-4D8B-AE9F-BBBCBE9E1B03}"/>
              </a:ext>
            </a:extLst>
          </p:cNvPr>
          <p:cNvSpPr/>
          <p:nvPr/>
        </p:nvSpPr>
        <p:spPr>
          <a:xfrm>
            <a:off x="20595216" y="1907920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Реформировать статус банка Франции</a:t>
            </a:r>
          </a:p>
        </p:txBody>
      </p:sp>
      <p:sp>
        <p:nvSpPr>
          <p:cNvPr id="217" name="Прямоугольник 216">
            <a:extLst>
              <a:ext uri="{FF2B5EF4-FFF2-40B4-BE49-F238E27FC236}">
                <a16:creationId xmlns:a16="http://schemas.microsoft.com/office/drawing/2014/main" id="{00E3A316-B958-4E6A-AD4A-5EDBE5859FA0}"/>
              </a:ext>
            </a:extLst>
          </p:cNvPr>
          <p:cNvSpPr/>
          <p:nvPr/>
        </p:nvSpPr>
        <p:spPr>
          <a:xfrm>
            <a:off x="23375407" y="277307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Линейка Торез-</a:t>
            </a:r>
            <a:r>
              <a:rPr lang="ru-RU" sz="700" dirty="0" err="1"/>
              <a:t>Морас</a:t>
            </a:r>
            <a:r>
              <a:rPr lang="ru-RU" sz="700" dirty="0"/>
              <a:t>?</a:t>
            </a:r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CEEC2ED2-87F6-441F-95C7-E3D0BC870270}"/>
              </a:ext>
            </a:extLst>
          </p:cNvPr>
          <p:cNvSpPr/>
          <p:nvPr/>
        </p:nvSpPr>
        <p:spPr>
          <a:xfrm>
            <a:off x="24531363" y="277307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Алжирская линейка?</a:t>
            </a:r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3AAC4BF9-8DD9-4F56-B4AE-69ECCF00702F}"/>
              </a:ext>
            </a:extLst>
          </p:cNvPr>
          <p:cNvSpPr/>
          <p:nvPr/>
        </p:nvSpPr>
        <p:spPr>
          <a:xfrm>
            <a:off x="25676238" y="270873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Троцкистская линейка?</a:t>
            </a:r>
          </a:p>
        </p:txBody>
      </p:sp>
      <p:cxnSp>
        <p:nvCxnSpPr>
          <p:cNvPr id="220" name="Соединительная линия уступом 620">
            <a:extLst>
              <a:ext uri="{FF2B5EF4-FFF2-40B4-BE49-F238E27FC236}">
                <a16:creationId xmlns:a16="http://schemas.microsoft.com/office/drawing/2014/main" id="{44F8F0F8-DC35-4465-B48B-7204DEE62B8E}"/>
              </a:ext>
            </a:extLst>
          </p:cNvPr>
          <p:cNvCxnSpPr>
            <a:cxnSpLocks/>
            <a:stCxn id="149" idx="2"/>
            <a:endCxn id="200" idx="0"/>
          </p:cNvCxnSpPr>
          <p:nvPr/>
        </p:nvCxnSpPr>
        <p:spPr>
          <a:xfrm rot="16200000" flipH="1">
            <a:off x="30078738" y="17771926"/>
            <a:ext cx="249742" cy="54332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id="{1590114A-C424-44AA-A9FF-673C777BD6E4}"/>
              </a:ext>
            </a:extLst>
          </p:cNvPr>
          <p:cNvSpPr/>
          <p:nvPr/>
        </p:nvSpPr>
        <p:spPr>
          <a:xfrm>
            <a:off x="22981294" y="198253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Электрификация сельской местности</a:t>
            </a:r>
          </a:p>
        </p:txBody>
      </p:sp>
      <p:sp>
        <p:nvSpPr>
          <p:cNvPr id="224" name="Прямоугольник 223">
            <a:extLst>
              <a:ext uri="{FF2B5EF4-FFF2-40B4-BE49-F238E27FC236}">
                <a16:creationId xmlns:a16="http://schemas.microsoft.com/office/drawing/2014/main" id="{E98C92F2-5DF7-4707-8603-0F5CF5DF49A2}"/>
              </a:ext>
            </a:extLst>
          </p:cNvPr>
          <p:cNvSpPr/>
          <p:nvPr/>
        </p:nvSpPr>
        <p:spPr>
          <a:xfrm>
            <a:off x="20594752" y="198214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Новая девальвация франка</a:t>
            </a:r>
          </a:p>
        </p:txBody>
      </p:sp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ABC54E27-E3AE-4684-9362-57012E35F276}"/>
              </a:ext>
            </a:extLst>
          </p:cNvPr>
          <p:cNvCxnSpPr>
            <a:cxnSpLocks/>
            <a:stCxn id="144" idx="2"/>
            <a:endCxn id="216" idx="0"/>
          </p:cNvCxnSpPr>
          <p:nvPr/>
        </p:nvCxnSpPr>
        <p:spPr>
          <a:xfrm flipH="1">
            <a:off x="21058379" y="18871630"/>
            <a:ext cx="1" cy="207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555F99DF-8304-43FD-97BA-F11BA0ED95EB}"/>
              </a:ext>
            </a:extLst>
          </p:cNvPr>
          <p:cNvSpPr/>
          <p:nvPr/>
        </p:nvSpPr>
        <p:spPr>
          <a:xfrm>
            <a:off x="20456751" y="613423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Улучшение социального страхования</a:t>
            </a:r>
          </a:p>
        </p:txBody>
      </p:sp>
      <p:cxnSp>
        <p:nvCxnSpPr>
          <p:cNvPr id="231" name="Соединительная линия уступом 620">
            <a:extLst>
              <a:ext uri="{FF2B5EF4-FFF2-40B4-BE49-F238E27FC236}">
                <a16:creationId xmlns:a16="http://schemas.microsoft.com/office/drawing/2014/main" id="{53DA9BB3-D995-4982-BDAE-8B17B82C833D}"/>
              </a:ext>
            </a:extLst>
          </p:cNvPr>
          <p:cNvCxnSpPr>
            <a:cxnSpLocks/>
            <a:stCxn id="168" idx="2"/>
            <a:endCxn id="160" idx="0"/>
          </p:cNvCxnSpPr>
          <p:nvPr/>
        </p:nvCxnSpPr>
        <p:spPr>
          <a:xfrm rot="16200000" flipH="1">
            <a:off x="21645856" y="5722341"/>
            <a:ext cx="251235" cy="5682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5D693696-C6F3-457E-AB62-2B0F6399E92D}"/>
              </a:ext>
            </a:extLst>
          </p:cNvPr>
          <p:cNvSpPr/>
          <p:nvPr/>
        </p:nvSpPr>
        <p:spPr>
          <a:xfrm>
            <a:off x="25888831" y="206147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Увеличить военный бюджет</a:t>
            </a:r>
          </a:p>
        </p:txBody>
      </p:sp>
      <p:cxnSp>
        <p:nvCxnSpPr>
          <p:cNvPr id="237" name="Соединительная линия уступом 620">
            <a:extLst>
              <a:ext uri="{FF2B5EF4-FFF2-40B4-BE49-F238E27FC236}">
                <a16:creationId xmlns:a16="http://schemas.microsoft.com/office/drawing/2014/main" id="{813009A6-F1A8-4CAA-994F-931D4142E964}"/>
              </a:ext>
            </a:extLst>
          </p:cNvPr>
          <p:cNvCxnSpPr>
            <a:cxnSpLocks/>
            <a:stCxn id="216" idx="2"/>
            <a:endCxn id="223" idx="0"/>
          </p:cNvCxnSpPr>
          <p:nvPr/>
        </p:nvCxnSpPr>
        <p:spPr>
          <a:xfrm rot="16200000" flipH="1">
            <a:off x="22148324" y="18529264"/>
            <a:ext cx="206189" cy="23860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 стрелкой 237">
            <a:extLst>
              <a:ext uri="{FF2B5EF4-FFF2-40B4-BE49-F238E27FC236}">
                <a16:creationId xmlns:a16="http://schemas.microsoft.com/office/drawing/2014/main" id="{28F72D00-036B-4B3C-B6CB-67B9EF4E612B}"/>
              </a:ext>
            </a:extLst>
          </p:cNvPr>
          <p:cNvCxnSpPr>
            <a:cxnSpLocks/>
            <a:stCxn id="149" idx="2"/>
            <a:endCxn id="478" idx="0"/>
          </p:cNvCxnSpPr>
          <p:nvPr/>
        </p:nvCxnSpPr>
        <p:spPr>
          <a:xfrm>
            <a:off x="27486965" y="20363700"/>
            <a:ext cx="0" cy="2517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Соединительная линия уступом 620">
            <a:extLst>
              <a:ext uri="{FF2B5EF4-FFF2-40B4-BE49-F238E27FC236}">
                <a16:creationId xmlns:a16="http://schemas.microsoft.com/office/drawing/2014/main" id="{5FB45033-22A3-464E-A61E-A0375EB08490}"/>
              </a:ext>
            </a:extLst>
          </p:cNvPr>
          <p:cNvCxnSpPr>
            <a:cxnSpLocks/>
            <a:stCxn id="216" idx="2"/>
            <a:endCxn id="147" idx="0"/>
          </p:cNvCxnSpPr>
          <p:nvPr/>
        </p:nvCxnSpPr>
        <p:spPr>
          <a:xfrm rot="16200000" flipH="1">
            <a:off x="22733421" y="17944167"/>
            <a:ext cx="206189" cy="35562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я со стрелкой 245">
            <a:extLst>
              <a:ext uri="{FF2B5EF4-FFF2-40B4-BE49-F238E27FC236}">
                <a16:creationId xmlns:a16="http://schemas.microsoft.com/office/drawing/2014/main" id="{11AA7185-EAAA-446A-B5EB-87101D984D0A}"/>
              </a:ext>
            </a:extLst>
          </p:cNvPr>
          <p:cNvCxnSpPr>
            <a:cxnSpLocks/>
            <a:stCxn id="216" idx="2"/>
            <a:endCxn id="224" idx="0"/>
          </p:cNvCxnSpPr>
          <p:nvPr/>
        </p:nvCxnSpPr>
        <p:spPr>
          <a:xfrm flipH="1">
            <a:off x="21057915" y="19619209"/>
            <a:ext cx="464" cy="2022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33D27675-0678-415C-AC12-7AE062D4B76A}"/>
              </a:ext>
            </a:extLst>
          </p:cNvPr>
          <p:cNvSpPr/>
          <p:nvPr/>
        </p:nvSpPr>
        <p:spPr>
          <a:xfrm>
            <a:off x="20457397" y="691806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Подоходный налог</a:t>
            </a:r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3009DF6E-FF7B-4AF7-BA37-F8170BCF61C9}"/>
              </a:ext>
            </a:extLst>
          </p:cNvPr>
          <p:cNvSpPr/>
          <p:nvPr/>
        </p:nvSpPr>
        <p:spPr>
          <a:xfrm>
            <a:off x="21037326" y="849967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смешанной гражданской промышленности</a:t>
            </a:r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3C9AF61C-5E06-4FC2-842B-D421ABB130BD}"/>
              </a:ext>
            </a:extLst>
          </p:cNvPr>
          <p:cNvSpPr/>
          <p:nvPr/>
        </p:nvSpPr>
        <p:spPr>
          <a:xfrm>
            <a:off x="19315394" y="691064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проекта Блюма-</a:t>
            </a:r>
            <a:r>
              <a:rPr lang="ru-RU" sz="700" dirty="0" err="1"/>
              <a:t>Виоллетта</a:t>
            </a:r>
            <a:endParaRPr lang="ru-RU" sz="700" dirty="0"/>
          </a:p>
        </p:txBody>
      </p:sp>
      <p:cxnSp>
        <p:nvCxnSpPr>
          <p:cNvPr id="253" name="Соединительная линия уступом 620">
            <a:extLst>
              <a:ext uri="{FF2B5EF4-FFF2-40B4-BE49-F238E27FC236}">
                <a16:creationId xmlns:a16="http://schemas.microsoft.com/office/drawing/2014/main" id="{E43BE068-AE37-403B-9ADE-190D9A3D8FC5}"/>
              </a:ext>
            </a:extLst>
          </p:cNvPr>
          <p:cNvCxnSpPr>
            <a:cxnSpLocks/>
            <a:stCxn id="216" idx="2"/>
            <a:endCxn id="161" idx="0"/>
          </p:cNvCxnSpPr>
          <p:nvPr/>
        </p:nvCxnSpPr>
        <p:spPr>
          <a:xfrm rot="16200000" flipH="1">
            <a:off x="21461191" y="19216397"/>
            <a:ext cx="1001441" cy="1807064"/>
          </a:xfrm>
          <a:prstGeom prst="bentConnector3">
            <a:avLst>
              <a:gd name="adj1" fmla="val 1015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620">
            <a:extLst>
              <a:ext uri="{FF2B5EF4-FFF2-40B4-BE49-F238E27FC236}">
                <a16:creationId xmlns:a16="http://schemas.microsoft.com/office/drawing/2014/main" id="{3BEDD77B-0F12-4DE8-A893-A34BD167877F}"/>
              </a:ext>
            </a:extLst>
          </p:cNvPr>
          <p:cNvCxnSpPr>
            <a:cxnSpLocks/>
            <a:stCxn id="160" idx="2"/>
            <a:endCxn id="249" idx="0"/>
          </p:cNvCxnSpPr>
          <p:nvPr/>
        </p:nvCxnSpPr>
        <p:spPr>
          <a:xfrm rot="5400000">
            <a:off x="21365082" y="6227556"/>
            <a:ext cx="245988" cy="1135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Прямая со стрелкой 263">
            <a:extLst>
              <a:ext uri="{FF2B5EF4-FFF2-40B4-BE49-F238E27FC236}">
                <a16:creationId xmlns:a16="http://schemas.microsoft.com/office/drawing/2014/main" id="{2F937A09-D7FC-4990-BD01-051E6FE313B1}"/>
              </a:ext>
            </a:extLst>
          </p:cNvPr>
          <p:cNvCxnSpPr>
            <a:cxnSpLocks/>
            <a:stCxn id="227" idx="2"/>
            <a:endCxn id="249" idx="0"/>
          </p:cNvCxnSpPr>
          <p:nvPr/>
        </p:nvCxnSpPr>
        <p:spPr>
          <a:xfrm>
            <a:off x="20919914" y="6674236"/>
            <a:ext cx="646" cy="243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4D4836A3-E623-443C-B4EA-2016C2ECFAE3}"/>
              </a:ext>
            </a:extLst>
          </p:cNvPr>
          <p:cNvSpPr/>
          <p:nvPr/>
        </p:nvSpPr>
        <p:spPr>
          <a:xfrm>
            <a:off x="21593108" y="6915908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промышленное производство</a:t>
            </a:r>
          </a:p>
        </p:txBody>
      </p:sp>
      <p:cxnSp>
        <p:nvCxnSpPr>
          <p:cNvPr id="266" name="Прямая соединительная линия 265">
            <a:extLst>
              <a:ext uri="{FF2B5EF4-FFF2-40B4-BE49-F238E27FC236}">
                <a16:creationId xmlns:a16="http://schemas.microsoft.com/office/drawing/2014/main" id="{44B5E081-243A-48D6-86DC-56E5C9335793}"/>
              </a:ext>
            </a:extLst>
          </p:cNvPr>
          <p:cNvCxnSpPr>
            <a:cxnSpLocks/>
            <a:stCxn id="249" idx="3"/>
            <a:endCxn id="265" idx="1"/>
          </p:cNvCxnSpPr>
          <p:nvPr/>
        </p:nvCxnSpPr>
        <p:spPr>
          <a:xfrm flipV="1">
            <a:off x="21383722" y="7185908"/>
            <a:ext cx="209386" cy="21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620">
            <a:extLst>
              <a:ext uri="{FF2B5EF4-FFF2-40B4-BE49-F238E27FC236}">
                <a16:creationId xmlns:a16="http://schemas.microsoft.com/office/drawing/2014/main" id="{CD17FEC6-B52E-4424-B65B-2AE0178FA1AB}"/>
              </a:ext>
            </a:extLst>
          </p:cNvPr>
          <p:cNvCxnSpPr>
            <a:cxnSpLocks/>
            <a:stCxn id="227" idx="2"/>
            <a:endCxn id="265" idx="0"/>
          </p:cNvCxnSpPr>
          <p:nvPr/>
        </p:nvCxnSpPr>
        <p:spPr>
          <a:xfrm rot="16200000" flipH="1">
            <a:off x="21367256" y="6226893"/>
            <a:ext cx="241672" cy="11363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Прямая со стрелкой 271">
            <a:extLst>
              <a:ext uri="{FF2B5EF4-FFF2-40B4-BE49-F238E27FC236}">
                <a16:creationId xmlns:a16="http://schemas.microsoft.com/office/drawing/2014/main" id="{73981999-2EB5-414F-A69B-1695781956FF}"/>
              </a:ext>
            </a:extLst>
          </p:cNvPr>
          <p:cNvCxnSpPr>
            <a:cxnSpLocks/>
            <a:stCxn id="160" idx="2"/>
            <a:endCxn id="265" idx="0"/>
          </p:cNvCxnSpPr>
          <p:nvPr/>
        </p:nvCxnSpPr>
        <p:spPr>
          <a:xfrm>
            <a:off x="22055592" y="6672078"/>
            <a:ext cx="679" cy="243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>
            <a:extLst>
              <a:ext uri="{FF2B5EF4-FFF2-40B4-BE49-F238E27FC236}">
                <a16:creationId xmlns:a16="http://schemas.microsoft.com/office/drawing/2014/main" id="{92C76636-48D6-44DC-ABED-7AD4D2D28746}"/>
              </a:ext>
            </a:extLst>
          </p:cNvPr>
          <p:cNvSpPr/>
          <p:nvPr/>
        </p:nvSpPr>
        <p:spPr>
          <a:xfrm>
            <a:off x="21598179" y="770535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прав женщин</a:t>
            </a:r>
          </a:p>
        </p:txBody>
      </p: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E5B26514-EBBD-4F57-A477-A1CBAA5309B0}"/>
              </a:ext>
            </a:extLst>
          </p:cNvPr>
          <p:cNvSpPr/>
          <p:nvPr/>
        </p:nvSpPr>
        <p:spPr>
          <a:xfrm>
            <a:off x="20455449" y="770536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Свобода слова и прессы</a:t>
            </a:r>
          </a:p>
        </p:txBody>
      </p:sp>
      <p:sp>
        <p:nvSpPr>
          <p:cNvPr id="280" name="Прямоугольник 279">
            <a:extLst>
              <a:ext uri="{FF2B5EF4-FFF2-40B4-BE49-F238E27FC236}">
                <a16:creationId xmlns:a16="http://schemas.microsoft.com/office/drawing/2014/main" id="{97A96FCF-5496-4ECE-A238-ED26D3FB9490}"/>
              </a:ext>
            </a:extLst>
          </p:cNvPr>
          <p:cNvSpPr/>
          <p:nvPr/>
        </p:nvSpPr>
        <p:spPr>
          <a:xfrm>
            <a:off x="19881172" y="927128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Контроль за расточительством</a:t>
            </a:r>
          </a:p>
        </p:txBody>
      </p:sp>
      <p:sp>
        <p:nvSpPr>
          <p:cNvPr id="281" name="Прямоугольник 280">
            <a:extLst>
              <a:ext uri="{FF2B5EF4-FFF2-40B4-BE49-F238E27FC236}">
                <a16:creationId xmlns:a16="http://schemas.microsoft.com/office/drawing/2014/main" id="{8DD4B9CA-D3AD-4636-81C6-2DBED949000B}"/>
              </a:ext>
            </a:extLst>
          </p:cNvPr>
          <p:cNvSpPr/>
          <p:nvPr/>
        </p:nvSpPr>
        <p:spPr>
          <a:xfrm>
            <a:off x="21040755" y="927648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Контроль над экспортом капиталов</a:t>
            </a:r>
          </a:p>
        </p:txBody>
      </p:sp>
      <p:cxnSp>
        <p:nvCxnSpPr>
          <p:cNvPr id="285" name="Соединительная линия уступом 620">
            <a:extLst>
              <a:ext uri="{FF2B5EF4-FFF2-40B4-BE49-F238E27FC236}">
                <a16:creationId xmlns:a16="http://schemas.microsoft.com/office/drawing/2014/main" id="{68B2952B-1DBA-4455-834F-24F5EFCC7423}"/>
              </a:ext>
            </a:extLst>
          </p:cNvPr>
          <p:cNvCxnSpPr>
            <a:cxnSpLocks/>
            <a:stCxn id="250" idx="2"/>
            <a:endCxn id="280" idx="0"/>
          </p:cNvCxnSpPr>
          <p:nvPr/>
        </p:nvCxnSpPr>
        <p:spPr>
          <a:xfrm rot="5400000">
            <a:off x="20806609" y="8577401"/>
            <a:ext cx="231607" cy="11561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595">
            <a:extLst>
              <a:ext uri="{FF2B5EF4-FFF2-40B4-BE49-F238E27FC236}">
                <a16:creationId xmlns:a16="http://schemas.microsoft.com/office/drawing/2014/main" id="{B7D25730-5E19-44DA-B851-9033FDFAAEEC}"/>
              </a:ext>
            </a:extLst>
          </p:cNvPr>
          <p:cNvCxnSpPr>
            <a:cxnSpLocks/>
            <a:stCxn id="249" idx="2"/>
            <a:endCxn id="279" idx="0"/>
          </p:cNvCxnSpPr>
          <p:nvPr/>
        </p:nvCxnSpPr>
        <p:spPr>
          <a:xfrm rot="5400000">
            <a:off x="20795939" y="7580739"/>
            <a:ext cx="247294" cy="194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Соединительная линия уступом 595">
            <a:extLst>
              <a:ext uri="{FF2B5EF4-FFF2-40B4-BE49-F238E27FC236}">
                <a16:creationId xmlns:a16="http://schemas.microsoft.com/office/drawing/2014/main" id="{C6A06640-9B5D-4342-A86C-EA3EA4C4935E}"/>
              </a:ext>
            </a:extLst>
          </p:cNvPr>
          <p:cNvCxnSpPr>
            <a:cxnSpLocks/>
            <a:stCxn id="249" idx="2"/>
            <a:endCxn id="278" idx="0"/>
          </p:cNvCxnSpPr>
          <p:nvPr/>
        </p:nvCxnSpPr>
        <p:spPr>
          <a:xfrm rot="16200000" flipH="1">
            <a:off x="21367305" y="7011321"/>
            <a:ext cx="247293" cy="11407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Соединительная линия уступом 595">
            <a:extLst>
              <a:ext uri="{FF2B5EF4-FFF2-40B4-BE49-F238E27FC236}">
                <a16:creationId xmlns:a16="http://schemas.microsoft.com/office/drawing/2014/main" id="{259F59B6-6118-4458-A091-3C60FE9DFE72}"/>
              </a:ext>
            </a:extLst>
          </p:cNvPr>
          <p:cNvCxnSpPr>
            <a:cxnSpLocks/>
            <a:stCxn id="265" idx="2"/>
            <a:endCxn id="279" idx="0"/>
          </p:cNvCxnSpPr>
          <p:nvPr/>
        </p:nvCxnSpPr>
        <p:spPr>
          <a:xfrm rot="5400000">
            <a:off x="21362716" y="7011805"/>
            <a:ext cx="249452" cy="113765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595">
            <a:extLst>
              <a:ext uri="{FF2B5EF4-FFF2-40B4-BE49-F238E27FC236}">
                <a16:creationId xmlns:a16="http://schemas.microsoft.com/office/drawing/2014/main" id="{0BDD0030-20D8-4523-829F-08382943E825}"/>
              </a:ext>
            </a:extLst>
          </p:cNvPr>
          <p:cNvCxnSpPr>
            <a:cxnSpLocks/>
            <a:stCxn id="265" idx="2"/>
            <a:endCxn id="278" idx="0"/>
          </p:cNvCxnSpPr>
          <p:nvPr/>
        </p:nvCxnSpPr>
        <p:spPr>
          <a:xfrm rot="16200000" flipH="1">
            <a:off x="21934081" y="7578097"/>
            <a:ext cx="249451" cy="50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>
            <a:extLst>
              <a:ext uri="{FF2B5EF4-FFF2-40B4-BE49-F238E27FC236}">
                <a16:creationId xmlns:a16="http://schemas.microsoft.com/office/drawing/2014/main" id="{BDBF2897-5469-4B31-9D42-C9ACDD35F388}"/>
              </a:ext>
            </a:extLst>
          </p:cNvPr>
          <p:cNvSpPr/>
          <p:nvPr/>
        </p:nvSpPr>
        <p:spPr>
          <a:xfrm>
            <a:off x="17611974" y="612470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Политика защиты мира</a:t>
            </a:r>
          </a:p>
        </p:txBody>
      </p:sp>
      <p:cxnSp>
        <p:nvCxnSpPr>
          <p:cNvPr id="307" name="Соединительная линия уступом 595">
            <a:extLst>
              <a:ext uri="{FF2B5EF4-FFF2-40B4-BE49-F238E27FC236}">
                <a16:creationId xmlns:a16="http://schemas.microsoft.com/office/drawing/2014/main" id="{A678C30B-4877-493A-8A7D-E3352768BE16}"/>
              </a:ext>
            </a:extLst>
          </p:cNvPr>
          <p:cNvCxnSpPr>
            <a:cxnSpLocks/>
            <a:stCxn id="155" idx="2"/>
            <a:endCxn id="306" idx="0"/>
          </p:cNvCxnSpPr>
          <p:nvPr/>
        </p:nvCxnSpPr>
        <p:spPr>
          <a:xfrm rot="5400000">
            <a:off x="18234180" y="5718309"/>
            <a:ext cx="247352" cy="56543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595">
            <a:extLst>
              <a:ext uri="{FF2B5EF4-FFF2-40B4-BE49-F238E27FC236}">
                <a16:creationId xmlns:a16="http://schemas.microsoft.com/office/drawing/2014/main" id="{02D74443-29C6-44D0-BC66-05D0A16C6650}"/>
              </a:ext>
            </a:extLst>
          </p:cNvPr>
          <p:cNvCxnSpPr>
            <a:cxnSpLocks/>
            <a:stCxn id="156" idx="2"/>
            <a:endCxn id="306" idx="0"/>
          </p:cNvCxnSpPr>
          <p:nvPr/>
        </p:nvCxnSpPr>
        <p:spPr>
          <a:xfrm rot="16200000" flipH="1">
            <a:off x="17664521" y="5714087"/>
            <a:ext cx="248427" cy="57280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A34FB569-9EC7-4AB2-A690-C9D0A7520542}"/>
              </a:ext>
            </a:extLst>
          </p:cNvPr>
          <p:cNvSpPr/>
          <p:nvPr/>
        </p:nvSpPr>
        <p:spPr>
          <a:xfrm>
            <a:off x="17044296" y="690853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Обеспечение коллективной безопасности</a:t>
            </a:r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14B04757-964C-40D0-BE22-39CFC1F2856A}"/>
              </a:ext>
            </a:extLst>
          </p:cNvPr>
          <p:cNvSpPr/>
          <p:nvPr/>
        </p:nvSpPr>
        <p:spPr>
          <a:xfrm>
            <a:off x="16486665" y="770626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Женевская система пактов</a:t>
            </a:r>
          </a:p>
        </p:txBody>
      </p:sp>
      <p:cxnSp>
        <p:nvCxnSpPr>
          <p:cNvPr id="315" name="Соединительная линия уступом 620">
            <a:extLst>
              <a:ext uri="{FF2B5EF4-FFF2-40B4-BE49-F238E27FC236}">
                <a16:creationId xmlns:a16="http://schemas.microsoft.com/office/drawing/2014/main" id="{32F13879-52F5-4C51-9266-26EC03CC209B}"/>
              </a:ext>
            </a:extLst>
          </p:cNvPr>
          <p:cNvCxnSpPr>
            <a:cxnSpLocks/>
            <a:stCxn id="313" idx="2"/>
            <a:endCxn id="314" idx="0"/>
          </p:cNvCxnSpPr>
          <p:nvPr/>
        </p:nvCxnSpPr>
        <p:spPr>
          <a:xfrm rot="5400000">
            <a:off x="17099779" y="7298584"/>
            <a:ext cx="257730" cy="5576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Соединительная линия уступом 620">
            <a:extLst>
              <a:ext uri="{FF2B5EF4-FFF2-40B4-BE49-F238E27FC236}">
                <a16:creationId xmlns:a16="http://schemas.microsoft.com/office/drawing/2014/main" id="{0F04DC99-F2CC-4BAE-9B41-5329734EEAB5}"/>
              </a:ext>
            </a:extLst>
          </p:cNvPr>
          <p:cNvCxnSpPr>
            <a:cxnSpLocks/>
            <a:stCxn id="306" idx="2"/>
            <a:endCxn id="313" idx="0"/>
          </p:cNvCxnSpPr>
          <p:nvPr/>
        </p:nvCxnSpPr>
        <p:spPr>
          <a:xfrm rot="5400000">
            <a:off x="17669383" y="6502780"/>
            <a:ext cx="243830" cy="5676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595">
            <a:extLst>
              <a:ext uri="{FF2B5EF4-FFF2-40B4-BE49-F238E27FC236}">
                <a16:creationId xmlns:a16="http://schemas.microsoft.com/office/drawing/2014/main" id="{7350CE3E-90D8-4FFE-B73B-187E2F555E14}"/>
              </a:ext>
            </a:extLst>
          </p:cNvPr>
          <p:cNvCxnSpPr>
            <a:cxnSpLocks/>
            <a:stCxn id="249" idx="2"/>
            <a:endCxn id="170" idx="0"/>
          </p:cNvCxnSpPr>
          <p:nvPr/>
        </p:nvCxnSpPr>
        <p:spPr>
          <a:xfrm rot="16200000" flipH="1">
            <a:off x="21264954" y="7113671"/>
            <a:ext cx="1036398" cy="1725187"/>
          </a:xfrm>
          <a:prstGeom prst="bentConnector3">
            <a:avLst>
              <a:gd name="adj1" fmla="val 1228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595">
            <a:extLst>
              <a:ext uri="{FF2B5EF4-FFF2-40B4-BE49-F238E27FC236}">
                <a16:creationId xmlns:a16="http://schemas.microsoft.com/office/drawing/2014/main" id="{DAAD64EE-6C74-4FAC-8BB8-6635244CB408}"/>
              </a:ext>
            </a:extLst>
          </p:cNvPr>
          <p:cNvCxnSpPr>
            <a:cxnSpLocks/>
            <a:stCxn id="265" idx="2"/>
            <a:endCxn id="170" idx="0"/>
          </p:cNvCxnSpPr>
          <p:nvPr/>
        </p:nvCxnSpPr>
        <p:spPr>
          <a:xfrm rot="16200000" flipH="1">
            <a:off x="21831731" y="7680448"/>
            <a:ext cx="1038556" cy="589476"/>
          </a:xfrm>
          <a:prstGeom prst="bentConnector3">
            <a:avLst>
              <a:gd name="adj1" fmla="val 1248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620">
            <a:extLst>
              <a:ext uri="{FF2B5EF4-FFF2-40B4-BE49-F238E27FC236}">
                <a16:creationId xmlns:a16="http://schemas.microsoft.com/office/drawing/2014/main" id="{2CB1AF56-F91B-46BD-84F2-844011BCD2C2}"/>
              </a:ext>
            </a:extLst>
          </p:cNvPr>
          <p:cNvCxnSpPr>
            <a:cxnSpLocks/>
            <a:stCxn id="170" idx="2"/>
            <a:endCxn id="281" idx="0"/>
          </p:cNvCxnSpPr>
          <p:nvPr/>
        </p:nvCxnSpPr>
        <p:spPr>
          <a:xfrm rot="5400000">
            <a:off x="21953824" y="8584559"/>
            <a:ext cx="242019" cy="11418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620">
            <a:extLst>
              <a:ext uri="{FF2B5EF4-FFF2-40B4-BE49-F238E27FC236}">
                <a16:creationId xmlns:a16="http://schemas.microsoft.com/office/drawing/2014/main" id="{520A29DA-9462-4AD0-A72D-2BAB9B9D161C}"/>
              </a:ext>
            </a:extLst>
          </p:cNvPr>
          <p:cNvCxnSpPr>
            <a:cxnSpLocks/>
            <a:stCxn id="170" idx="2"/>
            <a:endCxn id="280" idx="0"/>
          </p:cNvCxnSpPr>
          <p:nvPr/>
        </p:nvCxnSpPr>
        <p:spPr>
          <a:xfrm rot="5400000">
            <a:off x="21376632" y="8002167"/>
            <a:ext cx="236818" cy="2301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D7984CFA-78CC-4C62-9EE7-914E00F0367C}"/>
              </a:ext>
            </a:extLst>
          </p:cNvPr>
          <p:cNvSpPr/>
          <p:nvPr/>
        </p:nvSpPr>
        <p:spPr>
          <a:xfrm>
            <a:off x="21601059" y="1007085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коммунистов в правительство </a:t>
            </a:r>
            <a:r>
              <a:rPr lang="ru-RU" sz="200" dirty="0"/>
              <a:t>(Новое правительство возглавил радикал </a:t>
            </a:r>
            <a:r>
              <a:rPr lang="ru-RU" sz="200" dirty="0" err="1"/>
              <a:t>Шотан</a:t>
            </a:r>
            <a:r>
              <a:rPr lang="ru-RU" sz="200" dirty="0"/>
              <a:t>. Перед лицом контрнаступления крупной буржуазии компартия заявила, что она готова «принять на себя ответственность участия в правительстве)</a:t>
            </a:r>
            <a:endParaRPr lang="ru-RU" sz="700" dirty="0"/>
          </a:p>
        </p:txBody>
      </p: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77F2DCBB-A338-426F-838D-573F2335BBFB}"/>
              </a:ext>
            </a:extLst>
          </p:cNvPr>
          <p:cNvSpPr/>
          <p:nvPr/>
        </p:nvSpPr>
        <p:spPr>
          <a:xfrm>
            <a:off x="20455449" y="1007247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Переворот «</a:t>
            </a:r>
            <a:r>
              <a:rPr lang="en-US" sz="700" dirty="0"/>
              <a:t>La </a:t>
            </a:r>
            <a:r>
              <a:rPr lang="en-US" sz="700" dirty="0" err="1"/>
              <a:t>Cagoule</a:t>
            </a:r>
            <a:r>
              <a:rPr lang="ru-RU" sz="700" dirty="0"/>
              <a:t>»</a:t>
            </a:r>
          </a:p>
        </p:txBody>
      </p:sp>
      <p:cxnSp>
        <p:nvCxnSpPr>
          <p:cNvPr id="322" name="Соединительная линия уступом 620">
            <a:extLst>
              <a:ext uri="{FF2B5EF4-FFF2-40B4-BE49-F238E27FC236}">
                <a16:creationId xmlns:a16="http://schemas.microsoft.com/office/drawing/2014/main" id="{34EEAC8E-8EA7-4959-95D0-F3F28693A8AA}"/>
              </a:ext>
            </a:extLst>
          </p:cNvPr>
          <p:cNvCxnSpPr>
            <a:cxnSpLocks/>
            <a:stCxn id="170" idx="2"/>
            <a:endCxn id="319" idx="0"/>
          </p:cNvCxnSpPr>
          <p:nvPr/>
        </p:nvCxnSpPr>
        <p:spPr>
          <a:xfrm rot="5400000">
            <a:off x="21263175" y="8689902"/>
            <a:ext cx="1038010" cy="1727135"/>
          </a:xfrm>
          <a:prstGeom prst="bentConnector3">
            <a:avLst>
              <a:gd name="adj1" fmla="val 116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единительная линия 346">
            <a:extLst>
              <a:ext uri="{FF2B5EF4-FFF2-40B4-BE49-F238E27FC236}">
                <a16:creationId xmlns:a16="http://schemas.microsoft.com/office/drawing/2014/main" id="{D5860D41-8B7D-4EBE-9B64-9E8F7C69FBDD}"/>
              </a:ext>
            </a:extLst>
          </p:cNvPr>
          <p:cNvCxnSpPr>
            <a:cxnSpLocks/>
            <a:stCxn id="1030" idx="3"/>
            <a:endCxn id="151" idx="1"/>
          </p:cNvCxnSpPr>
          <p:nvPr/>
        </p:nvCxnSpPr>
        <p:spPr>
          <a:xfrm>
            <a:off x="25464826" y="3229367"/>
            <a:ext cx="846278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единительная линия 355">
            <a:extLst>
              <a:ext uri="{FF2B5EF4-FFF2-40B4-BE49-F238E27FC236}">
                <a16:creationId xmlns:a16="http://schemas.microsoft.com/office/drawing/2014/main" id="{C6769B31-322E-431A-B478-9C310FF319CC}"/>
              </a:ext>
            </a:extLst>
          </p:cNvPr>
          <p:cNvCxnSpPr>
            <a:cxnSpLocks/>
            <a:stCxn id="170" idx="3"/>
            <a:endCxn id="164" idx="1"/>
          </p:cNvCxnSpPr>
          <p:nvPr/>
        </p:nvCxnSpPr>
        <p:spPr>
          <a:xfrm>
            <a:off x="23108909" y="8764464"/>
            <a:ext cx="840714" cy="52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>
            <a:extLst>
              <a:ext uri="{FF2B5EF4-FFF2-40B4-BE49-F238E27FC236}">
                <a16:creationId xmlns:a16="http://schemas.microsoft.com/office/drawing/2014/main" id="{918E960A-6991-4F32-8333-AF51985553A1}"/>
              </a:ext>
            </a:extLst>
          </p:cNvPr>
          <p:cNvSpPr/>
          <p:nvPr/>
        </p:nvSpPr>
        <p:spPr>
          <a:xfrm>
            <a:off x="23947432" y="9278656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Камиля </a:t>
            </a:r>
            <a:r>
              <a:rPr lang="ru-RU" sz="700" dirty="0" err="1"/>
              <a:t>Шотана</a:t>
            </a:r>
            <a:endParaRPr lang="ru-RU" sz="700" dirty="0"/>
          </a:p>
        </p:txBody>
      </p:sp>
      <p:cxnSp>
        <p:nvCxnSpPr>
          <p:cNvPr id="364" name="Прямая со стрелкой 363">
            <a:extLst>
              <a:ext uri="{FF2B5EF4-FFF2-40B4-BE49-F238E27FC236}">
                <a16:creationId xmlns:a16="http://schemas.microsoft.com/office/drawing/2014/main" id="{D59B2D4D-FF9A-41AE-9763-BA93594258D0}"/>
              </a:ext>
            </a:extLst>
          </p:cNvPr>
          <p:cNvCxnSpPr>
            <a:cxnSpLocks/>
            <a:stCxn id="164" idx="2"/>
            <a:endCxn id="359" idx="0"/>
          </p:cNvCxnSpPr>
          <p:nvPr/>
        </p:nvCxnSpPr>
        <p:spPr>
          <a:xfrm flipH="1">
            <a:off x="24410595" y="9039674"/>
            <a:ext cx="2191" cy="2389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Прямоугольник 366">
            <a:extLst>
              <a:ext uri="{FF2B5EF4-FFF2-40B4-BE49-F238E27FC236}">
                <a16:creationId xmlns:a16="http://schemas.microsoft.com/office/drawing/2014/main" id="{9BFE1944-1C05-4264-A917-9398EF648BE0}"/>
              </a:ext>
            </a:extLst>
          </p:cNvPr>
          <p:cNvSpPr/>
          <p:nvPr/>
        </p:nvSpPr>
        <p:spPr>
          <a:xfrm>
            <a:off x="22402279" y="2148139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Ратифицировать </a:t>
            </a:r>
            <a:r>
              <a:rPr lang="ru-RU" sz="700" dirty="0" err="1"/>
              <a:t>Вьенотское</a:t>
            </a:r>
            <a:r>
              <a:rPr lang="ru-RU" sz="700" dirty="0"/>
              <a:t> соглашение</a:t>
            </a:r>
          </a:p>
        </p:txBody>
      </p:sp>
      <p:cxnSp>
        <p:nvCxnSpPr>
          <p:cNvPr id="368" name="Прямая со стрелкой 367">
            <a:extLst>
              <a:ext uri="{FF2B5EF4-FFF2-40B4-BE49-F238E27FC236}">
                <a16:creationId xmlns:a16="http://schemas.microsoft.com/office/drawing/2014/main" id="{B03E75A0-D5BC-4209-92D2-D5774A1D98C0}"/>
              </a:ext>
            </a:extLst>
          </p:cNvPr>
          <p:cNvCxnSpPr>
            <a:cxnSpLocks/>
            <a:stCxn id="161" idx="2"/>
            <a:endCxn id="367" idx="0"/>
          </p:cNvCxnSpPr>
          <p:nvPr/>
        </p:nvCxnSpPr>
        <p:spPr>
          <a:xfrm flipH="1">
            <a:off x="22865442" y="21160650"/>
            <a:ext cx="1" cy="3207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71BD56CE-3455-4070-9A1A-69F153F641F4}"/>
              </a:ext>
            </a:extLst>
          </p:cNvPr>
          <p:cNvSpPr/>
          <p:nvPr/>
        </p:nvSpPr>
        <p:spPr>
          <a:xfrm>
            <a:off x="25298410" y="1982579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центр научных исследований</a:t>
            </a:r>
          </a:p>
        </p:txBody>
      </p:sp>
      <p:cxnSp>
        <p:nvCxnSpPr>
          <p:cNvPr id="240" name="Прямая со стрелкой 239">
            <a:extLst>
              <a:ext uri="{FF2B5EF4-FFF2-40B4-BE49-F238E27FC236}">
                <a16:creationId xmlns:a16="http://schemas.microsoft.com/office/drawing/2014/main" id="{1617FF60-CB45-48E6-AEBC-562E3E1D6271}"/>
              </a:ext>
            </a:extLst>
          </p:cNvPr>
          <p:cNvCxnSpPr>
            <a:cxnSpLocks/>
            <a:stCxn id="250" idx="2"/>
            <a:endCxn id="281" idx="0"/>
          </p:cNvCxnSpPr>
          <p:nvPr/>
        </p:nvCxnSpPr>
        <p:spPr>
          <a:xfrm>
            <a:off x="21500489" y="9039675"/>
            <a:ext cx="3429" cy="2368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7D3AC46-675D-4AE5-976C-5BE4A5D17FEA}"/>
              </a:ext>
            </a:extLst>
          </p:cNvPr>
          <p:cNvSpPr/>
          <p:nvPr/>
        </p:nvSpPr>
        <p:spPr>
          <a:xfrm>
            <a:off x="22180755" y="927757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Третья девальвация франка</a:t>
            </a:r>
          </a:p>
        </p:txBody>
      </p:sp>
      <p:cxnSp>
        <p:nvCxnSpPr>
          <p:cNvPr id="277" name="Прямая соединительная линия 276">
            <a:extLst>
              <a:ext uri="{FF2B5EF4-FFF2-40B4-BE49-F238E27FC236}">
                <a16:creationId xmlns:a16="http://schemas.microsoft.com/office/drawing/2014/main" id="{DFFC78DD-2E2B-4CCD-BD71-A015251A1BE1}"/>
              </a:ext>
            </a:extLst>
          </p:cNvPr>
          <p:cNvCxnSpPr>
            <a:cxnSpLocks/>
            <a:stCxn id="281" idx="3"/>
            <a:endCxn id="255" idx="1"/>
          </p:cNvCxnSpPr>
          <p:nvPr/>
        </p:nvCxnSpPr>
        <p:spPr>
          <a:xfrm>
            <a:off x="21967080" y="9546483"/>
            <a:ext cx="213675" cy="10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Прямоугольник 291">
            <a:extLst>
              <a:ext uri="{FF2B5EF4-FFF2-40B4-BE49-F238E27FC236}">
                <a16:creationId xmlns:a16="http://schemas.microsoft.com/office/drawing/2014/main" id="{5F3DA993-920E-455D-B089-53AB523DD916}"/>
              </a:ext>
            </a:extLst>
          </p:cNvPr>
          <p:cNvSpPr/>
          <p:nvPr/>
        </p:nvSpPr>
        <p:spPr>
          <a:xfrm>
            <a:off x="22803471" y="10070854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Распустить и запретить ФКП</a:t>
            </a:r>
          </a:p>
        </p:txBody>
      </p:sp>
      <p:cxnSp>
        <p:nvCxnSpPr>
          <p:cNvPr id="293" name="Прямая соединительная линия 292">
            <a:extLst>
              <a:ext uri="{FF2B5EF4-FFF2-40B4-BE49-F238E27FC236}">
                <a16:creationId xmlns:a16="http://schemas.microsoft.com/office/drawing/2014/main" id="{0974ADD4-8D71-42A6-B540-8EB7AB71A8E5}"/>
              </a:ext>
            </a:extLst>
          </p:cNvPr>
          <p:cNvCxnSpPr>
            <a:cxnSpLocks/>
            <a:stCxn id="298" idx="3"/>
            <a:endCxn id="292" idx="1"/>
          </p:cNvCxnSpPr>
          <p:nvPr/>
        </p:nvCxnSpPr>
        <p:spPr>
          <a:xfrm flipV="1">
            <a:off x="22527384" y="10340854"/>
            <a:ext cx="276087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595">
            <a:extLst>
              <a:ext uri="{FF2B5EF4-FFF2-40B4-BE49-F238E27FC236}">
                <a16:creationId xmlns:a16="http://schemas.microsoft.com/office/drawing/2014/main" id="{17B9F542-5C37-4FD0-A934-886174FC99AA}"/>
              </a:ext>
            </a:extLst>
          </p:cNvPr>
          <p:cNvCxnSpPr>
            <a:cxnSpLocks/>
            <a:stCxn id="281" idx="2"/>
            <a:endCxn id="298" idx="0"/>
          </p:cNvCxnSpPr>
          <p:nvPr/>
        </p:nvCxnSpPr>
        <p:spPr>
          <a:xfrm rot="16200000" flipH="1">
            <a:off x="21656884" y="9663517"/>
            <a:ext cx="254373" cy="5603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Соединительная линия уступом 595">
            <a:extLst>
              <a:ext uri="{FF2B5EF4-FFF2-40B4-BE49-F238E27FC236}">
                <a16:creationId xmlns:a16="http://schemas.microsoft.com/office/drawing/2014/main" id="{EA6F827D-6623-4E2D-88D1-21761465C825}"/>
              </a:ext>
            </a:extLst>
          </p:cNvPr>
          <p:cNvCxnSpPr>
            <a:cxnSpLocks/>
            <a:stCxn id="255" idx="2"/>
            <a:endCxn id="298" idx="0"/>
          </p:cNvCxnSpPr>
          <p:nvPr/>
        </p:nvCxnSpPr>
        <p:spPr>
          <a:xfrm rot="5400000">
            <a:off x="22227430" y="9654368"/>
            <a:ext cx="253280" cy="57969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620">
            <a:extLst>
              <a:ext uri="{FF2B5EF4-FFF2-40B4-BE49-F238E27FC236}">
                <a16:creationId xmlns:a16="http://schemas.microsoft.com/office/drawing/2014/main" id="{FE2DBB2C-AD2D-4EF8-82BD-4857D88BCB47}"/>
              </a:ext>
            </a:extLst>
          </p:cNvPr>
          <p:cNvCxnSpPr>
            <a:cxnSpLocks/>
            <a:stCxn id="164" idx="2"/>
            <a:endCxn id="292" idx="0"/>
          </p:cNvCxnSpPr>
          <p:nvPr/>
        </p:nvCxnSpPr>
        <p:spPr>
          <a:xfrm rot="5400000">
            <a:off x="23324120" y="8982188"/>
            <a:ext cx="1031180" cy="1146152"/>
          </a:xfrm>
          <a:prstGeom prst="bentConnector3">
            <a:avLst>
              <a:gd name="adj1" fmla="val 1115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>
            <a:extLst>
              <a:ext uri="{FF2B5EF4-FFF2-40B4-BE49-F238E27FC236}">
                <a16:creationId xmlns:a16="http://schemas.microsoft.com/office/drawing/2014/main" id="{D8D2E24E-786E-46D3-A5A8-8381FB3DAA16}"/>
              </a:ext>
            </a:extLst>
          </p:cNvPr>
          <p:cNvSpPr/>
          <p:nvPr/>
        </p:nvSpPr>
        <p:spPr>
          <a:xfrm>
            <a:off x="24538032" y="6139217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Заключить союз с «правыми» партиями</a:t>
            </a:r>
          </a:p>
        </p:txBody>
      </p:sp>
      <p:cxnSp>
        <p:nvCxnSpPr>
          <p:cNvPr id="335" name="Прямая со стрелкой 334">
            <a:extLst>
              <a:ext uri="{FF2B5EF4-FFF2-40B4-BE49-F238E27FC236}">
                <a16:creationId xmlns:a16="http://schemas.microsoft.com/office/drawing/2014/main" id="{0F6079AB-2B6A-48BA-A6B2-6CBB1793EA6D}"/>
              </a:ext>
            </a:extLst>
          </p:cNvPr>
          <p:cNvCxnSpPr>
            <a:cxnSpLocks/>
            <a:stCxn id="529" idx="2"/>
            <a:endCxn id="292" idx="0"/>
          </p:cNvCxnSpPr>
          <p:nvPr/>
        </p:nvCxnSpPr>
        <p:spPr>
          <a:xfrm flipH="1">
            <a:off x="23266634" y="8236959"/>
            <a:ext cx="1059" cy="18338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>
            <a:extLst>
              <a:ext uri="{FF2B5EF4-FFF2-40B4-BE49-F238E27FC236}">
                <a16:creationId xmlns:a16="http://schemas.microsoft.com/office/drawing/2014/main" id="{039B1A31-9DF9-40D7-94C8-51A7F5763C6E}"/>
              </a:ext>
            </a:extLst>
          </p:cNvPr>
          <p:cNvSpPr/>
          <p:nvPr/>
        </p:nvSpPr>
        <p:spPr>
          <a:xfrm>
            <a:off x="24538186" y="7700356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Объявить ВКТ вне закона</a:t>
            </a:r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22906412-85F8-4C4C-9CA2-1C755ECC0F70}"/>
              </a:ext>
            </a:extLst>
          </p:cNvPr>
          <p:cNvSpPr/>
          <p:nvPr/>
        </p:nvSpPr>
        <p:spPr>
          <a:xfrm>
            <a:off x="22805084" y="6915908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Реформы </a:t>
            </a:r>
            <a:r>
              <a:rPr lang="ru-RU" sz="700" dirty="0" err="1"/>
              <a:t>Рейно</a:t>
            </a:r>
            <a:endParaRPr lang="ru-RU" sz="700" dirty="0"/>
          </a:p>
        </p:txBody>
      </p:sp>
      <p:sp>
        <p:nvSpPr>
          <p:cNvPr id="341" name="Прямоугольник 340">
            <a:extLst>
              <a:ext uri="{FF2B5EF4-FFF2-40B4-BE49-F238E27FC236}">
                <a16:creationId xmlns:a16="http://schemas.microsoft.com/office/drawing/2014/main" id="{B8D98E45-8B47-492C-A591-277A37E8B5E3}"/>
              </a:ext>
            </a:extLst>
          </p:cNvPr>
          <p:cNvSpPr/>
          <p:nvPr/>
        </p:nvSpPr>
        <p:spPr>
          <a:xfrm>
            <a:off x="24538186" y="6921879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Заручиться поддержкой двухсот семей</a:t>
            </a:r>
          </a:p>
        </p:txBody>
      </p:sp>
      <p:cxnSp>
        <p:nvCxnSpPr>
          <p:cNvPr id="353" name="Соединительная линия уступом 620">
            <a:extLst>
              <a:ext uri="{FF2B5EF4-FFF2-40B4-BE49-F238E27FC236}">
                <a16:creationId xmlns:a16="http://schemas.microsoft.com/office/drawing/2014/main" id="{697133AB-F3D7-45F0-A24C-FD3E360A4A53}"/>
              </a:ext>
            </a:extLst>
          </p:cNvPr>
          <p:cNvCxnSpPr>
            <a:cxnSpLocks/>
            <a:stCxn id="133" idx="2"/>
            <a:endCxn id="508" idx="0"/>
          </p:cNvCxnSpPr>
          <p:nvPr/>
        </p:nvCxnSpPr>
        <p:spPr>
          <a:xfrm rot="16200000" flipH="1">
            <a:off x="23431312" y="4926904"/>
            <a:ext cx="252050" cy="574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4BD6CA6D-59EF-4285-8DB8-9D3DF4AF062D}"/>
              </a:ext>
            </a:extLst>
          </p:cNvPr>
          <p:cNvSpPr/>
          <p:nvPr/>
        </p:nvSpPr>
        <p:spPr>
          <a:xfrm>
            <a:off x="21599619" y="1084768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правительство народного фронта</a:t>
            </a:r>
          </a:p>
        </p:txBody>
      </p:sp>
      <p:sp>
        <p:nvSpPr>
          <p:cNvPr id="374" name="Прямоугольник 373">
            <a:extLst>
              <a:ext uri="{FF2B5EF4-FFF2-40B4-BE49-F238E27FC236}">
                <a16:creationId xmlns:a16="http://schemas.microsoft.com/office/drawing/2014/main" id="{31D3CB84-76C9-4864-9105-062CA9BFE297}"/>
              </a:ext>
            </a:extLst>
          </p:cNvPr>
          <p:cNvSpPr/>
          <p:nvPr/>
        </p:nvSpPr>
        <p:spPr>
          <a:xfrm>
            <a:off x="22806352" y="1084768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Оказать помощь Финляндии</a:t>
            </a:r>
          </a:p>
        </p:txBody>
      </p:sp>
      <p:cxnSp>
        <p:nvCxnSpPr>
          <p:cNvPr id="375" name="Прямая со стрелкой 374">
            <a:extLst>
              <a:ext uri="{FF2B5EF4-FFF2-40B4-BE49-F238E27FC236}">
                <a16:creationId xmlns:a16="http://schemas.microsoft.com/office/drawing/2014/main" id="{03BE9C6F-4E32-451C-8319-FB67E3055A4B}"/>
              </a:ext>
            </a:extLst>
          </p:cNvPr>
          <p:cNvCxnSpPr>
            <a:cxnSpLocks/>
            <a:stCxn id="292" idx="2"/>
            <a:endCxn id="374" idx="0"/>
          </p:cNvCxnSpPr>
          <p:nvPr/>
        </p:nvCxnSpPr>
        <p:spPr>
          <a:xfrm>
            <a:off x="23266634" y="10610854"/>
            <a:ext cx="2881" cy="2368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Прямая со стрелкой 378">
            <a:extLst>
              <a:ext uri="{FF2B5EF4-FFF2-40B4-BE49-F238E27FC236}">
                <a16:creationId xmlns:a16="http://schemas.microsoft.com/office/drawing/2014/main" id="{62F5D9F9-5493-4334-BBE7-260DE148227F}"/>
              </a:ext>
            </a:extLst>
          </p:cNvPr>
          <p:cNvCxnSpPr>
            <a:cxnSpLocks/>
            <a:stCxn id="298" idx="2"/>
            <a:endCxn id="373" idx="0"/>
          </p:cNvCxnSpPr>
          <p:nvPr/>
        </p:nvCxnSpPr>
        <p:spPr>
          <a:xfrm flipH="1">
            <a:off x="22062782" y="10610856"/>
            <a:ext cx="1440" cy="2368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id="{B7EF2F35-AE4B-437A-B750-6661419BBD66}"/>
              </a:ext>
            </a:extLst>
          </p:cNvPr>
          <p:cNvSpPr/>
          <p:nvPr/>
        </p:nvSpPr>
        <p:spPr>
          <a:xfrm>
            <a:off x="18177412" y="690549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Сближение с Великобританией</a:t>
            </a:r>
          </a:p>
        </p:txBody>
      </p:sp>
      <p:cxnSp>
        <p:nvCxnSpPr>
          <p:cNvPr id="389" name="Прямая соединительная линия 388">
            <a:extLst>
              <a:ext uri="{FF2B5EF4-FFF2-40B4-BE49-F238E27FC236}">
                <a16:creationId xmlns:a16="http://schemas.microsoft.com/office/drawing/2014/main" id="{7E27578F-0014-4A91-BF3F-A12DDE66D029}"/>
              </a:ext>
            </a:extLst>
          </p:cNvPr>
          <p:cNvCxnSpPr>
            <a:cxnSpLocks/>
            <a:stCxn id="313" idx="3"/>
            <a:endCxn id="388" idx="1"/>
          </p:cNvCxnSpPr>
          <p:nvPr/>
        </p:nvCxnSpPr>
        <p:spPr>
          <a:xfrm flipV="1">
            <a:off x="17970621" y="7175493"/>
            <a:ext cx="206791" cy="30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620">
            <a:extLst>
              <a:ext uri="{FF2B5EF4-FFF2-40B4-BE49-F238E27FC236}">
                <a16:creationId xmlns:a16="http://schemas.microsoft.com/office/drawing/2014/main" id="{55642911-B8AF-49FD-A940-6D13780BB219}"/>
              </a:ext>
            </a:extLst>
          </p:cNvPr>
          <p:cNvCxnSpPr>
            <a:cxnSpLocks/>
            <a:stCxn id="306" idx="2"/>
            <a:endCxn id="388" idx="0"/>
          </p:cNvCxnSpPr>
          <p:nvPr/>
        </p:nvCxnSpPr>
        <p:spPr>
          <a:xfrm rot="16200000" flipH="1">
            <a:off x="18237462" y="6502379"/>
            <a:ext cx="240789" cy="565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Прямоугольник 395">
            <a:extLst>
              <a:ext uri="{FF2B5EF4-FFF2-40B4-BE49-F238E27FC236}">
                <a16:creationId xmlns:a16="http://schemas.microsoft.com/office/drawing/2014/main" id="{E41A7CDB-1C2E-4968-B5CB-0A281170D1CA}"/>
              </a:ext>
            </a:extLst>
          </p:cNvPr>
          <p:cNvSpPr/>
          <p:nvPr/>
        </p:nvSpPr>
        <p:spPr>
          <a:xfrm>
            <a:off x="18743327" y="7699565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Соглашение об экономическом сотрудничестве</a:t>
            </a:r>
          </a:p>
        </p:txBody>
      </p:sp>
      <p:sp>
        <p:nvSpPr>
          <p:cNvPr id="397" name="Прямоугольник 396">
            <a:extLst>
              <a:ext uri="{FF2B5EF4-FFF2-40B4-BE49-F238E27FC236}">
                <a16:creationId xmlns:a16="http://schemas.microsoft.com/office/drawing/2014/main" id="{52313686-5954-44F1-BB1D-5041618007EA}"/>
              </a:ext>
            </a:extLst>
          </p:cNvPr>
          <p:cNvSpPr/>
          <p:nvPr/>
        </p:nvSpPr>
        <p:spPr>
          <a:xfrm>
            <a:off x="16485077" y="849446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Возродить договорённости Малой Антанты</a:t>
            </a:r>
          </a:p>
        </p:txBody>
      </p:sp>
      <p:cxnSp>
        <p:nvCxnSpPr>
          <p:cNvPr id="398" name="Соединительная линия уступом 620">
            <a:extLst>
              <a:ext uri="{FF2B5EF4-FFF2-40B4-BE49-F238E27FC236}">
                <a16:creationId xmlns:a16="http://schemas.microsoft.com/office/drawing/2014/main" id="{B49A96A6-8219-4B61-A1C7-9C4BA9B1047F}"/>
              </a:ext>
            </a:extLst>
          </p:cNvPr>
          <p:cNvCxnSpPr>
            <a:cxnSpLocks/>
            <a:stCxn id="314" idx="2"/>
            <a:endCxn id="397" idx="0"/>
          </p:cNvCxnSpPr>
          <p:nvPr/>
        </p:nvCxnSpPr>
        <p:spPr>
          <a:xfrm rot="5400000">
            <a:off x="16824935" y="8369569"/>
            <a:ext cx="248199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Прямоугольник 401">
            <a:extLst>
              <a:ext uri="{FF2B5EF4-FFF2-40B4-BE49-F238E27FC236}">
                <a16:creationId xmlns:a16="http://schemas.microsoft.com/office/drawing/2014/main" id="{2EAD09FF-9F90-4DDC-94ED-FA08001242F8}"/>
              </a:ext>
            </a:extLst>
          </p:cNvPr>
          <p:cNvSpPr/>
          <p:nvPr/>
        </p:nvSpPr>
        <p:spPr>
          <a:xfrm>
            <a:off x="17611974" y="10044640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Совместные исследования</a:t>
            </a:r>
          </a:p>
        </p:txBody>
      </p:sp>
      <p:sp>
        <p:nvSpPr>
          <p:cNvPr id="404" name="Прямоугольник 403">
            <a:extLst>
              <a:ext uri="{FF2B5EF4-FFF2-40B4-BE49-F238E27FC236}">
                <a16:creationId xmlns:a16="http://schemas.microsoft.com/office/drawing/2014/main" id="{F9F8C0A4-5D92-4B8C-88C8-2F674B707FC6}"/>
              </a:ext>
            </a:extLst>
          </p:cNvPr>
          <p:cNvSpPr/>
          <p:nvPr/>
        </p:nvSpPr>
        <p:spPr>
          <a:xfrm>
            <a:off x="17033833" y="9278522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Антанты на север</a:t>
            </a:r>
          </a:p>
        </p:txBody>
      </p:sp>
      <p:cxnSp>
        <p:nvCxnSpPr>
          <p:cNvPr id="406" name="Соединительная линия уступом 595">
            <a:extLst>
              <a:ext uri="{FF2B5EF4-FFF2-40B4-BE49-F238E27FC236}">
                <a16:creationId xmlns:a16="http://schemas.microsoft.com/office/drawing/2014/main" id="{8F1E404B-7FD1-4E2F-A5A8-061075B8B058}"/>
              </a:ext>
            </a:extLst>
          </p:cNvPr>
          <p:cNvCxnSpPr>
            <a:cxnSpLocks/>
            <a:stCxn id="314" idx="2"/>
            <a:endCxn id="402" idx="0"/>
          </p:cNvCxnSpPr>
          <p:nvPr/>
        </p:nvCxnSpPr>
        <p:spPr>
          <a:xfrm rot="16200000" flipH="1">
            <a:off x="16613294" y="8582797"/>
            <a:ext cx="1798376" cy="1125309"/>
          </a:xfrm>
          <a:prstGeom prst="bentConnector3">
            <a:avLst>
              <a:gd name="adj1" fmla="val 667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595">
            <a:extLst>
              <a:ext uri="{FF2B5EF4-FFF2-40B4-BE49-F238E27FC236}">
                <a16:creationId xmlns:a16="http://schemas.microsoft.com/office/drawing/2014/main" id="{DEEC95E4-664D-4956-872B-5B03FE3FF99F}"/>
              </a:ext>
            </a:extLst>
          </p:cNvPr>
          <p:cNvCxnSpPr>
            <a:cxnSpLocks/>
            <a:stCxn id="396" idx="2"/>
            <a:endCxn id="402" idx="0"/>
          </p:cNvCxnSpPr>
          <p:nvPr/>
        </p:nvCxnSpPr>
        <p:spPr>
          <a:xfrm rot="5400000">
            <a:off x="17738277" y="8576426"/>
            <a:ext cx="1805075" cy="1131353"/>
          </a:xfrm>
          <a:prstGeom prst="bentConnector3">
            <a:avLst>
              <a:gd name="adj1" fmla="val 7272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620">
            <a:extLst>
              <a:ext uri="{FF2B5EF4-FFF2-40B4-BE49-F238E27FC236}">
                <a16:creationId xmlns:a16="http://schemas.microsoft.com/office/drawing/2014/main" id="{2705B1A0-3AEF-40FD-AB89-93E48B08DB7B}"/>
              </a:ext>
            </a:extLst>
          </p:cNvPr>
          <p:cNvCxnSpPr>
            <a:cxnSpLocks/>
            <a:stCxn id="388" idx="2"/>
            <a:endCxn id="396" idx="0"/>
          </p:cNvCxnSpPr>
          <p:nvPr/>
        </p:nvCxnSpPr>
        <p:spPr>
          <a:xfrm rot="16200000" flipH="1">
            <a:off x="18796496" y="7289571"/>
            <a:ext cx="254072" cy="5659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C1DA7A09-32DB-4E2A-9092-2C68D2EC3AFD}"/>
              </a:ext>
            </a:extLst>
          </p:cNvPr>
          <p:cNvSpPr/>
          <p:nvPr/>
        </p:nvSpPr>
        <p:spPr>
          <a:xfrm>
            <a:off x="18177413" y="849967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Франко-Бельгийские и Голландские военные соглашения</a:t>
            </a:r>
          </a:p>
        </p:txBody>
      </p:sp>
      <p:cxnSp>
        <p:nvCxnSpPr>
          <p:cNvPr id="417" name="Соединительная линия уступом 620">
            <a:extLst>
              <a:ext uri="{FF2B5EF4-FFF2-40B4-BE49-F238E27FC236}">
                <a16:creationId xmlns:a16="http://schemas.microsoft.com/office/drawing/2014/main" id="{27DA8D69-EBB9-4149-893A-82C17D5285E7}"/>
              </a:ext>
            </a:extLst>
          </p:cNvPr>
          <p:cNvCxnSpPr>
            <a:cxnSpLocks/>
            <a:stCxn id="396" idx="2"/>
            <a:endCxn id="416" idx="0"/>
          </p:cNvCxnSpPr>
          <p:nvPr/>
        </p:nvCxnSpPr>
        <p:spPr>
          <a:xfrm rot="5400000">
            <a:off x="18793479" y="8086662"/>
            <a:ext cx="260109" cy="5659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Прямоугольник 419">
            <a:extLst>
              <a:ext uri="{FF2B5EF4-FFF2-40B4-BE49-F238E27FC236}">
                <a16:creationId xmlns:a16="http://schemas.microsoft.com/office/drawing/2014/main" id="{64F66869-1021-41CF-A151-1481EFE4256A}"/>
              </a:ext>
            </a:extLst>
          </p:cNvPr>
          <p:cNvSpPr/>
          <p:nvPr/>
        </p:nvSpPr>
        <p:spPr>
          <a:xfrm>
            <a:off x="18740195" y="9281898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Закупка вооружения в США</a:t>
            </a:r>
          </a:p>
        </p:txBody>
      </p:sp>
      <p:cxnSp>
        <p:nvCxnSpPr>
          <p:cNvPr id="421" name="Прямая со стрелкой 420">
            <a:extLst>
              <a:ext uri="{FF2B5EF4-FFF2-40B4-BE49-F238E27FC236}">
                <a16:creationId xmlns:a16="http://schemas.microsoft.com/office/drawing/2014/main" id="{CDB84C6F-09E4-4EFF-A37E-E82F622CE24C}"/>
              </a:ext>
            </a:extLst>
          </p:cNvPr>
          <p:cNvCxnSpPr>
            <a:cxnSpLocks/>
            <a:stCxn id="396" idx="2"/>
            <a:endCxn id="420" idx="0"/>
          </p:cNvCxnSpPr>
          <p:nvPr/>
        </p:nvCxnSpPr>
        <p:spPr>
          <a:xfrm flipH="1">
            <a:off x="19203358" y="8239565"/>
            <a:ext cx="3132" cy="10423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Прямоугольник 426">
            <a:extLst>
              <a:ext uri="{FF2B5EF4-FFF2-40B4-BE49-F238E27FC236}">
                <a16:creationId xmlns:a16="http://schemas.microsoft.com/office/drawing/2014/main" id="{D0C853D5-D0D9-48BD-A71C-65ECA3551D36}"/>
              </a:ext>
            </a:extLst>
          </p:cNvPr>
          <p:cNvSpPr/>
          <p:nvPr/>
        </p:nvSpPr>
        <p:spPr>
          <a:xfrm>
            <a:off x="15906611" y="612385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наши войны за свободу </a:t>
            </a:r>
            <a:r>
              <a:rPr lang="ru-RU" sz="500" dirty="0"/>
              <a:t>(народный фронт у власти с обеих сторон)</a:t>
            </a:r>
            <a:endParaRPr lang="ru-RU" sz="700" dirty="0"/>
          </a:p>
        </p:txBody>
      </p:sp>
      <p:cxnSp>
        <p:nvCxnSpPr>
          <p:cNvPr id="428" name="Соединительная линия уступом 620">
            <a:extLst>
              <a:ext uri="{FF2B5EF4-FFF2-40B4-BE49-F238E27FC236}">
                <a16:creationId xmlns:a16="http://schemas.microsoft.com/office/drawing/2014/main" id="{B00486BD-A8D1-4D3B-89E5-B9BBC1B7A65F}"/>
              </a:ext>
            </a:extLst>
          </p:cNvPr>
          <p:cNvCxnSpPr>
            <a:cxnSpLocks/>
            <a:stCxn id="156" idx="2"/>
            <a:endCxn id="427" idx="0"/>
          </p:cNvCxnSpPr>
          <p:nvPr/>
        </p:nvCxnSpPr>
        <p:spPr>
          <a:xfrm rot="5400000">
            <a:off x="16812266" y="5433785"/>
            <a:ext cx="247574" cy="11325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>
            <a:extLst>
              <a:ext uri="{FF2B5EF4-FFF2-40B4-BE49-F238E27FC236}">
                <a16:creationId xmlns:a16="http://schemas.microsoft.com/office/drawing/2014/main" id="{E9E4C0DF-0A82-4286-83B2-677BEF9B53F3}"/>
              </a:ext>
            </a:extLst>
          </p:cNvPr>
          <p:cNvSpPr/>
          <p:nvPr/>
        </p:nvSpPr>
        <p:spPr>
          <a:xfrm>
            <a:off x="13632868" y="611922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Запросить помощи СССР по пакту</a:t>
            </a:r>
          </a:p>
        </p:txBody>
      </p:sp>
      <p:sp>
        <p:nvSpPr>
          <p:cNvPr id="444" name="Прямоугольник 443">
            <a:extLst>
              <a:ext uri="{FF2B5EF4-FFF2-40B4-BE49-F238E27FC236}">
                <a16:creationId xmlns:a16="http://schemas.microsoft.com/office/drawing/2014/main" id="{B56AD38C-1726-4CA6-A4EB-B9FE865CFAE4}"/>
              </a:ext>
            </a:extLst>
          </p:cNvPr>
          <p:cNvSpPr/>
          <p:nvPr/>
        </p:nvSpPr>
        <p:spPr>
          <a:xfrm>
            <a:off x="19881172" y="533656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Повторное увеличение военного бюджета</a:t>
            </a:r>
          </a:p>
        </p:txBody>
      </p:sp>
      <p:sp>
        <p:nvSpPr>
          <p:cNvPr id="445" name="Прямоугольник 444">
            <a:extLst>
              <a:ext uri="{FF2B5EF4-FFF2-40B4-BE49-F238E27FC236}">
                <a16:creationId xmlns:a16="http://schemas.microsoft.com/office/drawing/2014/main" id="{294B502B-1FBA-4050-8CC0-3E22816003DB}"/>
              </a:ext>
            </a:extLst>
          </p:cNvPr>
          <p:cNvSpPr/>
          <p:nvPr/>
        </p:nvSpPr>
        <p:spPr>
          <a:xfrm>
            <a:off x="19317790" y="1007755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Предоставить гражданство мусульманам</a:t>
            </a:r>
          </a:p>
        </p:txBody>
      </p:sp>
      <p:sp>
        <p:nvSpPr>
          <p:cNvPr id="446" name="Прямоугольник 445">
            <a:extLst>
              <a:ext uri="{FF2B5EF4-FFF2-40B4-BE49-F238E27FC236}">
                <a16:creationId xmlns:a16="http://schemas.microsoft.com/office/drawing/2014/main" id="{FD8AE85B-D44B-4358-8EFB-25F238C0F42A}"/>
              </a:ext>
            </a:extLst>
          </p:cNvPr>
          <p:cNvSpPr/>
          <p:nvPr/>
        </p:nvSpPr>
        <p:spPr>
          <a:xfrm>
            <a:off x="19886901" y="850753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Антифашистская политика</a:t>
            </a:r>
          </a:p>
        </p:txBody>
      </p:sp>
      <p:cxnSp>
        <p:nvCxnSpPr>
          <p:cNvPr id="456" name="Соединительная линия уступом 620">
            <a:extLst>
              <a:ext uri="{FF2B5EF4-FFF2-40B4-BE49-F238E27FC236}">
                <a16:creationId xmlns:a16="http://schemas.microsoft.com/office/drawing/2014/main" id="{C65C93F4-A64C-470D-A732-51488858BB87}"/>
              </a:ext>
            </a:extLst>
          </p:cNvPr>
          <p:cNvCxnSpPr>
            <a:cxnSpLocks/>
            <a:stCxn id="396" idx="2"/>
            <a:endCxn id="446" idx="0"/>
          </p:cNvCxnSpPr>
          <p:nvPr/>
        </p:nvCxnSpPr>
        <p:spPr>
          <a:xfrm rot="16200000" flipH="1">
            <a:off x="19644295" y="7801760"/>
            <a:ext cx="267965" cy="1143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620">
            <a:extLst>
              <a:ext uri="{FF2B5EF4-FFF2-40B4-BE49-F238E27FC236}">
                <a16:creationId xmlns:a16="http://schemas.microsoft.com/office/drawing/2014/main" id="{683B48F5-2704-4D4E-B080-1C849F050CE8}"/>
              </a:ext>
            </a:extLst>
          </p:cNvPr>
          <p:cNvCxnSpPr>
            <a:cxnSpLocks/>
            <a:stCxn id="168" idx="2"/>
            <a:endCxn id="227" idx="0"/>
          </p:cNvCxnSpPr>
          <p:nvPr/>
        </p:nvCxnSpPr>
        <p:spPr>
          <a:xfrm rot="5400000">
            <a:off x="21076939" y="5723819"/>
            <a:ext cx="253393" cy="5674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Прямая со стрелкой 467">
            <a:extLst>
              <a:ext uri="{FF2B5EF4-FFF2-40B4-BE49-F238E27FC236}">
                <a16:creationId xmlns:a16="http://schemas.microsoft.com/office/drawing/2014/main" id="{219D5AE1-4A88-466D-A73E-876014274608}"/>
              </a:ext>
            </a:extLst>
          </p:cNvPr>
          <p:cNvCxnSpPr>
            <a:cxnSpLocks/>
            <a:stCxn id="135" idx="2"/>
            <a:endCxn id="252" idx="0"/>
          </p:cNvCxnSpPr>
          <p:nvPr/>
        </p:nvCxnSpPr>
        <p:spPr>
          <a:xfrm>
            <a:off x="19773848" y="5089607"/>
            <a:ext cx="4709" cy="18210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Прямоугольник 294">
            <a:extLst>
              <a:ext uri="{FF2B5EF4-FFF2-40B4-BE49-F238E27FC236}">
                <a16:creationId xmlns:a16="http://schemas.microsoft.com/office/drawing/2014/main" id="{7008E378-8A23-4F95-9657-F91EDC4418D9}"/>
              </a:ext>
            </a:extLst>
          </p:cNvPr>
          <p:cNvSpPr/>
          <p:nvPr/>
        </p:nvSpPr>
        <p:spPr>
          <a:xfrm>
            <a:off x="27023802" y="2148129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Петена</a:t>
            </a:r>
            <a:r>
              <a:rPr lang="ru-RU" sz="700" dirty="0"/>
              <a:t> на пост командующего</a:t>
            </a:r>
          </a:p>
        </p:txBody>
      </p:sp>
      <p:sp>
        <p:nvSpPr>
          <p:cNvPr id="296" name="Прямоугольник 295">
            <a:extLst>
              <a:ext uri="{FF2B5EF4-FFF2-40B4-BE49-F238E27FC236}">
                <a16:creationId xmlns:a16="http://schemas.microsoft.com/office/drawing/2014/main" id="{D29C3B61-191E-4240-9178-FD4F7DD2B517}"/>
              </a:ext>
            </a:extLst>
          </p:cNvPr>
          <p:cNvSpPr/>
          <p:nvPr/>
        </p:nvSpPr>
        <p:spPr>
          <a:xfrm>
            <a:off x="24747840" y="2148291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стратегию стационарной обороны</a:t>
            </a:r>
          </a:p>
        </p:txBody>
      </p:sp>
      <p:sp>
        <p:nvSpPr>
          <p:cNvPr id="299" name="Прямоугольник 298">
            <a:extLst>
              <a:ext uri="{FF2B5EF4-FFF2-40B4-BE49-F238E27FC236}">
                <a16:creationId xmlns:a16="http://schemas.microsoft.com/office/drawing/2014/main" id="{986EFB0A-DB9A-40F6-B9C2-C92AE1B0098F}"/>
              </a:ext>
            </a:extLst>
          </p:cNvPr>
          <p:cNvSpPr/>
          <p:nvPr/>
        </p:nvSpPr>
        <p:spPr>
          <a:xfrm>
            <a:off x="24747840" y="2234518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Дополнительное финансирование для Мажино</a:t>
            </a:r>
          </a:p>
        </p:txBody>
      </p: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A139A4EF-69B9-4A8E-9425-BF985B309E56}"/>
              </a:ext>
            </a:extLst>
          </p:cNvPr>
          <p:cNvSpPr/>
          <p:nvPr/>
        </p:nvSpPr>
        <p:spPr>
          <a:xfrm>
            <a:off x="23543829" y="2314821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Тактика ежиной обороны</a:t>
            </a:r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ACF1C65E-2C74-4FC5-B63B-DBEB600BE9E7}"/>
              </a:ext>
            </a:extLst>
          </p:cNvPr>
          <p:cNvSpPr/>
          <p:nvPr/>
        </p:nvSpPr>
        <p:spPr>
          <a:xfrm>
            <a:off x="25888832" y="2395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профессиональной армии</a:t>
            </a:r>
          </a:p>
        </p:txBody>
      </p: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62759CF4-4530-4A19-B1F3-5DBD4C994FA4}"/>
              </a:ext>
            </a:extLst>
          </p:cNvPr>
          <p:cNvSpPr/>
          <p:nvPr/>
        </p:nvSpPr>
        <p:spPr>
          <a:xfrm>
            <a:off x="28222204" y="2234812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Моторизация армии</a:t>
            </a:r>
          </a:p>
        </p:txBody>
      </p: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B7E78878-F79D-4CB2-971B-ED23B952CA4D}"/>
              </a:ext>
            </a:extLst>
          </p:cNvPr>
          <p:cNvSpPr/>
          <p:nvPr/>
        </p:nvSpPr>
        <p:spPr>
          <a:xfrm>
            <a:off x="28225514" y="2314821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Автономные бронетанковые подразделения</a:t>
            </a:r>
          </a:p>
        </p:txBody>
      </p:sp>
      <p:sp>
        <p:nvSpPr>
          <p:cNvPr id="309" name="Прямоугольник 308">
            <a:extLst>
              <a:ext uri="{FF2B5EF4-FFF2-40B4-BE49-F238E27FC236}">
                <a16:creationId xmlns:a16="http://schemas.microsoft.com/office/drawing/2014/main" id="{E0C55FA7-A7A4-4E11-8C70-201D4E023000}"/>
              </a:ext>
            </a:extLst>
          </p:cNvPr>
          <p:cNvSpPr/>
          <p:nvPr/>
        </p:nvSpPr>
        <p:spPr>
          <a:xfrm>
            <a:off x="27023802" y="2314956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авиации по тактике Майера</a:t>
            </a:r>
          </a:p>
        </p:txBody>
      </p: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094E9644-4D3D-40BC-B0D6-9DF637B77F4C}"/>
              </a:ext>
            </a:extLst>
          </p:cNvPr>
          <p:cNvSpPr/>
          <p:nvPr/>
        </p:nvSpPr>
        <p:spPr>
          <a:xfrm>
            <a:off x="27023802" y="2233629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Переподготовка старших офицеров</a:t>
            </a:r>
          </a:p>
        </p:txBody>
      </p:sp>
      <p:cxnSp>
        <p:nvCxnSpPr>
          <p:cNvPr id="331" name="Соединительная линия уступом 620">
            <a:extLst>
              <a:ext uri="{FF2B5EF4-FFF2-40B4-BE49-F238E27FC236}">
                <a16:creationId xmlns:a16="http://schemas.microsoft.com/office/drawing/2014/main" id="{AC02C312-DDCB-44FF-AFAD-91002D67C8F7}"/>
              </a:ext>
            </a:extLst>
          </p:cNvPr>
          <p:cNvCxnSpPr>
            <a:cxnSpLocks/>
            <a:stCxn id="234" idx="2"/>
            <a:endCxn id="295" idx="0"/>
          </p:cNvCxnSpPr>
          <p:nvPr/>
        </p:nvCxnSpPr>
        <p:spPr>
          <a:xfrm rot="16200000" flipH="1">
            <a:off x="26756229" y="20750562"/>
            <a:ext cx="326500" cy="11349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Соединительная линия уступом 620">
            <a:extLst>
              <a:ext uri="{FF2B5EF4-FFF2-40B4-BE49-F238E27FC236}">
                <a16:creationId xmlns:a16="http://schemas.microsoft.com/office/drawing/2014/main" id="{5D535146-DED0-44AA-AD87-D1467B2EF906}"/>
              </a:ext>
            </a:extLst>
          </p:cNvPr>
          <p:cNvCxnSpPr>
            <a:cxnSpLocks/>
            <a:stCxn id="234" idx="2"/>
            <a:endCxn id="296" idx="0"/>
          </p:cNvCxnSpPr>
          <p:nvPr/>
        </p:nvCxnSpPr>
        <p:spPr>
          <a:xfrm rot="5400000">
            <a:off x="25617440" y="20748362"/>
            <a:ext cx="328119" cy="11409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Соединительная линия уступом 620">
            <a:extLst>
              <a:ext uri="{FF2B5EF4-FFF2-40B4-BE49-F238E27FC236}">
                <a16:creationId xmlns:a16="http://schemas.microsoft.com/office/drawing/2014/main" id="{5E57A4F6-6045-4C71-958E-E90F291954FE}"/>
              </a:ext>
            </a:extLst>
          </p:cNvPr>
          <p:cNvCxnSpPr>
            <a:cxnSpLocks/>
            <a:stCxn id="295" idx="2"/>
            <a:endCxn id="305" idx="0"/>
          </p:cNvCxnSpPr>
          <p:nvPr/>
        </p:nvCxnSpPr>
        <p:spPr>
          <a:xfrm rot="16200000" flipH="1">
            <a:off x="27922751" y="21585512"/>
            <a:ext cx="326831" cy="1198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 стрелкой 336">
            <a:extLst>
              <a:ext uri="{FF2B5EF4-FFF2-40B4-BE49-F238E27FC236}">
                <a16:creationId xmlns:a16="http://schemas.microsoft.com/office/drawing/2014/main" id="{DA015B83-BE4B-4AEF-B845-535A7B6B62DB}"/>
              </a:ext>
            </a:extLst>
          </p:cNvPr>
          <p:cNvCxnSpPr>
            <a:cxnSpLocks/>
            <a:stCxn id="295" idx="2"/>
            <a:endCxn id="312" idx="0"/>
          </p:cNvCxnSpPr>
          <p:nvPr/>
        </p:nvCxnSpPr>
        <p:spPr>
          <a:xfrm>
            <a:off x="27486965" y="22021298"/>
            <a:ext cx="0" cy="3149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Прямая со стрелкой 344">
            <a:extLst>
              <a:ext uri="{FF2B5EF4-FFF2-40B4-BE49-F238E27FC236}">
                <a16:creationId xmlns:a16="http://schemas.microsoft.com/office/drawing/2014/main" id="{67CD553F-BDA2-4CC9-B1D1-C274C4D4D028}"/>
              </a:ext>
            </a:extLst>
          </p:cNvPr>
          <p:cNvCxnSpPr>
            <a:cxnSpLocks/>
            <a:stCxn id="312" idx="2"/>
            <a:endCxn id="309" idx="0"/>
          </p:cNvCxnSpPr>
          <p:nvPr/>
        </p:nvCxnSpPr>
        <p:spPr>
          <a:xfrm>
            <a:off x="27486965" y="22876292"/>
            <a:ext cx="0" cy="2732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620">
            <a:extLst>
              <a:ext uri="{FF2B5EF4-FFF2-40B4-BE49-F238E27FC236}">
                <a16:creationId xmlns:a16="http://schemas.microsoft.com/office/drawing/2014/main" id="{8B691B24-6E44-4EF0-9281-E69C16B797F2}"/>
              </a:ext>
            </a:extLst>
          </p:cNvPr>
          <p:cNvCxnSpPr>
            <a:cxnSpLocks/>
            <a:stCxn id="312" idx="2"/>
            <a:endCxn id="308" idx="0"/>
          </p:cNvCxnSpPr>
          <p:nvPr/>
        </p:nvCxnSpPr>
        <p:spPr>
          <a:xfrm rot="16200000" flipH="1">
            <a:off x="27951860" y="22411397"/>
            <a:ext cx="271922" cy="12017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Прямая со стрелкой 347">
            <a:extLst>
              <a:ext uri="{FF2B5EF4-FFF2-40B4-BE49-F238E27FC236}">
                <a16:creationId xmlns:a16="http://schemas.microsoft.com/office/drawing/2014/main" id="{FA13BDB9-8CAA-4E3B-879E-949DAA83E4D3}"/>
              </a:ext>
            </a:extLst>
          </p:cNvPr>
          <p:cNvCxnSpPr>
            <a:cxnSpLocks/>
            <a:stCxn id="305" idx="2"/>
            <a:endCxn id="308" idx="0"/>
          </p:cNvCxnSpPr>
          <p:nvPr/>
        </p:nvCxnSpPr>
        <p:spPr>
          <a:xfrm>
            <a:off x="28685367" y="22888129"/>
            <a:ext cx="3310" cy="260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A6283260-FFDF-4EBE-9DF9-43164E1B4220}"/>
              </a:ext>
            </a:extLst>
          </p:cNvPr>
          <p:cNvSpPr/>
          <p:nvPr/>
        </p:nvSpPr>
        <p:spPr>
          <a:xfrm>
            <a:off x="24750422" y="2315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Grand battery</a:t>
            </a:r>
            <a:endParaRPr lang="ru-RU" sz="700" dirty="0"/>
          </a:p>
        </p:txBody>
      </p:sp>
      <p:cxnSp>
        <p:nvCxnSpPr>
          <p:cNvPr id="351" name="Соединительная линия уступом 595">
            <a:extLst>
              <a:ext uri="{FF2B5EF4-FFF2-40B4-BE49-F238E27FC236}">
                <a16:creationId xmlns:a16="http://schemas.microsoft.com/office/drawing/2014/main" id="{ADD0E4FC-4691-4F0F-8B79-C92DF07C303C}"/>
              </a:ext>
            </a:extLst>
          </p:cNvPr>
          <p:cNvCxnSpPr>
            <a:cxnSpLocks/>
            <a:stCxn id="308" idx="2"/>
            <a:endCxn id="302" idx="0"/>
          </p:cNvCxnSpPr>
          <p:nvPr/>
        </p:nvCxnSpPr>
        <p:spPr>
          <a:xfrm rot="5400000">
            <a:off x="27385750" y="22654459"/>
            <a:ext cx="269173" cy="23366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Соединительная линия уступом 595">
            <a:extLst>
              <a:ext uri="{FF2B5EF4-FFF2-40B4-BE49-F238E27FC236}">
                <a16:creationId xmlns:a16="http://schemas.microsoft.com/office/drawing/2014/main" id="{25C1AB5C-771E-4000-9B8E-1664358EE07B}"/>
              </a:ext>
            </a:extLst>
          </p:cNvPr>
          <p:cNvCxnSpPr>
            <a:cxnSpLocks/>
            <a:stCxn id="301" idx="2"/>
            <a:endCxn id="302" idx="0"/>
          </p:cNvCxnSpPr>
          <p:nvPr/>
        </p:nvCxnSpPr>
        <p:spPr>
          <a:xfrm rot="16200000" flipH="1">
            <a:off x="25044907" y="22650298"/>
            <a:ext cx="269173" cy="234500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595">
            <a:extLst>
              <a:ext uri="{FF2B5EF4-FFF2-40B4-BE49-F238E27FC236}">
                <a16:creationId xmlns:a16="http://schemas.microsoft.com/office/drawing/2014/main" id="{CBCE90D3-3C6A-417F-9B30-2777DCE78B5A}"/>
              </a:ext>
            </a:extLst>
          </p:cNvPr>
          <p:cNvCxnSpPr>
            <a:cxnSpLocks/>
            <a:stCxn id="349" idx="2"/>
            <a:endCxn id="302" idx="0"/>
          </p:cNvCxnSpPr>
          <p:nvPr/>
        </p:nvCxnSpPr>
        <p:spPr>
          <a:xfrm rot="16200000" flipH="1">
            <a:off x="25650068" y="23255460"/>
            <a:ext cx="265444" cy="113841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595">
            <a:extLst>
              <a:ext uri="{FF2B5EF4-FFF2-40B4-BE49-F238E27FC236}">
                <a16:creationId xmlns:a16="http://schemas.microsoft.com/office/drawing/2014/main" id="{DEADF6F6-FC5E-4096-8D24-499AD21FBD2E}"/>
              </a:ext>
            </a:extLst>
          </p:cNvPr>
          <p:cNvCxnSpPr>
            <a:cxnSpLocks/>
            <a:stCxn id="309" idx="2"/>
            <a:endCxn id="302" idx="0"/>
          </p:cNvCxnSpPr>
          <p:nvPr/>
        </p:nvCxnSpPr>
        <p:spPr>
          <a:xfrm rot="5400000">
            <a:off x="26785571" y="23255993"/>
            <a:ext cx="267818" cy="113497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Прямая со стрелкой 357">
            <a:extLst>
              <a:ext uri="{FF2B5EF4-FFF2-40B4-BE49-F238E27FC236}">
                <a16:creationId xmlns:a16="http://schemas.microsoft.com/office/drawing/2014/main" id="{1D21D7F0-0FF5-4FF8-AC44-FFCF584E13D6}"/>
              </a:ext>
            </a:extLst>
          </p:cNvPr>
          <p:cNvCxnSpPr>
            <a:cxnSpLocks/>
            <a:stCxn id="296" idx="2"/>
            <a:endCxn id="299" idx="0"/>
          </p:cNvCxnSpPr>
          <p:nvPr/>
        </p:nvCxnSpPr>
        <p:spPr>
          <a:xfrm>
            <a:off x="25211003" y="22022917"/>
            <a:ext cx="0" cy="3222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Прямая со стрелкой 360">
            <a:extLst>
              <a:ext uri="{FF2B5EF4-FFF2-40B4-BE49-F238E27FC236}">
                <a16:creationId xmlns:a16="http://schemas.microsoft.com/office/drawing/2014/main" id="{18191775-8916-47FA-A7F8-9945CF97C233}"/>
              </a:ext>
            </a:extLst>
          </p:cNvPr>
          <p:cNvCxnSpPr>
            <a:cxnSpLocks/>
            <a:stCxn id="299" idx="2"/>
            <a:endCxn id="349" idx="0"/>
          </p:cNvCxnSpPr>
          <p:nvPr/>
        </p:nvCxnSpPr>
        <p:spPr>
          <a:xfrm>
            <a:off x="25211003" y="22885185"/>
            <a:ext cx="2582" cy="2667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Соединительная линия уступом 595">
            <a:extLst>
              <a:ext uri="{FF2B5EF4-FFF2-40B4-BE49-F238E27FC236}">
                <a16:creationId xmlns:a16="http://schemas.microsoft.com/office/drawing/2014/main" id="{3CF8CF5E-D012-48B4-B22E-75462E2BEC5F}"/>
              </a:ext>
            </a:extLst>
          </p:cNvPr>
          <p:cNvCxnSpPr>
            <a:cxnSpLocks/>
            <a:stCxn id="296" idx="2"/>
            <a:endCxn id="377" idx="0"/>
          </p:cNvCxnSpPr>
          <p:nvPr/>
        </p:nvCxnSpPr>
        <p:spPr>
          <a:xfrm rot="16200000" flipH="1">
            <a:off x="25620924" y="21612995"/>
            <a:ext cx="321148" cy="114099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595">
            <a:extLst>
              <a:ext uri="{FF2B5EF4-FFF2-40B4-BE49-F238E27FC236}">
                <a16:creationId xmlns:a16="http://schemas.microsoft.com/office/drawing/2014/main" id="{9637F399-2433-4B02-9931-1E26E07F79DF}"/>
              </a:ext>
            </a:extLst>
          </p:cNvPr>
          <p:cNvCxnSpPr>
            <a:cxnSpLocks/>
            <a:stCxn id="295" idx="2"/>
            <a:endCxn id="377" idx="0"/>
          </p:cNvCxnSpPr>
          <p:nvPr/>
        </p:nvCxnSpPr>
        <p:spPr>
          <a:xfrm rot="5400000">
            <a:off x="26758097" y="21615196"/>
            <a:ext cx="322767" cy="11349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Прямоугольник 365">
            <a:extLst>
              <a:ext uri="{FF2B5EF4-FFF2-40B4-BE49-F238E27FC236}">
                <a16:creationId xmlns:a16="http://schemas.microsoft.com/office/drawing/2014/main" id="{391CA492-D397-48BD-883A-6A194ADDB7F9}"/>
              </a:ext>
            </a:extLst>
          </p:cNvPr>
          <p:cNvSpPr/>
          <p:nvPr/>
        </p:nvSpPr>
        <p:spPr>
          <a:xfrm>
            <a:off x="23549438" y="2234518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фортификаций</a:t>
            </a:r>
          </a:p>
        </p:txBody>
      </p:sp>
      <p:cxnSp>
        <p:nvCxnSpPr>
          <p:cNvPr id="370" name="Соединительная линия уступом 620">
            <a:extLst>
              <a:ext uri="{FF2B5EF4-FFF2-40B4-BE49-F238E27FC236}">
                <a16:creationId xmlns:a16="http://schemas.microsoft.com/office/drawing/2014/main" id="{8D79AB5B-7485-4712-B9BB-B03A6B0DABDD}"/>
              </a:ext>
            </a:extLst>
          </p:cNvPr>
          <p:cNvCxnSpPr>
            <a:cxnSpLocks/>
            <a:stCxn id="296" idx="2"/>
            <a:endCxn id="366" idx="0"/>
          </p:cNvCxnSpPr>
          <p:nvPr/>
        </p:nvCxnSpPr>
        <p:spPr>
          <a:xfrm rot="5400000">
            <a:off x="24450668" y="21584850"/>
            <a:ext cx="322268" cy="1198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Соединительная линия уступом 620">
            <a:extLst>
              <a:ext uri="{FF2B5EF4-FFF2-40B4-BE49-F238E27FC236}">
                <a16:creationId xmlns:a16="http://schemas.microsoft.com/office/drawing/2014/main" id="{A670595C-ECB2-4176-8E98-880D643BE88B}"/>
              </a:ext>
            </a:extLst>
          </p:cNvPr>
          <p:cNvCxnSpPr>
            <a:cxnSpLocks/>
            <a:stCxn id="299" idx="2"/>
            <a:endCxn id="301" idx="0"/>
          </p:cNvCxnSpPr>
          <p:nvPr/>
        </p:nvCxnSpPr>
        <p:spPr>
          <a:xfrm rot="5400000">
            <a:off x="24477484" y="22414694"/>
            <a:ext cx="263029" cy="12040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5A5FAC23-891F-46A8-8FE4-99B0165671E2}"/>
              </a:ext>
            </a:extLst>
          </p:cNvPr>
          <p:cNvSpPr/>
          <p:nvPr/>
        </p:nvSpPr>
        <p:spPr>
          <a:xfrm>
            <a:off x="27623003" y="2395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Тактика моторизированного прорыва</a:t>
            </a:r>
          </a:p>
        </p:txBody>
      </p:sp>
      <p:cxnSp>
        <p:nvCxnSpPr>
          <p:cNvPr id="381" name="Соединительная линия уступом 620">
            <a:extLst>
              <a:ext uri="{FF2B5EF4-FFF2-40B4-BE49-F238E27FC236}">
                <a16:creationId xmlns:a16="http://schemas.microsoft.com/office/drawing/2014/main" id="{C862B6E1-AA2D-4F86-9F45-FDE225C04F1B}"/>
              </a:ext>
            </a:extLst>
          </p:cNvPr>
          <p:cNvCxnSpPr>
            <a:cxnSpLocks/>
            <a:stCxn id="308" idx="2"/>
            <a:endCxn id="380" idx="0"/>
          </p:cNvCxnSpPr>
          <p:nvPr/>
        </p:nvCxnSpPr>
        <p:spPr>
          <a:xfrm rot="5400000">
            <a:off x="28252836" y="23521545"/>
            <a:ext cx="269173" cy="60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Соединительная линия уступом 620">
            <a:extLst>
              <a:ext uri="{FF2B5EF4-FFF2-40B4-BE49-F238E27FC236}">
                <a16:creationId xmlns:a16="http://schemas.microsoft.com/office/drawing/2014/main" id="{5EB7A2D7-3CD1-4553-BE8A-789B51CF3E32}"/>
              </a:ext>
            </a:extLst>
          </p:cNvPr>
          <p:cNvCxnSpPr>
            <a:cxnSpLocks/>
            <a:stCxn id="309" idx="2"/>
            <a:endCxn id="380" idx="0"/>
          </p:cNvCxnSpPr>
          <p:nvPr/>
        </p:nvCxnSpPr>
        <p:spPr>
          <a:xfrm rot="16200000" flipH="1">
            <a:off x="27652656" y="23523877"/>
            <a:ext cx="267818" cy="5992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Прямоугольник 385">
            <a:extLst>
              <a:ext uri="{FF2B5EF4-FFF2-40B4-BE49-F238E27FC236}">
                <a16:creationId xmlns:a16="http://schemas.microsoft.com/office/drawing/2014/main" id="{25DCB577-EA14-4EF1-8A6E-35501D841EAE}"/>
              </a:ext>
            </a:extLst>
          </p:cNvPr>
          <p:cNvSpPr/>
          <p:nvPr/>
        </p:nvSpPr>
        <p:spPr>
          <a:xfrm>
            <a:off x="24151488" y="239619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Сконцентрироваться на выборе Луи Морена</a:t>
            </a:r>
          </a:p>
        </p:txBody>
      </p:sp>
      <p:cxnSp>
        <p:nvCxnSpPr>
          <p:cNvPr id="387" name="Соединительная линия уступом 620">
            <a:extLst>
              <a:ext uri="{FF2B5EF4-FFF2-40B4-BE49-F238E27FC236}">
                <a16:creationId xmlns:a16="http://schemas.microsoft.com/office/drawing/2014/main" id="{DE3752C1-EC20-4819-A028-095B0D327193}"/>
              </a:ext>
            </a:extLst>
          </p:cNvPr>
          <p:cNvCxnSpPr>
            <a:cxnSpLocks/>
            <a:stCxn id="349" idx="2"/>
            <a:endCxn id="386" idx="0"/>
          </p:cNvCxnSpPr>
          <p:nvPr/>
        </p:nvCxnSpPr>
        <p:spPr>
          <a:xfrm rot="5400000">
            <a:off x="24779119" y="23527475"/>
            <a:ext cx="269999" cy="5989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Прямоугольник 409">
            <a:extLst>
              <a:ext uri="{FF2B5EF4-FFF2-40B4-BE49-F238E27FC236}">
                <a16:creationId xmlns:a16="http://schemas.microsoft.com/office/drawing/2014/main" id="{3EF771E8-AF92-4B22-B8A3-D2522BB1D173}"/>
              </a:ext>
            </a:extLst>
          </p:cNvPr>
          <p:cNvSpPr/>
          <p:nvPr/>
        </p:nvSpPr>
        <p:spPr>
          <a:xfrm>
            <a:off x="24151488" y="2476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сверхтяжёлых танков</a:t>
            </a:r>
          </a:p>
        </p:txBody>
      </p:sp>
      <p:cxnSp>
        <p:nvCxnSpPr>
          <p:cNvPr id="411" name="Прямая со стрелкой 410">
            <a:extLst>
              <a:ext uri="{FF2B5EF4-FFF2-40B4-BE49-F238E27FC236}">
                <a16:creationId xmlns:a16="http://schemas.microsoft.com/office/drawing/2014/main" id="{EDF0A284-4521-4E28-BFF6-E726A9E71ABA}"/>
              </a:ext>
            </a:extLst>
          </p:cNvPr>
          <p:cNvCxnSpPr>
            <a:cxnSpLocks/>
            <a:stCxn id="386" idx="2"/>
            <a:endCxn id="410" idx="0"/>
          </p:cNvCxnSpPr>
          <p:nvPr/>
        </p:nvCxnSpPr>
        <p:spPr>
          <a:xfrm>
            <a:off x="24614651" y="24501942"/>
            <a:ext cx="0" cy="2654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3F65DC5C-8317-4936-B262-F4464A02897F}"/>
              </a:ext>
            </a:extLst>
          </p:cNvPr>
          <p:cNvSpPr/>
          <p:nvPr/>
        </p:nvSpPr>
        <p:spPr>
          <a:xfrm>
            <a:off x="27623003" y="2476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САУ</a:t>
            </a:r>
          </a:p>
        </p:txBody>
      </p:sp>
      <p:cxnSp>
        <p:nvCxnSpPr>
          <p:cNvPr id="415" name="Прямая со стрелкой 414">
            <a:extLst>
              <a:ext uri="{FF2B5EF4-FFF2-40B4-BE49-F238E27FC236}">
                <a16:creationId xmlns:a16="http://schemas.microsoft.com/office/drawing/2014/main" id="{594BF6DC-AB2E-42D3-BCF7-8A483FC4E294}"/>
              </a:ext>
            </a:extLst>
          </p:cNvPr>
          <p:cNvCxnSpPr>
            <a:cxnSpLocks/>
            <a:stCxn id="380" idx="2"/>
            <a:endCxn id="414" idx="0"/>
          </p:cNvCxnSpPr>
          <p:nvPr/>
        </p:nvCxnSpPr>
        <p:spPr>
          <a:xfrm>
            <a:off x="28086166" y="24497387"/>
            <a:ext cx="0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E4F8202D-E0A0-4FEF-9048-C9AE139FEE7E}"/>
              </a:ext>
            </a:extLst>
          </p:cNvPr>
          <p:cNvSpPr/>
          <p:nvPr/>
        </p:nvSpPr>
        <p:spPr>
          <a:xfrm>
            <a:off x="24534684" y="218380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Увеличение срока службы</a:t>
            </a:r>
          </a:p>
        </p:txBody>
      </p:sp>
      <p:cxnSp>
        <p:nvCxnSpPr>
          <p:cNvPr id="360" name="Прямая со стрелкой 359">
            <a:extLst>
              <a:ext uri="{FF2B5EF4-FFF2-40B4-BE49-F238E27FC236}">
                <a16:creationId xmlns:a16="http://schemas.microsoft.com/office/drawing/2014/main" id="{221D054B-9808-4236-9164-66FCDDBC0B23}"/>
              </a:ext>
            </a:extLst>
          </p:cNvPr>
          <p:cNvCxnSpPr>
            <a:cxnSpLocks/>
            <a:stCxn id="582" idx="2"/>
            <a:endCxn id="350" idx="0"/>
          </p:cNvCxnSpPr>
          <p:nvPr/>
        </p:nvCxnSpPr>
        <p:spPr>
          <a:xfrm flipH="1">
            <a:off x="24997847" y="1909129"/>
            <a:ext cx="1" cy="274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Соединительная линия уступом 595">
            <a:extLst>
              <a:ext uri="{FF2B5EF4-FFF2-40B4-BE49-F238E27FC236}">
                <a16:creationId xmlns:a16="http://schemas.microsoft.com/office/drawing/2014/main" id="{404522E8-98CE-48F3-886B-3DFEFCAB2F04}"/>
              </a:ext>
            </a:extLst>
          </p:cNvPr>
          <p:cNvCxnSpPr>
            <a:cxnSpLocks/>
            <a:stCxn id="312" idx="2"/>
            <a:endCxn id="141" idx="0"/>
          </p:cNvCxnSpPr>
          <p:nvPr/>
        </p:nvCxnSpPr>
        <p:spPr>
          <a:xfrm rot="5400000">
            <a:off x="26781132" y="22448233"/>
            <a:ext cx="277774" cy="113389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Соединительная линия уступом 595">
            <a:extLst>
              <a:ext uri="{FF2B5EF4-FFF2-40B4-BE49-F238E27FC236}">
                <a16:creationId xmlns:a16="http://schemas.microsoft.com/office/drawing/2014/main" id="{036731F6-216F-4CF7-829B-3EF2071868D8}"/>
              </a:ext>
            </a:extLst>
          </p:cNvPr>
          <p:cNvCxnSpPr>
            <a:cxnSpLocks/>
            <a:stCxn id="299" idx="2"/>
            <a:endCxn id="141" idx="0"/>
          </p:cNvCxnSpPr>
          <p:nvPr/>
        </p:nvCxnSpPr>
        <p:spPr>
          <a:xfrm rot="16200000" flipH="1">
            <a:off x="25647598" y="22448590"/>
            <a:ext cx="268881" cy="114207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F240AE28-BBA5-4300-8B71-54E9A3529D50}"/>
              </a:ext>
            </a:extLst>
          </p:cNvPr>
          <p:cNvSpPr/>
          <p:nvPr/>
        </p:nvSpPr>
        <p:spPr>
          <a:xfrm>
            <a:off x="25888831" y="223440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Кредит на национальную оборону</a:t>
            </a:r>
          </a:p>
        </p:txBody>
      </p:sp>
      <p:cxnSp>
        <p:nvCxnSpPr>
          <p:cNvPr id="378" name="Прямая со стрелкой 377">
            <a:extLst>
              <a:ext uri="{FF2B5EF4-FFF2-40B4-BE49-F238E27FC236}">
                <a16:creationId xmlns:a16="http://schemas.microsoft.com/office/drawing/2014/main" id="{E1178EE5-C30E-4E5B-BB56-4E9A85C0F81E}"/>
              </a:ext>
            </a:extLst>
          </p:cNvPr>
          <p:cNvCxnSpPr>
            <a:cxnSpLocks/>
            <a:stCxn id="200" idx="2"/>
            <a:endCxn id="191" idx="0"/>
          </p:cNvCxnSpPr>
          <p:nvPr/>
        </p:nvCxnSpPr>
        <p:spPr>
          <a:xfrm>
            <a:off x="32920254" y="21153442"/>
            <a:ext cx="0" cy="3173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E2106C95-39D3-4699-BF89-0430620D7EF8}"/>
              </a:ext>
            </a:extLst>
          </p:cNvPr>
          <p:cNvSpPr/>
          <p:nvPr/>
        </p:nvSpPr>
        <p:spPr>
          <a:xfrm>
            <a:off x="19368174" y="1833163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линкоров класса «Дюнкерк» в эксплуатацию</a:t>
            </a:r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D7B11610-F004-4A2B-8C30-3A2511789940}"/>
              </a:ext>
            </a:extLst>
          </p:cNvPr>
          <p:cNvSpPr/>
          <p:nvPr/>
        </p:nvSpPr>
        <p:spPr>
          <a:xfrm>
            <a:off x="19368173" y="1908091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Заложить новый класс линкора</a:t>
            </a:r>
          </a:p>
        </p:txBody>
      </p:sp>
      <p:sp>
        <p:nvSpPr>
          <p:cNvPr id="390" name="Прямоугольник 389">
            <a:extLst>
              <a:ext uri="{FF2B5EF4-FFF2-40B4-BE49-F238E27FC236}">
                <a16:creationId xmlns:a16="http://schemas.microsoft.com/office/drawing/2014/main" id="{E498CB95-D605-4914-A6AD-3C16C85FD58E}"/>
              </a:ext>
            </a:extLst>
          </p:cNvPr>
          <p:cNvSpPr/>
          <p:nvPr/>
        </p:nvSpPr>
        <p:spPr>
          <a:xfrm>
            <a:off x="19368173" y="2061954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Рывок в </a:t>
            </a:r>
            <a:r>
              <a:rPr lang="ru-RU" sz="600" dirty="0" err="1"/>
              <a:t>линкоростроении</a:t>
            </a:r>
            <a:endParaRPr lang="ru-RU" sz="700" dirty="0"/>
          </a:p>
        </p:txBody>
      </p:sp>
      <p:sp>
        <p:nvSpPr>
          <p:cNvPr id="391" name="Прямоугольник 390">
            <a:extLst>
              <a:ext uri="{FF2B5EF4-FFF2-40B4-BE49-F238E27FC236}">
                <a16:creationId xmlns:a16="http://schemas.microsoft.com/office/drawing/2014/main" id="{1D9A4B7B-F5A6-4CC2-9EC9-585ACB29A23D}"/>
              </a:ext>
            </a:extLst>
          </p:cNvPr>
          <p:cNvSpPr/>
          <p:nvPr/>
        </p:nvSpPr>
        <p:spPr>
          <a:xfrm>
            <a:off x="18152494" y="2062231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программу подводных крейсеров</a:t>
            </a:r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24A206EE-40D6-469C-A366-13807CE267FD}"/>
              </a:ext>
            </a:extLst>
          </p:cNvPr>
          <p:cNvSpPr/>
          <p:nvPr/>
        </p:nvSpPr>
        <p:spPr>
          <a:xfrm>
            <a:off x="16949668" y="1907920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подводного флота</a:t>
            </a:r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9843346A-3C6C-43B8-B21E-F461E0B3A65C}"/>
              </a:ext>
            </a:extLst>
          </p:cNvPr>
          <p:cNvSpPr/>
          <p:nvPr/>
        </p:nvSpPr>
        <p:spPr>
          <a:xfrm>
            <a:off x="16948240" y="2062208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«Феникс»</a:t>
            </a:r>
          </a:p>
        </p:txBody>
      </p:sp>
      <p:sp>
        <p:nvSpPr>
          <p:cNvPr id="395" name="Прямоугольник 394">
            <a:extLst>
              <a:ext uri="{FF2B5EF4-FFF2-40B4-BE49-F238E27FC236}">
                <a16:creationId xmlns:a16="http://schemas.microsoft.com/office/drawing/2014/main" id="{E109C510-C827-4D35-8DB1-33A0CAC024E4}"/>
              </a:ext>
            </a:extLst>
          </p:cNvPr>
          <p:cNvSpPr/>
          <p:nvPr/>
        </p:nvSpPr>
        <p:spPr>
          <a:xfrm>
            <a:off x="18156731" y="1982142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Выделить средства для увеличения флота</a:t>
            </a:r>
          </a:p>
        </p:txBody>
      </p: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F5B3C573-C8AC-4E2B-BF5E-24E42409FDC8}"/>
              </a:ext>
            </a:extLst>
          </p:cNvPr>
          <p:cNvSpPr/>
          <p:nvPr/>
        </p:nvSpPr>
        <p:spPr>
          <a:xfrm>
            <a:off x="18156268" y="1907548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Подготовить технологии для модернизации эсминцев</a:t>
            </a:r>
          </a:p>
        </p:txBody>
      </p:sp>
      <p:sp>
        <p:nvSpPr>
          <p:cNvPr id="399" name="Прямоугольник 398">
            <a:extLst>
              <a:ext uri="{FF2B5EF4-FFF2-40B4-BE49-F238E27FC236}">
                <a16:creationId xmlns:a16="http://schemas.microsoft.com/office/drawing/2014/main" id="{02AEDB2C-027A-4D72-8AC8-9CEF212067BE}"/>
              </a:ext>
            </a:extLst>
          </p:cNvPr>
          <p:cNvSpPr/>
          <p:nvPr/>
        </p:nvSpPr>
        <p:spPr>
          <a:xfrm>
            <a:off x="17550481" y="2148129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доктрину </a:t>
            </a:r>
            <a:r>
              <a:rPr lang="ru-RU" sz="700" dirty="0" err="1"/>
              <a:t>Кастекса</a:t>
            </a:r>
            <a:endParaRPr lang="ru-RU" sz="700" dirty="0"/>
          </a:p>
        </p:txBody>
      </p: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60BFB6B5-D184-4726-8E9A-2183B3BFB204}"/>
              </a:ext>
            </a:extLst>
          </p:cNvPr>
          <p:cNvSpPr/>
          <p:nvPr/>
        </p:nvSpPr>
        <p:spPr>
          <a:xfrm>
            <a:off x="16949667" y="2234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Строгая организация штабного командования</a:t>
            </a:r>
          </a:p>
        </p:txBody>
      </p:sp>
      <p:sp>
        <p:nvSpPr>
          <p:cNvPr id="403" name="Прямоугольник 402">
            <a:extLst>
              <a:ext uri="{FF2B5EF4-FFF2-40B4-BE49-F238E27FC236}">
                <a16:creationId xmlns:a16="http://schemas.microsoft.com/office/drawing/2014/main" id="{72B8F598-21A8-4229-88B8-5BFC28C17A83}"/>
              </a:ext>
            </a:extLst>
          </p:cNvPr>
          <p:cNvSpPr/>
          <p:nvPr/>
        </p:nvSpPr>
        <p:spPr>
          <a:xfrm>
            <a:off x="21151538" y="2148129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Избавиться от Азиатского наследия империи</a:t>
            </a:r>
          </a:p>
        </p:txBody>
      </p:sp>
      <p:cxnSp>
        <p:nvCxnSpPr>
          <p:cNvPr id="405" name="Соединительная линия уступом 620">
            <a:extLst>
              <a:ext uri="{FF2B5EF4-FFF2-40B4-BE49-F238E27FC236}">
                <a16:creationId xmlns:a16="http://schemas.microsoft.com/office/drawing/2014/main" id="{850483F9-3654-4014-91C1-B271888AE795}"/>
              </a:ext>
            </a:extLst>
          </p:cNvPr>
          <p:cNvCxnSpPr>
            <a:cxnSpLocks/>
            <a:stCxn id="161" idx="2"/>
            <a:endCxn id="403" idx="0"/>
          </p:cNvCxnSpPr>
          <p:nvPr/>
        </p:nvCxnSpPr>
        <p:spPr>
          <a:xfrm rot="5400000">
            <a:off x="22079749" y="20695602"/>
            <a:ext cx="320647" cy="12507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139DE6E6-744D-4A16-9A1F-8A1E56EE2FA5}"/>
              </a:ext>
            </a:extLst>
          </p:cNvPr>
          <p:cNvSpPr/>
          <p:nvPr/>
        </p:nvSpPr>
        <p:spPr>
          <a:xfrm>
            <a:off x="17550481" y="2314821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Реструктуризация французской военно-морской системы</a:t>
            </a:r>
          </a:p>
        </p:txBody>
      </p:sp>
      <p:cxnSp>
        <p:nvCxnSpPr>
          <p:cNvPr id="408" name="Соединительная линия уступом 620">
            <a:extLst>
              <a:ext uri="{FF2B5EF4-FFF2-40B4-BE49-F238E27FC236}">
                <a16:creationId xmlns:a16="http://schemas.microsoft.com/office/drawing/2014/main" id="{CEEAF265-5C67-485B-A811-F2D0CDD6F332}"/>
              </a:ext>
            </a:extLst>
          </p:cNvPr>
          <p:cNvCxnSpPr>
            <a:cxnSpLocks/>
            <a:stCxn id="384" idx="2"/>
            <a:endCxn id="393" idx="0"/>
          </p:cNvCxnSpPr>
          <p:nvPr/>
        </p:nvCxnSpPr>
        <p:spPr>
          <a:xfrm rot="5400000">
            <a:off x="18518295" y="17766166"/>
            <a:ext cx="207579" cy="24185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Соединительная линия уступом 620">
            <a:extLst>
              <a:ext uri="{FF2B5EF4-FFF2-40B4-BE49-F238E27FC236}">
                <a16:creationId xmlns:a16="http://schemas.microsoft.com/office/drawing/2014/main" id="{1B403429-79F8-43AD-8D9E-D97E08743448}"/>
              </a:ext>
            </a:extLst>
          </p:cNvPr>
          <p:cNvCxnSpPr>
            <a:cxnSpLocks/>
            <a:stCxn id="384" idx="2"/>
            <a:endCxn id="400" idx="0"/>
          </p:cNvCxnSpPr>
          <p:nvPr/>
        </p:nvCxnSpPr>
        <p:spPr>
          <a:xfrm rot="5400000">
            <a:off x="19123459" y="18367602"/>
            <a:ext cx="203851" cy="12119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 стрелкой 417">
            <a:extLst>
              <a:ext uri="{FF2B5EF4-FFF2-40B4-BE49-F238E27FC236}">
                <a16:creationId xmlns:a16="http://schemas.microsoft.com/office/drawing/2014/main" id="{651DD84F-062F-42CF-8BDB-33D8E3A82AF8}"/>
              </a:ext>
            </a:extLst>
          </p:cNvPr>
          <p:cNvCxnSpPr>
            <a:cxnSpLocks/>
            <a:stCxn id="384" idx="2"/>
            <a:endCxn id="385" idx="0"/>
          </p:cNvCxnSpPr>
          <p:nvPr/>
        </p:nvCxnSpPr>
        <p:spPr>
          <a:xfrm flipH="1">
            <a:off x="19831336" y="18871630"/>
            <a:ext cx="1" cy="2092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595">
            <a:extLst>
              <a:ext uri="{FF2B5EF4-FFF2-40B4-BE49-F238E27FC236}">
                <a16:creationId xmlns:a16="http://schemas.microsoft.com/office/drawing/2014/main" id="{E2D12288-C2A5-41B9-80C8-A555C25B9861}"/>
              </a:ext>
            </a:extLst>
          </p:cNvPr>
          <p:cNvCxnSpPr>
            <a:cxnSpLocks/>
            <a:stCxn id="393" idx="2"/>
            <a:endCxn id="395" idx="0"/>
          </p:cNvCxnSpPr>
          <p:nvPr/>
        </p:nvCxnSpPr>
        <p:spPr>
          <a:xfrm rot="16200000" flipH="1">
            <a:off x="17915256" y="19116783"/>
            <a:ext cx="202212" cy="12070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595">
            <a:extLst>
              <a:ext uri="{FF2B5EF4-FFF2-40B4-BE49-F238E27FC236}">
                <a16:creationId xmlns:a16="http://schemas.microsoft.com/office/drawing/2014/main" id="{EA88B3D3-90FB-4665-8CAB-A0CD467CDEE4}"/>
              </a:ext>
            </a:extLst>
          </p:cNvPr>
          <p:cNvCxnSpPr>
            <a:cxnSpLocks/>
            <a:stCxn id="385" idx="2"/>
            <a:endCxn id="395" idx="0"/>
          </p:cNvCxnSpPr>
          <p:nvPr/>
        </p:nvCxnSpPr>
        <p:spPr>
          <a:xfrm rot="5400000">
            <a:off x="19125361" y="19115446"/>
            <a:ext cx="200508" cy="121144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Соединительная линия уступом 595">
            <a:extLst>
              <a:ext uri="{FF2B5EF4-FFF2-40B4-BE49-F238E27FC236}">
                <a16:creationId xmlns:a16="http://schemas.microsoft.com/office/drawing/2014/main" id="{E2097CD4-90D1-4DE4-BC63-DCD43605E06D}"/>
              </a:ext>
            </a:extLst>
          </p:cNvPr>
          <p:cNvCxnSpPr>
            <a:cxnSpLocks/>
            <a:stCxn id="400" idx="2"/>
            <a:endCxn id="395" idx="0"/>
          </p:cNvCxnSpPr>
          <p:nvPr/>
        </p:nvCxnSpPr>
        <p:spPr>
          <a:xfrm rot="16200000" flipH="1">
            <a:off x="18516692" y="19718219"/>
            <a:ext cx="205940" cy="4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620">
            <a:extLst>
              <a:ext uri="{FF2B5EF4-FFF2-40B4-BE49-F238E27FC236}">
                <a16:creationId xmlns:a16="http://schemas.microsoft.com/office/drawing/2014/main" id="{88BA107F-36E2-4878-88AA-D9D1594A7BFA}"/>
              </a:ext>
            </a:extLst>
          </p:cNvPr>
          <p:cNvCxnSpPr>
            <a:cxnSpLocks/>
            <a:stCxn id="395" idx="2"/>
            <a:endCxn id="394" idx="0"/>
          </p:cNvCxnSpPr>
          <p:nvPr/>
        </p:nvCxnSpPr>
        <p:spPr>
          <a:xfrm rot="5400000">
            <a:off x="17885318" y="19887507"/>
            <a:ext cx="260663" cy="1208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620">
            <a:extLst>
              <a:ext uri="{FF2B5EF4-FFF2-40B4-BE49-F238E27FC236}">
                <a16:creationId xmlns:a16="http://schemas.microsoft.com/office/drawing/2014/main" id="{AFF3D965-62A4-4823-941B-E4B00D9B4656}"/>
              </a:ext>
            </a:extLst>
          </p:cNvPr>
          <p:cNvCxnSpPr>
            <a:cxnSpLocks/>
            <a:stCxn id="395" idx="2"/>
            <a:endCxn id="390" idx="0"/>
          </p:cNvCxnSpPr>
          <p:nvPr/>
        </p:nvCxnSpPr>
        <p:spPr>
          <a:xfrm rot="16200000" flipH="1">
            <a:off x="19096555" y="19884760"/>
            <a:ext cx="258120" cy="1211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620">
            <a:extLst>
              <a:ext uri="{FF2B5EF4-FFF2-40B4-BE49-F238E27FC236}">
                <a16:creationId xmlns:a16="http://schemas.microsoft.com/office/drawing/2014/main" id="{8DFC24C3-7CEB-4197-9269-6E1068AB7CAD}"/>
              </a:ext>
            </a:extLst>
          </p:cNvPr>
          <p:cNvCxnSpPr>
            <a:cxnSpLocks/>
            <a:stCxn id="395" idx="2"/>
            <a:endCxn id="399" idx="0"/>
          </p:cNvCxnSpPr>
          <p:nvPr/>
        </p:nvCxnSpPr>
        <p:spPr>
          <a:xfrm rot="5400000">
            <a:off x="17756831" y="20618234"/>
            <a:ext cx="1119877" cy="606250"/>
          </a:xfrm>
          <a:prstGeom prst="bentConnector3">
            <a:avLst>
              <a:gd name="adj1" fmla="val 1186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620">
            <a:extLst>
              <a:ext uri="{FF2B5EF4-FFF2-40B4-BE49-F238E27FC236}">
                <a16:creationId xmlns:a16="http://schemas.microsoft.com/office/drawing/2014/main" id="{2C5EEACD-D177-4415-B802-29B13184FA29}"/>
              </a:ext>
            </a:extLst>
          </p:cNvPr>
          <p:cNvCxnSpPr>
            <a:cxnSpLocks/>
            <a:stCxn id="399" idx="2"/>
            <a:endCxn id="401" idx="0"/>
          </p:cNvCxnSpPr>
          <p:nvPr/>
        </p:nvCxnSpPr>
        <p:spPr>
          <a:xfrm rot="5400000">
            <a:off x="17552915" y="21881213"/>
            <a:ext cx="320644" cy="6008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 стрелкой 432">
            <a:extLst>
              <a:ext uri="{FF2B5EF4-FFF2-40B4-BE49-F238E27FC236}">
                <a16:creationId xmlns:a16="http://schemas.microsoft.com/office/drawing/2014/main" id="{3C697C7B-4539-4833-8131-513622ADC840}"/>
              </a:ext>
            </a:extLst>
          </p:cNvPr>
          <p:cNvCxnSpPr>
            <a:cxnSpLocks/>
            <a:stCxn id="399" idx="2"/>
            <a:endCxn id="407" idx="0"/>
          </p:cNvCxnSpPr>
          <p:nvPr/>
        </p:nvCxnSpPr>
        <p:spPr>
          <a:xfrm>
            <a:off x="18013644" y="22021298"/>
            <a:ext cx="0" cy="1126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Прямая соединительная линия 433">
            <a:extLst>
              <a:ext uri="{FF2B5EF4-FFF2-40B4-BE49-F238E27FC236}">
                <a16:creationId xmlns:a16="http://schemas.microsoft.com/office/drawing/2014/main" id="{027C4293-F326-4B59-9CFA-0015830BEF1F}"/>
              </a:ext>
            </a:extLst>
          </p:cNvPr>
          <p:cNvCxnSpPr>
            <a:cxnSpLocks/>
            <a:stCxn id="399" idx="3"/>
            <a:endCxn id="436" idx="1"/>
          </p:cNvCxnSpPr>
          <p:nvPr/>
        </p:nvCxnSpPr>
        <p:spPr>
          <a:xfrm>
            <a:off x="18476806" y="21751298"/>
            <a:ext cx="2720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Прямая со стрелкой 434">
            <a:extLst>
              <a:ext uri="{FF2B5EF4-FFF2-40B4-BE49-F238E27FC236}">
                <a16:creationId xmlns:a16="http://schemas.microsoft.com/office/drawing/2014/main" id="{12C5C061-B54F-42E5-B820-5D5DCD153614}"/>
              </a:ext>
            </a:extLst>
          </p:cNvPr>
          <p:cNvCxnSpPr>
            <a:cxnSpLocks/>
            <a:stCxn id="395" idx="2"/>
            <a:endCxn id="391" idx="0"/>
          </p:cNvCxnSpPr>
          <p:nvPr/>
        </p:nvCxnSpPr>
        <p:spPr>
          <a:xfrm flipH="1">
            <a:off x="18615657" y="20361421"/>
            <a:ext cx="4237" cy="260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>
            <a:extLst>
              <a:ext uri="{FF2B5EF4-FFF2-40B4-BE49-F238E27FC236}">
                <a16:creationId xmlns:a16="http://schemas.microsoft.com/office/drawing/2014/main" id="{4F280486-EF3A-49A7-80CF-AC144869E700}"/>
              </a:ext>
            </a:extLst>
          </p:cNvPr>
          <p:cNvSpPr/>
          <p:nvPr/>
        </p:nvSpPr>
        <p:spPr>
          <a:xfrm>
            <a:off x="18748882" y="2148129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по доктрине </a:t>
            </a:r>
            <a:r>
              <a:rPr lang="ru-RU" sz="700" dirty="0" err="1"/>
              <a:t>Эстевы</a:t>
            </a:r>
            <a:endParaRPr lang="ru-RU" sz="700" dirty="0"/>
          </a:p>
        </p:txBody>
      </p:sp>
      <p:cxnSp>
        <p:nvCxnSpPr>
          <p:cNvPr id="437" name="Соединительная линия уступом 620">
            <a:extLst>
              <a:ext uri="{FF2B5EF4-FFF2-40B4-BE49-F238E27FC236}">
                <a16:creationId xmlns:a16="http://schemas.microsoft.com/office/drawing/2014/main" id="{AD760B19-0C98-4705-9FFF-7C50774E6C41}"/>
              </a:ext>
            </a:extLst>
          </p:cNvPr>
          <p:cNvCxnSpPr>
            <a:cxnSpLocks/>
            <a:stCxn id="395" idx="2"/>
            <a:endCxn id="436" idx="0"/>
          </p:cNvCxnSpPr>
          <p:nvPr/>
        </p:nvCxnSpPr>
        <p:spPr>
          <a:xfrm rot="16200000" flipH="1">
            <a:off x="18356031" y="20625283"/>
            <a:ext cx="1119877" cy="592151"/>
          </a:xfrm>
          <a:prstGeom prst="bentConnector3">
            <a:avLst>
              <a:gd name="adj1" fmla="val 1141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Прямоугольник 437">
            <a:extLst>
              <a:ext uri="{FF2B5EF4-FFF2-40B4-BE49-F238E27FC236}">
                <a16:creationId xmlns:a16="http://schemas.microsoft.com/office/drawing/2014/main" id="{70529DC9-4496-42F5-BD0E-B4B7912E1AEA}"/>
              </a:ext>
            </a:extLst>
          </p:cNvPr>
          <p:cNvSpPr/>
          <p:nvPr/>
        </p:nvSpPr>
        <p:spPr>
          <a:xfrm>
            <a:off x="19947284" y="2148129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Перейти на доктрину Молодой школы</a:t>
            </a:r>
          </a:p>
        </p:txBody>
      </p:sp>
      <p:sp>
        <p:nvSpPr>
          <p:cNvPr id="439" name="Прямоугольник 438">
            <a:extLst>
              <a:ext uri="{FF2B5EF4-FFF2-40B4-BE49-F238E27FC236}">
                <a16:creationId xmlns:a16="http://schemas.microsoft.com/office/drawing/2014/main" id="{D7BA30F5-BB15-485A-BB26-1DAE16E045A8}"/>
              </a:ext>
            </a:extLst>
          </p:cNvPr>
          <p:cNvSpPr/>
          <p:nvPr/>
        </p:nvSpPr>
        <p:spPr>
          <a:xfrm>
            <a:off x="18153823" y="2234649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усилия на строительство морской авиации</a:t>
            </a:r>
          </a:p>
        </p:txBody>
      </p:sp>
      <p:cxnSp>
        <p:nvCxnSpPr>
          <p:cNvPr id="440" name="Прямая соединительная линия 439">
            <a:extLst>
              <a:ext uri="{FF2B5EF4-FFF2-40B4-BE49-F238E27FC236}">
                <a16:creationId xmlns:a16="http://schemas.microsoft.com/office/drawing/2014/main" id="{E67A3206-6840-4A07-941F-C7E88464495A}"/>
              </a:ext>
            </a:extLst>
          </p:cNvPr>
          <p:cNvCxnSpPr>
            <a:cxnSpLocks/>
            <a:stCxn id="436" idx="3"/>
            <a:endCxn id="438" idx="1"/>
          </p:cNvCxnSpPr>
          <p:nvPr/>
        </p:nvCxnSpPr>
        <p:spPr>
          <a:xfrm flipV="1">
            <a:off x="19675207" y="21751297"/>
            <a:ext cx="27207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620">
            <a:extLst>
              <a:ext uri="{FF2B5EF4-FFF2-40B4-BE49-F238E27FC236}">
                <a16:creationId xmlns:a16="http://schemas.microsoft.com/office/drawing/2014/main" id="{5D6F4501-D15F-4EE4-8B79-51EA6D530BF5}"/>
              </a:ext>
            </a:extLst>
          </p:cNvPr>
          <p:cNvCxnSpPr>
            <a:cxnSpLocks/>
            <a:stCxn id="395" idx="2"/>
            <a:endCxn id="438" idx="0"/>
          </p:cNvCxnSpPr>
          <p:nvPr/>
        </p:nvCxnSpPr>
        <p:spPr>
          <a:xfrm rot="16200000" flipH="1">
            <a:off x="18955232" y="20026082"/>
            <a:ext cx="1119876" cy="1790553"/>
          </a:xfrm>
          <a:prstGeom prst="bentConnector3">
            <a:avLst>
              <a:gd name="adj1" fmla="val 109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>
            <a:extLst>
              <a:ext uri="{FF2B5EF4-FFF2-40B4-BE49-F238E27FC236}">
                <a16:creationId xmlns:a16="http://schemas.microsoft.com/office/drawing/2014/main" id="{84074633-8021-4075-8123-3D186110B490}"/>
              </a:ext>
            </a:extLst>
          </p:cNvPr>
          <p:cNvSpPr/>
          <p:nvPr/>
        </p:nvSpPr>
        <p:spPr>
          <a:xfrm>
            <a:off x="19368173" y="2234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концепции малого флота</a:t>
            </a:r>
          </a:p>
        </p:txBody>
      </p:sp>
      <p:sp>
        <p:nvSpPr>
          <p:cNvPr id="447" name="Прямоугольник 446">
            <a:extLst>
              <a:ext uri="{FF2B5EF4-FFF2-40B4-BE49-F238E27FC236}">
                <a16:creationId xmlns:a16="http://schemas.microsoft.com/office/drawing/2014/main" id="{E12DB98F-CE5D-4876-9319-398EB0DC8CAD}"/>
              </a:ext>
            </a:extLst>
          </p:cNvPr>
          <p:cNvSpPr/>
          <p:nvPr/>
        </p:nvSpPr>
        <p:spPr>
          <a:xfrm>
            <a:off x="18748160" y="2314738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авианосцы</a:t>
            </a:r>
          </a:p>
        </p:txBody>
      </p:sp>
      <p:sp>
        <p:nvSpPr>
          <p:cNvPr id="448" name="Прямоугольник 447">
            <a:extLst>
              <a:ext uri="{FF2B5EF4-FFF2-40B4-BE49-F238E27FC236}">
                <a16:creationId xmlns:a16="http://schemas.microsoft.com/office/drawing/2014/main" id="{C3D42C29-29E7-4CA2-A33F-27F57A62E100}"/>
              </a:ext>
            </a:extLst>
          </p:cNvPr>
          <p:cNvSpPr/>
          <p:nvPr/>
        </p:nvSpPr>
        <p:spPr>
          <a:xfrm>
            <a:off x="19946562" y="2314821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Улучшить технологии миноносцев</a:t>
            </a:r>
          </a:p>
        </p:txBody>
      </p:sp>
      <p:sp>
        <p:nvSpPr>
          <p:cNvPr id="451" name="Прямоугольник 450">
            <a:extLst>
              <a:ext uri="{FF2B5EF4-FFF2-40B4-BE49-F238E27FC236}">
                <a16:creationId xmlns:a16="http://schemas.microsoft.com/office/drawing/2014/main" id="{9F564408-82DC-4A80-964A-8F7ACE243285}"/>
              </a:ext>
            </a:extLst>
          </p:cNvPr>
          <p:cNvSpPr/>
          <p:nvPr/>
        </p:nvSpPr>
        <p:spPr>
          <a:xfrm>
            <a:off x="19946561" y="2395864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блокады Великобритании</a:t>
            </a:r>
          </a:p>
        </p:txBody>
      </p:sp>
      <p:cxnSp>
        <p:nvCxnSpPr>
          <p:cNvPr id="452" name="Соединительная линия уступом 620">
            <a:extLst>
              <a:ext uri="{FF2B5EF4-FFF2-40B4-BE49-F238E27FC236}">
                <a16:creationId xmlns:a16="http://schemas.microsoft.com/office/drawing/2014/main" id="{E091CC9C-21B7-44CE-A1E6-3C164B1E6B23}"/>
              </a:ext>
            </a:extLst>
          </p:cNvPr>
          <p:cNvCxnSpPr>
            <a:cxnSpLocks/>
            <a:stCxn id="438" idx="2"/>
            <a:endCxn id="443" idx="0"/>
          </p:cNvCxnSpPr>
          <p:nvPr/>
        </p:nvCxnSpPr>
        <p:spPr>
          <a:xfrm rot="5400000">
            <a:off x="19960570" y="21892064"/>
            <a:ext cx="320645" cy="5791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>
            <a:extLst>
              <a:ext uri="{FF2B5EF4-FFF2-40B4-BE49-F238E27FC236}">
                <a16:creationId xmlns:a16="http://schemas.microsoft.com/office/drawing/2014/main" id="{85982E15-77B6-4B7C-9FB3-FB45A3A0B63F}"/>
              </a:ext>
            </a:extLst>
          </p:cNvPr>
          <p:cNvCxnSpPr>
            <a:cxnSpLocks/>
            <a:stCxn id="438" idx="2"/>
            <a:endCxn id="448" idx="0"/>
          </p:cNvCxnSpPr>
          <p:nvPr/>
        </p:nvCxnSpPr>
        <p:spPr>
          <a:xfrm flipH="1">
            <a:off x="20409725" y="22021297"/>
            <a:ext cx="722" cy="1126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Прямоугольник 453">
            <a:extLst>
              <a:ext uri="{FF2B5EF4-FFF2-40B4-BE49-F238E27FC236}">
                <a16:creationId xmlns:a16="http://schemas.microsoft.com/office/drawing/2014/main" id="{99EB2286-0693-4902-825C-43276215AEFD}"/>
              </a:ext>
            </a:extLst>
          </p:cNvPr>
          <p:cNvSpPr/>
          <p:nvPr/>
        </p:nvSpPr>
        <p:spPr>
          <a:xfrm>
            <a:off x="18748159" y="2395738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противостоянии Японии</a:t>
            </a:r>
          </a:p>
        </p:txBody>
      </p:sp>
      <p:sp>
        <p:nvSpPr>
          <p:cNvPr id="455" name="Прямоугольник 454">
            <a:extLst>
              <a:ext uri="{FF2B5EF4-FFF2-40B4-BE49-F238E27FC236}">
                <a16:creationId xmlns:a16="http://schemas.microsoft.com/office/drawing/2014/main" id="{0882F777-B8DA-4312-9F40-85A49C44116F}"/>
              </a:ext>
            </a:extLst>
          </p:cNvPr>
          <p:cNvSpPr/>
          <p:nvPr/>
        </p:nvSpPr>
        <p:spPr>
          <a:xfrm>
            <a:off x="17550481" y="2396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защиты Африки от Италии</a:t>
            </a:r>
          </a:p>
        </p:txBody>
      </p:sp>
      <p:cxnSp>
        <p:nvCxnSpPr>
          <p:cNvPr id="457" name="Прямая со стрелкой 456">
            <a:extLst>
              <a:ext uri="{FF2B5EF4-FFF2-40B4-BE49-F238E27FC236}">
                <a16:creationId xmlns:a16="http://schemas.microsoft.com/office/drawing/2014/main" id="{AA9927D4-A2CD-4410-9CCC-9642C1FCBECD}"/>
              </a:ext>
            </a:extLst>
          </p:cNvPr>
          <p:cNvCxnSpPr>
            <a:cxnSpLocks/>
            <a:stCxn id="407" idx="2"/>
            <a:endCxn id="455" idx="0"/>
          </p:cNvCxnSpPr>
          <p:nvPr/>
        </p:nvCxnSpPr>
        <p:spPr>
          <a:xfrm>
            <a:off x="18013644" y="23688214"/>
            <a:ext cx="0" cy="2737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>
            <a:extLst>
              <a:ext uri="{FF2B5EF4-FFF2-40B4-BE49-F238E27FC236}">
                <a16:creationId xmlns:a16="http://schemas.microsoft.com/office/drawing/2014/main" id="{2EF00BE2-F5C2-4FD2-B93F-5161835679E6}"/>
              </a:ext>
            </a:extLst>
          </p:cNvPr>
          <p:cNvCxnSpPr>
            <a:cxnSpLocks/>
            <a:stCxn id="447" idx="2"/>
            <a:endCxn id="454" idx="0"/>
          </p:cNvCxnSpPr>
          <p:nvPr/>
        </p:nvCxnSpPr>
        <p:spPr>
          <a:xfrm flipH="1">
            <a:off x="19211322" y="23687386"/>
            <a:ext cx="1" cy="2700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Прямая со стрелкой 461">
            <a:extLst>
              <a:ext uri="{FF2B5EF4-FFF2-40B4-BE49-F238E27FC236}">
                <a16:creationId xmlns:a16="http://schemas.microsoft.com/office/drawing/2014/main" id="{B7E87DAF-0644-4712-9EBE-25466AA26420}"/>
              </a:ext>
            </a:extLst>
          </p:cNvPr>
          <p:cNvCxnSpPr>
            <a:cxnSpLocks/>
            <a:stCxn id="448" idx="2"/>
            <a:endCxn id="451" idx="0"/>
          </p:cNvCxnSpPr>
          <p:nvPr/>
        </p:nvCxnSpPr>
        <p:spPr>
          <a:xfrm flipH="1">
            <a:off x="20409724" y="23688213"/>
            <a:ext cx="1" cy="2704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Соединительная линия уступом 620">
            <a:extLst>
              <a:ext uri="{FF2B5EF4-FFF2-40B4-BE49-F238E27FC236}">
                <a16:creationId xmlns:a16="http://schemas.microsoft.com/office/drawing/2014/main" id="{4EF37DA1-3973-4270-9F98-9A68D54331C8}"/>
              </a:ext>
            </a:extLst>
          </p:cNvPr>
          <p:cNvCxnSpPr>
            <a:cxnSpLocks/>
            <a:stCxn id="436" idx="2"/>
            <a:endCxn id="439" idx="0"/>
          </p:cNvCxnSpPr>
          <p:nvPr/>
        </p:nvCxnSpPr>
        <p:spPr>
          <a:xfrm rot="5400000">
            <a:off x="18751917" y="21886368"/>
            <a:ext cx="325198" cy="5950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 стрелкой 472">
            <a:extLst>
              <a:ext uri="{FF2B5EF4-FFF2-40B4-BE49-F238E27FC236}">
                <a16:creationId xmlns:a16="http://schemas.microsoft.com/office/drawing/2014/main" id="{80832430-E68F-4ACA-8AAF-A40E36E3F972}"/>
              </a:ext>
            </a:extLst>
          </p:cNvPr>
          <p:cNvCxnSpPr>
            <a:cxnSpLocks/>
            <a:stCxn id="436" idx="2"/>
            <a:endCxn id="447" idx="0"/>
          </p:cNvCxnSpPr>
          <p:nvPr/>
        </p:nvCxnSpPr>
        <p:spPr>
          <a:xfrm flipH="1">
            <a:off x="19211323" y="22021298"/>
            <a:ext cx="722" cy="1126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Прямоугольник 479">
            <a:extLst>
              <a:ext uri="{FF2B5EF4-FFF2-40B4-BE49-F238E27FC236}">
                <a16:creationId xmlns:a16="http://schemas.microsoft.com/office/drawing/2014/main" id="{8A127E39-DEE4-4718-8D61-BEBB9B3C28A8}"/>
              </a:ext>
            </a:extLst>
          </p:cNvPr>
          <p:cNvSpPr/>
          <p:nvPr/>
        </p:nvSpPr>
        <p:spPr>
          <a:xfrm>
            <a:off x="23543587" y="2147800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Алжира</a:t>
            </a:r>
          </a:p>
        </p:txBody>
      </p:sp>
      <p:cxnSp>
        <p:nvCxnSpPr>
          <p:cNvPr id="481" name="Соединительная линия уступом 620">
            <a:extLst>
              <a:ext uri="{FF2B5EF4-FFF2-40B4-BE49-F238E27FC236}">
                <a16:creationId xmlns:a16="http://schemas.microsoft.com/office/drawing/2014/main" id="{2A742E05-2F6A-45CE-A8DC-FD048F9AA957}"/>
              </a:ext>
            </a:extLst>
          </p:cNvPr>
          <p:cNvCxnSpPr>
            <a:cxnSpLocks/>
            <a:stCxn id="161" idx="2"/>
            <a:endCxn id="480" idx="0"/>
          </p:cNvCxnSpPr>
          <p:nvPr/>
        </p:nvCxnSpPr>
        <p:spPr>
          <a:xfrm rot="16200000" flipH="1">
            <a:off x="23277421" y="20748671"/>
            <a:ext cx="317350" cy="1141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Прямоугольник 485">
            <a:extLst>
              <a:ext uri="{FF2B5EF4-FFF2-40B4-BE49-F238E27FC236}">
                <a16:creationId xmlns:a16="http://schemas.microsoft.com/office/drawing/2014/main" id="{9A3AF3F3-D010-41B2-9162-AE71EBC83987}"/>
              </a:ext>
            </a:extLst>
          </p:cNvPr>
          <p:cNvSpPr/>
          <p:nvPr/>
        </p:nvSpPr>
        <p:spPr>
          <a:xfrm>
            <a:off x="21798535" y="2232951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новых союзников</a:t>
            </a:r>
          </a:p>
        </p:txBody>
      </p:sp>
      <p:sp>
        <p:nvSpPr>
          <p:cNvPr id="496" name="Прямоугольник 495">
            <a:extLst>
              <a:ext uri="{FF2B5EF4-FFF2-40B4-BE49-F238E27FC236}">
                <a16:creationId xmlns:a16="http://schemas.microsoft.com/office/drawing/2014/main" id="{99961F1C-11D2-4B2E-8CEE-49BE37950F35}"/>
              </a:ext>
            </a:extLst>
          </p:cNvPr>
          <p:cNvSpPr/>
          <p:nvPr/>
        </p:nvSpPr>
        <p:spPr>
          <a:xfrm>
            <a:off x="20592128" y="2234406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Консолидация Африканских федераций</a:t>
            </a:r>
          </a:p>
        </p:txBody>
      </p:sp>
      <p:cxnSp>
        <p:nvCxnSpPr>
          <p:cNvPr id="497" name="Соединительная линия уступом 620">
            <a:extLst>
              <a:ext uri="{FF2B5EF4-FFF2-40B4-BE49-F238E27FC236}">
                <a16:creationId xmlns:a16="http://schemas.microsoft.com/office/drawing/2014/main" id="{550A241F-0D95-4275-BE65-CE53FB6DDFBA}"/>
              </a:ext>
            </a:extLst>
          </p:cNvPr>
          <p:cNvCxnSpPr>
            <a:cxnSpLocks/>
            <a:stCxn id="161" idx="2"/>
            <a:endCxn id="496" idx="0"/>
          </p:cNvCxnSpPr>
          <p:nvPr/>
        </p:nvCxnSpPr>
        <p:spPr>
          <a:xfrm rot="5400000">
            <a:off x="21368660" y="20847281"/>
            <a:ext cx="1183415" cy="1810152"/>
          </a:xfrm>
          <a:prstGeom prst="bentConnector3">
            <a:avLst>
              <a:gd name="adj1" fmla="val 1348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Соединительная линия уступом 620">
            <a:extLst>
              <a:ext uri="{FF2B5EF4-FFF2-40B4-BE49-F238E27FC236}">
                <a16:creationId xmlns:a16="http://schemas.microsoft.com/office/drawing/2014/main" id="{3F38A29B-AA21-4D18-90FC-4D17CA9AF4DF}"/>
              </a:ext>
            </a:extLst>
          </p:cNvPr>
          <p:cNvCxnSpPr>
            <a:cxnSpLocks/>
            <a:stCxn id="367" idx="2"/>
            <a:endCxn id="486" idx="0"/>
          </p:cNvCxnSpPr>
          <p:nvPr/>
        </p:nvCxnSpPr>
        <p:spPr>
          <a:xfrm rot="5400000">
            <a:off x="22409509" y="21873582"/>
            <a:ext cx="308123" cy="603744"/>
          </a:xfrm>
          <a:prstGeom prst="bentConnector3">
            <a:avLst>
              <a:gd name="adj1" fmla="val 4817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Соединительная линия уступом 620">
            <a:extLst>
              <a:ext uri="{FF2B5EF4-FFF2-40B4-BE49-F238E27FC236}">
                <a16:creationId xmlns:a16="http://schemas.microsoft.com/office/drawing/2014/main" id="{093807EE-E6AF-4460-956A-E26C995208EC}"/>
              </a:ext>
            </a:extLst>
          </p:cNvPr>
          <p:cNvCxnSpPr>
            <a:cxnSpLocks/>
            <a:stCxn id="403" idx="2"/>
            <a:endCxn id="486" idx="0"/>
          </p:cNvCxnSpPr>
          <p:nvPr/>
        </p:nvCxnSpPr>
        <p:spPr>
          <a:xfrm rot="16200000" flipH="1">
            <a:off x="21784090" y="21851907"/>
            <a:ext cx="308219" cy="6469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Прямоугольник 508">
            <a:extLst>
              <a:ext uri="{FF2B5EF4-FFF2-40B4-BE49-F238E27FC236}">
                <a16:creationId xmlns:a16="http://schemas.microsoft.com/office/drawing/2014/main" id="{EB3D0D90-85F3-4A2C-A509-DF291CC734EA}"/>
              </a:ext>
            </a:extLst>
          </p:cNvPr>
          <p:cNvSpPr/>
          <p:nvPr/>
        </p:nvSpPr>
        <p:spPr>
          <a:xfrm>
            <a:off x="22401454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иммиграцию французов</a:t>
            </a:r>
          </a:p>
        </p:txBody>
      </p:sp>
      <p:cxnSp>
        <p:nvCxnSpPr>
          <p:cNvPr id="510" name="Прямая со стрелкой 509">
            <a:extLst>
              <a:ext uri="{FF2B5EF4-FFF2-40B4-BE49-F238E27FC236}">
                <a16:creationId xmlns:a16="http://schemas.microsoft.com/office/drawing/2014/main" id="{C1AD3F9F-74E0-4A6C-AD79-81E1D228644C}"/>
              </a:ext>
            </a:extLst>
          </p:cNvPr>
          <p:cNvCxnSpPr>
            <a:cxnSpLocks/>
            <a:stCxn id="367" idx="2"/>
            <a:endCxn id="509" idx="0"/>
          </p:cNvCxnSpPr>
          <p:nvPr/>
        </p:nvCxnSpPr>
        <p:spPr>
          <a:xfrm flipH="1">
            <a:off x="22864617" y="22021393"/>
            <a:ext cx="825" cy="11305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Прямая со стрелкой 511">
            <a:extLst>
              <a:ext uri="{FF2B5EF4-FFF2-40B4-BE49-F238E27FC236}">
                <a16:creationId xmlns:a16="http://schemas.microsoft.com/office/drawing/2014/main" id="{F1B43F65-F418-4A7C-83E4-A75E6B3E5BB9}"/>
              </a:ext>
            </a:extLst>
          </p:cNvPr>
          <p:cNvCxnSpPr>
            <a:cxnSpLocks/>
            <a:stCxn id="393" idx="2"/>
            <a:endCxn id="394" idx="0"/>
          </p:cNvCxnSpPr>
          <p:nvPr/>
        </p:nvCxnSpPr>
        <p:spPr>
          <a:xfrm flipH="1">
            <a:off x="17411403" y="19619209"/>
            <a:ext cx="1428" cy="1002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Прямая со стрелкой 512">
            <a:extLst>
              <a:ext uri="{FF2B5EF4-FFF2-40B4-BE49-F238E27FC236}">
                <a16:creationId xmlns:a16="http://schemas.microsoft.com/office/drawing/2014/main" id="{EF6E0537-231B-4069-8447-1C070E7A5006}"/>
              </a:ext>
            </a:extLst>
          </p:cNvPr>
          <p:cNvCxnSpPr>
            <a:cxnSpLocks/>
            <a:stCxn id="385" idx="2"/>
            <a:endCxn id="390" idx="0"/>
          </p:cNvCxnSpPr>
          <p:nvPr/>
        </p:nvCxnSpPr>
        <p:spPr>
          <a:xfrm>
            <a:off x="19831336" y="19620913"/>
            <a:ext cx="0" cy="9986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620">
            <a:extLst>
              <a:ext uri="{FF2B5EF4-FFF2-40B4-BE49-F238E27FC236}">
                <a16:creationId xmlns:a16="http://schemas.microsoft.com/office/drawing/2014/main" id="{0C422678-D738-485A-8BF9-126FE2998194}"/>
              </a:ext>
            </a:extLst>
          </p:cNvPr>
          <p:cNvCxnSpPr>
            <a:cxnSpLocks/>
            <a:stCxn id="403" idx="2"/>
            <a:endCxn id="509" idx="0"/>
          </p:cNvCxnSpPr>
          <p:nvPr/>
        </p:nvCxnSpPr>
        <p:spPr>
          <a:xfrm rot="16200000" flipH="1">
            <a:off x="21674336" y="21961662"/>
            <a:ext cx="1130646" cy="1249916"/>
          </a:xfrm>
          <a:prstGeom prst="bentConnector3">
            <a:avLst>
              <a:gd name="adj1" fmla="val 1328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595">
            <a:extLst>
              <a:ext uri="{FF2B5EF4-FFF2-40B4-BE49-F238E27FC236}">
                <a16:creationId xmlns:a16="http://schemas.microsoft.com/office/drawing/2014/main" id="{4B624841-6673-434F-AA5D-DCD310282358}"/>
              </a:ext>
            </a:extLst>
          </p:cNvPr>
          <p:cNvCxnSpPr>
            <a:cxnSpLocks/>
            <a:stCxn id="170" idx="2"/>
            <a:endCxn id="255" idx="0"/>
          </p:cNvCxnSpPr>
          <p:nvPr/>
        </p:nvCxnSpPr>
        <p:spPr>
          <a:xfrm rot="5400000">
            <a:off x="22523277" y="9155106"/>
            <a:ext cx="243112" cy="182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Соединительная линия уступом 595">
            <a:extLst>
              <a:ext uri="{FF2B5EF4-FFF2-40B4-BE49-F238E27FC236}">
                <a16:creationId xmlns:a16="http://schemas.microsoft.com/office/drawing/2014/main" id="{7722B04E-41BF-4868-B333-59214D347004}"/>
              </a:ext>
            </a:extLst>
          </p:cNvPr>
          <p:cNvCxnSpPr>
            <a:cxnSpLocks/>
            <a:stCxn id="164" idx="2"/>
            <a:endCxn id="255" idx="0"/>
          </p:cNvCxnSpPr>
          <p:nvPr/>
        </p:nvCxnSpPr>
        <p:spPr>
          <a:xfrm rot="5400000">
            <a:off x="23409401" y="8274191"/>
            <a:ext cx="237902" cy="1768868"/>
          </a:xfrm>
          <a:prstGeom prst="bentConnector3">
            <a:avLst>
              <a:gd name="adj1" fmla="val 473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Прямоугольник 459">
            <a:extLst>
              <a:ext uri="{FF2B5EF4-FFF2-40B4-BE49-F238E27FC236}">
                <a16:creationId xmlns:a16="http://schemas.microsoft.com/office/drawing/2014/main" id="{AAC58132-83A2-4A5B-A268-1CA0921772A6}"/>
              </a:ext>
            </a:extLst>
          </p:cNvPr>
          <p:cNvSpPr/>
          <p:nvPr/>
        </p:nvSpPr>
        <p:spPr>
          <a:xfrm>
            <a:off x="23947432" y="1006500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Особые полномочия для кабинета</a:t>
            </a:r>
          </a:p>
        </p:txBody>
      </p:sp>
      <p:sp>
        <p:nvSpPr>
          <p:cNvPr id="461" name="Прямоугольник 460">
            <a:extLst>
              <a:ext uri="{FF2B5EF4-FFF2-40B4-BE49-F238E27FC236}">
                <a16:creationId xmlns:a16="http://schemas.microsoft.com/office/drawing/2014/main" id="{33D2CE48-D226-4B90-B60D-787EA5E5D979}"/>
              </a:ext>
            </a:extLst>
          </p:cNvPr>
          <p:cNvSpPr/>
          <p:nvPr/>
        </p:nvSpPr>
        <p:spPr>
          <a:xfrm>
            <a:off x="23947164" y="10842482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Субсидии для строительных компаний</a:t>
            </a:r>
          </a:p>
        </p:txBody>
      </p:sp>
      <p:cxnSp>
        <p:nvCxnSpPr>
          <p:cNvPr id="463" name="Прямая со стрелкой 462">
            <a:extLst>
              <a:ext uri="{FF2B5EF4-FFF2-40B4-BE49-F238E27FC236}">
                <a16:creationId xmlns:a16="http://schemas.microsoft.com/office/drawing/2014/main" id="{854AD0C4-7C0E-4599-B5A3-0C983833E451}"/>
              </a:ext>
            </a:extLst>
          </p:cNvPr>
          <p:cNvCxnSpPr>
            <a:cxnSpLocks/>
            <a:stCxn id="359" idx="2"/>
            <a:endCxn id="460" idx="0"/>
          </p:cNvCxnSpPr>
          <p:nvPr/>
        </p:nvCxnSpPr>
        <p:spPr>
          <a:xfrm>
            <a:off x="24410595" y="9818656"/>
            <a:ext cx="0" cy="246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Прямая со стрелкой 463">
            <a:extLst>
              <a:ext uri="{FF2B5EF4-FFF2-40B4-BE49-F238E27FC236}">
                <a16:creationId xmlns:a16="http://schemas.microsoft.com/office/drawing/2014/main" id="{3034067D-1DA6-4A93-BBF4-7A70438507AB}"/>
              </a:ext>
            </a:extLst>
          </p:cNvPr>
          <p:cNvCxnSpPr>
            <a:cxnSpLocks/>
            <a:stCxn id="460" idx="2"/>
            <a:endCxn id="461" idx="0"/>
          </p:cNvCxnSpPr>
          <p:nvPr/>
        </p:nvCxnSpPr>
        <p:spPr>
          <a:xfrm flipH="1">
            <a:off x="24410327" y="10605000"/>
            <a:ext cx="268" cy="237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Прямоугольник 466">
            <a:extLst>
              <a:ext uri="{FF2B5EF4-FFF2-40B4-BE49-F238E27FC236}">
                <a16:creationId xmlns:a16="http://schemas.microsoft.com/office/drawing/2014/main" id="{C46E2ABF-BCC7-4937-ACFC-7D5098A83656}"/>
              </a:ext>
            </a:extLst>
          </p:cNvPr>
          <p:cNvSpPr/>
          <p:nvPr/>
        </p:nvSpPr>
        <p:spPr>
          <a:xfrm>
            <a:off x="34876999" y="239573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Открытие аэропорта Ле Бурже</a:t>
            </a:r>
          </a:p>
        </p:txBody>
      </p:sp>
      <p:cxnSp>
        <p:nvCxnSpPr>
          <p:cNvPr id="470" name="Прямая со стрелкой 469">
            <a:extLst>
              <a:ext uri="{FF2B5EF4-FFF2-40B4-BE49-F238E27FC236}">
                <a16:creationId xmlns:a16="http://schemas.microsoft.com/office/drawing/2014/main" id="{49EB9554-510F-42A9-96D7-181A811A347A}"/>
              </a:ext>
            </a:extLst>
          </p:cNvPr>
          <p:cNvCxnSpPr>
            <a:cxnSpLocks/>
            <a:stCxn id="324" idx="2"/>
            <a:endCxn id="467" idx="0"/>
          </p:cNvCxnSpPr>
          <p:nvPr/>
        </p:nvCxnSpPr>
        <p:spPr>
          <a:xfrm>
            <a:off x="35340162" y="22009878"/>
            <a:ext cx="0" cy="1947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Прямоугольник 470">
            <a:extLst>
              <a:ext uri="{FF2B5EF4-FFF2-40B4-BE49-F238E27FC236}">
                <a16:creationId xmlns:a16="http://schemas.microsoft.com/office/drawing/2014/main" id="{AA6FC2DF-15CD-4271-A42D-A04CBBD6D4BA}"/>
              </a:ext>
            </a:extLst>
          </p:cNvPr>
          <p:cNvSpPr/>
          <p:nvPr/>
        </p:nvSpPr>
        <p:spPr>
          <a:xfrm>
            <a:off x="28224951" y="2147691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Центральное разведывательное управление</a:t>
            </a:r>
          </a:p>
        </p:txBody>
      </p:sp>
      <p:cxnSp>
        <p:nvCxnSpPr>
          <p:cNvPr id="472" name="Соединительная линия уступом 620">
            <a:extLst>
              <a:ext uri="{FF2B5EF4-FFF2-40B4-BE49-F238E27FC236}">
                <a16:creationId xmlns:a16="http://schemas.microsoft.com/office/drawing/2014/main" id="{9A75BC77-CE97-40A6-A573-93427072EA6D}"/>
              </a:ext>
            </a:extLst>
          </p:cNvPr>
          <p:cNvCxnSpPr>
            <a:cxnSpLocks/>
            <a:stCxn id="234" idx="2"/>
            <a:endCxn id="471" idx="0"/>
          </p:cNvCxnSpPr>
          <p:nvPr/>
        </p:nvCxnSpPr>
        <p:spPr>
          <a:xfrm rot="16200000" flipH="1">
            <a:off x="27358998" y="20147794"/>
            <a:ext cx="322113" cy="23361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Соединительная линия уступом 620">
            <a:extLst>
              <a:ext uri="{FF2B5EF4-FFF2-40B4-BE49-F238E27FC236}">
                <a16:creationId xmlns:a16="http://schemas.microsoft.com/office/drawing/2014/main" id="{88994A1F-B93C-449A-BBE0-6FF0E9432DDB}"/>
              </a:ext>
            </a:extLst>
          </p:cNvPr>
          <p:cNvCxnSpPr>
            <a:cxnSpLocks/>
            <a:stCxn id="278" idx="2"/>
            <a:endCxn id="250" idx="0"/>
          </p:cNvCxnSpPr>
          <p:nvPr/>
        </p:nvCxnSpPr>
        <p:spPr>
          <a:xfrm rot="5400000">
            <a:off x="21653758" y="8092091"/>
            <a:ext cx="254316" cy="5608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620">
            <a:extLst>
              <a:ext uri="{FF2B5EF4-FFF2-40B4-BE49-F238E27FC236}">
                <a16:creationId xmlns:a16="http://schemas.microsoft.com/office/drawing/2014/main" id="{745F95C7-A4A9-43AB-B63F-D7D72CA56DF6}"/>
              </a:ext>
            </a:extLst>
          </p:cNvPr>
          <p:cNvCxnSpPr>
            <a:cxnSpLocks/>
            <a:stCxn id="279" idx="2"/>
            <a:endCxn id="250" idx="0"/>
          </p:cNvCxnSpPr>
          <p:nvPr/>
        </p:nvCxnSpPr>
        <p:spPr>
          <a:xfrm rot="16200000" flipH="1">
            <a:off x="21082393" y="8081578"/>
            <a:ext cx="254315" cy="5818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Прямоугольник 474">
            <a:extLst>
              <a:ext uri="{FF2B5EF4-FFF2-40B4-BE49-F238E27FC236}">
                <a16:creationId xmlns:a16="http://schemas.microsoft.com/office/drawing/2014/main" id="{ADF26C1C-30E7-4CE2-ABEB-A787CEA039D5}"/>
              </a:ext>
            </a:extLst>
          </p:cNvPr>
          <p:cNvSpPr/>
          <p:nvPr/>
        </p:nvSpPr>
        <p:spPr>
          <a:xfrm>
            <a:off x="21798535" y="1982183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</a:t>
            </a:r>
            <a:r>
              <a:rPr lang="en-US" sz="700" dirty="0"/>
              <a:t>SGE group</a:t>
            </a:r>
            <a:r>
              <a:rPr lang="ru-RU" sz="700" dirty="0"/>
              <a:t> новыми концессиями</a:t>
            </a:r>
          </a:p>
        </p:txBody>
      </p:sp>
      <p:sp>
        <p:nvSpPr>
          <p:cNvPr id="476" name="Прямоугольник 475">
            <a:extLst>
              <a:ext uri="{FF2B5EF4-FFF2-40B4-BE49-F238E27FC236}">
                <a16:creationId xmlns:a16="http://schemas.microsoft.com/office/drawing/2014/main" id="{7A7B0980-358E-4233-88F9-AE6FB3110503}"/>
              </a:ext>
            </a:extLst>
          </p:cNvPr>
          <p:cNvSpPr/>
          <p:nvPr/>
        </p:nvSpPr>
        <p:spPr>
          <a:xfrm>
            <a:off x="23535903" y="2062147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скоростных поездов</a:t>
            </a:r>
          </a:p>
        </p:txBody>
      </p:sp>
      <p:sp>
        <p:nvSpPr>
          <p:cNvPr id="478" name="Прямоугольник 477">
            <a:extLst>
              <a:ext uri="{FF2B5EF4-FFF2-40B4-BE49-F238E27FC236}">
                <a16:creationId xmlns:a16="http://schemas.microsoft.com/office/drawing/2014/main" id="{6C5F4341-933D-4D54-9217-10517685A3B0}"/>
              </a:ext>
            </a:extLst>
          </p:cNvPr>
          <p:cNvSpPr/>
          <p:nvPr/>
        </p:nvSpPr>
        <p:spPr>
          <a:xfrm>
            <a:off x="27023802" y="2061547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Национализировать заводы под нужды </a:t>
            </a:r>
            <a:r>
              <a:rPr lang="en-US" sz="700" dirty="0"/>
              <a:t>Renault</a:t>
            </a:r>
            <a:endParaRPr lang="ru-RU" sz="700" dirty="0"/>
          </a:p>
        </p:txBody>
      </p:sp>
      <p:sp>
        <p:nvSpPr>
          <p:cNvPr id="479" name="Прямоугольник 478">
            <a:extLst>
              <a:ext uri="{FF2B5EF4-FFF2-40B4-BE49-F238E27FC236}">
                <a16:creationId xmlns:a16="http://schemas.microsoft.com/office/drawing/2014/main" id="{952A2698-6019-4081-9FE4-1ED5DD2F7442}"/>
              </a:ext>
            </a:extLst>
          </p:cNvPr>
          <p:cNvSpPr/>
          <p:nvPr/>
        </p:nvSpPr>
        <p:spPr>
          <a:xfrm>
            <a:off x="28229169" y="2061344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«Межсоюзный танк»</a:t>
            </a:r>
          </a:p>
        </p:txBody>
      </p:sp>
      <p:cxnSp>
        <p:nvCxnSpPr>
          <p:cNvPr id="482" name="Соединительная линия уступом 620">
            <a:extLst>
              <a:ext uri="{FF2B5EF4-FFF2-40B4-BE49-F238E27FC236}">
                <a16:creationId xmlns:a16="http://schemas.microsoft.com/office/drawing/2014/main" id="{0385E2EE-5478-4052-9C81-58346641265F}"/>
              </a:ext>
            </a:extLst>
          </p:cNvPr>
          <p:cNvCxnSpPr>
            <a:cxnSpLocks/>
            <a:stCxn id="216" idx="2"/>
            <a:endCxn id="476" idx="0"/>
          </p:cNvCxnSpPr>
          <p:nvPr/>
        </p:nvCxnSpPr>
        <p:spPr>
          <a:xfrm rot="16200000" flipH="1">
            <a:off x="22027588" y="18649999"/>
            <a:ext cx="1002268" cy="2940687"/>
          </a:xfrm>
          <a:prstGeom prst="bentConnector3">
            <a:avLst>
              <a:gd name="adj1" fmla="val 1026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Соединительная линия уступом 620">
            <a:extLst>
              <a:ext uri="{FF2B5EF4-FFF2-40B4-BE49-F238E27FC236}">
                <a16:creationId xmlns:a16="http://schemas.microsoft.com/office/drawing/2014/main" id="{FDF11797-3885-4559-9CEC-12E4E94E45B8}"/>
              </a:ext>
            </a:extLst>
          </p:cNvPr>
          <p:cNvCxnSpPr>
            <a:cxnSpLocks/>
            <a:stCxn id="149" idx="2"/>
            <a:endCxn id="234" idx="0"/>
          </p:cNvCxnSpPr>
          <p:nvPr/>
        </p:nvCxnSpPr>
        <p:spPr>
          <a:xfrm rot="5400000">
            <a:off x="26793931" y="19921764"/>
            <a:ext cx="251098" cy="11349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Соединительная линия уступом 620">
            <a:extLst>
              <a:ext uri="{FF2B5EF4-FFF2-40B4-BE49-F238E27FC236}">
                <a16:creationId xmlns:a16="http://schemas.microsoft.com/office/drawing/2014/main" id="{24B1F115-2FC6-4EF7-83EC-619037004CD6}"/>
              </a:ext>
            </a:extLst>
          </p:cNvPr>
          <p:cNvCxnSpPr>
            <a:cxnSpLocks/>
            <a:stCxn id="149" idx="2"/>
            <a:endCxn id="479" idx="0"/>
          </p:cNvCxnSpPr>
          <p:nvPr/>
        </p:nvCxnSpPr>
        <p:spPr>
          <a:xfrm rot="16200000" flipH="1">
            <a:off x="27964777" y="19885887"/>
            <a:ext cx="249742" cy="12053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Соединительная линия уступом 620">
            <a:extLst>
              <a:ext uri="{FF2B5EF4-FFF2-40B4-BE49-F238E27FC236}">
                <a16:creationId xmlns:a16="http://schemas.microsoft.com/office/drawing/2014/main" id="{F67DF2D7-EC53-4C6B-8B3E-A7B525641C5E}"/>
              </a:ext>
            </a:extLst>
          </p:cNvPr>
          <p:cNvCxnSpPr>
            <a:cxnSpLocks/>
            <a:stCxn id="216" idx="2"/>
            <a:endCxn id="475" idx="0"/>
          </p:cNvCxnSpPr>
          <p:nvPr/>
        </p:nvCxnSpPr>
        <p:spPr>
          <a:xfrm rot="16200000" flipH="1">
            <a:off x="21558727" y="19118860"/>
            <a:ext cx="202622" cy="12033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Прямоугольник 486">
            <a:extLst>
              <a:ext uri="{FF2B5EF4-FFF2-40B4-BE49-F238E27FC236}">
                <a16:creationId xmlns:a16="http://schemas.microsoft.com/office/drawing/2014/main" id="{284F6FE0-0A4F-456E-868A-AFE2BEB06310}"/>
              </a:ext>
            </a:extLst>
          </p:cNvPr>
          <p:cNvSpPr/>
          <p:nvPr/>
        </p:nvSpPr>
        <p:spPr>
          <a:xfrm>
            <a:off x="24747840" y="2062511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Начать эксперименты с тяжёлой водой</a:t>
            </a:r>
          </a:p>
        </p:txBody>
      </p:sp>
      <p:cxnSp>
        <p:nvCxnSpPr>
          <p:cNvPr id="488" name="Соединительная линия уступом 620">
            <a:extLst>
              <a:ext uri="{FF2B5EF4-FFF2-40B4-BE49-F238E27FC236}">
                <a16:creationId xmlns:a16="http://schemas.microsoft.com/office/drawing/2014/main" id="{5D5E337E-4BC6-42A8-B5E6-46ED72FD2A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306683" y="17370907"/>
            <a:ext cx="206589" cy="47031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Соединительная линия уступом 620">
            <a:extLst>
              <a:ext uri="{FF2B5EF4-FFF2-40B4-BE49-F238E27FC236}">
                <a16:creationId xmlns:a16="http://schemas.microsoft.com/office/drawing/2014/main" id="{6A979CBB-F96D-426D-9637-692E0DA15821}"/>
              </a:ext>
            </a:extLst>
          </p:cNvPr>
          <p:cNvCxnSpPr>
            <a:cxnSpLocks/>
            <a:stCxn id="371" idx="2"/>
            <a:endCxn id="487" idx="0"/>
          </p:cNvCxnSpPr>
          <p:nvPr/>
        </p:nvCxnSpPr>
        <p:spPr>
          <a:xfrm rot="5400000">
            <a:off x="25356629" y="20220172"/>
            <a:ext cx="259319" cy="5505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Прямоугольник 489">
            <a:extLst>
              <a:ext uri="{FF2B5EF4-FFF2-40B4-BE49-F238E27FC236}">
                <a16:creationId xmlns:a16="http://schemas.microsoft.com/office/drawing/2014/main" id="{CAE87451-3267-4D2C-BF2A-A37F55B91141}"/>
              </a:ext>
            </a:extLst>
          </p:cNvPr>
          <p:cNvSpPr/>
          <p:nvPr/>
        </p:nvSpPr>
        <p:spPr>
          <a:xfrm>
            <a:off x="21153742" y="2061479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сети </a:t>
            </a:r>
            <a:r>
              <a:rPr lang="en-US" sz="700" dirty="0"/>
              <a:t>Lafarge</a:t>
            </a:r>
            <a:endParaRPr lang="ru-RU" sz="700" dirty="0"/>
          </a:p>
        </p:txBody>
      </p:sp>
      <p:cxnSp>
        <p:nvCxnSpPr>
          <p:cNvPr id="491" name="Соединительная линия уступом 620">
            <a:extLst>
              <a:ext uri="{FF2B5EF4-FFF2-40B4-BE49-F238E27FC236}">
                <a16:creationId xmlns:a16="http://schemas.microsoft.com/office/drawing/2014/main" id="{48B2D185-539F-468D-B7DE-DD044FD7B665}"/>
              </a:ext>
            </a:extLst>
          </p:cNvPr>
          <p:cNvCxnSpPr>
            <a:cxnSpLocks/>
            <a:stCxn id="216" idx="2"/>
            <a:endCxn id="490" idx="0"/>
          </p:cNvCxnSpPr>
          <p:nvPr/>
        </p:nvCxnSpPr>
        <p:spPr>
          <a:xfrm rot="16200000" flipH="1">
            <a:off x="20839848" y="19837740"/>
            <a:ext cx="995589" cy="558526"/>
          </a:xfrm>
          <a:prstGeom prst="bentConnector3">
            <a:avLst>
              <a:gd name="adj1" fmla="val 999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Прямоугольник 476">
            <a:extLst>
              <a:ext uri="{FF2B5EF4-FFF2-40B4-BE49-F238E27FC236}">
                <a16:creationId xmlns:a16="http://schemas.microsoft.com/office/drawing/2014/main" id="{8AFB6CF9-489D-410A-89D4-7D0974D11778}"/>
              </a:ext>
            </a:extLst>
          </p:cNvPr>
          <p:cNvSpPr/>
          <p:nvPr/>
        </p:nvSpPr>
        <p:spPr>
          <a:xfrm>
            <a:off x="5886304" y="5334300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Друзей Национальной России </a:t>
            </a:r>
            <a:r>
              <a:rPr lang="ru-RU" sz="100" dirty="0"/>
              <a:t>(</a:t>
            </a:r>
            <a:r>
              <a:rPr lang="fr-FR" sz="100" dirty="0"/>
              <a:t>Société des Amis de la Russie nationale</a:t>
            </a:r>
            <a:r>
              <a:rPr lang="ru-RU" sz="100" dirty="0"/>
              <a:t>. Общество друзей национальной России — французское антикоммунистическое объединение межвоенного периода . Основан в начале 1938 года [ 1 ] для противодействия влиянию Общества друзей СССР (будущей Франции-СССР ) и поддержки действий белогвардейцев против «большевизма», в контексте правой кампании. против Советского Союза и коммунизма. Его возглавляет сенатор Анри </a:t>
            </a:r>
            <a:r>
              <a:rPr lang="ru-RU" sz="100" dirty="0" err="1"/>
              <a:t>Лемери</a:t>
            </a:r>
            <a:r>
              <a:rPr lang="ru-RU" sz="100" dirty="0"/>
              <a:t> , а вице-президентами являются генерал Анри Альбер </a:t>
            </a:r>
            <a:r>
              <a:rPr lang="ru-RU" sz="100" dirty="0" err="1"/>
              <a:t>Ниссель</a:t>
            </a:r>
            <a:r>
              <a:rPr lang="ru-RU" sz="100" dirty="0"/>
              <a:t> , сенатор-антикоммунист Гюстав </a:t>
            </a:r>
            <a:r>
              <a:rPr lang="ru-RU" sz="100" dirty="0" err="1"/>
              <a:t>Готеро</a:t>
            </a:r>
            <a:r>
              <a:rPr lang="ru-RU" sz="100" dirty="0"/>
              <a:t> , депутат Пьер </a:t>
            </a:r>
            <a:r>
              <a:rPr lang="ru-RU" sz="100" dirty="0" err="1"/>
              <a:t>Тэттингер</a:t>
            </a:r>
            <a:r>
              <a:rPr lang="ru-RU" sz="100" dirty="0"/>
              <a:t> , президент PNRS, олицетворение молодых патриотов , Виктор </a:t>
            </a:r>
            <a:r>
              <a:rPr lang="ru-RU" sz="100" dirty="0" err="1"/>
              <a:t>Перре</a:t>
            </a:r>
            <a:r>
              <a:rPr lang="ru-RU" sz="100" dirty="0"/>
              <a:t> и Жорж </a:t>
            </a:r>
            <a:r>
              <a:rPr lang="ru-RU" sz="100" dirty="0" err="1"/>
              <a:t>Лебек</a:t>
            </a:r>
            <a:r>
              <a:rPr lang="ru-RU" sz="100" dirty="0"/>
              <a:t>, президент Парижская группа Национального союза комбатантов . В его комитет почета входят Луи Марин и генерал Максим </a:t>
            </a:r>
            <a:r>
              <a:rPr lang="ru-RU" sz="100" dirty="0" err="1"/>
              <a:t>Вейган</a:t>
            </a:r>
            <a:r>
              <a:rPr lang="ru-RU" sz="100" dirty="0"/>
              <a:t> . Там также сидят депутаты Ксавье </a:t>
            </a:r>
            <a:r>
              <a:rPr lang="ru-RU" sz="100" dirty="0" err="1"/>
              <a:t>Валла</a:t>
            </a:r>
            <a:r>
              <a:rPr lang="ru-RU" sz="100" dirty="0"/>
              <a:t> , Филипп </a:t>
            </a:r>
            <a:r>
              <a:rPr lang="ru-RU" sz="100" dirty="0" err="1"/>
              <a:t>Анрио</a:t>
            </a:r>
            <a:r>
              <a:rPr lang="ru-RU" sz="100" dirty="0"/>
              <a:t> , Рене </a:t>
            </a:r>
            <a:r>
              <a:rPr lang="ru-RU" sz="100" dirty="0" err="1"/>
              <a:t>Домманж</a:t>
            </a:r>
            <a:r>
              <a:rPr lang="ru-RU" sz="100" dirty="0"/>
              <a:t> , Жозеф </a:t>
            </a:r>
            <a:r>
              <a:rPr lang="ru-RU" sz="100" dirty="0" err="1"/>
              <a:t>Денэ</a:t>
            </a:r>
            <a:r>
              <a:rPr lang="ru-RU" sz="100" dirty="0"/>
              <a:t> , а также литераторы, такие как братья </a:t>
            </a:r>
            <a:r>
              <a:rPr lang="ru-RU" sz="100" dirty="0" err="1"/>
              <a:t>Жером</a:t>
            </a:r>
            <a:r>
              <a:rPr lang="ru-RU" sz="100" dirty="0"/>
              <a:t> и Жан Таро . Ее генеральным секретарем является Морис Винсент, главный редактор </a:t>
            </a:r>
            <a:r>
              <a:rPr lang="ru-RU" sz="100" dirty="0" err="1"/>
              <a:t>L'Indépendant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Paris</a:t>
            </a:r>
            <a:r>
              <a:rPr lang="ru-RU" sz="100" dirty="0"/>
              <a:t> (газета </a:t>
            </a:r>
            <a:r>
              <a:rPr lang="ru-RU" sz="100" dirty="0" err="1"/>
              <a:t>Лемери</a:t>
            </a:r>
            <a:r>
              <a:rPr lang="ru-RU" sz="100" dirty="0"/>
              <a:t>). Общество также заручилось помощью литератора и антикоммунистического активиста Арсена де </a:t>
            </a:r>
            <a:r>
              <a:rPr lang="ru-RU" sz="100" dirty="0" err="1"/>
              <a:t>Гулевича</a:t>
            </a:r>
            <a:r>
              <a:rPr lang="ru-RU" sz="100" dirty="0"/>
              <a:t> [ 2 ] . Штаб-квартира находится по адресу: улица Капуцинов , 4 , во 2-м округе Парижа .Местные секции существуют в Лионе (вокруг Виктора </a:t>
            </a:r>
            <a:r>
              <a:rPr lang="ru-RU" sz="100" dirty="0" err="1"/>
              <a:t>Перре</a:t>
            </a:r>
            <a:r>
              <a:rPr lang="ru-RU" sz="100" dirty="0"/>
              <a:t>, президента Республиканской федерации Роны) и Марселя (вокруг депутата Андре </a:t>
            </a:r>
            <a:r>
              <a:rPr lang="ru-RU" sz="100" dirty="0" err="1"/>
              <a:t>Даэра</a:t>
            </a:r>
            <a:r>
              <a:rPr lang="ru-RU" sz="100" dirty="0"/>
              <a:t> ). Общество организует встречи [ 3 ] и издает брошюры, например, « Россия и Франция» , в которых </a:t>
            </a:r>
            <a:r>
              <a:rPr lang="ru-RU" sz="100" dirty="0" err="1"/>
              <a:t>Лемери</a:t>
            </a:r>
            <a:r>
              <a:rPr lang="ru-RU" sz="100" dirty="0"/>
              <a:t> показывает, «как большевизм угрожает нам грозным образом, хотя час его краха кажется близким».)</a:t>
            </a:r>
            <a:endParaRPr lang="ru-RU" sz="700" dirty="0"/>
          </a:p>
        </p:txBody>
      </p:sp>
      <p:sp>
        <p:nvSpPr>
          <p:cNvPr id="492" name="Прямоугольник 491">
            <a:extLst>
              <a:ext uri="{FF2B5EF4-FFF2-40B4-BE49-F238E27FC236}">
                <a16:creationId xmlns:a16="http://schemas.microsoft.com/office/drawing/2014/main" id="{96B6FB2B-F812-4112-A81F-BE8F40426A54}"/>
              </a:ext>
            </a:extLst>
          </p:cNvPr>
          <p:cNvSpPr/>
          <p:nvPr/>
        </p:nvSpPr>
        <p:spPr>
          <a:xfrm>
            <a:off x="24538032" y="11818771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Юридическая эмансипация женщин</a:t>
            </a:r>
          </a:p>
        </p:txBody>
      </p:sp>
      <p:cxnSp>
        <p:nvCxnSpPr>
          <p:cNvPr id="493" name="Соединительная линия уступом 620">
            <a:extLst>
              <a:ext uri="{FF2B5EF4-FFF2-40B4-BE49-F238E27FC236}">
                <a16:creationId xmlns:a16="http://schemas.microsoft.com/office/drawing/2014/main" id="{25DCEF3C-4159-4C82-A2D7-B821FD5AF1F3}"/>
              </a:ext>
            </a:extLst>
          </p:cNvPr>
          <p:cNvCxnSpPr>
            <a:cxnSpLocks/>
            <a:stCxn id="461" idx="2"/>
            <a:endCxn id="492" idx="0"/>
          </p:cNvCxnSpPr>
          <p:nvPr/>
        </p:nvCxnSpPr>
        <p:spPr>
          <a:xfrm rot="16200000" flipH="1">
            <a:off x="24487617" y="11305192"/>
            <a:ext cx="436289" cy="5908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Прямоугольник 493">
            <a:extLst>
              <a:ext uri="{FF2B5EF4-FFF2-40B4-BE49-F238E27FC236}">
                <a16:creationId xmlns:a16="http://schemas.microsoft.com/office/drawing/2014/main" id="{A8ACA0E6-69AF-479D-A4CB-02FDB72CB2DF}"/>
              </a:ext>
            </a:extLst>
          </p:cNvPr>
          <p:cNvSpPr/>
          <p:nvPr/>
        </p:nvSpPr>
        <p:spPr>
          <a:xfrm>
            <a:off x="25090698" y="10845905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Автономный фонд национальной обороны</a:t>
            </a:r>
          </a:p>
        </p:txBody>
      </p:sp>
      <p:cxnSp>
        <p:nvCxnSpPr>
          <p:cNvPr id="495" name="Соединительная линия уступом 620">
            <a:extLst>
              <a:ext uri="{FF2B5EF4-FFF2-40B4-BE49-F238E27FC236}">
                <a16:creationId xmlns:a16="http://schemas.microsoft.com/office/drawing/2014/main" id="{8A2A5A88-6B27-49B8-96A9-0BE2687503CA}"/>
              </a:ext>
            </a:extLst>
          </p:cNvPr>
          <p:cNvCxnSpPr>
            <a:cxnSpLocks/>
            <a:stCxn id="460" idx="2"/>
            <a:endCxn id="494" idx="0"/>
          </p:cNvCxnSpPr>
          <p:nvPr/>
        </p:nvCxnSpPr>
        <p:spPr>
          <a:xfrm rot="16200000" flipH="1">
            <a:off x="24861776" y="10153819"/>
            <a:ext cx="240905" cy="1143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Прямоугольник 497">
            <a:extLst>
              <a:ext uri="{FF2B5EF4-FFF2-40B4-BE49-F238E27FC236}">
                <a16:creationId xmlns:a16="http://schemas.microsoft.com/office/drawing/2014/main" id="{97008D9C-489C-4B51-BCC3-475456804776}"/>
              </a:ext>
            </a:extLst>
          </p:cNvPr>
          <p:cNvSpPr/>
          <p:nvPr/>
        </p:nvSpPr>
        <p:spPr>
          <a:xfrm>
            <a:off x="18747912" y="2867083"/>
            <a:ext cx="2171900" cy="62628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Примечание к требованиям веток «Народного фронта» одного цвета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ru-RU" sz="700" dirty="0"/>
              <a:t>лидер </a:t>
            </a:r>
            <a:r>
              <a:rPr lang="ru-RU" sz="700" dirty="0" err="1"/>
              <a:t>Деладье</a:t>
            </a:r>
            <a:r>
              <a:rPr lang="ru-RU" sz="700" dirty="0"/>
              <a:t> или </a:t>
            </a:r>
            <a:r>
              <a:rPr lang="ru-RU" sz="700" dirty="0" err="1"/>
              <a:t>Шотан</a:t>
            </a:r>
            <a:r>
              <a:rPr lang="ru-RU" sz="700" dirty="0"/>
              <a:t> или </a:t>
            </a:r>
            <a:r>
              <a:rPr lang="ru-RU" sz="700" dirty="0" err="1"/>
              <a:t>Рейно</a:t>
            </a:r>
            <a:r>
              <a:rPr lang="ru-RU" sz="700" dirty="0"/>
              <a:t>  - </a:t>
            </a:r>
          </a:p>
          <a:p>
            <a:pPr algn="ctr"/>
            <a:r>
              <a:rPr lang="ru-RU" sz="700" dirty="0"/>
              <a:t>лидер Блюм -</a:t>
            </a:r>
          </a:p>
          <a:p>
            <a:pPr algn="ctr"/>
            <a:r>
              <a:rPr lang="ru-RU" sz="700" dirty="0"/>
              <a:t>лидер Торез -</a:t>
            </a:r>
          </a:p>
        </p:txBody>
      </p:sp>
      <p:sp>
        <p:nvSpPr>
          <p:cNvPr id="499" name="Прямоугольник 498">
            <a:extLst>
              <a:ext uri="{FF2B5EF4-FFF2-40B4-BE49-F238E27FC236}">
                <a16:creationId xmlns:a16="http://schemas.microsoft.com/office/drawing/2014/main" id="{7A097D2E-5911-42EE-A30B-1CBA444E856F}"/>
              </a:ext>
            </a:extLst>
          </p:cNvPr>
          <p:cNvSpPr/>
          <p:nvPr/>
        </p:nvSpPr>
        <p:spPr>
          <a:xfrm>
            <a:off x="20627060" y="3144075"/>
            <a:ext cx="148022" cy="758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500" name="Прямоугольник 499">
            <a:extLst>
              <a:ext uri="{FF2B5EF4-FFF2-40B4-BE49-F238E27FC236}">
                <a16:creationId xmlns:a16="http://schemas.microsoft.com/office/drawing/2014/main" id="{A880C518-E5BC-42CE-A0A5-2BB6E35321AA}"/>
              </a:ext>
            </a:extLst>
          </p:cNvPr>
          <p:cNvSpPr/>
          <p:nvPr/>
        </p:nvSpPr>
        <p:spPr>
          <a:xfrm>
            <a:off x="20140272" y="3251687"/>
            <a:ext cx="136680" cy="93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502" name="Прямоугольник 501">
            <a:extLst>
              <a:ext uri="{FF2B5EF4-FFF2-40B4-BE49-F238E27FC236}">
                <a16:creationId xmlns:a16="http://schemas.microsoft.com/office/drawing/2014/main" id="{ADA2F8FB-7C9B-4F93-B4F2-32A859E65947}"/>
              </a:ext>
            </a:extLst>
          </p:cNvPr>
          <p:cNvSpPr/>
          <p:nvPr/>
        </p:nvSpPr>
        <p:spPr>
          <a:xfrm>
            <a:off x="20140272" y="3365987"/>
            <a:ext cx="136680" cy="93111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cxnSp>
        <p:nvCxnSpPr>
          <p:cNvPr id="503" name="Соединительная линия уступом 620">
            <a:extLst>
              <a:ext uri="{FF2B5EF4-FFF2-40B4-BE49-F238E27FC236}">
                <a16:creationId xmlns:a16="http://schemas.microsoft.com/office/drawing/2014/main" id="{2ADBA5BC-62A8-4444-A3C1-49E1E8570632}"/>
              </a:ext>
            </a:extLst>
          </p:cNvPr>
          <p:cNvCxnSpPr>
            <a:cxnSpLocks/>
            <a:stCxn id="133" idx="2"/>
            <a:endCxn id="507" idx="0"/>
          </p:cNvCxnSpPr>
          <p:nvPr/>
        </p:nvCxnSpPr>
        <p:spPr>
          <a:xfrm rot="5400000">
            <a:off x="22819268" y="4892434"/>
            <a:ext cx="255109" cy="646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Прямоугольник 504">
            <a:extLst>
              <a:ext uri="{FF2B5EF4-FFF2-40B4-BE49-F238E27FC236}">
                <a16:creationId xmlns:a16="http://schemas.microsoft.com/office/drawing/2014/main" id="{AE9E87BF-8562-4C44-B083-9AEFBEFF4EAF}"/>
              </a:ext>
            </a:extLst>
          </p:cNvPr>
          <p:cNvSpPr/>
          <p:nvPr/>
        </p:nvSpPr>
        <p:spPr>
          <a:xfrm>
            <a:off x="26832194" y="276208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Ветка фронта Освобождения?</a:t>
            </a:r>
          </a:p>
        </p:txBody>
      </p:sp>
      <p:sp>
        <p:nvSpPr>
          <p:cNvPr id="506" name="Прямоугольник 505">
            <a:extLst>
              <a:ext uri="{FF2B5EF4-FFF2-40B4-BE49-F238E27FC236}">
                <a16:creationId xmlns:a16="http://schemas.microsoft.com/office/drawing/2014/main" id="{53EBDD7C-3414-4C70-8B71-03E8ED82DA0E}"/>
              </a:ext>
            </a:extLst>
          </p:cNvPr>
          <p:cNvSpPr/>
          <p:nvPr/>
        </p:nvSpPr>
        <p:spPr>
          <a:xfrm>
            <a:off x="22137024" y="270873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Ветка Выборов 1940го</a:t>
            </a:r>
          </a:p>
        </p:txBody>
      </p:sp>
      <p:sp>
        <p:nvSpPr>
          <p:cNvPr id="507" name="Прямоугольник 506">
            <a:extLst>
              <a:ext uri="{FF2B5EF4-FFF2-40B4-BE49-F238E27FC236}">
                <a16:creationId xmlns:a16="http://schemas.microsoft.com/office/drawing/2014/main" id="{564695FC-8A0B-4FFE-A6C3-2E61A13AE1E3}"/>
              </a:ext>
            </a:extLst>
          </p:cNvPr>
          <p:cNvSpPr/>
          <p:nvPr/>
        </p:nvSpPr>
        <p:spPr>
          <a:xfrm>
            <a:off x="22160402" y="5343246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иммиграционный контроль</a:t>
            </a:r>
          </a:p>
        </p:txBody>
      </p:sp>
      <p:sp>
        <p:nvSpPr>
          <p:cNvPr id="508" name="Прямоугольник 507">
            <a:extLst>
              <a:ext uri="{FF2B5EF4-FFF2-40B4-BE49-F238E27FC236}">
                <a16:creationId xmlns:a16="http://schemas.microsoft.com/office/drawing/2014/main" id="{0C90CCB9-C630-4C7C-96D6-905C6B677304}"/>
              </a:ext>
            </a:extLst>
          </p:cNvPr>
          <p:cNvSpPr/>
          <p:nvPr/>
        </p:nvSpPr>
        <p:spPr>
          <a:xfrm>
            <a:off x="23381432" y="5340187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Франк </a:t>
            </a:r>
            <a:r>
              <a:rPr lang="ru-RU" sz="700" dirty="0" err="1"/>
              <a:t>Маршадо</a:t>
            </a:r>
            <a:r>
              <a:rPr lang="ru-RU" sz="700" dirty="0"/>
              <a:t> и увеличение налогов</a:t>
            </a:r>
          </a:p>
        </p:txBody>
      </p:sp>
      <p:cxnSp>
        <p:nvCxnSpPr>
          <p:cNvPr id="511" name="Прямая со стрелкой 510">
            <a:extLst>
              <a:ext uri="{FF2B5EF4-FFF2-40B4-BE49-F238E27FC236}">
                <a16:creationId xmlns:a16="http://schemas.microsoft.com/office/drawing/2014/main" id="{8E4E9F6C-6AF6-45C2-875F-A4722D0A7ADD}"/>
              </a:ext>
            </a:extLst>
          </p:cNvPr>
          <p:cNvCxnSpPr>
            <a:cxnSpLocks/>
            <a:stCxn id="257" idx="2"/>
            <a:endCxn id="450" idx="0"/>
          </p:cNvCxnSpPr>
          <p:nvPr/>
        </p:nvCxnSpPr>
        <p:spPr>
          <a:xfrm>
            <a:off x="25001195" y="5089607"/>
            <a:ext cx="54" cy="2359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Прямоугольник 513">
            <a:extLst>
              <a:ext uri="{FF2B5EF4-FFF2-40B4-BE49-F238E27FC236}">
                <a16:creationId xmlns:a16="http://schemas.microsoft.com/office/drawing/2014/main" id="{7D1580AF-02E4-4812-8E91-0EEEA44E5ABF}"/>
              </a:ext>
            </a:extLst>
          </p:cNvPr>
          <p:cNvSpPr/>
          <p:nvPr/>
        </p:nvSpPr>
        <p:spPr>
          <a:xfrm>
            <a:off x="22805963" y="613887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Отменить законопроекты для рабочих</a:t>
            </a:r>
          </a:p>
        </p:txBody>
      </p:sp>
      <p:cxnSp>
        <p:nvCxnSpPr>
          <p:cNvPr id="515" name="Прямая со стрелкой 514">
            <a:extLst>
              <a:ext uri="{FF2B5EF4-FFF2-40B4-BE49-F238E27FC236}">
                <a16:creationId xmlns:a16="http://schemas.microsoft.com/office/drawing/2014/main" id="{BA4A5DE8-9D60-4ADF-B966-AB3015234263}"/>
              </a:ext>
            </a:extLst>
          </p:cNvPr>
          <p:cNvCxnSpPr>
            <a:cxnSpLocks/>
            <a:stCxn id="339" idx="2"/>
            <a:endCxn id="529" idx="0"/>
          </p:cNvCxnSpPr>
          <p:nvPr/>
        </p:nvCxnSpPr>
        <p:spPr>
          <a:xfrm flipH="1">
            <a:off x="23267693" y="7455908"/>
            <a:ext cx="554" cy="2410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Прямая со стрелкой 515">
            <a:extLst>
              <a:ext uri="{FF2B5EF4-FFF2-40B4-BE49-F238E27FC236}">
                <a16:creationId xmlns:a16="http://schemas.microsoft.com/office/drawing/2014/main" id="{1F73A570-B028-427B-BB3C-C0B3DE6F4B12}"/>
              </a:ext>
            </a:extLst>
          </p:cNvPr>
          <p:cNvCxnSpPr>
            <a:cxnSpLocks/>
            <a:stCxn id="514" idx="2"/>
            <a:endCxn id="339" idx="0"/>
          </p:cNvCxnSpPr>
          <p:nvPr/>
        </p:nvCxnSpPr>
        <p:spPr>
          <a:xfrm flipH="1">
            <a:off x="23268247" y="6678870"/>
            <a:ext cx="879" cy="2370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Прямая со стрелкой 517">
            <a:extLst>
              <a:ext uri="{FF2B5EF4-FFF2-40B4-BE49-F238E27FC236}">
                <a16:creationId xmlns:a16="http://schemas.microsoft.com/office/drawing/2014/main" id="{446F3BC9-9843-4B27-9603-2C70A83E039F}"/>
              </a:ext>
            </a:extLst>
          </p:cNvPr>
          <p:cNvCxnSpPr>
            <a:cxnSpLocks/>
            <a:stCxn id="341" idx="2"/>
            <a:endCxn id="338" idx="0"/>
          </p:cNvCxnSpPr>
          <p:nvPr/>
        </p:nvCxnSpPr>
        <p:spPr>
          <a:xfrm>
            <a:off x="25001349" y="7461879"/>
            <a:ext cx="0" cy="2384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Прямая со стрелкой 518">
            <a:extLst>
              <a:ext uri="{FF2B5EF4-FFF2-40B4-BE49-F238E27FC236}">
                <a16:creationId xmlns:a16="http://schemas.microsoft.com/office/drawing/2014/main" id="{50A87401-FD95-4DFB-8C1D-EBBE0090E33C}"/>
              </a:ext>
            </a:extLst>
          </p:cNvPr>
          <p:cNvCxnSpPr>
            <a:cxnSpLocks/>
            <a:stCxn id="252" idx="2"/>
            <a:endCxn id="445" idx="0"/>
          </p:cNvCxnSpPr>
          <p:nvPr/>
        </p:nvCxnSpPr>
        <p:spPr>
          <a:xfrm>
            <a:off x="19778557" y="7450648"/>
            <a:ext cx="2396" cy="26269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Прямоугольник 519">
            <a:extLst>
              <a:ext uri="{FF2B5EF4-FFF2-40B4-BE49-F238E27FC236}">
                <a16:creationId xmlns:a16="http://schemas.microsoft.com/office/drawing/2014/main" id="{93409D2D-314F-4272-B724-D11D6DCE74B0}"/>
              </a:ext>
            </a:extLst>
          </p:cNvPr>
          <p:cNvSpPr/>
          <p:nvPr/>
        </p:nvSpPr>
        <p:spPr>
          <a:xfrm>
            <a:off x="18747912" y="6123851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националистическое правительство</a:t>
            </a:r>
          </a:p>
        </p:txBody>
      </p:sp>
      <p:cxnSp>
        <p:nvCxnSpPr>
          <p:cNvPr id="521" name="Соединительная линия уступом 620">
            <a:extLst>
              <a:ext uri="{FF2B5EF4-FFF2-40B4-BE49-F238E27FC236}">
                <a16:creationId xmlns:a16="http://schemas.microsoft.com/office/drawing/2014/main" id="{374A7274-B606-453F-86B3-DC228551016F}"/>
              </a:ext>
            </a:extLst>
          </p:cNvPr>
          <p:cNvCxnSpPr>
            <a:cxnSpLocks/>
            <a:stCxn id="155" idx="2"/>
            <a:endCxn id="520" idx="0"/>
          </p:cNvCxnSpPr>
          <p:nvPr/>
        </p:nvCxnSpPr>
        <p:spPr>
          <a:xfrm rot="16200000" flipH="1">
            <a:off x="18802576" y="5715351"/>
            <a:ext cx="246499" cy="5705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Прямая со стрелкой 522">
            <a:extLst>
              <a:ext uri="{FF2B5EF4-FFF2-40B4-BE49-F238E27FC236}">
                <a16:creationId xmlns:a16="http://schemas.microsoft.com/office/drawing/2014/main" id="{DF7BDEA6-BA34-4DA5-A3EA-8A963DB17C5D}"/>
              </a:ext>
            </a:extLst>
          </p:cNvPr>
          <p:cNvCxnSpPr>
            <a:cxnSpLocks/>
            <a:stCxn id="444" idx="2"/>
            <a:endCxn id="446" idx="0"/>
          </p:cNvCxnSpPr>
          <p:nvPr/>
        </p:nvCxnSpPr>
        <p:spPr>
          <a:xfrm>
            <a:off x="20344335" y="5876563"/>
            <a:ext cx="5729" cy="26309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Прямоугольник 523">
            <a:extLst>
              <a:ext uri="{FF2B5EF4-FFF2-40B4-BE49-F238E27FC236}">
                <a16:creationId xmlns:a16="http://schemas.microsoft.com/office/drawing/2014/main" id="{6A86A5EC-75E9-4A14-A414-785C8AE54070}"/>
              </a:ext>
            </a:extLst>
          </p:cNvPr>
          <p:cNvSpPr/>
          <p:nvPr/>
        </p:nvSpPr>
        <p:spPr>
          <a:xfrm>
            <a:off x="17614696" y="770119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Предоставить гаранты Польше</a:t>
            </a:r>
          </a:p>
        </p:txBody>
      </p:sp>
      <p:cxnSp>
        <p:nvCxnSpPr>
          <p:cNvPr id="525" name="Соединительная линия уступом 595">
            <a:extLst>
              <a:ext uri="{FF2B5EF4-FFF2-40B4-BE49-F238E27FC236}">
                <a16:creationId xmlns:a16="http://schemas.microsoft.com/office/drawing/2014/main" id="{C84701DA-A622-4C41-A45F-C168263A9101}"/>
              </a:ext>
            </a:extLst>
          </p:cNvPr>
          <p:cNvCxnSpPr>
            <a:cxnSpLocks/>
            <a:stCxn id="388" idx="2"/>
            <a:endCxn id="524" idx="0"/>
          </p:cNvCxnSpPr>
          <p:nvPr/>
        </p:nvCxnSpPr>
        <p:spPr>
          <a:xfrm rot="5400000">
            <a:off x="18231367" y="7291985"/>
            <a:ext cx="255701" cy="56271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Соединительная линия уступом 595">
            <a:extLst>
              <a:ext uri="{FF2B5EF4-FFF2-40B4-BE49-F238E27FC236}">
                <a16:creationId xmlns:a16="http://schemas.microsoft.com/office/drawing/2014/main" id="{7E6E1EB1-AF20-4795-BEC4-712510C57AB8}"/>
              </a:ext>
            </a:extLst>
          </p:cNvPr>
          <p:cNvCxnSpPr>
            <a:cxnSpLocks/>
            <a:stCxn id="313" idx="2"/>
            <a:endCxn id="524" idx="0"/>
          </p:cNvCxnSpPr>
          <p:nvPr/>
        </p:nvCxnSpPr>
        <p:spPr>
          <a:xfrm rot="16200000" flipH="1">
            <a:off x="17666329" y="7289664"/>
            <a:ext cx="252660" cy="57040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620">
            <a:extLst>
              <a:ext uri="{FF2B5EF4-FFF2-40B4-BE49-F238E27FC236}">
                <a16:creationId xmlns:a16="http://schemas.microsoft.com/office/drawing/2014/main" id="{29491856-4BAC-4A92-AA27-9F39AD6B2993}"/>
              </a:ext>
            </a:extLst>
          </p:cNvPr>
          <p:cNvCxnSpPr>
            <a:cxnSpLocks/>
            <a:stCxn id="397" idx="2"/>
            <a:endCxn id="404" idx="0"/>
          </p:cNvCxnSpPr>
          <p:nvPr/>
        </p:nvCxnSpPr>
        <p:spPr>
          <a:xfrm rot="16200000" flipH="1">
            <a:off x="17100589" y="8882114"/>
            <a:ext cx="244059" cy="5487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Соединительная линия уступом 620">
            <a:extLst>
              <a:ext uri="{FF2B5EF4-FFF2-40B4-BE49-F238E27FC236}">
                <a16:creationId xmlns:a16="http://schemas.microsoft.com/office/drawing/2014/main" id="{C8E06C8B-9153-4571-89B0-8A71A4E90C40}"/>
              </a:ext>
            </a:extLst>
          </p:cNvPr>
          <p:cNvCxnSpPr>
            <a:cxnSpLocks/>
            <a:stCxn id="524" idx="2"/>
            <a:endCxn id="404" idx="0"/>
          </p:cNvCxnSpPr>
          <p:nvPr/>
        </p:nvCxnSpPr>
        <p:spPr>
          <a:xfrm rot="5400000">
            <a:off x="17268764" y="8469427"/>
            <a:ext cx="1037328" cy="580863"/>
          </a:xfrm>
          <a:prstGeom prst="bentConnector3">
            <a:avLst>
              <a:gd name="adj1" fmla="val 1244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Прямоугольник 528">
            <a:extLst>
              <a:ext uri="{FF2B5EF4-FFF2-40B4-BE49-F238E27FC236}">
                <a16:creationId xmlns:a16="http://schemas.microsoft.com/office/drawing/2014/main" id="{388ABDC5-B0A6-4D73-A224-5C52A86C69B5}"/>
              </a:ext>
            </a:extLst>
          </p:cNvPr>
          <p:cNvSpPr/>
          <p:nvPr/>
        </p:nvSpPr>
        <p:spPr>
          <a:xfrm>
            <a:off x="22804530" y="7696959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Семейный кодекс</a:t>
            </a:r>
          </a:p>
        </p:txBody>
      </p:sp>
      <p:sp>
        <p:nvSpPr>
          <p:cNvPr id="530" name="Прямоугольник 529">
            <a:extLst>
              <a:ext uri="{FF2B5EF4-FFF2-40B4-BE49-F238E27FC236}">
                <a16:creationId xmlns:a16="http://schemas.microsoft.com/office/drawing/2014/main" id="{7FA2B7F5-3681-4CB7-82B6-F48ABE651E56}"/>
              </a:ext>
            </a:extLst>
          </p:cNvPr>
          <p:cNvSpPr/>
          <p:nvPr/>
        </p:nvSpPr>
        <p:spPr>
          <a:xfrm>
            <a:off x="30813874" y="4545720"/>
            <a:ext cx="926325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cxnSp>
        <p:nvCxnSpPr>
          <p:cNvPr id="531" name="Соединительная линия уступом 595">
            <a:extLst>
              <a:ext uri="{FF2B5EF4-FFF2-40B4-BE49-F238E27FC236}">
                <a16:creationId xmlns:a16="http://schemas.microsoft.com/office/drawing/2014/main" id="{4C8D149C-EFEF-4318-ADD1-710598E809E6}"/>
              </a:ext>
            </a:extLst>
          </p:cNvPr>
          <p:cNvCxnSpPr>
            <a:cxnSpLocks/>
            <a:stCxn id="1031" idx="2"/>
            <a:endCxn id="134" idx="0"/>
          </p:cNvCxnSpPr>
          <p:nvPr/>
        </p:nvCxnSpPr>
        <p:spPr>
          <a:xfrm rot="16200000" flipH="1">
            <a:off x="23407994" y="658137"/>
            <a:ext cx="252482" cy="75226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Соединительная линия уступом 595">
            <a:extLst>
              <a:ext uri="{FF2B5EF4-FFF2-40B4-BE49-F238E27FC236}">
                <a16:creationId xmlns:a16="http://schemas.microsoft.com/office/drawing/2014/main" id="{884FEBE8-4203-4AA5-A1AE-9C9D0874988E}"/>
              </a:ext>
            </a:extLst>
          </p:cNvPr>
          <p:cNvCxnSpPr>
            <a:cxnSpLocks/>
            <a:stCxn id="1032" idx="2"/>
            <a:endCxn id="134" idx="0"/>
          </p:cNvCxnSpPr>
          <p:nvPr/>
        </p:nvCxnSpPr>
        <p:spPr>
          <a:xfrm rot="5400000">
            <a:off x="28319612" y="3269203"/>
            <a:ext cx="252483" cy="2300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Соединительная линия уступом 620">
            <a:extLst>
              <a:ext uri="{FF2B5EF4-FFF2-40B4-BE49-F238E27FC236}">
                <a16:creationId xmlns:a16="http://schemas.microsoft.com/office/drawing/2014/main" id="{2A6E3EC1-4749-4C65-9333-CADE99431D23}"/>
              </a:ext>
            </a:extLst>
          </p:cNvPr>
          <p:cNvCxnSpPr>
            <a:cxnSpLocks/>
            <a:stCxn id="1032" idx="2"/>
            <a:endCxn id="530" idx="0"/>
          </p:cNvCxnSpPr>
          <p:nvPr/>
        </p:nvCxnSpPr>
        <p:spPr>
          <a:xfrm rot="16200000" flipH="1">
            <a:off x="30310341" y="3579023"/>
            <a:ext cx="252483" cy="16809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Прямая со стрелкой 550">
            <a:extLst>
              <a:ext uri="{FF2B5EF4-FFF2-40B4-BE49-F238E27FC236}">
                <a16:creationId xmlns:a16="http://schemas.microsoft.com/office/drawing/2014/main" id="{798E5526-A1DD-400E-9BD3-E0FF2FB5485D}"/>
              </a:ext>
            </a:extLst>
          </p:cNvPr>
          <p:cNvCxnSpPr>
            <a:cxnSpLocks/>
            <a:stCxn id="325" idx="2"/>
            <a:endCxn id="341" idx="0"/>
          </p:cNvCxnSpPr>
          <p:nvPr/>
        </p:nvCxnSpPr>
        <p:spPr>
          <a:xfrm>
            <a:off x="25001195" y="6679217"/>
            <a:ext cx="154" cy="2426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Прямая соединительная линия 554">
            <a:extLst>
              <a:ext uri="{FF2B5EF4-FFF2-40B4-BE49-F238E27FC236}">
                <a16:creationId xmlns:a16="http://schemas.microsoft.com/office/drawing/2014/main" id="{CE7A0709-E2D4-4336-BCFE-3D6132DB069B}"/>
              </a:ext>
            </a:extLst>
          </p:cNvPr>
          <p:cNvCxnSpPr>
            <a:cxnSpLocks/>
            <a:stCxn id="134" idx="3"/>
            <a:endCxn id="530" idx="1"/>
          </p:cNvCxnSpPr>
          <p:nvPr/>
        </p:nvCxnSpPr>
        <p:spPr>
          <a:xfrm>
            <a:off x="27758739" y="4815720"/>
            <a:ext cx="30551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>
            <a:extLst>
              <a:ext uri="{FF2B5EF4-FFF2-40B4-BE49-F238E27FC236}">
                <a16:creationId xmlns:a16="http://schemas.microsoft.com/office/drawing/2014/main" id="{EA55F5E9-7619-49E8-AE24-42672A5E7058}"/>
              </a:ext>
            </a:extLst>
          </p:cNvPr>
          <p:cNvCxnSpPr>
            <a:cxnSpLocks/>
            <a:stCxn id="1031" idx="2"/>
            <a:endCxn id="135" idx="0"/>
          </p:cNvCxnSpPr>
          <p:nvPr/>
        </p:nvCxnSpPr>
        <p:spPr>
          <a:xfrm>
            <a:off x="19772893" y="4293238"/>
            <a:ext cx="955" cy="2563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Соединительная линия уступом 595">
            <a:extLst>
              <a:ext uri="{FF2B5EF4-FFF2-40B4-BE49-F238E27FC236}">
                <a16:creationId xmlns:a16="http://schemas.microsoft.com/office/drawing/2014/main" id="{3FD096F4-870F-4A06-887B-F5FC07A7A4F2}"/>
              </a:ext>
            </a:extLst>
          </p:cNvPr>
          <p:cNvCxnSpPr>
            <a:cxnSpLocks/>
            <a:stCxn id="507" idx="2"/>
            <a:endCxn id="514" idx="0"/>
          </p:cNvCxnSpPr>
          <p:nvPr/>
        </p:nvCxnSpPr>
        <p:spPr>
          <a:xfrm rot="16200000" flipH="1">
            <a:off x="22818533" y="5688277"/>
            <a:ext cx="255624" cy="6455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Соединительная линия уступом 595">
            <a:extLst>
              <a:ext uri="{FF2B5EF4-FFF2-40B4-BE49-F238E27FC236}">
                <a16:creationId xmlns:a16="http://schemas.microsoft.com/office/drawing/2014/main" id="{858D900A-1B03-41CF-8CB5-723845209BB7}"/>
              </a:ext>
            </a:extLst>
          </p:cNvPr>
          <p:cNvCxnSpPr>
            <a:cxnSpLocks/>
            <a:stCxn id="508" idx="2"/>
            <a:endCxn id="514" idx="0"/>
          </p:cNvCxnSpPr>
          <p:nvPr/>
        </p:nvCxnSpPr>
        <p:spPr>
          <a:xfrm rot="5400000">
            <a:off x="23427520" y="5721794"/>
            <a:ext cx="258683" cy="5754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Прямоугольник 587">
            <a:extLst>
              <a:ext uri="{FF2B5EF4-FFF2-40B4-BE49-F238E27FC236}">
                <a16:creationId xmlns:a16="http://schemas.microsoft.com/office/drawing/2014/main" id="{62F6D8B7-56CB-4C02-AF88-075DC3C40143}"/>
              </a:ext>
            </a:extLst>
          </p:cNvPr>
          <p:cNvSpPr/>
          <p:nvPr/>
        </p:nvSpPr>
        <p:spPr>
          <a:xfrm>
            <a:off x="19309730" y="17570130"/>
            <a:ext cx="2171900" cy="62628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Промка</a:t>
            </a:r>
            <a:r>
              <a:rPr lang="ru-RU" sz="700" dirty="0"/>
              <a:t> демократов и левых –</a:t>
            </a:r>
            <a:br>
              <a:rPr lang="ru-RU" sz="700" dirty="0"/>
            </a:br>
            <a:r>
              <a:rPr lang="ru-RU" sz="700" dirty="0"/>
              <a:t>Белые фокусы – те что будут в будущем использоваться и в правом древе</a:t>
            </a:r>
          </a:p>
        </p:txBody>
      </p:sp>
      <p:sp>
        <p:nvSpPr>
          <p:cNvPr id="590" name="Прямоугольник 589">
            <a:extLst>
              <a:ext uri="{FF2B5EF4-FFF2-40B4-BE49-F238E27FC236}">
                <a16:creationId xmlns:a16="http://schemas.microsoft.com/office/drawing/2014/main" id="{16237F4D-4E7D-4E0C-AE18-72472CBF25C9}"/>
              </a:ext>
            </a:extLst>
          </p:cNvPr>
          <p:cNvSpPr/>
          <p:nvPr/>
        </p:nvSpPr>
        <p:spPr>
          <a:xfrm>
            <a:off x="20986950" y="17737391"/>
            <a:ext cx="136680" cy="93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450" name="Прямоугольник 449">
            <a:extLst>
              <a:ext uri="{FF2B5EF4-FFF2-40B4-BE49-F238E27FC236}">
                <a16:creationId xmlns:a16="http://schemas.microsoft.com/office/drawing/2014/main" id="{63BD56D3-9F55-4ABF-B586-1CB38328C96D}"/>
              </a:ext>
            </a:extLst>
          </p:cNvPr>
          <p:cNvSpPr/>
          <p:nvPr/>
        </p:nvSpPr>
        <p:spPr>
          <a:xfrm>
            <a:off x="24538086" y="5325579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Разорвать оковы Народного Фронта</a:t>
            </a:r>
          </a:p>
        </p:txBody>
      </p:sp>
      <p:cxnSp>
        <p:nvCxnSpPr>
          <p:cNvPr id="534" name="Прямая со стрелкой 533">
            <a:extLst>
              <a:ext uri="{FF2B5EF4-FFF2-40B4-BE49-F238E27FC236}">
                <a16:creationId xmlns:a16="http://schemas.microsoft.com/office/drawing/2014/main" id="{23EF61EE-8F54-4846-9956-CB279B417D5E}"/>
              </a:ext>
            </a:extLst>
          </p:cNvPr>
          <p:cNvCxnSpPr>
            <a:cxnSpLocks/>
            <a:stCxn id="450" idx="2"/>
            <a:endCxn id="325" idx="0"/>
          </p:cNvCxnSpPr>
          <p:nvPr/>
        </p:nvCxnSpPr>
        <p:spPr>
          <a:xfrm flipH="1">
            <a:off x="25001195" y="5865579"/>
            <a:ext cx="54" cy="2736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>
            <a:extLst>
              <a:ext uri="{FF2B5EF4-FFF2-40B4-BE49-F238E27FC236}">
                <a16:creationId xmlns:a16="http://schemas.microsoft.com/office/drawing/2014/main" id="{4AD05856-25C9-45AA-9897-49BB8EB3772E}"/>
              </a:ext>
            </a:extLst>
          </p:cNvPr>
          <p:cNvSpPr/>
          <p:nvPr/>
        </p:nvSpPr>
        <p:spPr>
          <a:xfrm>
            <a:off x="4172990" y="534128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связи с католической церковью </a:t>
            </a:r>
            <a:r>
              <a:rPr lang="ru-RU" sz="500" dirty="0"/>
              <a:t>(Получить прощение от Папы)</a:t>
            </a:r>
            <a:endParaRPr lang="ru-RU" sz="700" dirty="0"/>
          </a:p>
        </p:txBody>
      </p:sp>
      <p:sp>
        <p:nvSpPr>
          <p:cNvPr id="535" name="Прямоугольник 534">
            <a:extLst>
              <a:ext uri="{FF2B5EF4-FFF2-40B4-BE49-F238E27FC236}">
                <a16:creationId xmlns:a16="http://schemas.microsoft.com/office/drawing/2014/main" id="{70D8B455-2F88-40B1-A772-DD67E957A2E0}"/>
              </a:ext>
            </a:extLst>
          </p:cNvPr>
          <p:cNvSpPr/>
          <p:nvPr/>
        </p:nvSpPr>
        <p:spPr>
          <a:xfrm>
            <a:off x="5890426" y="6146934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Коронация монарха</a:t>
            </a:r>
          </a:p>
        </p:txBody>
      </p:sp>
      <p:sp>
        <p:nvSpPr>
          <p:cNvPr id="536" name="Прямоугольник 535">
            <a:extLst>
              <a:ext uri="{FF2B5EF4-FFF2-40B4-BE49-F238E27FC236}">
                <a16:creationId xmlns:a16="http://schemas.microsoft.com/office/drawing/2014/main" id="{6F871743-E518-4287-BBCB-C3DCD872689D}"/>
              </a:ext>
            </a:extLst>
          </p:cNvPr>
          <p:cNvSpPr/>
          <p:nvPr/>
        </p:nvSpPr>
        <p:spPr>
          <a:xfrm>
            <a:off x="4744721" y="690131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Династия Орлеанистов</a:t>
            </a:r>
          </a:p>
        </p:txBody>
      </p:sp>
      <p:sp>
        <p:nvSpPr>
          <p:cNvPr id="537" name="Прямоугольник 536">
            <a:extLst>
              <a:ext uri="{FF2B5EF4-FFF2-40B4-BE49-F238E27FC236}">
                <a16:creationId xmlns:a16="http://schemas.microsoft.com/office/drawing/2014/main" id="{7FC36E8F-3BD0-447E-A2AE-74FE612E1317}"/>
              </a:ext>
            </a:extLst>
          </p:cNvPr>
          <p:cNvSpPr/>
          <p:nvPr/>
        </p:nvSpPr>
        <p:spPr>
          <a:xfrm>
            <a:off x="7024547" y="532557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Коронация монарха</a:t>
            </a:r>
          </a:p>
        </p:txBody>
      </p:sp>
      <p:sp>
        <p:nvSpPr>
          <p:cNvPr id="538" name="Прямоугольник 537">
            <a:extLst>
              <a:ext uri="{FF2B5EF4-FFF2-40B4-BE49-F238E27FC236}">
                <a16:creationId xmlns:a16="http://schemas.microsoft.com/office/drawing/2014/main" id="{FB76DE43-3591-4EB8-B4D0-4DB7FE87E242}"/>
              </a:ext>
            </a:extLst>
          </p:cNvPr>
          <p:cNvSpPr/>
          <p:nvPr/>
        </p:nvSpPr>
        <p:spPr>
          <a:xfrm>
            <a:off x="7024546" y="690131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Династия Легитимистов</a:t>
            </a:r>
          </a:p>
        </p:txBody>
      </p:sp>
      <p:cxnSp>
        <p:nvCxnSpPr>
          <p:cNvPr id="539" name="Прямая соединительная линия 538">
            <a:extLst>
              <a:ext uri="{FF2B5EF4-FFF2-40B4-BE49-F238E27FC236}">
                <a16:creationId xmlns:a16="http://schemas.microsoft.com/office/drawing/2014/main" id="{C7CF1001-881B-4973-B892-B4BF1ADD398A}"/>
              </a:ext>
            </a:extLst>
          </p:cNvPr>
          <p:cNvCxnSpPr>
            <a:cxnSpLocks/>
            <a:stCxn id="536" idx="3"/>
            <a:endCxn id="538" idx="1"/>
          </p:cNvCxnSpPr>
          <p:nvPr/>
        </p:nvCxnSpPr>
        <p:spPr>
          <a:xfrm>
            <a:off x="5671046" y="7171319"/>
            <a:ext cx="13535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Прямоугольник 540">
            <a:extLst>
              <a:ext uri="{FF2B5EF4-FFF2-40B4-BE49-F238E27FC236}">
                <a16:creationId xmlns:a16="http://schemas.microsoft.com/office/drawing/2014/main" id="{7F70D2E7-594E-4753-B35D-F0DE0E51CE0A}"/>
              </a:ext>
            </a:extLst>
          </p:cNvPr>
          <p:cNvSpPr/>
          <p:nvPr/>
        </p:nvSpPr>
        <p:spPr>
          <a:xfrm>
            <a:off x="25681695" y="5325862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франко-британского союза</a:t>
            </a:r>
          </a:p>
        </p:txBody>
      </p:sp>
      <p:sp>
        <p:nvSpPr>
          <p:cNvPr id="542" name="Прямоугольник 541">
            <a:extLst>
              <a:ext uri="{FF2B5EF4-FFF2-40B4-BE49-F238E27FC236}">
                <a16:creationId xmlns:a16="http://schemas.microsoft.com/office/drawing/2014/main" id="{B7ECC2EB-C596-4766-959C-881DF603A2DB}"/>
              </a:ext>
            </a:extLst>
          </p:cNvPr>
          <p:cNvSpPr/>
          <p:nvPr/>
        </p:nvSpPr>
        <p:spPr>
          <a:xfrm>
            <a:off x="26832193" y="5326632"/>
            <a:ext cx="926325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перемирие </a:t>
            </a:r>
            <a:r>
              <a:rPr lang="ru-RU" sz="700" dirty="0" err="1"/>
              <a:t>Петена</a:t>
            </a:r>
            <a:endParaRPr lang="ru-RU" sz="700" dirty="0"/>
          </a:p>
        </p:txBody>
      </p:sp>
      <p:cxnSp>
        <p:nvCxnSpPr>
          <p:cNvPr id="543" name="Прямая соединительная линия 542">
            <a:extLst>
              <a:ext uri="{FF2B5EF4-FFF2-40B4-BE49-F238E27FC236}">
                <a16:creationId xmlns:a16="http://schemas.microsoft.com/office/drawing/2014/main" id="{38D3B697-8338-4BA1-AB8F-7B3D1EFAF0BD}"/>
              </a:ext>
            </a:extLst>
          </p:cNvPr>
          <p:cNvCxnSpPr>
            <a:cxnSpLocks/>
            <a:stCxn id="541" idx="3"/>
            <a:endCxn id="542" idx="1"/>
          </p:cNvCxnSpPr>
          <p:nvPr/>
        </p:nvCxnSpPr>
        <p:spPr>
          <a:xfrm>
            <a:off x="26608020" y="5595862"/>
            <a:ext cx="224173" cy="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Соединительная линия уступом 620">
            <a:extLst>
              <a:ext uri="{FF2B5EF4-FFF2-40B4-BE49-F238E27FC236}">
                <a16:creationId xmlns:a16="http://schemas.microsoft.com/office/drawing/2014/main" id="{E77A6A4B-891C-4BF8-AFAC-F6E3AD54E2C0}"/>
              </a:ext>
            </a:extLst>
          </p:cNvPr>
          <p:cNvCxnSpPr>
            <a:cxnSpLocks/>
            <a:stCxn id="134" idx="2"/>
            <a:endCxn id="541" idx="0"/>
          </p:cNvCxnSpPr>
          <p:nvPr/>
        </p:nvCxnSpPr>
        <p:spPr>
          <a:xfrm rot="5400000">
            <a:off x="26600147" y="4630432"/>
            <a:ext cx="240142" cy="11507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единительная линия 539">
            <a:extLst>
              <a:ext uri="{FF2B5EF4-FFF2-40B4-BE49-F238E27FC236}">
                <a16:creationId xmlns:a16="http://schemas.microsoft.com/office/drawing/2014/main" id="{3824ECF7-61F0-41B0-AAB8-746153D23746}"/>
              </a:ext>
            </a:extLst>
          </p:cNvPr>
          <p:cNvCxnSpPr>
            <a:cxnSpLocks/>
            <a:stCxn id="157" idx="3"/>
            <a:endCxn id="158" idx="1"/>
          </p:cNvCxnSpPr>
          <p:nvPr/>
        </p:nvCxnSpPr>
        <p:spPr>
          <a:xfrm>
            <a:off x="30365064" y="22611944"/>
            <a:ext cx="28401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Прямоугольник 545">
            <a:extLst>
              <a:ext uri="{FF2B5EF4-FFF2-40B4-BE49-F238E27FC236}">
                <a16:creationId xmlns:a16="http://schemas.microsoft.com/office/drawing/2014/main" id="{C2134E29-0058-49CB-85F3-BCE19E4B1BF3}"/>
              </a:ext>
            </a:extLst>
          </p:cNvPr>
          <p:cNvSpPr/>
          <p:nvPr/>
        </p:nvSpPr>
        <p:spPr>
          <a:xfrm>
            <a:off x="27982691" y="532557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Перевести правительство в Африку</a:t>
            </a:r>
          </a:p>
        </p:txBody>
      </p:sp>
      <p:cxnSp>
        <p:nvCxnSpPr>
          <p:cNvPr id="547" name="Соединительная линия уступом 620">
            <a:extLst>
              <a:ext uri="{FF2B5EF4-FFF2-40B4-BE49-F238E27FC236}">
                <a16:creationId xmlns:a16="http://schemas.microsoft.com/office/drawing/2014/main" id="{80E151F8-0837-4EC1-AA8C-12569FA623DB}"/>
              </a:ext>
            </a:extLst>
          </p:cNvPr>
          <p:cNvCxnSpPr>
            <a:cxnSpLocks/>
            <a:stCxn id="134" idx="2"/>
            <a:endCxn id="546" idx="0"/>
          </p:cNvCxnSpPr>
          <p:nvPr/>
        </p:nvCxnSpPr>
        <p:spPr>
          <a:xfrm rot="16200000" flipH="1">
            <a:off x="27750786" y="4630510"/>
            <a:ext cx="239859" cy="11502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единительная линия 547">
            <a:extLst>
              <a:ext uri="{FF2B5EF4-FFF2-40B4-BE49-F238E27FC236}">
                <a16:creationId xmlns:a16="http://schemas.microsoft.com/office/drawing/2014/main" id="{3B1E9863-01EB-44E7-87E0-DAC5BB9E0345}"/>
              </a:ext>
            </a:extLst>
          </p:cNvPr>
          <p:cNvCxnSpPr>
            <a:cxnSpLocks/>
            <a:stCxn id="542" idx="3"/>
            <a:endCxn id="546" idx="1"/>
          </p:cNvCxnSpPr>
          <p:nvPr/>
        </p:nvCxnSpPr>
        <p:spPr>
          <a:xfrm flipV="1">
            <a:off x="27758518" y="5595579"/>
            <a:ext cx="224173" cy="1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Прямая со стрелкой 548">
            <a:extLst>
              <a:ext uri="{FF2B5EF4-FFF2-40B4-BE49-F238E27FC236}">
                <a16:creationId xmlns:a16="http://schemas.microsoft.com/office/drawing/2014/main" id="{051336FE-60FB-44FE-AC4C-24873109E960}"/>
              </a:ext>
            </a:extLst>
          </p:cNvPr>
          <p:cNvCxnSpPr>
            <a:cxnSpLocks/>
            <a:stCxn id="134" idx="2"/>
            <a:endCxn id="542" idx="0"/>
          </p:cNvCxnSpPr>
          <p:nvPr/>
        </p:nvCxnSpPr>
        <p:spPr>
          <a:xfrm flipH="1">
            <a:off x="27295356" y="5085720"/>
            <a:ext cx="221" cy="2409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Прямоугольник 549">
            <a:extLst>
              <a:ext uri="{FF2B5EF4-FFF2-40B4-BE49-F238E27FC236}">
                <a16:creationId xmlns:a16="http://schemas.microsoft.com/office/drawing/2014/main" id="{781CE459-87A0-4492-B880-B165197A06AE}"/>
              </a:ext>
            </a:extLst>
          </p:cNvPr>
          <p:cNvSpPr/>
          <p:nvPr/>
        </p:nvSpPr>
        <p:spPr>
          <a:xfrm>
            <a:off x="29132966" y="5334300"/>
            <a:ext cx="926325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552" name="Прямоугольник 551">
            <a:extLst>
              <a:ext uri="{FF2B5EF4-FFF2-40B4-BE49-F238E27FC236}">
                <a16:creationId xmlns:a16="http://schemas.microsoft.com/office/drawing/2014/main" id="{65F5C92C-8170-48BA-8443-8C75F729E822}"/>
              </a:ext>
            </a:extLst>
          </p:cNvPr>
          <p:cNvSpPr/>
          <p:nvPr/>
        </p:nvSpPr>
        <p:spPr>
          <a:xfrm>
            <a:off x="15906889" y="690549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объединённое правительство </a:t>
            </a:r>
            <a:r>
              <a:rPr lang="ru-RU" sz="300" dirty="0"/>
              <a:t>(если Испания условно левая или </a:t>
            </a:r>
            <a:r>
              <a:rPr lang="ru-RU" sz="300" dirty="0" err="1"/>
              <a:t>комми</a:t>
            </a:r>
            <a:r>
              <a:rPr lang="ru-RU" sz="300" dirty="0"/>
              <a:t>. Баланс сил между кортесами и парламентом </a:t>
            </a:r>
            <a:r>
              <a:rPr lang="ru-RU" sz="300" dirty="0" err="1"/>
              <a:t>франции</a:t>
            </a:r>
            <a:r>
              <a:rPr lang="ru-RU" sz="300" dirty="0"/>
              <a:t>)</a:t>
            </a:r>
            <a:endParaRPr lang="ru-RU" sz="700" dirty="0"/>
          </a:p>
        </p:txBody>
      </p:sp>
      <p:cxnSp>
        <p:nvCxnSpPr>
          <p:cNvPr id="556" name="Соединительная линия уступом 620">
            <a:extLst>
              <a:ext uri="{FF2B5EF4-FFF2-40B4-BE49-F238E27FC236}">
                <a16:creationId xmlns:a16="http://schemas.microsoft.com/office/drawing/2014/main" id="{A2E88370-0671-449A-92FD-2FEFBE22E475}"/>
              </a:ext>
            </a:extLst>
          </p:cNvPr>
          <p:cNvCxnSpPr>
            <a:cxnSpLocks/>
            <a:stCxn id="135" idx="2"/>
            <a:endCxn id="444" idx="0"/>
          </p:cNvCxnSpPr>
          <p:nvPr/>
        </p:nvCxnSpPr>
        <p:spPr>
          <a:xfrm rot="16200000" flipH="1">
            <a:off x="19935613" y="4927841"/>
            <a:ext cx="246956" cy="5704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Прямоугольник 544">
            <a:extLst>
              <a:ext uri="{FF2B5EF4-FFF2-40B4-BE49-F238E27FC236}">
                <a16:creationId xmlns:a16="http://schemas.microsoft.com/office/drawing/2014/main" id="{CAE5E28E-7281-4CB1-AA70-295BD2AF9B45}"/>
              </a:ext>
            </a:extLst>
          </p:cNvPr>
          <p:cNvSpPr/>
          <p:nvPr/>
        </p:nvSpPr>
        <p:spPr>
          <a:xfrm>
            <a:off x="14771856" y="533210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военного положения</a:t>
            </a:r>
          </a:p>
        </p:txBody>
      </p:sp>
      <p:cxnSp>
        <p:nvCxnSpPr>
          <p:cNvPr id="557" name="Соединительная линия уступом 620">
            <a:extLst>
              <a:ext uri="{FF2B5EF4-FFF2-40B4-BE49-F238E27FC236}">
                <a16:creationId xmlns:a16="http://schemas.microsoft.com/office/drawing/2014/main" id="{0B1011AD-72EA-45CD-9901-BB142EFA8539}"/>
              </a:ext>
            </a:extLst>
          </p:cNvPr>
          <p:cNvCxnSpPr>
            <a:cxnSpLocks/>
            <a:stCxn id="136" idx="2"/>
            <a:endCxn id="545" idx="0"/>
          </p:cNvCxnSpPr>
          <p:nvPr/>
        </p:nvCxnSpPr>
        <p:spPr>
          <a:xfrm rot="16200000" flipH="1">
            <a:off x="15111338" y="5208421"/>
            <a:ext cx="243966" cy="339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Соединительная линия уступом 620">
            <a:extLst>
              <a:ext uri="{FF2B5EF4-FFF2-40B4-BE49-F238E27FC236}">
                <a16:creationId xmlns:a16="http://schemas.microsoft.com/office/drawing/2014/main" id="{7EAFB095-A1C7-4212-8457-A96B7ECD2EEB}"/>
              </a:ext>
            </a:extLst>
          </p:cNvPr>
          <p:cNvCxnSpPr>
            <a:cxnSpLocks/>
            <a:stCxn id="545" idx="2"/>
            <a:endCxn id="427" idx="0"/>
          </p:cNvCxnSpPr>
          <p:nvPr/>
        </p:nvCxnSpPr>
        <p:spPr>
          <a:xfrm rot="16200000" flipH="1">
            <a:off x="15676522" y="5430598"/>
            <a:ext cx="251749" cy="11347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Прямоугольник 553">
            <a:extLst>
              <a:ext uri="{FF2B5EF4-FFF2-40B4-BE49-F238E27FC236}">
                <a16:creationId xmlns:a16="http://schemas.microsoft.com/office/drawing/2014/main" id="{E077303E-ACAB-4AC4-9C55-8CC0FB4545F5}"/>
              </a:ext>
            </a:extLst>
          </p:cNvPr>
          <p:cNvSpPr/>
          <p:nvPr/>
        </p:nvSpPr>
        <p:spPr>
          <a:xfrm>
            <a:off x="14768460" y="373813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Механика объединения пролетариата </a:t>
            </a:r>
            <a:r>
              <a:rPr lang="ru-RU" sz="100" dirty="0"/>
              <a:t>(«Пролетариат желает и требует единства. </a:t>
            </a:r>
            <a:r>
              <a:rPr lang="ru-RU" sz="100" dirty="0" err="1"/>
              <a:t>Коммуни¬сты</a:t>
            </a:r>
            <a:r>
              <a:rPr lang="ru-RU" sz="100" dirty="0"/>
              <a:t> всеми силами борются за единство и братски </a:t>
            </a:r>
            <a:r>
              <a:rPr lang="ru-RU" sz="100" dirty="0" err="1"/>
              <a:t>протя¬гивают</a:t>
            </a:r>
            <a:r>
              <a:rPr lang="ru-RU" sz="100" dirty="0"/>
              <a:t> руку всем пролетариям, для того чтобы вместе одолеть и устранить все препятствия на пути к </a:t>
            </a:r>
            <a:r>
              <a:rPr lang="ru-RU" sz="100" dirty="0" err="1"/>
              <a:t>объеди¬нению</a:t>
            </a:r>
            <a:r>
              <a:rPr lang="ru-RU" sz="100" dirty="0"/>
              <a:t> рабочего класса....Мы стремимся использовать все возможности — демонстрации, забастовки, все виды протеста,— для того чтобы осуществить нашу задачу объединения, </a:t>
            </a:r>
            <a:r>
              <a:rPr lang="ru-RU" sz="100" dirty="0" err="1"/>
              <a:t>со¬бирания</a:t>
            </a:r>
            <a:r>
              <a:rPr lang="ru-RU" sz="100" dirty="0"/>
              <a:t> сил для общей борьбы трудящихся, каковы бы ни были их убеждения и к каким бы организациям они ни </a:t>
            </a:r>
            <a:r>
              <a:rPr lang="ru-RU" sz="100" dirty="0" err="1"/>
              <a:t>принадлежали.Мы</a:t>
            </a:r>
            <a:r>
              <a:rPr lang="ru-RU" sz="100" dirty="0"/>
              <a:t> боремся за воссоздание единой Всеобщей </a:t>
            </a:r>
            <a:r>
              <a:rPr lang="ru-RU" sz="100" dirty="0" err="1"/>
              <a:t>конфе-дерации</a:t>
            </a:r>
            <a:r>
              <a:rPr lang="ru-RU" sz="100" dirty="0"/>
              <a:t> труда, за единый рабочий класс, против </a:t>
            </a:r>
            <a:r>
              <a:rPr lang="ru-RU" sz="100" dirty="0" err="1"/>
              <a:t>бур¬жуазии</a:t>
            </a:r>
            <a:r>
              <a:rPr lang="ru-RU" sz="100" dirty="0"/>
              <a:t>, за единый профсоюз и единую партию </a:t>
            </a:r>
            <a:r>
              <a:rPr lang="ru-RU" sz="100" dirty="0" err="1"/>
              <a:t>про¬летариата</a:t>
            </a:r>
            <a:r>
              <a:rPr lang="ru-RU" sz="100" dirty="0"/>
              <a:t>!»)</a:t>
            </a:r>
            <a:endParaRPr lang="ru-RU" sz="700" dirty="0"/>
          </a:p>
        </p:txBody>
      </p:sp>
      <p:sp>
        <p:nvSpPr>
          <p:cNvPr id="560" name="Прямоугольник 559">
            <a:extLst>
              <a:ext uri="{FF2B5EF4-FFF2-40B4-BE49-F238E27FC236}">
                <a16:creationId xmlns:a16="http://schemas.microsoft.com/office/drawing/2014/main" id="{663750FE-433F-432D-A295-E5B9816F7D2C}"/>
              </a:ext>
            </a:extLst>
          </p:cNvPr>
          <p:cNvSpPr/>
          <p:nvPr/>
        </p:nvSpPr>
        <p:spPr>
          <a:xfrm>
            <a:off x="4744720" y="6146934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Умеренная отмена секуляризации </a:t>
            </a:r>
            <a:r>
              <a:rPr lang="ru-RU" sz="100" dirty="0"/>
              <a:t>(В начале 20-го века «Французское действие» поддерживалось значительной частью французского епископата, но у него также были «яростные противники» , которые осуждали ошибки или призывали к его осуждению. Некоторые ценят строгую защиту догматических утверждений христианской веры)</a:t>
            </a:r>
            <a:endParaRPr lang="ru-RU" sz="700" dirty="0"/>
          </a:p>
        </p:txBody>
      </p:sp>
      <p:sp>
        <p:nvSpPr>
          <p:cNvPr id="561" name="Прямоугольник 560">
            <a:extLst>
              <a:ext uri="{FF2B5EF4-FFF2-40B4-BE49-F238E27FC236}">
                <a16:creationId xmlns:a16="http://schemas.microsoft.com/office/drawing/2014/main" id="{FB97E2DA-4BF9-4794-BD67-C012A62FB4D3}"/>
              </a:ext>
            </a:extLst>
          </p:cNvPr>
          <p:cNvSpPr/>
          <p:nvPr/>
        </p:nvSpPr>
        <p:spPr>
          <a:xfrm>
            <a:off x="3601059" y="615058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Строгое следование догматам христианской веры </a:t>
            </a:r>
            <a:r>
              <a:rPr lang="ru-RU" sz="100" dirty="0"/>
              <a:t>(Осуждение </a:t>
            </a:r>
            <a:r>
              <a:rPr lang="ru-RU" sz="100" dirty="0" err="1"/>
              <a:t>Сильона</a:t>
            </a:r>
            <a:r>
              <a:rPr lang="ru-RU" sz="100" dirty="0"/>
              <a:t> Римом в 1910 году [ 16 ] еще больше усилило интерес католиков к «Французскому действию». Движение </a:t>
            </a:r>
            <a:r>
              <a:rPr lang="ru-RU" sz="100" dirty="0" err="1"/>
              <a:t>Морраса</a:t>
            </a:r>
            <a:r>
              <a:rPr lang="ru-RU" sz="100" dirty="0"/>
              <a:t>, через христианскую веру, разделяемую его членами, и в соответствии с социальными и политическими соображениями, видит в Католической, Апостольской и Римской церкви инициатора французского политического баланса и обеспечения общественного организма здоровым </a:t>
            </a:r>
            <a:r>
              <a:rPr lang="ru-RU" sz="100" dirty="0" err="1"/>
              <a:t>французомтут</a:t>
            </a:r>
            <a:r>
              <a:rPr lang="ru-RU" sz="100" dirty="0"/>
              <a:t> школы вернутся церквям, т.е. -% к исследованиям)</a:t>
            </a:r>
            <a:endParaRPr lang="ru-RU" sz="700" dirty="0"/>
          </a:p>
        </p:txBody>
      </p:sp>
      <p:cxnSp>
        <p:nvCxnSpPr>
          <p:cNvPr id="562" name="Прямая соединительная линия 561">
            <a:extLst>
              <a:ext uri="{FF2B5EF4-FFF2-40B4-BE49-F238E27FC236}">
                <a16:creationId xmlns:a16="http://schemas.microsoft.com/office/drawing/2014/main" id="{78857B68-540B-4919-BD63-70F4BF42307A}"/>
              </a:ext>
            </a:extLst>
          </p:cNvPr>
          <p:cNvCxnSpPr>
            <a:cxnSpLocks/>
            <a:stCxn id="561" idx="3"/>
            <a:endCxn id="560" idx="1"/>
          </p:cNvCxnSpPr>
          <p:nvPr/>
        </p:nvCxnSpPr>
        <p:spPr>
          <a:xfrm flipV="1">
            <a:off x="4527384" y="6416934"/>
            <a:ext cx="217336" cy="36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Прямоугольник 562">
            <a:extLst>
              <a:ext uri="{FF2B5EF4-FFF2-40B4-BE49-F238E27FC236}">
                <a16:creationId xmlns:a16="http://schemas.microsoft.com/office/drawing/2014/main" id="{5B5B2D2E-5C7D-4263-98C1-EEBE3A7F3B6C}"/>
              </a:ext>
            </a:extLst>
          </p:cNvPr>
          <p:cNvSpPr/>
          <p:nvPr/>
        </p:nvSpPr>
        <p:spPr>
          <a:xfrm>
            <a:off x="14771857" y="690131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Подхватить флаг Коминтерна (если СССР пало или в ГВ)</a:t>
            </a:r>
          </a:p>
        </p:txBody>
      </p:sp>
      <p:sp>
        <p:nvSpPr>
          <p:cNvPr id="564" name="Прямоугольник 563">
            <a:extLst>
              <a:ext uri="{FF2B5EF4-FFF2-40B4-BE49-F238E27FC236}">
                <a16:creationId xmlns:a16="http://schemas.microsoft.com/office/drawing/2014/main" id="{B0B5F5A1-9EAE-4A9B-AA85-DA3622C63194}"/>
              </a:ext>
            </a:extLst>
          </p:cNvPr>
          <p:cNvSpPr/>
          <p:nvPr/>
        </p:nvSpPr>
        <p:spPr>
          <a:xfrm>
            <a:off x="13635638" y="690131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верность Коминтерну</a:t>
            </a:r>
          </a:p>
        </p:txBody>
      </p:sp>
      <p:cxnSp>
        <p:nvCxnSpPr>
          <p:cNvPr id="565" name="Прямая соединительная линия 564">
            <a:extLst>
              <a:ext uri="{FF2B5EF4-FFF2-40B4-BE49-F238E27FC236}">
                <a16:creationId xmlns:a16="http://schemas.microsoft.com/office/drawing/2014/main" id="{DFF972F4-4009-49C5-AFDC-DD1721AF32D1}"/>
              </a:ext>
            </a:extLst>
          </p:cNvPr>
          <p:cNvCxnSpPr>
            <a:cxnSpLocks/>
            <a:stCxn id="564" idx="3"/>
            <a:endCxn id="563" idx="1"/>
          </p:cNvCxnSpPr>
          <p:nvPr/>
        </p:nvCxnSpPr>
        <p:spPr>
          <a:xfrm>
            <a:off x="14561963" y="7171319"/>
            <a:ext cx="2098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Прямоугольник 567">
            <a:extLst>
              <a:ext uri="{FF2B5EF4-FFF2-40B4-BE49-F238E27FC236}">
                <a16:creationId xmlns:a16="http://schemas.microsoft.com/office/drawing/2014/main" id="{2D59947C-CEB7-4E97-B2BF-1D34390780CE}"/>
              </a:ext>
            </a:extLst>
          </p:cNvPr>
          <p:cNvSpPr/>
          <p:nvPr/>
        </p:nvSpPr>
        <p:spPr>
          <a:xfrm>
            <a:off x="14769599" y="613289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Запросить помощь мирового пролетариата</a:t>
            </a:r>
          </a:p>
        </p:txBody>
      </p:sp>
      <p:cxnSp>
        <p:nvCxnSpPr>
          <p:cNvPr id="569" name="Соединительная линия уступом 620">
            <a:extLst>
              <a:ext uri="{FF2B5EF4-FFF2-40B4-BE49-F238E27FC236}">
                <a16:creationId xmlns:a16="http://schemas.microsoft.com/office/drawing/2014/main" id="{A5386556-8FE4-4A28-B47E-6EDE142871D7}"/>
              </a:ext>
            </a:extLst>
          </p:cNvPr>
          <p:cNvCxnSpPr>
            <a:cxnSpLocks/>
            <a:stCxn id="545" idx="2"/>
            <a:endCxn id="431" idx="0"/>
          </p:cNvCxnSpPr>
          <p:nvPr/>
        </p:nvCxnSpPr>
        <p:spPr>
          <a:xfrm rot="5400000">
            <a:off x="14541965" y="5426168"/>
            <a:ext cx="247120" cy="11389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Прямая со стрелкой 569">
            <a:extLst>
              <a:ext uri="{FF2B5EF4-FFF2-40B4-BE49-F238E27FC236}">
                <a16:creationId xmlns:a16="http://schemas.microsoft.com/office/drawing/2014/main" id="{09620DF2-78A4-4FF9-9243-68EAF60A968D}"/>
              </a:ext>
            </a:extLst>
          </p:cNvPr>
          <p:cNvCxnSpPr>
            <a:cxnSpLocks/>
            <a:stCxn id="545" idx="2"/>
            <a:endCxn id="568" idx="0"/>
          </p:cNvCxnSpPr>
          <p:nvPr/>
        </p:nvCxnSpPr>
        <p:spPr>
          <a:xfrm flipH="1">
            <a:off x="15232762" y="5872102"/>
            <a:ext cx="2257" cy="2607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Прямая со стрелкой 574">
            <a:extLst>
              <a:ext uri="{FF2B5EF4-FFF2-40B4-BE49-F238E27FC236}">
                <a16:creationId xmlns:a16="http://schemas.microsoft.com/office/drawing/2014/main" id="{C794AE36-3D40-4D4C-9FA8-DC4CF4D47A8B}"/>
              </a:ext>
            </a:extLst>
          </p:cNvPr>
          <p:cNvCxnSpPr>
            <a:cxnSpLocks/>
            <a:stCxn id="427" idx="2"/>
            <a:endCxn id="552" idx="0"/>
          </p:cNvCxnSpPr>
          <p:nvPr/>
        </p:nvCxnSpPr>
        <p:spPr>
          <a:xfrm>
            <a:off x="16369774" y="6663851"/>
            <a:ext cx="278" cy="2416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>
            <a:extLst>
              <a:ext uri="{FF2B5EF4-FFF2-40B4-BE49-F238E27FC236}">
                <a16:creationId xmlns:a16="http://schemas.microsoft.com/office/drawing/2014/main" id="{7F4B911E-056B-4B20-B7D0-238E63ADF186}"/>
              </a:ext>
            </a:extLst>
          </p:cNvPr>
          <p:cNvCxnSpPr>
            <a:cxnSpLocks/>
            <a:stCxn id="568" idx="2"/>
            <a:endCxn id="563" idx="0"/>
          </p:cNvCxnSpPr>
          <p:nvPr/>
        </p:nvCxnSpPr>
        <p:spPr>
          <a:xfrm>
            <a:off x="15232762" y="6672894"/>
            <a:ext cx="2258" cy="2284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Прямая со стрелкой 576">
            <a:extLst>
              <a:ext uri="{FF2B5EF4-FFF2-40B4-BE49-F238E27FC236}">
                <a16:creationId xmlns:a16="http://schemas.microsoft.com/office/drawing/2014/main" id="{DB458039-F08D-4118-95C7-F9A76CD3E05B}"/>
              </a:ext>
            </a:extLst>
          </p:cNvPr>
          <p:cNvCxnSpPr>
            <a:cxnSpLocks/>
            <a:stCxn id="431" idx="2"/>
            <a:endCxn id="564" idx="0"/>
          </p:cNvCxnSpPr>
          <p:nvPr/>
        </p:nvCxnSpPr>
        <p:spPr>
          <a:xfrm>
            <a:off x="14096031" y="6659222"/>
            <a:ext cx="2770" cy="2420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Прямоугольник 577">
            <a:extLst>
              <a:ext uri="{FF2B5EF4-FFF2-40B4-BE49-F238E27FC236}">
                <a16:creationId xmlns:a16="http://schemas.microsoft.com/office/drawing/2014/main" id="{03F6AC4E-B029-451D-917D-3388A120D559}"/>
              </a:ext>
            </a:extLst>
          </p:cNvPr>
          <p:cNvSpPr/>
          <p:nvPr/>
        </p:nvSpPr>
        <p:spPr>
          <a:xfrm>
            <a:off x="15910099" y="5333968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Оказать поддержку СССР против Финляндии</a:t>
            </a:r>
          </a:p>
        </p:txBody>
      </p:sp>
      <p:cxnSp>
        <p:nvCxnSpPr>
          <p:cNvPr id="579" name="Соединительная линия уступом 620">
            <a:extLst>
              <a:ext uri="{FF2B5EF4-FFF2-40B4-BE49-F238E27FC236}">
                <a16:creationId xmlns:a16="http://schemas.microsoft.com/office/drawing/2014/main" id="{DFFE4DD1-D4A4-4F4A-8FA3-6D3ACC0269AD}"/>
              </a:ext>
            </a:extLst>
          </p:cNvPr>
          <p:cNvCxnSpPr>
            <a:cxnSpLocks/>
            <a:stCxn id="136" idx="2"/>
            <a:endCxn id="578" idx="0"/>
          </p:cNvCxnSpPr>
          <p:nvPr/>
        </p:nvCxnSpPr>
        <p:spPr>
          <a:xfrm rot="16200000" flipH="1">
            <a:off x="15679526" y="4640232"/>
            <a:ext cx="245832" cy="1141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Прямоугольник 521">
            <a:extLst>
              <a:ext uri="{FF2B5EF4-FFF2-40B4-BE49-F238E27FC236}">
                <a16:creationId xmlns:a16="http://schemas.microsoft.com/office/drawing/2014/main" id="{39B28153-3B38-4CB5-A56C-5AF74FD7C497}"/>
              </a:ext>
            </a:extLst>
          </p:cNvPr>
          <p:cNvSpPr/>
          <p:nvPr/>
        </p:nvSpPr>
        <p:spPr>
          <a:xfrm>
            <a:off x="11302488" y="6800548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комитеты народного Фронта </a:t>
            </a:r>
            <a:r>
              <a:rPr lang="ru-RU" sz="100" dirty="0"/>
              <a:t>(В строго внутренней речи, которую Жак </a:t>
            </a:r>
            <a:r>
              <a:rPr lang="ru-RU" sz="100" dirty="0" err="1"/>
              <a:t>Дюкло</a:t>
            </a:r>
            <a:r>
              <a:rPr lang="ru-RU" sz="100" dirty="0"/>
              <a:t> произнес 9 января 1936 года перед Президиумом Коминтерна, он заявил: «Мы покажем, что единство действий, что Народный фронт — это не только взаимопонимание между организациями, но и сбор масс на базе: это основной пункт, решающий вопрос всей нашей политики и (...) в той мере, в какой мы не только объединяем массы организованы в организациях Народного фронта, а всей массой, мы создадим ситуацию, когда эти массы будут бороться с нами под нашими лозунгами» 20. В тот день вопрос был решен за счет коммунистов, но они упорно инициировали создание комитетов Народного фронта и упорно, безуспешно, требовали их официальной конституции, даже спустя много времени после выборов 1936 года. не преминет перед лидерами Интернационала указать на оппозицию радикалов и социалистов, одинаково обеспокоенных риском увеличения аудитории ПК через расцвет базовых комитетов: «Более того, наши союзники ( ...) знайте, что эти комитеты Народного фронта, составленные на широкой основе, становятся и станут в силу обстоятельств, вместе с нашей работой, элементом нашей революционной политики. Вот почему основное сопротивление, с которым мы сталкиваемся в Народном фронте [курсив наш], ​​направлено на создание этих комитетов »)</a:t>
            </a:r>
            <a:endParaRPr lang="ru-RU" sz="700" dirty="0"/>
          </a:p>
        </p:txBody>
      </p:sp>
      <p:sp>
        <p:nvSpPr>
          <p:cNvPr id="553" name="Прямоугольник 552">
            <a:extLst>
              <a:ext uri="{FF2B5EF4-FFF2-40B4-BE49-F238E27FC236}">
                <a16:creationId xmlns:a16="http://schemas.microsoft.com/office/drawing/2014/main" id="{89D25839-5ED8-4845-AEF5-89F921599184}"/>
              </a:ext>
            </a:extLst>
          </p:cNvPr>
          <p:cNvSpPr/>
          <p:nvPr/>
        </p:nvSpPr>
        <p:spPr>
          <a:xfrm>
            <a:off x="12420014" y="679399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Дополнительный налог на богатство </a:t>
            </a:r>
            <a:r>
              <a:rPr lang="ru-RU" sz="200" dirty="0"/>
              <a:t>(Несмотря на отказ от их предложения о введении налога на богатство, коммунисты продолжают «читать» программу как набор мер, позволяющих «заставить богатых платить». Жак </a:t>
            </a:r>
            <a:r>
              <a:rPr lang="ru-RU" sz="200" dirty="0" err="1"/>
              <a:t>Дюкло</a:t>
            </a:r>
            <a:r>
              <a:rPr lang="ru-RU" sz="200" dirty="0"/>
              <a:t>, ответственный за организацию избирательной кампании, уточнил перед ЦК 1 апреля 1936 года , что «двести семей» представляют собой «тему, которая может позволить нам развивать всю нашу политику с ее классовым содержанием»)</a:t>
            </a:r>
            <a:endParaRPr lang="ru-RU" sz="7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50116</TotalTime>
  <Words>2612</Words>
  <Application>Microsoft Office PowerPoint</Application>
  <PresentationFormat>Произвольный</PresentationFormat>
  <Paragraphs>230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2336</cp:revision>
  <dcterms:created xsi:type="dcterms:W3CDTF">2018-10-23T08:09:21Z</dcterms:created>
  <dcterms:modified xsi:type="dcterms:W3CDTF">2024-11-10T17:57:35Z</dcterms:modified>
</cp:coreProperties>
</file>