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70" d="100"/>
          <a:sy n="170" d="100"/>
        </p:scale>
        <p:origin x="-2400" y="-434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 flipV="1">
            <a:off x="20236055" y="4023237"/>
            <a:ext cx="8896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9132965" y="375323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7171961" y="1329070"/>
            <a:ext cx="253870" cy="45944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6832414" y="454572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  <a:r>
              <a:rPr lang="ru-RU" sz="100" dirty="0"/>
              <a:t>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2073853" y="531019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культа личности Тореза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0792366" y="548179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588994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6816273" y="4818136"/>
            <a:ext cx="795218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7170477" y="2123956"/>
            <a:ext cx="256370" cy="45949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03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</a:t>
            </a:r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5400000">
            <a:off x="29060615" y="23116099"/>
            <a:ext cx="1075443" cy="607133"/>
          </a:xfrm>
          <a:prstGeom prst="bentConnector3">
            <a:avLst>
              <a:gd name="adj1" fmla="val 113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</a:t>
            </a:r>
            <a:endParaRPr lang="ru-RU" sz="100" dirty="0"/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</a:t>
            </a:r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</a:t>
            </a: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130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</a:t>
            </a: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</a:t>
            </a: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</a:t>
            </a:r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проекта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4075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</a:t>
            </a:r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3824" y="8584559"/>
            <a:ext cx="242019" cy="114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</a:t>
            </a:r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500489" y="9039675"/>
            <a:ext cx="3429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7080" y="9546483"/>
            <a:ext cx="21367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3471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</a:t>
            </a:r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08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6884" y="9663517"/>
            <a:ext cx="254373" cy="5603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120" y="8982188"/>
            <a:ext cx="1031180" cy="1146152"/>
          </a:xfrm>
          <a:prstGeom prst="bentConnector3">
            <a:avLst>
              <a:gd name="adj1" fmla="val 111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8032" y="613921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«правыми» партиями</a:t>
            </a:r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66634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8186" y="77003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05084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8186" y="69218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</a:t>
            </a:r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6352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6634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и Голландские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1523" y="611922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102036" y="5718927"/>
            <a:ext cx="242946" cy="5576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351072" y="611785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881172" y="533656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>
            <a:off x="19773848" y="5089607"/>
            <a:ext cx="4709" cy="18210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</a:t>
            </a:r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</a:t>
            </a:r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эксперименты с тяжёлой водой</a:t>
            </a:r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5886304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или </a:t>
            </a:r>
            <a:r>
              <a:rPr lang="ru-RU" sz="700" dirty="0" err="1"/>
              <a:t>Рейно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62706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450" idx="0"/>
          </p:cNvCxnSpPr>
          <p:nvPr/>
        </p:nvCxnSpPr>
        <p:spPr>
          <a:xfrm>
            <a:off x="25001195" y="5089607"/>
            <a:ext cx="54" cy="235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для рабочих</a:t>
            </a:r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67693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 flipH="1">
            <a:off x="23268247" y="6678870"/>
            <a:ext cx="879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>
          <a:xfrm>
            <a:off x="25001349" y="7461879"/>
            <a:ext cx="0" cy="2384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</a:t>
            </a:r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>
            <a:off x="20344335" y="5876563"/>
            <a:ext cx="5729" cy="2630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гаранты Польше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04530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30813874" y="454572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3407994" y="658137"/>
            <a:ext cx="252482" cy="75226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8319612" y="3269203"/>
            <a:ext cx="252483" cy="2300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30310341" y="3579023"/>
            <a:ext cx="252483" cy="16809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25" idx="2"/>
            <a:endCxn id="341" idx="0"/>
          </p:cNvCxnSpPr>
          <p:nvPr/>
        </p:nvCxnSpPr>
        <p:spPr>
          <a:xfrm>
            <a:off x="25001195" y="6679217"/>
            <a:ext cx="154" cy="242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>
            <a:off x="27758739" y="4815720"/>
            <a:ext cx="3055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450" name="Прямоугольник 449">
            <a:extLst>
              <a:ext uri="{FF2B5EF4-FFF2-40B4-BE49-F238E27FC236}">
                <a16:creationId xmlns:a16="http://schemas.microsoft.com/office/drawing/2014/main" id="{63BD56D3-9F55-4ABF-B586-1CB38328C96D}"/>
              </a:ext>
            </a:extLst>
          </p:cNvPr>
          <p:cNvSpPr/>
          <p:nvPr/>
        </p:nvSpPr>
        <p:spPr>
          <a:xfrm>
            <a:off x="24538086" y="53255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Разорвать оковы Народного Фронта</a:t>
            </a:r>
          </a:p>
        </p:txBody>
      </p:sp>
      <p:cxnSp>
        <p:nvCxnSpPr>
          <p:cNvPr id="534" name="Прямая со стрелкой 533">
            <a:extLst>
              <a:ext uri="{FF2B5EF4-FFF2-40B4-BE49-F238E27FC236}">
                <a16:creationId xmlns:a16="http://schemas.microsoft.com/office/drawing/2014/main" id="{23EF61EE-8F54-4846-9956-CB279B417D5E}"/>
              </a:ext>
            </a:extLst>
          </p:cNvPr>
          <p:cNvCxnSpPr>
            <a:cxnSpLocks/>
            <a:stCxn id="450" idx="2"/>
            <a:endCxn id="325" idx="0"/>
          </p:cNvCxnSpPr>
          <p:nvPr/>
        </p:nvCxnSpPr>
        <p:spPr>
          <a:xfrm flipH="1">
            <a:off x="25001195" y="5865579"/>
            <a:ext cx="54" cy="273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4AD05856-25C9-45AA-9897-49BB8EB3772E}"/>
              </a:ext>
            </a:extLst>
          </p:cNvPr>
          <p:cNvSpPr/>
          <p:nvPr/>
        </p:nvSpPr>
        <p:spPr>
          <a:xfrm>
            <a:off x="4172990" y="534128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связи с католической церковью </a:t>
            </a:r>
            <a:r>
              <a:rPr lang="ru-RU" sz="500" dirty="0"/>
              <a:t>(Получить прощение от Папы)</a:t>
            </a:r>
            <a:endParaRPr lang="ru-RU" sz="700" dirty="0"/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70D8B455-2F88-40B1-A772-DD67E957A2E0}"/>
              </a:ext>
            </a:extLst>
          </p:cNvPr>
          <p:cNvSpPr/>
          <p:nvPr/>
        </p:nvSpPr>
        <p:spPr>
          <a:xfrm>
            <a:off x="5890426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6F871743-E518-4287-BBCB-C3DCD872689D}"/>
              </a:ext>
            </a:extLst>
          </p:cNvPr>
          <p:cNvSpPr/>
          <p:nvPr/>
        </p:nvSpPr>
        <p:spPr>
          <a:xfrm>
            <a:off x="4744721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Орлеанистов</a:t>
            </a:r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7FC36E8F-3BD0-447E-A2AE-74FE612E1317}"/>
              </a:ext>
            </a:extLst>
          </p:cNvPr>
          <p:cNvSpPr/>
          <p:nvPr/>
        </p:nvSpPr>
        <p:spPr>
          <a:xfrm>
            <a:off x="7024547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FB76DE43-3591-4EB8-B4D0-4DB7FE87E242}"/>
              </a:ext>
            </a:extLst>
          </p:cNvPr>
          <p:cNvSpPr/>
          <p:nvPr/>
        </p:nvSpPr>
        <p:spPr>
          <a:xfrm>
            <a:off x="7024546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Легитимистов</a:t>
            </a:r>
          </a:p>
        </p:txBody>
      </p: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C7CF1001-881B-4973-B892-B4BF1ADD398A}"/>
              </a:ext>
            </a:extLst>
          </p:cNvPr>
          <p:cNvCxnSpPr>
            <a:cxnSpLocks/>
            <a:stCxn id="536" idx="3"/>
            <a:endCxn id="538" idx="1"/>
          </p:cNvCxnSpPr>
          <p:nvPr/>
        </p:nvCxnSpPr>
        <p:spPr>
          <a:xfrm>
            <a:off x="5671046" y="7171319"/>
            <a:ext cx="135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F70D2E7-594E-4753-B35D-F0DE0E51CE0A}"/>
              </a:ext>
            </a:extLst>
          </p:cNvPr>
          <p:cNvSpPr/>
          <p:nvPr/>
        </p:nvSpPr>
        <p:spPr>
          <a:xfrm>
            <a:off x="25681695" y="532586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франко-британского союза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B7ECC2EB-C596-4766-959C-881DF603A2DB}"/>
              </a:ext>
            </a:extLst>
          </p:cNvPr>
          <p:cNvSpPr/>
          <p:nvPr/>
        </p:nvSpPr>
        <p:spPr>
          <a:xfrm>
            <a:off x="26832193" y="5326632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перемирие </a:t>
            </a:r>
            <a:r>
              <a:rPr lang="ru-RU" sz="700" dirty="0" err="1"/>
              <a:t>Петена</a:t>
            </a:r>
            <a:endParaRPr lang="ru-RU" sz="700" dirty="0"/>
          </a:p>
        </p:txBody>
      </p: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38D3B697-8338-4BA1-AB8F-7B3D1EFAF0BD}"/>
              </a:ext>
            </a:extLst>
          </p:cNvPr>
          <p:cNvCxnSpPr>
            <a:cxnSpLocks/>
            <a:stCxn id="541" idx="3"/>
            <a:endCxn id="542" idx="1"/>
          </p:cNvCxnSpPr>
          <p:nvPr/>
        </p:nvCxnSpPr>
        <p:spPr>
          <a:xfrm>
            <a:off x="26608020" y="5595862"/>
            <a:ext cx="224173" cy="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620">
            <a:extLst>
              <a:ext uri="{FF2B5EF4-FFF2-40B4-BE49-F238E27FC236}">
                <a16:creationId xmlns:a16="http://schemas.microsoft.com/office/drawing/2014/main" id="{E77A6A4B-891C-4BF8-AFAC-F6E3AD54E2C0}"/>
              </a:ext>
            </a:extLst>
          </p:cNvPr>
          <p:cNvCxnSpPr>
            <a:cxnSpLocks/>
            <a:stCxn id="134" idx="2"/>
            <a:endCxn id="541" idx="0"/>
          </p:cNvCxnSpPr>
          <p:nvPr/>
        </p:nvCxnSpPr>
        <p:spPr>
          <a:xfrm rot="5400000">
            <a:off x="26600147" y="4630432"/>
            <a:ext cx="240142" cy="11507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3824ECF7-61F0-41B0-AAB8-746153D23746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30365064" y="22611944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C2134E29-0058-49CB-85F3-BCE19E4B1BF3}"/>
              </a:ext>
            </a:extLst>
          </p:cNvPr>
          <p:cNvSpPr/>
          <p:nvPr/>
        </p:nvSpPr>
        <p:spPr>
          <a:xfrm>
            <a:off x="27982691" y="532557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Перевести правительство в Африку</a:t>
            </a:r>
          </a:p>
        </p:txBody>
      </p:sp>
      <p:cxnSp>
        <p:nvCxnSpPr>
          <p:cNvPr id="547" name="Соединительная линия уступом 620">
            <a:extLst>
              <a:ext uri="{FF2B5EF4-FFF2-40B4-BE49-F238E27FC236}">
                <a16:creationId xmlns:a16="http://schemas.microsoft.com/office/drawing/2014/main" id="{80E151F8-0837-4EC1-AA8C-12569FA623DB}"/>
              </a:ext>
            </a:extLst>
          </p:cNvPr>
          <p:cNvCxnSpPr>
            <a:cxnSpLocks/>
            <a:stCxn id="134" idx="2"/>
            <a:endCxn id="546" idx="0"/>
          </p:cNvCxnSpPr>
          <p:nvPr/>
        </p:nvCxnSpPr>
        <p:spPr>
          <a:xfrm rot="16200000" flipH="1">
            <a:off x="27750786" y="4630510"/>
            <a:ext cx="239859" cy="11502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3B1E9863-01EB-44E7-87E0-DAC5BB9E0345}"/>
              </a:ext>
            </a:extLst>
          </p:cNvPr>
          <p:cNvCxnSpPr>
            <a:cxnSpLocks/>
            <a:stCxn id="542" idx="3"/>
            <a:endCxn id="546" idx="1"/>
          </p:cNvCxnSpPr>
          <p:nvPr/>
        </p:nvCxnSpPr>
        <p:spPr>
          <a:xfrm flipV="1">
            <a:off x="27758518" y="5595579"/>
            <a:ext cx="224173" cy="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Прямая со стрелкой 548">
            <a:extLst>
              <a:ext uri="{FF2B5EF4-FFF2-40B4-BE49-F238E27FC236}">
                <a16:creationId xmlns:a16="http://schemas.microsoft.com/office/drawing/2014/main" id="{051336FE-60FB-44FE-AC4C-24873109E960}"/>
              </a:ext>
            </a:extLst>
          </p:cNvPr>
          <p:cNvCxnSpPr>
            <a:cxnSpLocks/>
            <a:stCxn id="134" idx="2"/>
            <a:endCxn id="542" idx="0"/>
          </p:cNvCxnSpPr>
          <p:nvPr/>
        </p:nvCxnSpPr>
        <p:spPr>
          <a:xfrm flipH="1">
            <a:off x="27295356" y="5085720"/>
            <a:ext cx="221" cy="24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>
            <a:extLst>
              <a:ext uri="{FF2B5EF4-FFF2-40B4-BE49-F238E27FC236}">
                <a16:creationId xmlns:a16="http://schemas.microsoft.com/office/drawing/2014/main" id="{781CE459-87A0-4492-B880-B165197A06AE}"/>
              </a:ext>
            </a:extLst>
          </p:cNvPr>
          <p:cNvSpPr/>
          <p:nvPr/>
        </p:nvSpPr>
        <p:spPr>
          <a:xfrm>
            <a:off x="29132966" y="533430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552" name="Прямоугольник 551">
            <a:extLst>
              <a:ext uri="{FF2B5EF4-FFF2-40B4-BE49-F238E27FC236}">
                <a16:creationId xmlns:a16="http://schemas.microsoft.com/office/drawing/2014/main" id="{65F5C92C-8170-48BA-8443-8C75F729E822}"/>
              </a:ext>
            </a:extLst>
          </p:cNvPr>
          <p:cNvSpPr/>
          <p:nvPr/>
        </p:nvSpPr>
        <p:spPr>
          <a:xfrm>
            <a:off x="15906889" y="690549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помощь мирового пролетариата</a:t>
            </a:r>
          </a:p>
        </p:txBody>
      </p:sp>
      <p:cxnSp>
        <p:nvCxnSpPr>
          <p:cNvPr id="553" name="Соединительная линия уступом 595">
            <a:extLst>
              <a:ext uri="{FF2B5EF4-FFF2-40B4-BE49-F238E27FC236}">
                <a16:creationId xmlns:a16="http://schemas.microsoft.com/office/drawing/2014/main" id="{11AF9684-AFA4-4AC5-AF90-0242553869E6}"/>
              </a:ext>
            </a:extLst>
          </p:cNvPr>
          <p:cNvCxnSpPr>
            <a:cxnSpLocks/>
            <a:stCxn id="427" idx="2"/>
            <a:endCxn id="552" idx="0"/>
          </p:cNvCxnSpPr>
          <p:nvPr/>
        </p:nvCxnSpPr>
        <p:spPr>
          <a:xfrm rot="5400000">
            <a:off x="16534234" y="6495041"/>
            <a:ext cx="246270" cy="57463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620">
            <a:extLst>
              <a:ext uri="{FF2B5EF4-FFF2-40B4-BE49-F238E27FC236}">
                <a16:creationId xmlns:a16="http://schemas.microsoft.com/office/drawing/2014/main" id="{A2E88370-0671-449A-92FD-2FEFBE22E475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 rot="16200000" flipH="1">
            <a:off x="19935613" y="4927841"/>
            <a:ext cx="246956" cy="5704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95">
            <a:extLst>
              <a:ext uri="{FF2B5EF4-FFF2-40B4-BE49-F238E27FC236}">
                <a16:creationId xmlns:a16="http://schemas.microsoft.com/office/drawing/2014/main" id="{B526279D-1935-4AFA-9367-9B17B6AB97E5}"/>
              </a:ext>
            </a:extLst>
          </p:cNvPr>
          <p:cNvCxnSpPr>
            <a:cxnSpLocks/>
            <a:stCxn id="431" idx="2"/>
            <a:endCxn id="552" idx="0"/>
          </p:cNvCxnSpPr>
          <p:nvPr/>
        </p:nvCxnSpPr>
        <p:spPr>
          <a:xfrm rot="16200000" flipH="1">
            <a:off x="15968323" y="6503764"/>
            <a:ext cx="247640" cy="5558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>
            <a:extLst>
              <a:ext uri="{FF2B5EF4-FFF2-40B4-BE49-F238E27FC236}">
                <a16:creationId xmlns:a16="http://schemas.microsoft.com/office/drawing/2014/main" id="{CAE5E28E-7281-4CB1-AA70-295BD2AF9B45}"/>
              </a:ext>
            </a:extLst>
          </p:cNvPr>
          <p:cNvSpPr/>
          <p:nvPr/>
        </p:nvSpPr>
        <p:spPr>
          <a:xfrm>
            <a:off x="15913098" y="53320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557" name="Соединительная линия уступом 620">
            <a:extLst>
              <a:ext uri="{FF2B5EF4-FFF2-40B4-BE49-F238E27FC236}">
                <a16:creationId xmlns:a16="http://schemas.microsoft.com/office/drawing/2014/main" id="{0B1011AD-72EA-45CD-9901-BB142EFA8539}"/>
              </a:ext>
            </a:extLst>
          </p:cNvPr>
          <p:cNvCxnSpPr>
            <a:cxnSpLocks/>
            <a:stCxn id="136" idx="2"/>
            <a:endCxn id="545" idx="0"/>
          </p:cNvCxnSpPr>
          <p:nvPr/>
        </p:nvCxnSpPr>
        <p:spPr>
          <a:xfrm rot="16200000" flipH="1">
            <a:off x="15682002" y="4637757"/>
            <a:ext cx="243881" cy="114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Соединительная линия уступом 620">
            <a:extLst>
              <a:ext uri="{FF2B5EF4-FFF2-40B4-BE49-F238E27FC236}">
                <a16:creationId xmlns:a16="http://schemas.microsoft.com/office/drawing/2014/main" id="{8BC60B3B-F150-4CB5-995E-43D2639518C4}"/>
              </a:ext>
            </a:extLst>
          </p:cNvPr>
          <p:cNvCxnSpPr>
            <a:cxnSpLocks/>
            <a:stCxn id="545" idx="2"/>
            <a:endCxn id="431" idx="0"/>
          </p:cNvCxnSpPr>
          <p:nvPr/>
        </p:nvCxnSpPr>
        <p:spPr>
          <a:xfrm rot="5400000">
            <a:off x="15972330" y="5713922"/>
            <a:ext cx="245836" cy="5620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620">
            <a:extLst>
              <a:ext uri="{FF2B5EF4-FFF2-40B4-BE49-F238E27FC236}">
                <a16:creationId xmlns:a16="http://schemas.microsoft.com/office/drawing/2014/main" id="{7EAFB095-A1C7-4212-8457-A96B7ECD2EEB}"/>
              </a:ext>
            </a:extLst>
          </p:cNvPr>
          <p:cNvCxnSpPr>
            <a:cxnSpLocks/>
            <a:stCxn id="545" idx="2"/>
            <a:endCxn id="427" idx="0"/>
          </p:cNvCxnSpPr>
          <p:nvPr/>
        </p:nvCxnSpPr>
        <p:spPr>
          <a:xfrm rot="16200000" flipH="1">
            <a:off x="16536870" y="5711407"/>
            <a:ext cx="247206" cy="5684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Прямоугольник 553">
            <a:extLst>
              <a:ext uri="{FF2B5EF4-FFF2-40B4-BE49-F238E27FC236}">
                <a16:creationId xmlns:a16="http://schemas.microsoft.com/office/drawing/2014/main" id="{E077303E-ACAB-4AC4-9C55-8CC0FB4545F5}"/>
              </a:ext>
            </a:extLst>
          </p:cNvPr>
          <p:cNvSpPr/>
          <p:nvPr/>
        </p:nvSpPr>
        <p:spPr>
          <a:xfrm>
            <a:off x="14768460" y="373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Механика объединения пролетариата </a:t>
            </a:r>
            <a:r>
              <a:rPr lang="ru-RU" sz="100" dirty="0"/>
              <a:t>(«Пролетариат желает и требует единства. </a:t>
            </a:r>
            <a:r>
              <a:rPr lang="ru-RU" sz="100" dirty="0" err="1"/>
              <a:t>Коммуни¬сты</a:t>
            </a:r>
            <a:r>
              <a:rPr lang="ru-RU" sz="100" dirty="0"/>
              <a:t> всеми силами борются за единство и братски </a:t>
            </a:r>
            <a:r>
              <a:rPr lang="ru-RU" sz="100" dirty="0" err="1"/>
              <a:t>протя¬гивают</a:t>
            </a:r>
            <a:r>
              <a:rPr lang="ru-RU" sz="100" dirty="0"/>
              <a:t> руку всем пролетариям, для того чтобы вместе одолеть и устранить все препятствия на пути к </a:t>
            </a:r>
            <a:r>
              <a:rPr lang="ru-RU" sz="100" dirty="0" err="1"/>
              <a:t>объеди¬нению</a:t>
            </a:r>
            <a:r>
              <a:rPr lang="ru-RU" sz="100" dirty="0"/>
              <a:t> рабочего класса....Мы стремимся использовать все возможности — демонстрации, забастовки, все виды протеста,— для того чтобы осуществить нашу задачу объединения, </a:t>
            </a:r>
            <a:r>
              <a:rPr lang="ru-RU" sz="100" dirty="0" err="1"/>
              <a:t>со¬бирания</a:t>
            </a:r>
            <a:r>
              <a:rPr lang="ru-RU" sz="100" dirty="0"/>
              <a:t> сил для общей борьбы трудящихся, каковы бы ни были их убеждения и к каким бы организациям они ни </a:t>
            </a:r>
            <a:r>
              <a:rPr lang="ru-RU" sz="100" dirty="0" err="1"/>
              <a:t>принадлежали.Мы</a:t>
            </a:r>
            <a:r>
              <a:rPr lang="ru-RU" sz="100" dirty="0"/>
              <a:t> боремся за воссоздание единой Всеобщей </a:t>
            </a:r>
            <a:r>
              <a:rPr lang="ru-RU" sz="100" dirty="0" err="1"/>
              <a:t>конфе-дерации</a:t>
            </a:r>
            <a:r>
              <a:rPr lang="ru-RU" sz="100" dirty="0"/>
              <a:t> труда, за единый рабочий класс, против </a:t>
            </a:r>
            <a:r>
              <a:rPr lang="ru-RU" sz="100" dirty="0" err="1"/>
              <a:t>бур¬жуазии</a:t>
            </a:r>
            <a:r>
              <a:rPr lang="ru-RU" sz="100" dirty="0"/>
              <a:t>, за единый профсоюз и единую партию </a:t>
            </a:r>
            <a:r>
              <a:rPr lang="ru-RU" sz="100" dirty="0" err="1"/>
              <a:t>про¬летариата</a:t>
            </a:r>
            <a:r>
              <a:rPr lang="ru-RU" sz="100" dirty="0"/>
              <a:t>!»)</a:t>
            </a:r>
            <a:endParaRPr lang="ru-RU" sz="700" dirty="0"/>
          </a:p>
        </p:txBody>
      </p:sp>
      <p:sp>
        <p:nvSpPr>
          <p:cNvPr id="560" name="Прямоугольник 559">
            <a:extLst>
              <a:ext uri="{FF2B5EF4-FFF2-40B4-BE49-F238E27FC236}">
                <a16:creationId xmlns:a16="http://schemas.microsoft.com/office/drawing/2014/main" id="{663750FE-433F-432D-A295-E5B9816F7D2C}"/>
              </a:ext>
            </a:extLst>
          </p:cNvPr>
          <p:cNvSpPr/>
          <p:nvPr/>
        </p:nvSpPr>
        <p:spPr>
          <a:xfrm>
            <a:off x="4744720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Умеренная отмена секуляризации </a:t>
            </a:r>
            <a:r>
              <a:rPr lang="ru-RU" sz="100" dirty="0"/>
              <a:t>(В начале 20-го века «Французское действие» поддерживалось значительной частью французского епископата, но у него также были «яростные противники» , которые осуждали ошибки или призывали к его осуждению. Некоторые ценят строгую защиту догматических утверждений христианской веры)</a:t>
            </a:r>
            <a:endParaRPr lang="ru-RU" sz="700" dirty="0"/>
          </a:p>
        </p:txBody>
      </p: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FB97E2DA-4BF9-4794-BD67-C012A62FB4D3}"/>
              </a:ext>
            </a:extLst>
          </p:cNvPr>
          <p:cNvSpPr/>
          <p:nvPr/>
        </p:nvSpPr>
        <p:spPr>
          <a:xfrm>
            <a:off x="3601059" y="61505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Строгое следование догматам христианской веры </a:t>
            </a:r>
            <a:r>
              <a:rPr lang="ru-RU" sz="100" dirty="0"/>
              <a:t>(Осуждение </a:t>
            </a:r>
            <a:r>
              <a:rPr lang="ru-RU" sz="100" dirty="0" err="1"/>
              <a:t>Сильона</a:t>
            </a:r>
            <a:r>
              <a:rPr lang="ru-RU" sz="100" dirty="0"/>
              <a:t> Римом в 1910 году [ 16 ] еще больше усилило интерес католиков к «Французскому действию». Движение </a:t>
            </a:r>
            <a:r>
              <a:rPr lang="ru-RU" sz="100" dirty="0" err="1"/>
              <a:t>Морраса</a:t>
            </a:r>
            <a:r>
              <a:rPr lang="ru-RU" sz="100" dirty="0"/>
              <a:t>, через христианскую веру, разделяемую его членами, и в соответствии с социальными и политическими соображениями, видит в Католической, Апостольской и Римской церкви инициатора французского политического баланса и обеспечения общественного организма здоровым </a:t>
            </a:r>
            <a:r>
              <a:rPr lang="ru-RU" sz="100" dirty="0" err="1"/>
              <a:t>французомтут</a:t>
            </a:r>
            <a:r>
              <a:rPr lang="ru-RU" sz="100" dirty="0"/>
              <a:t> школы вернутся церквям, т.е. -% к исследованиям)</a:t>
            </a:r>
            <a:endParaRPr lang="ru-RU" sz="700" dirty="0"/>
          </a:p>
        </p:txBody>
      </p:sp>
      <p:cxnSp>
        <p:nvCxnSpPr>
          <p:cNvPr id="562" name="Прямая соединительная линия 561">
            <a:extLst>
              <a:ext uri="{FF2B5EF4-FFF2-40B4-BE49-F238E27FC236}">
                <a16:creationId xmlns:a16="http://schemas.microsoft.com/office/drawing/2014/main" id="{78857B68-540B-4919-BD63-70F4BF42307A}"/>
              </a:ext>
            </a:extLst>
          </p:cNvPr>
          <p:cNvCxnSpPr>
            <a:cxnSpLocks/>
            <a:stCxn id="561" idx="3"/>
            <a:endCxn id="560" idx="1"/>
          </p:cNvCxnSpPr>
          <p:nvPr/>
        </p:nvCxnSpPr>
        <p:spPr>
          <a:xfrm flipV="1">
            <a:off x="4527384" y="6416934"/>
            <a:ext cx="217336" cy="36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50020</TotalTime>
  <Words>2497</Words>
  <Application>Microsoft Office PowerPoint</Application>
  <PresentationFormat>Произвольный</PresentationFormat>
  <Paragraphs>224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2330</cp:revision>
  <dcterms:created xsi:type="dcterms:W3CDTF">2018-10-23T08:09:21Z</dcterms:created>
  <dcterms:modified xsi:type="dcterms:W3CDTF">2024-05-08T10:25:57Z</dcterms:modified>
</cp:coreProperties>
</file>