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6374" autoAdjust="0"/>
  </p:normalViewPr>
  <p:slideViewPr>
    <p:cSldViewPr snapToGrid="0">
      <p:cViewPr>
        <p:scale>
          <a:sx n="70" d="100"/>
          <a:sy n="70" d="100"/>
        </p:scale>
        <p:origin x="-11532" y="-554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6" Type="http://schemas.openxmlformats.org/officeDocument/2006/relationships/image" Target="../media/image14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102" Type="http://schemas.openxmlformats.org/officeDocument/2006/relationships/image" Target="../media/image100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59" Type="http://schemas.openxmlformats.org/officeDocument/2006/relationships/image" Target="../media/image57.png"/><Relationship Id="rId103" Type="http://schemas.openxmlformats.org/officeDocument/2006/relationships/image" Target="../media/image101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94" Type="http://schemas.openxmlformats.org/officeDocument/2006/relationships/image" Target="../media/image92.png"/><Relationship Id="rId99" Type="http://schemas.openxmlformats.org/officeDocument/2006/relationships/image" Target="../media/image97.png"/><Relationship Id="rId101" Type="http://schemas.openxmlformats.org/officeDocument/2006/relationships/image" Target="../media/image9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97" Type="http://schemas.openxmlformats.org/officeDocument/2006/relationships/image" Target="../media/image95.png"/><Relationship Id="rId104" Type="http://schemas.openxmlformats.org/officeDocument/2006/relationships/image" Target="../media/image102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Relationship Id="rId100" Type="http://schemas.openxmlformats.org/officeDocument/2006/relationships/image" Target="../media/image98.png"/><Relationship Id="rId105" Type="http://schemas.openxmlformats.org/officeDocument/2006/relationships/image" Target="../media/image103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93" Type="http://schemas.openxmlformats.org/officeDocument/2006/relationships/image" Target="../media/image91.png"/><Relationship Id="rId98" Type="http://schemas.openxmlformats.org/officeDocument/2006/relationships/image" Target="../media/image96.png"/><Relationship Id="rId3" Type="http://schemas.openxmlformats.org/officeDocument/2006/relationships/image" Target="../media/image1.png"/><Relationship Id="rId25" Type="http://schemas.openxmlformats.org/officeDocument/2006/relationships/image" Target="../media/image23.png"/><Relationship Id="rId46" Type="http://schemas.openxmlformats.org/officeDocument/2006/relationships/image" Target="../media/image44.png"/><Relationship Id="rId67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Прямоугольник 680"/>
          <p:cNvSpPr/>
          <p:nvPr/>
        </p:nvSpPr>
        <p:spPr>
          <a:xfrm>
            <a:off x="3251034" y="2072591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2197866" y="2072364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2" name="Прямоугольник 661"/>
          <p:cNvSpPr/>
          <p:nvPr/>
        </p:nvSpPr>
        <p:spPr>
          <a:xfrm>
            <a:off x="38560872" y="1483452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3" name="Прямоугольник 662"/>
          <p:cNvSpPr/>
          <p:nvPr/>
        </p:nvSpPr>
        <p:spPr>
          <a:xfrm>
            <a:off x="37507704" y="14832252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4" name="Прямоугольник 653"/>
          <p:cNvSpPr/>
          <p:nvPr/>
        </p:nvSpPr>
        <p:spPr>
          <a:xfrm>
            <a:off x="38563029" y="13304590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1" name="Прямоугольник 660"/>
          <p:cNvSpPr/>
          <p:nvPr/>
        </p:nvSpPr>
        <p:spPr>
          <a:xfrm>
            <a:off x="37508619" y="13302318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9" name="Прямоугольник 458"/>
          <p:cNvSpPr/>
          <p:nvPr/>
        </p:nvSpPr>
        <p:spPr>
          <a:xfrm>
            <a:off x="15854538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0" name="Прямоугольник 459"/>
          <p:cNvSpPr/>
          <p:nvPr/>
        </p:nvSpPr>
        <p:spPr>
          <a:xfrm>
            <a:off x="14801370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7" name="Прямоугольник 456"/>
          <p:cNvSpPr/>
          <p:nvPr/>
        </p:nvSpPr>
        <p:spPr>
          <a:xfrm>
            <a:off x="13657252" y="1335231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8" name="Прямоугольник 457"/>
          <p:cNvSpPr/>
          <p:nvPr/>
        </p:nvSpPr>
        <p:spPr>
          <a:xfrm>
            <a:off x="12604084" y="1335003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5" name="Прямоугольник 454"/>
          <p:cNvSpPr/>
          <p:nvPr/>
        </p:nvSpPr>
        <p:spPr>
          <a:xfrm>
            <a:off x="11405375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6" name="Прямоугольник 455"/>
          <p:cNvSpPr/>
          <p:nvPr/>
        </p:nvSpPr>
        <p:spPr>
          <a:xfrm>
            <a:off x="10352207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3" name="Прямоугольник 272"/>
          <p:cNvSpPr/>
          <p:nvPr/>
        </p:nvSpPr>
        <p:spPr>
          <a:xfrm>
            <a:off x="16999167" y="9967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5" name="Прямоугольник 274"/>
          <p:cNvSpPr/>
          <p:nvPr/>
        </p:nvSpPr>
        <p:spPr>
          <a:xfrm>
            <a:off x="15945999" y="9965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14750896" y="994639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697728" y="994412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7" name="Прямоугольник 266"/>
          <p:cNvSpPr/>
          <p:nvPr/>
        </p:nvSpPr>
        <p:spPr>
          <a:xfrm>
            <a:off x="12569747" y="996539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9" name="Прямоугольник 268"/>
          <p:cNvSpPr/>
          <p:nvPr/>
        </p:nvSpPr>
        <p:spPr>
          <a:xfrm>
            <a:off x="11516579" y="996312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5" name="Прямоугольник 264"/>
          <p:cNvSpPr/>
          <p:nvPr/>
        </p:nvSpPr>
        <p:spPr>
          <a:xfrm>
            <a:off x="14750897" y="821487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6" name="Прямоугольник 265"/>
          <p:cNvSpPr/>
          <p:nvPr/>
        </p:nvSpPr>
        <p:spPr>
          <a:xfrm>
            <a:off x="13697729" y="821259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22440824" y="1414191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/>
              <a:t>189 фокусов</a:t>
            </a:r>
            <a:endParaRPr lang="en-US" sz="2400" b="1" dirty="0"/>
          </a:p>
        </p:txBody>
      </p:sp>
      <p:sp>
        <p:nvSpPr>
          <p:cNvPr id="216" name="Прямоугольник 215"/>
          <p:cNvSpPr/>
          <p:nvPr/>
        </p:nvSpPr>
        <p:spPr>
          <a:xfrm>
            <a:off x="38892490" y="241276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</a:t>
            </a:r>
            <a:r>
              <a:rPr lang="en-US" sz="1400" dirty="0"/>
              <a:t>  «</a:t>
            </a:r>
            <a:r>
              <a:rPr lang="en-US" sz="1400" dirty="0" err="1"/>
              <a:t>Dabaing</a:t>
            </a:r>
            <a:r>
              <a:rPr lang="en-US" sz="1400" dirty="0"/>
              <a:t>»</a:t>
            </a:r>
            <a:endParaRPr lang="ru-RU" sz="1400" dirty="0"/>
          </a:p>
        </p:txBody>
      </p:sp>
      <p:cxnSp>
        <p:nvCxnSpPr>
          <p:cNvPr id="218" name="Соединительная линия уступом 217"/>
          <p:cNvCxnSpPr>
            <a:stCxn id="216" idx="2"/>
            <a:endCxn id="224" idx="0"/>
          </p:cNvCxnSpPr>
          <p:nvPr/>
        </p:nvCxnSpPr>
        <p:spPr>
          <a:xfrm rot="5400000">
            <a:off x="38559291" y="24294567"/>
            <a:ext cx="478119" cy="2304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216" idx="2"/>
            <a:endCxn id="229" idx="0"/>
          </p:cNvCxnSpPr>
          <p:nvPr/>
        </p:nvCxnSpPr>
        <p:spPr>
          <a:xfrm>
            <a:off x="39950449" y="25207607"/>
            <a:ext cx="4547" cy="19952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36588291" y="256857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«</a:t>
            </a:r>
            <a:r>
              <a:rPr lang="ru-RU" sz="1400" dirty="0" err="1"/>
              <a:t>Akyab</a:t>
            </a:r>
            <a:r>
              <a:rPr lang="ru-RU" sz="1400" dirty="0"/>
              <a:t>»</a:t>
            </a:r>
          </a:p>
        </p:txBody>
      </p:sp>
      <p:sp>
        <p:nvSpPr>
          <p:cNvPr id="226" name="Прямоугольник 225"/>
          <p:cNvSpPr/>
          <p:nvPr/>
        </p:nvSpPr>
        <p:spPr>
          <a:xfrm>
            <a:off x="41176214" y="256880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Hmawbi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36590565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Mergui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41176214" y="271892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Meiktila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38897037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авиабаза «</a:t>
            </a:r>
            <a:r>
              <a:rPr lang="ru-RU" sz="1400" dirty="0" err="1"/>
              <a:t>Мингаладон</a:t>
            </a:r>
            <a:r>
              <a:rPr lang="ru-RU" sz="1400" dirty="0"/>
              <a:t>»</a:t>
            </a:r>
          </a:p>
        </p:txBody>
      </p:sp>
      <p:sp>
        <p:nvSpPr>
          <p:cNvPr id="230" name="Прямоугольник 229"/>
          <p:cNvSpPr/>
          <p:nvPr/>
        </p:nvSpPr>
        <p:spPr>
          <a:xfrm>
            <a:off x="38897036" y="28881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ВВС Бирмы</a:t>
            </a:r>
          </a:p>
        </p:txBody>
      </p:sp>
      <p:cxnSp>
        <p:nvCxnSpPr>
          <p:cNvPr id="237" name="Соединительная линия уступом 236"/>
          <p:cNvCxnSpPr>
            <a:stCxn id="216" idx="2"/>
            <a:endCxn id="226" idx="0"/>
          </p:cNvCxnSpPr>
          <p:nvPr/>
        </p:nvCxnSpPr>
        <p:spPr>
          <a:xfrm rot="16200000" flipH="1">
            <a:off x="40852114" y="24305942"/>
            <a:ext cx="480394" cy="22837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 стрелкой 243"/>
          <p:cNvCxnSpPr>
            <a:stCxn id="229" idx="2"/>
            <a:endCxn id="230" idx="0"/>
          </p:cNvCxnSpPr>
          <p:nvPr/>
        </p:nvCxnSpPr>
        <p:spPr>
          <a:xfrm flipH="1">
            <a:off x="39954995" y="28282902"/>
            <a:ext cx="1" cy="5986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 стрелкой 248"/>
          <p:cNvCxnSpPr>
            <a:stCxn id="224" idx="2"/>
            <a:endCxn id="227" idx="0"/>
          </p:cNvCxnSpPr>
          <p:nvPr/>
        </p:nvCxnSpPr>
        <p:spPr>
          <a:xfrm>
            <a:off x="37646250" y="26765726"/>
            <a:ext cx="2274" cy="437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226" idx="2"/>
            <a:endCxn id="228" idx="0"/>
          </p:cNvCxnSpPr>
          <p:nvPr/>
        </p:nvCxnSpPr>
        <p:spPr>
          <a:xfrm>
            <a:off x="42234173" y="26768001"/>
            <a:ext cx="0" cy="42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/>
          <p:cNvSpPr/>
          <p:nvPr/>
        </p:nvSpPr>
        <p:spPr>
          <a:xfrm>
            <a:off x="36551897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«</a:t>
            </a:r>
            <a:r>
              <a:rPr lang="ru-RU" sz="1400" dirty="0" err="1"/>
              <a:t>Мингаладон</a:t>
            </a:r>
            <a:r>
              <a:rPr lang="ru-RU" sz="1400" dirty="0"/>
              <a:t>» ПВО</a:t>
            </a:r>
          </a:p>
        </p:txBody>
      </p:sp>
      <p:cxnSp>
        <p:nvCxnSpPr>
          <p:cNvPr id="258" name="Соединительная линия уступом 257"/>
          <p:cNvCxnSpPr>
            <a:stCxn id="229" idx="2"/>
            <a:endCxn id="257" idx="0"/>
          </p:cNvCxnSpPr>
          <p:nvPr/>
        </p:nvCxnSpPr>
        <p:spPr>
          <a:xfrm rot="5400000">
            <a:off x="38481952" y="27410806"/>
            <a:ext cx="600949" cy="23451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Прямоугольник 267"/>
          <p:cNvSpPr/>
          <p:nvPr/>
        </p:nvSpPr>
        <p:spPr>
          <a:xfrm>
            <a:off x="41219431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Передать лётную учебную школу «</a:t>
            </a:r>
            <a:r>
              <a:rPr lang="ru-RU" sz="1400" dirty="0" err="1"/>
              <a:t>Мингаладону</a:t>
            </a:r>
            <a:r>
              <a:rPr lang="ru-RU" sz="1400" dirty="0"/>
              <a:t>»</a:t>
            </a:r>
          </a:p>
        </p:txBody>
      </p:sp>
      <p:cxnSp>
        <p:nvCxnSpPr>
          <p:cNvPr id="271" name="Соединительная линия уступом 270"/>
          <p:cNvCxnSpPr>
            <a:stCxn id="229" idx="2"/>
            <a:endCxn id="268" idx="0"/>
          </p:cNvCxnSpPr>
          <p:nvPr/>
        </p:nvCxnSpPr>
        <p:spPr>
          <a:xfrm rot="16200000" flipH="1">
            <a:off x="40815719" y="27422179"/>
            <a:ext cx="600949" cy="23223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Прямоугольник 273"/>
          <p:cNvSpPr/>
          <p:nvPr/>
        </p:nvSpPr>
        <p:spPr>
          <a:xfrm>
            <a:off x="38899311" y="303714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Штаб  квартира «</a:t>
            </a:r>
            <a:r>
              <a:rPr lang="ru-RU" sz="1400" dirty="0" err="1"/>
              <a:t>Мингаладона</a:t>
            </a:r>
            <a:r>
              <a:rPr lang="ru-RU" sz="1400" dirty="0"/>
              <a:t>»</a:t>
            </a:r>
          </a:p>
        </p:txBody>
      </p:sp>
      <p:cxnSp>
        <p:nvCxnSpPr>
          <p:cNvPr id="277" name="Прямая со стрелкой 276"/>
          <p:cNvCxnSpPr>
            <a:stCxn id="230" idx="2"/>
            <a:endCxn id="274" idx="0"/>
          </p:cNvCxnSpPr>
          <p:nvPr/>
        </p:nvCxnSpPr>
        <p:spPr>
          <a:xfrm>
            <a:off x="39954995" y="29961577"/>
            <a:ext cx="2275" cy="4098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Прямоугольник 281"/>
          <p:cNvSpPr/>
          <p:nvPr/>
        </p:nvSpPr>
        <p:spPr>
          <a:xfrm>
            <a:off x="34097576" y="2563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 расширение полицейских подразделений</a:t>
            </a:r>
          </a:p>
        </p:txBody>
      </p:sp>
      <p:sp>
        <p:nvSpPr>
          <p:cNvPr id="283" name="Прямоугольник 282"/>
          <p:cNvSpPr/>
          <p:nvPr/>
        </p:nvSpPr>
        <p:spPr>
          <a:xfrm>
            <a:off x="26816508" y="240570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винтовки»</a:t>
            </a:r>
          </a:p>
        </p:txBody>
      </p:sp>
      <p:sp>
        <p:nvSpPr>
          <p:cNvPr id="284" name="Прямоугольник 283"/>
          <p:cNvSpPr/>
          <p:nvPr/>
        </p:nvSpPr>
        <p:spPr>
          <a:xfrm>
            <a:off x="24262111" y="256561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транспортные роты»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6816508" y="2721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вспомогательная служба Бирмы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34104421" y="272279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союзную военную полицию</a:t>
            </a:r>
            <a:endParaRPr lang="ru-RU" sz="12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34102124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Реорганизация полиции</a:t>
            </a:r>
          </a:p>
        </p:txBody>
      </p:sp>
      <p:cxnSp>
        <p:nvCxnSpPr>
          <p:cNvPr id="294" name="Прямая со стрелкой 293"/>
          <p:cNvCxnSpPr>
            <a:stCxn id="293" idx="2"/>
            <a:endCxn id="282" idx="0"/>
          </p:cNvCxnSpPr>
          <p:nvPr/>
        </p:nvCxnSpPr>
        <p:spPr>
          <a:xfrm flipH="1">
            <a:off x="35155535" y="25139368"/>
            <a:ext cx="4548" cy="498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/>
          <p:cNvSpPr/>
          <p:nvPr/>
        </p:nvSpPr>
        <p:spPr>
          <a:xfrm>
            <a:off x="31647818" y="256447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«</a:t>
            </a:r>
            <a:r>
              <a:rPr lang="en-US" sz="1400" dirty="0"/>
              <a:t>FORCE Z</a:t>
            </a:r>
            <a:r>
              <a:rPr lang="ru-RU" sz="1400" dirty="0"/>
              <a:t>»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26818786" y="256470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службу Бирманских саперов и минеров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21700882" y="272301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добровольческий резерв Королевского ВМФ</a:t>
            </a:r>
          </a:p>
        </p:txBody>
      </p:sp>
      <p:cxnSp>
        <p:nvCxnSpPr>
          <p:cNvPr id="313" name="Соединительная линия уступом 312"/>
          <p:cNvCxnSpPr>
            <a:stCxn id="304" idx="2"/>
            <a:endCxn id="288" idx="0"/>
          </p:cNvCxnSpPr>
          <p:nvPr/>
        </p:nvCxnSpPr>
        <p:spPr>
          <a:xfrm rot="16200000" flipH="1">
            <a:off x="33682506" y="25748049"/>
            <a:ext cx="503144" cy="2456603"/>
          </a:xfrm>
          <a:prstGeom prst="bentConnector3">
            <a:avLst>
              <a:gd name="adj1" fmla="val 3372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/>
          <p:cNvSpPr/>
          <p:nvPr/>
        </p:nvSpPr>
        <p:spPr>
          <a:xfrm>
            <a:off x="29163924" y="256584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армию Бирмы</a:t>
            </a:r>
          </a:p>
        </p:txBody>
      </p:sp>
      <p:sp>
        <p:nvSpPr>
          <p:cNvPr id="320" name="Прямоугольник 319"/>
          <p:cNvSpPr/>
          <p:nvPr/>
        </p:nvSpPr>
        <p:spPr>
          <a:xfrm>
            <a:off x="29166198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бюджет Армии</a:t>
            </a:r>
          </a:p>
        </p:txBody>
      </p:sp>
      <p:sp>
        <p:nvSpPr>
          <p:cNvPr id="322" name="Прямоугольник 321"/>
          <p:cNvSpPr/>
          <p:nvPr/>
        </p:nvSpPr>
        <p:spPr>
          <a:xfrm>
            <a:off x="29168471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Гуркхский</a:t>
            </a:r>
            <a:r>
              <a:rPr lang="ru-RU" sz="1400" dirty="0"/>
              <a:t> Бирманский полк</a:t>
            </a:r>
          </a:p>
        </p:txBody>
      </p:sp>
      <p:sp>
        <p:nvSpPr>
          <p:cNvPr id="323" name="Прямоугольник 322"/>
          <p:cNvSpPr/>
          <p:nvPr/>
        </p:nvSpPr>
        <p:spPr>
          <a:xfrm>
            <a:off x="26768741" y="288315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корпус связи</a:t>
            </a:r>
            <a:endParaRPr lang="ru-RU" sz="800" dirty="0"/>
          </a:p>
        </p:txBody>
      </p:sp>
      <p:sp>
        <p:nvSpPr>
          <p:cNvPr id="325" name="Прямоугольник 324"/>
          <p:cNvSpPr/>
          <p:nvPr/>
        </p:nvSpPr>
        <p:spPr>
          <a:xfrm>
            <a:off x="31681935" y="288315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корпус</a:t>
            </a:r>
          </a:p>
        </p:txBody>
      </p:sp>
      <p:cxnSp>
        <p:nvCxnSpPr>
          <p:cNvPr id="326" name="Соединительная линия уступом 325"/>
          <p:cNvCxnSpPr>
            <a:stCxn id="283" idx="2"/>
            <a:endCxn id="284" idx="0"/>
          </p:cNvCxnSpPr>
          <p:nvPr/>
        </p:nvCxnSpPr>
        <p:spPr>
          <a:xfrm rot="5400000">
            <a:off x="26337739" y="24119425"/>
            <a:ext cx="519060" cy="25543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328"/>
          <p:cNvCxnSpPr>
            <a:stCxn id="283" idx="2"/>
            <a:endCxn id="304" idx="0"/>
          </p:cNvCxnSpPr>
          <p:nvPr/>
        </p:nvCxnSpPr>
        <p:spPr>
          <a:xfrm rot="16200000" flipH="1">
            <a:off x="30036279" y="22975281"/>
            <a:ext cx="507686" cy="48313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Соединительная линия уступом 334"/>
          <p:cNvCxnSpPr>
            <a:stCxn id="283" idx="2"/>
            <a:endCxn id="319" idx="0"/>
          </p:cNvCxnSpPr>
          <p:nvPr/>
        </p:nvCxnSpPr>
        <p:spPr>
          <a:xfrm rot="16200000" flipH="1">
            <a:off x="28787508" y="24224052"/>
            <a:ext cx="521335" cy="23474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Соединительная линия уступом 341"/>
          <p:cNvCxnSpPr>
            <a:stCxn id="320" idx="2"/>
            <a:endCxn id="325" idx="0"/>
          </p:cNvCxnSpPr>
          <p:nvPr/>
        </p:nvCxnSpPr>
        <p:spPr>
          <a:xfrm rot="16200000" flipH="1">
            <a:off x="31214532" y="27306171"/>
            <a:ext cx="534986" cy="2515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20" idx="2"/>
            <a:endCxn id="323" idx="0"/>
          </p:cNvCxnSpPr>
          <p:nvPr/>
        </p:nvCxnSpPr>
        <p:spPr>
          <a:xfrm rot="5400000">
            <a:off x="28757937" y="27365311"/>
            <a:ext cx="534985" cy="2397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Прямая со стрелкой 352"/>
          <p:cNvCxnSpPr>
            <a:stCxn id="319" idx="2"/>
            <a:endCxn id="320" idx="0"/>
          </p:cNvCxnSpPr>
          <p:nvPr/>
        </p:nvCxnSpPr>
        <p:spPr>
          <a:xfrm>
            <a:off x="30221883" y="26738428"/>
            <a:ext cx="2274" cy="478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306" idx="2"/>
            <a:endCxn id="287" idx="0"/>
          </p:cNvCxnSpPr>
          <p:nvPr/>
        </p:nvCxnSpPr>
        <p:spPr>
          <a:xfrm flipH="1">
            <a:off x="27874467" y="26727055"/>
            <a:ext cx="2278" cy="4872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Прямая со стрелкой 362"/>
          <p:cNvCxnSpPr>
            <a:stCxn id="320" idx="2"/>
            <a:endCxn id="322" idx="0"/>
          </p:cNvCxnSpPr>
          <p:nvPr/>
        </p:nvCxnSpPr>
        <p:spPr>
          <a:xfrm>
            <a:off x="30224157" y="28296547"/>
            <a:ext cx="2273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3" idx="2"/>
            <a:endCxn id="306" idx="0"/>
          </p:cNvCxnSpPr>
          <p:nvPr/>
        </p:nvCxnSpPr>
        <p:spPr>
          <a:xfrm>
            <a:off x="27874467" y="25137093"/>
            <a:ext cx="2278" cy="509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/>
          <p:cNvSpPr/>
          <p:nvPr/>
        </p:nvSpPr>
        <p:spPr>
          <a:xfrm>
            <a:off x="27972021" y="303214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для войны в джунглях</a:t>
            </a:r>
          </a:p>
        </p:txBody>
      </p:sp>
      <p:sp>
        <p:nvSpPr>
          <p:cNvPr id="378" name="Прямоугольник 377"/>
          <p:cNvSpPr/>
          <p:nvPr/>
        </p:nvSpPr>
        <p:spPr>
          <a:xfrm>
            <a:off x="31686484" y="303373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Медицинские батальоны</a:t>
            </a:r>
          </a:p>
        </p:txBody>
      </p:sp>
      <p:cxnSp>
        <p:nvCxnSpPr>
          <p:cNvPr id="380" name="Прямая со стрелкой 379"/>
          <p:cNvCxnSpPr>
            <a:stCxn id="325" idx="2"/>
            <a:endCxn id="378" idx="0"/>
          </p:cNvCxnSpPr>
          <p:nvPr/>
        </p:nvCxnSpPr>
        <p:spPr>
          <a:xfrm>
            <a:off x="32739894" y="29911533"/>
            <a:ext cx="4549" cy="4258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382"/>
          <p:cNvCxnSpPr>
            <a:stCxn id="322" idx="2"/>
            <a:endCxn id="376" idx="0"/>
          </p:cNvCxnSpPr>
          <p:nvPr/>
        </p:nvCxnSpPr>
        <p:spPr>
          <a:xfrm rot="5400000">
            <a:off x="29422127" y="29517111"/>
            <a:ext cx="412156" cy="11964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23" idx="2"/>
            <a:endCxn id="376" idx="0"/>
          </p:cNvCxnSpPr>
          <p:nvPr/>
        </p:nvCxnSpPr>
        <p:spPr>
          <a:xfrm rot="16200000" flipH="1">
            <a:off x="28223399" y="29514833"/>
            <a:ext cx="409882" cy="1203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Прямоугольник 394"/>
          <p:cNvSpPr/>
          <p:nvPr/>
        </p:nvSpPr>
        <p:spPr>
          <a:xfrm>
            <a:off x="24264386" y="272279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Оборудовать форт Герц под современную войну</a:t>
            </a:r>
          </a:p>
        </p:txBody>
      </p:sp>
      <p:cxnSp>
        <p:nvCxnSpPr>
          <p:cNvPr id="396" name="Прямая со стрелкой 395"/>
          <p:cNvCxnSpPr>
            <a:stCxn id="284" idx="2"/>
            <a:endCxn id="395" idx="0"/>
          </p:cNvCxnSpPr>
          <p:nvPr/>
        </p:nvCxnSpPr>
        <p:spPr>
          <a:xfrm>
            <a:off x="25320070" y="26736153"/>
            <a:ext cx="2275" cy="491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284" idx="2"/>
            <a:endCxn id="307" idx="0"/>
          </p:cNvCxnSpPr>
          <p:nvPr/>
        </p:nvCxnSpPr>
        <p:spPr>
          <a:xfrm rot="5400000">
            <a:off x="23792436" y="25702559"/>
            <a:ext cx="494041" cy="25612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1594599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Военизированная группа «</a:t>
            </a:r>
            <a:r>
              <a:rPr lang="ru-RU" sz="1400" dirty="0" err="1"/>
              <a:t>Летион</a:t>
            </a:r>
            <a:r>
              <a:rPr lang="ru-RU" sz="1400" dirty="0"/>
              <a:t> Тат»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13697728" y="994640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Добама</a:t>
            </a:r>
            <a:r>
              <a:rPr lang="ru-RU" sz="1400" dirty="0"/>
              <a:t> </a:t>
            </a:r>
            <a:r>
              <a:rPr lang="ru-RU" sz="1400" dirty="0" err="1"/>
              <a:t>Асиайон</a:t>
            </a:r>
            <a:endParaRPr lang="ru-RU" sz="1400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6738367" y="11530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Коммунистическая партия Бирмы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20257427" y="115305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День Бирманских мучеников 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2193317" y="49974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Генеральный совет Бирманских ассоциаций</a:t>
            </a:r>
          </a:p>
        </p:txBody>
      </p:sp>
      <p:sp>
        <p:nvSpPr>
          <p:cNvPr id="90" name="Прямоугольник 89"/>
          <p:cNvSpPr/>
          <p:nvPr/>
        </p:nvSpPr>
        <p:spPr>
          <a:xfrm>
            <a:off x="28282543" y="5000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«</a:t>
            </a:r>
            <a:r>
              <a:rPr lang="ru-RU" sz="1400" dirty="0" err="1"/>
              <a:t>Синьега</a:t>
            </a:r>
            <a:r>
              <a:rPr lang="ru-RU" sz="1400" dirty="0"/>
              <a:t>» («Бродяга», Ба Мо во главе, Исторический)</a:t>
            </a:r>
          </a:p>
        </p:txBody>
      </p:sp>
      <p:cxnSp>
        <p:nvCxnSpPr>
          <p:cNvPr id="94" name="Прямая соединительная линия 93"/>
          <p:cNvCxnSpPr>
            <a:stCxn id="89" idx="3"/>
            <a:endCxn id="90" idx="1"/>
          </p:cNvCxnSpPr>
          <p:nvPr/>
        </p:nvCxnSpPr>
        <p:spPr>
          <a:xfrm>
            <a:off x="4309235" y="5537464"/>
            <a:ext cx="23973308" cy="3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/>
          <p:cNvSpPr/>
          <p:nvPr/>
        </p:nvSpPr>
        <p:spPr>
          <a:xfrm>
            <a:off x="28283538" y="65339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аренде земли</a:t>
            </a:r>
            <a:endParaRPr lang="ru-RU" sz="600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14802993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земли у индусов</a:t>
            </a:r>
            <a:endParaRPr lang="ru-RU" sz="7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1151657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новых профсоюзов</a:t>
            </a:r>
            <a:endParaRPr lang="ru-RU" sz="7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10356834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нефтепромыслов</a:t>
            </a:r>
            <a:endParaRPr lang="ru-RU" sz="700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35141167" y="1483147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Прогнать индийцев и мусульман</a:t>
            </a:r>
          </a:p>
        </p:txBody>
      </p:sp>
      <p:sp>
        <p:nvSpPr>
          <p:cNvPr id="114" name="Прямоугольник 113"/>
          <p:cNvSpPr/>
          <p:nvPr/>
        </p:nvSpPr>
        <p:spPr>
          <a:xfrm>
            <a:off x="35140060" y="1160801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местных бизнесменов и помещиков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34004494" y="99653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Галон</a:t>
            </a:r>
            <a:r>
              <a:rPr lang="ru-RU" sz="1400" dirty="0"/>
              <a:t> Тат 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3697728" y="82125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Последний Голодный марш</a:t>
            </a:r>
            <a:endParaRPr lang="ru-RU" sz="700" dirty="0"/>
          </a:p>
        </p:txBody>
      </p:sp>
      <p:cxnSp>
        <p:nvCxnSpPr>
          <p:cNvPr id="121" name="Соединительная линия уступом 120"/>
          <p:cNvCxnSpPr>
            <a:stCxn id="120" idx="2"/>
            <a:endCxn id="102" idx="0"/>
          </p:cNvCxnSpPr>
          <p:nvPr/>
        </p:nvCxnSpPr>
        <p:spPr>
          <a:xfrm rot="5400000">
            <a:off x="13333710" y="8533428"/>
            <a:ext cx="662807" cy="21811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>
            <a:stCxn id="120" idx="2"/>
            <a:endCxn id="82" idx="0"/>
          </p:cNvCxnSpPr>
          <p:nvPr/>
        </p:nvCxnSpPr>
        <p:spPr>
          <a:xfrm rot="16200000" flipH="1">
            <a:off x="15548419" y="8499866"/>
            <a:ext cx="662807" cy="2248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154"/>
          <p:cNvCxnSpPr>
            <a:stCxn id="83" idx="2"/>
            <a:endCxn id="84" idx="0"/>
          </p:cNvCxnSpPr>
          <p:nvPr/>
        </p:nvCxnSpPr>
        <p:spPr>
          <a:xfrm rot="5400000">
            <a:off x="11023946" y="7798781"/>
            <a:ext cx="504123" cy="6959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83" idx="2"/>
            <a:endCxn id="85" idx="0"/>
          </p:cNvCxnSpPr>
          <p:nvPr/>
        </p:nvCxnSpPr>
        <p:spPr>
          <a:xfrm rot="16200000" flipH="1">
            <a:off x="17783475" y="7998611"/>
            <a:ext cx="504123" cy="65596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84" idx="3"/>
            <a:endCxn id="85" idx="1"/>
          </p:cNvCxnSpPr>
          <p:nvPr/>
        </p:nvCxnSpPr>
        <p:spPr>
          <a:xfrm>
            <a:off x="8854285" y="12070523"/>
            <a:ext cx="114031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 rot="16200000">
            <a:off x="19507181" y="1187250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181" name="Прямоугольник 180"/>
          <p:cNvSpPr/>
          <p:nvPr/>
        </p:nvSpPr>
        <p:spPr>
          <a:xfrm>
            <a:off x="30601363" y="821259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Отстранение Ба Мо</a:t>
            </a:r>
          </a:p>
        </p:txBody>
      </p:sp>
      <p:cxnSp>
        <p:nvCxnSpPr>
          <p:cNvPr id="200" name="Прямая соединительная линия 199"/>
          <p:cNvCxnSpPr>
            <a:stCxn id="120" idx="3"/>
            <a:endCxn id="285" idx="2"/>
          </p:cNvCxnSpPr>
          <p:nvPr/>
        </p:nvCxnSpPr>
        <p:spPr>
          <a:xfrm flipV="1">
            <a:off x="15813646" y="8749760"/>
            <a:ext cx="14787717" cy="2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35140060" y="82125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Второе восстание </a:t>
            </a:r>
            <a:r>
              <a:rPr lang="ru-RU" sz="1400" dirty="0" err="1"/>
              <a:t>галонов</a:t>
            </a:r>
            <a:endParaRPr lang="ru-RU" sz="1400" dirty="0"/>
          </a:p>
        </p:txBody>
      </p:sp>
      <p:cxnSp>
        <p:nvCxnSpPr>
          <p:cNvPr id="232" name="Прямая соединительная линия 231"/>
          <p:cNvCxnSpPr>
            <a:stCxn id="181" idx="3"/>
            <a:endCxn id="231" idx="1"/>
          </p:cNvCxnSpPr>
          <p:nvPr/>
        </p:nvCxnSpPr>
        <p:spPr>
          <a:xfrm flipV="1">
            <a:off x="32717281" y="8752597"/>
            <a:ext cx="2422779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>
            <a:stCxn id="231" idx="2"/>
            <a:endCxn id="117" idx="0"/>
          </p:cNvCxnSpPr>
          <p:nvPr/>
        </p:nvCxnSpPr>
        <p:spPr>
          <a:xfrm rot="5400000">
            <a:off x="35293839" y="9061211"/>
            <a:ext cx="672795" cy="11355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393" idx="2"/>
            <a:endCxn id="109" idx="0"/>
          </p:cNvCxnSpPr>
          <p:nvPr/>
        </p:nvCxnSpPr>
        <p:spPr>
          <a:xfrm rot="16200000" flipH="1">
            <a:off x="35400505" y="14032852"/>
            <a:ext cx="451648" cy="1145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231" idx="2"/>
            <a:endCxn id="114" idx="0"/>
          </p:cNvCxnSpPr>
          <p:nvPr/>
        </p:nvCxnSpPr>
        <p:spPr>
          <a:xfrm>
            <a:off x="36198019" y="9292597"/>
            <a:ext cx="0" cy="23154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 стрелкой 246"/>
          <p:cNvCxnSpPr>
            <a:stCxn id="114" idx="2"/>
            <a:endCxn id="109" idx="0"/>
          </p:cNvCxnSpPr>
          <p:nvPr/>
        </p:nvCxnSpPr>
        <p:spPr>
          <a:xfrm>
            <a:off x="36198019" y="12688015"/>
            <a:ext cx="1107" cy="21434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 стрелкой 253"/>
          <p:cNvCxnSpPr>
            <a:stCxn id="120" idx="2"/>
          </p:cNvCxnSpPr>
          <p:nvPr/>
        </p:nvCxnSpPr>
        <p:spPr>
          <a:xfrm>
            <a:off x="14755687" y="9292599"/>
            <a:ext cx="0" cy="6538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 rot="16200000">
            <a:off x="29863653" y="8552050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Губернатор</a:t>
            </a:r>
            <a:endParaRPr lang="ru-RU" sz="1600" b="1" spc="3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30607775" y="986870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обороне Бирмы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17635906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ВМФ Бирмы(флот </a:t>
            </a:r>
            <a:r>
              <a:rPr lang="ru-RU" sz="1400" dirty="0" err="1"/>
              <a:t>бирмы</a:t>
            </a:r>
            <a:r>
              <a:rPr lang="ru-RU" sz="1400" dirty="0"/>
              <a:t> стартует с 5 эсминцами, 4 довоенных и 1 1936 года)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17635906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 эсминцев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21701711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Вербовка горных племён</a:t>
            </a:r>
          </a:p>
        </p:txBody>
      </p:sp>
      <p:cxnSp>
        <p:nvCxnSpPr>
          <p:cNvPr id="300" name="Соединительная линия уступом 299"/>
          <p:cNvCxnSpPr>
            <a:stCxn id="283" idx="2"/>
            <a:endCxn id="299" idx="0"/>
          </p:cNvCxnSpPr>
          <p:nvPr/>
        </p:nvCxnSpPr>
        <p:spPr>
          <a:xfrm rot="5400000">
            <a:off x="25063227" y="22833537"/>
            <a:ext cx="507685" cy="51147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/>
          <p:cNvSpPr/>
          <p:nvPr/>
        </p:nvSpPr>
        <p:spPr>
          <a:xfrm>
            <a:off x="19099704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учебный центр</a:t>
            </a:r>
          </a:p>
        </p:txBody>
      </p:sp>
      <p:cxnSp>
        <p:nvCxnSpPr>
          <p:cNvPr id="305" name="Соединительная линия уступом 304"/>
          <p:cNvCxnSpPr>
            <a:stCxn id="303" idx="2"/>
            <a:endCxn id="307" idx="0"/>
          </p:cNvCxnSpPr>
          <p:nvPr/>
        </p:nvCxnSpPr>
        <p:spPr>
          <a:xfrm rot="16200000" flipH="1">
            <a:off x="21205544" y="25676897"/>
            <a:ext cx="505416" cy="2601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7" idx="2"/>
            <a:endCxn id="303" idx="0"/>
          </p:cNvCxnSpPr>
          <p:nvPr/>
        </p:nvCxnSpPr>
        <p:spPr>
          <a:xfrm rot="16200000" flipH="1">
            <a:off x="19173059" y="24660174"/>
            <a:ext cx="505410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16274079" y="2564478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штаб министерства обороны</a:t>
            </a:r>
          </a:p>
        </p:txBody>
      </p:sp>
      <p:cxnSp>
        <p:nvCxnSpPr>
          <p:cNvPr id="312" name="Соединительная линия уступом 311"/>
          <p:cNvCxnSpPr>
            <a:stCxn id="297" idx="2"/>
            <a:endCxn id="311" idx="0"/>
          </p:cNvCxnSpPr>
          <p:nvPr/>
        </p:nvCxnSpPr>
        <p:spPr>
          <a:xfrm rot="5400000">
            <a:off x="17760246" y="24711161"/>
            <a:ext cx="505412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/>
          <p:cNvSpPr/>
          <p:nvPr/>
        </p:nvSpPr>
        <p:spPr>
          <a:xfrm>
            <a:off x="16274079" y="272029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морских баз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19099704" y="272029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Собственные верфи</a:t>
            </a:r>
          </a:p>
        </p:txBody>
      </p:sp>
      <p:cxnSp>
        <p:nvCxnSpPr>
          <p:cNvPr id="316" name="Прямая со стрелкой 315"/>
          <p:cNvCxnSpPr>
            <a:stCxn id="311" idx="2"/>
            <a:endCxn id="314" idx="0"/>
          </p:cNvCxnSpPr>
          <p:nvPr/>
        </p:nvCxnSpPr>
        <p:spPr>
          <a:xfrm>
            <a:off x="17332038" y="26724780"/>
            <a:ext cx="0" cy="478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303" idx="2"/>
            <a:endCxn id="315" idx="0"/>
          </p:cNvCxnSpPr>
          <p:nvPr/>
        </p:nvCxnSpPr>
        <p:spPr>
          <a:xfrm>
            <a:off x="20157663" y="26724778"/>
            <a:ext cx="0" cy="4781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323"/>
          <p:cNvCxnSpPr>
            <a:stCxn id="314" idx="2"/>
            <a:endCxn id="298" idx="0"/>
          </p:cNvCxnSpPr>
          <p:nvPr/>
        </p:nvCxnSpPr>
        <p:spPr>
          <a:xfrm rot="16200000" flipH="1">
            <a:off x="17739772" y="27875165"/>
            <a:ext cx="546358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326"/>
          <p:cNvCxnSpPr>
            <a:stCxn id="315" idx="2"/>
            <a:endCxn id="298" idx="0"/>
          </p:cNvCxnSpPr>
          <p:nvPr/>
        </p:nvCxnSpPr>
        <p:spPr>
          <a:xfrm rot="5400000">
            <a:off x="19152586" y="27824180"/>
            <a:ext cx="546357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/>
          <p:cNvSpPr/>
          <p:nvPr/>
        </p:nvSpPr>
        <p:spPr>
          <a:xfrm>
            <a:off x="6856677" y="256561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собственной валюты (апрель 1937)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6856677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Бирманской дороги</a:t>
            </a:r>
          </a:p>
        </p:txBody>
      </p:sp>
      <p:sp>
        <p:nvSpPr>
          <p:cNvPr id="346" name="Прямоугольник 345"/>
          <p:cNvSpPr/>
          <p:nvPr/>
        </p:nvSpPr>
        <p:spPr>
          <a:xfrm>
            <a:off x="2378483" y="256745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добычу вольфрама в </a:t>
            </a:r>
            <a:r>
              <a:rPr lang="ru-RU" sz="1400" dirty="0" err="1"/>
              <a:t>Каренни</a:t>
            </a:r>
            <a:endParaRPr lang="ru-RU" sz="1400" dirty="0"/>
          </a:p>
        </p:txBody>
      </p:sp>
      <p:sp>
        <p:nvSpPr>
          <p:cNvPr id="347" name="Прямоугольник 346"/>
          <p:cNvSpPr/>
          <p:nvPr/>
        </p:nvSpPr>
        <p:spPr>
          <a:xfrm>
            <a:off x="6856677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дорога </a:t>
            </a:r>
            <a:r>
              <a:rPr lang="ru-RU" sz="1400" dirty="0" err="1"/>
              <a:t>Юньнань</a:t>
            </a:r>
            <a:r>
              <a:rPr lang="ru-RU" sz="1400" dirty="0"/>
              <a:t> – Бирма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6856677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Янгона</a:t>
            </a:r>
          </a:p>
        </p:txBody>
      </p:sp>
      <p:sp>
        <p:nvSpPr>
          <p:cNvPr id="349" name="Прямоугольник 348"/>
          <p:cNvSpPr/>
          <p:nvPr/>
        </p:nvSpPr>
        <p:spPr>
          <a:xfrm>
            <a:off x="3510929" y="30370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Комбинированная программа по машиностроению и электротехнике</a:t>
            </a:r>
          </a:p>
        </p:txBody>
      </p:sp>
      <p:sp>
        <p:nvSpPr>
          <p:cNvPr id="350" name="Прямоугольник 349"/>
          <p:cNvSpPr/>
          <p:nvPr/>
        </p:nvSpPr>
        <p:spPr>
          <a:xfrm>
            <a:off x="11505719" y="303707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Присоединить сельскохозяйственный колледж к университету</a:t>
            </a:r>
          </a:p>
        </p:txBody>
      </p:sp>
      <p:cxnSp>
        <p:nvCxnSpPr>
          <p:cNvPr id="351" name="Прямая со стрелкой 350"/>
          <p:cNvCxnSpPr>
            <a:stCxn id="344" idx="2"/>
            <a:endCxn id="343" idx="0"/>
          </p:cNvCxnSpPr>
          <p:nvPr/>
        </p:nvCxnSpPr>
        <p:spPr>
          <a:xfrm>
            <a:off x="7914636" y="25139368"/>
            <a:ext cx="0" cy="5167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8" idx="0"/>
          </p:cNvCxnSpPr>
          <p:nvPr/>
        </p:nvCxnSpPr>
        <p:spPr>
          <a:xfrm>
            <a:off x="7914636" y="26736154"/>
            <a:ext cx="0" cy="4803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Прямая со стрелкой 361"/>
          <p:cNvCxnSpPr>
            <a:stCxn id="348" idx="2"/>
            <a:endCxn id="347" idx="0"/>
          </p:cNvCxnSpPr>
          <p:nvPr/>
        </p:nvCxnSpPr>
        <p:spPr>
          <a:xfrm>
            <a:off x="7914636" y="28296547"/>
            <a:ext cx="0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367"/>
          <p:cNvCxnSpPr>
            <a:stCxn id="347" idx="2"/>
            <a:endCxn id="350" idx="0"/>
          </p:cNvCxnSpPr>
          <p:nvPr/>
        </p:nvCxnSpPr>
        <p:spPr>
          <a:xfrm rot="16200000" flipH="1">
            <a:off x="10008399" y="27815495"/>
            <a:ext cx="461516" cy="46490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370"/>
          <p:cNvCxnSpPr>
            <a:stCxn id="347" idx="2"/>
            <a:endCxn id="349" idx="0"/>
          </p:cNvCxnSpPr>
          <p:nvPr/>
        </p:nvCxnSpPr>
        <p:spPr>
          <a:xfrm rot="5400000">
            <a:off x="6011049" y="28467097"/>
            <a:ext cx="461427" cy="3345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/>
          <p:cNvSpPr/>
          <p:nvPr/>
        </p:nvSpPr>
        <p:spPr>
          <a:xfrm>
            <a:off x="2380757" y="272190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Заводы по производству карбида вольфрама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4634912" y="27224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Оружейные заводы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11499189" y="272218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экспорт риса после кризиса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1378063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Производство из тикового дерева</a:t>
            </a:r>
          </a:p>
        </p:txBody>
      </p:sp>
      <p:sp>
        <p:nvSpPr>
          <p:cNvPr id="189" name="Прямоугольник 188"/>
          <p:cNvSpPr/>
          <p:nvPr/>
        </p:nvSpPr>
        <p:spPr>
          <a:xfrm>
            <a:off x="6858951" y="3037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</a:t>
            </a:r>
            <a:r>
              <a:rPr lang="ru-RU" sz="1400" dirty="0" err="1"/>
              <a:t>Синмала</a:t>
            </a:r>
            <a:endParaRPr lang="ru-RU" sz="1400" dirty="0"/>
          </a:p>
        </p:txBody>
      </p:sp>
      <p:cxnSp>
        <p:nvCxnSpPr>
          <p:cNvPr id="190" name="Прямая со стрелкой 189"/>
          <p:cNvCxnSpPr>
            <a:stCxn id="347" idx="2"/>
            <a:endCxn id="189" idx="0"/>
          </p:cNvCxnSpPr>
          <p:nvPr/>
        </p:nvCxnSpPr>
        <p:spPr>
          <a:xfrm>
            <a:off x="7914636" y="29909258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/>
          <p:cNvSpPr/>
          <p:nvPr/>
        </p:nvSpPr>
        <p:spPr>
          <a:xfrm>
            <a:off x="-7600" y="272327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Бирманская нефтяная компания</a:t>
            </a:r>
          </a:p>
        </p:txBody>
      </p:sp>
      <p:sp>
        <p:nvSpPr>
          <p:cNvPr id="194" name="Прямоугольник 193"/>
          <p:cNvSpPr/>
          <p:nvPr/>
        </p:nvSpPr>
        <p:spPr>
          <a:xfrm>
            <a:off x="4607073" y="256857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иностранных банков</a:t>
            </a:r>
          </a:p>
        </p:txBody>
      </p:sp>
      <p:sp>
        <p:nvSpPr>
          <p:cNvPr id="195" name="Прямоугольник 194"/>
          <p:cNvSpPr/>
          <p:nvPr/>
        </p:nvSpPr>
        <p:spPr>
          <a:xfrm>
            <a:off x="9198880" y="2882925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Текстильная промышленность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197267" y="272264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Каучуковые плантации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3782912" y="27205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Строительные материалы и инструменты из тика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1147416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на торговлю опиумом</a:t>
            </a:r>
          </a:p>
        </p:txBody>
      </p:sp>
      <p:sp>
        <p:nvSpPr>
          <p:cNvPr id="199" name="Прямоугольник 198"/>
          <p:cNvSpPr/>
          <p:nvPr/>
        </p:nvSpPr>
        <p:spPr>
          <a:xfrm>
            <a:off x="9197266" y="25690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с опиумными торговцами</a:t>
            </a:r>
          </a:p>
        </p:txBody>
      </p:sp>
      <p:cxnSp>
        <p:nvCxnSpPr>
          <p:cNvPr id="201" name="Прямая соединительная линия 200"/>
          <p:cNvCxnSpPr>
            <a:stCxn id="199" idx="3"/>
            <a:endCxn id="198" idx="1"/>
          </p:cNvCxnSpPr>
          <p:nvPr/>
        </p:nvCxnSpPr>
        <p:spPr>
          <a:xfrm flipV="1">
            <a:off x="11313184" y="26227999"/>
            <a:ext cx="160984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79" idx="2"/>
            <a:endCxn id="197" idx="0"/>
          </p:cNvCxnSpPr>
          <p:nvPr/>
        </p:nvCxnSpPr>
        <p:spPr>
          <a:xfrm>
            <a:off x="14838597" y="26767999"/>
            <a:ext cx="2274" cy="4371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344" idx="2"/>
            <a:endCxn id="199" idx="0"/>
          </p:cNvCxnSpPr>
          <p:nvPr/>
        </p:nvCxnSpPr>
        <p:spPr>
          <a:xfrm rot="16200000" flipH="1">
            <a:off x="8809478" y="24244525"/>
            <a:ext cx="550905" cy="23405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344" idx="2"/>
            <a:endCxn id="198" idx="0"/>
          </p:cNvCxnSpPr>
          <p:nvPr/>
        </p:nvCxnSpPr>
        <p:spPr>
          <a:xfrm rot="16200000" flipH="1">
            <a:off x="9949066" y="23104937"/>
            <a:ext cx="548631" cy="46174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344" idx="2"/>
            <a:endCxn id="179" idx="0"/>
          </p:cNvCxnSpPr>
          <p:nvPr/>
        </p:nvCxnSpPr>
        <p:spPr>
          <a:xfrm rot="16200000" flipH="1">
            <a:off x="11102301" y="21951702"/>
            <a:ext cx="548631" cy="69239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343" idx="2"/>
            <a:endCxn id="196" idx="0"/>
          </p:cNvCxnSpPr>
          <p:nvPr/>
        </p:nvCxnSpPr>
        <p:spPr>
          <a:xfrm rot="16200000" flipH="1">
            <a:off x="8839787" y="25811003"/>
            <a:ext cx="490288" cy="23405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221"/>
          <p:cNvCxnSpPr>
            <a:stCxn id="343" idx="2"/>
            <a:endCxn id="178" idx="0"/>
          </p:cNvCxnSpPr>
          <p:nvPr/>
        </p:nvCxnSpPr>
        <p:spPr>
          <a:xfrm rot="16200000" flipH="1">
            <a:off x="9993024" y="24657766"/>
            <a:ext cx="485737" cy="46425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348" idx="2"/>
            <a:endCxn id="195" idx="0"/>
          </p:cNvCxnSpPr>
          <p:nvPr/>
        </p:nvCxnSpPr>
        <p:spPr>
          <a:xfrm rot="16200000" flipH="1">
            <a:off x="8819381" y="27391801"/>
            <a:ext cx="532712" cy="23422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3517528" y="2875874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производству снарядов</a:t>
            </a:r>
          </a:p>
        </p:txBody>
      </p:sp>
      <p:cxnSp>
        <p:nvCxnSpPr>
          <p:cNvPr id="261" name="Соединительная линия уступом 260"/>
          <p:cNvCxnSpPr>
            <a:stCxn id="344" idx="2"/>
            <a:endCxn id="194" idx="0"/>
          </p:cNvCxnSpPr>
          <p:nvPr/>
        </p:nvCxnSpPr>
        <p:spPr>
          <a:xfrm rot="5400000">
            <a:off x="6516656" y="24287744"/>
            <a:ext cx="546357" cy="22496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Соединительная линия уступом 263"/>
          <p:cNvCxnSpPr>
            <a:stCxn id="344" idx="2"/>
            <a:endCxn id="346" idx="0"/>
          </p:cNvCxnSpPr>
          <p:nvPr/>
        </p:nvCxnSpPr>
        <p:spPr>
          <a:xfrm rot="5400000">
            <a:off x="5407928" y="23167882"/>
            <a:ext cx="535223" cy="44781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346" idx="2"/>
            <a:endCxn id="176" idx="0"/>
          </p:cNvCxnSpPr>
          <p:nvPr/>
        </p:nvCxnSpPr>
        <p:spPr>
          <a:xfrm>
            <a:off x="3436442" y="26754591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Прямоугольник 355"/>
          <p:cNvSpPr/>
          <p:nvPr/>
        </p:nvSpPr>
        <p:spPr>
          <a:xfrm>
            <a:off x="-14969" y="256629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Горнодобывающие кампании</a:t>
            </a:r>
          </a:p>
        </p:txBody>
      </p:sp>
      <p:cxnSp>
        <p:nvCxnSpPr>
          <p:cNvPr id="358" name="Соединительная линия уступом 357"/>
          <p:cNvCxnSpPr>
            <a:stCxn id="176" idx="2"/>
            <a:endCxn id="255" idx="0"/>
          </p:cNvCxnSpPr>
          <p:nvPr/>
        </p:nvCxnSpPr>
        <p:spPr>
          <a:xfrm rot="16200000" flipH="1">
            <a:off x="3777260" y="27960517"/>
            <a:ext cx="459683" cy="11367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Соединительная линия уступом 360"/>
          <p:cNvCxnSpPr>
            <a:stCxn id="177" idx="2"/>
            <a:endCxn id="255" idx="0"/>
          </p:cNvCxnSpPr>
          <p:nvPr/>
        </p:nvCxnSpPr>
        <p:spPr>
          <a:xfrm rot="5400000">
            <a:off x="4907077" y="27972950"/>
            <a:ext cx="454205" cy="1117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343" idx="2"/>
            <a:endCxn id="177" idx="0"/>
          </p:cNvCxnSpPr>
          <p:nvPr/>
        </p:nvCxnSpPr>
        <p:spPr>
          <a:xfrm rot="5400000">
            <a:off x="6559561" y="25869465"/>
            <a:ext cx="488386" cy="22217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372"/>
          <p:cNvCxnSpPr>
            <a:stCxn id="344" idx="2"/>
          </p:cNvCxnSpPr>
          <p:nvPr/>
        </p:nvCxnSpPr>
        <p:spPr>
          <a:xfrm rot="5400000">
            <a:off x="4176065" y="21924405"/>
            <a:ext cx="523609" cy="6953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255" idx="2"/>
            <a:endCxn id="349" idx="0"/>
          </p:cNvCxnSpPr>
          <p:nvPr/>
        </p:nvCxnSpPr>
        <p:spPr>
          <a:xfrm flipH="1">
            <a:off x="4568888" y="29838745"/>
            <a:ext cx="6599" cy="531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 стрелкой 385"/>
          <p:cNvCxnSpPr>
            <a:stCxn id="356" idx="2"/>
            <a:endCxn id="193" idx="0"/>
          </p:cNvCxnSpPr>
          <p:nvPr/>
        </p:nvCxnSpPr>
        <p:spPr>
          <a:xfrm>
            <a:off x="1042990" y="26742977"/>
            <a:ext cx="7369" cy="489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196" idx="2"/>
            <a:endCxn id="350" idx="0"/>
          </p:cNvCxnSpPr>
          <p:nvPr/>
        </p:nvCxnSpPr>
        <p:spPr>
          <a:xfrm rot="16200000" flipH="1">
            <a:off x="10377286" y="28184382"/>
            <a:ext cx="2064332" cy="2308452"/>
          </a:xfrm>
          <a:prstGeom prst="bentConnector3">
            <a:avLst>
              <a:gd name="adj1" fmla="val 1240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197" idx="2"/>
            <a:endCxn id="350" idx="0"/>
          </p:cNvCxnSpPr>
          <p:nvPr/>
        </p:nvCxnSpPr>
        <p:spPr>
          <a:xfrm rot="5400000">
            <a:off x="12659476" y="28189379"/>
            <a:ext cx="2085598" cy="2277193"/>
          </a:xfrm>
          <a:prstGeom prst="bentConnector3">
            <a:avLst>
              <a:gd name="adj1" fmla="val 1349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 стрелкой 400"/>
          <p:cNvCxnSpPr>
            <a:stCxn id="178" idx="2"/>
            <a:endCxn id="350" idx="0"/>
          </p:cNvCxnSpPr>
          <p:nvPr/>
        </p:nvCxnSpPr>
        <p:spPr>
          <a:xfrm>
            <a:off x="12557148" y="28301891"/>
            <a:ext cx="6530" cy="20688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/>
          <p:cNvSpPr/>
          <p:nvPr/>
        </p:nvSpPr>
        <p:spPr>
          <a:xfrm>
            <a:off x="28294896" y="27806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sp>
        <p:nvSpPr>
          <p:cNvPr id="220" name="Прямоугольник 219"/>
          <p:cNvSpPr/>
          <p:nvPr/>
        </p:nvSpPr>
        <p:spPr>
          <a:xfrm rot="16200000">
            <a:off x="1459859" y="10258295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Chit </a:t>
            </a:r>
            <a:r>
              <a:rPr lang="en-US" sz="1600" dirty="0" err="1"/>
              <a:t>Hlaing</a:t>
            </a:r>
            <a:endParaRPr lang="en-US" sz="16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17435" y="654193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Молодёжные буддистские организации</a:t>
            </a:r>
          </a:p>
        </p:txBody>
      </p:sp>
      <p:sp>
        <p:nvSpPr>
          <p:cNvPr id="246" name="Прямоугольник 245"/>
          <p:cNvSpPr/>
          <p:nvPr/>
        </p:nvSpPr>
        <p:spPr>
          <a:xfrm>
            <a:off x="4403315" y="651691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Отмена подушного налога</a:t>
            </a:r>
          </a:p>
        </p:txBody>
      </p:sp>
      <p:sp>
        <p:nvSpPr>
          <p:cNvPr id="250" name="Прямоугольник 249"/>
          <p:cNvSpPr/>
          <p:nvPr/>
        </p:nvSpPr>
        <p:spPr>
          <a:xfrm>
            <a:off x="2197866" y="65305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Завоевать доверие малых народов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2200140" y="82115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референдумы в губернаторских провинциях</a:t>
            </a:r>
          </a:p>
        </p:txBody>
      </p:sp>
      <p:cxnSp>
        <p:nvCxnSpPr>
          <p:cNvPr id="259" name="Соединительная линия уступом 258"/>
          <p:cNvCxnSpPr>
            <a:stCxn id="89" idx="2"/>
            <a:endCxn id="221" idx="0"/>
          </p:cNvCxnSpPr>
          <p:nvPr/>
        </p:nvCxnSpPr>
        <p:spPr>
          <a:xfrm rot="5400000">
            <a:off x="1931099" y="5221759"/>
            <a:ext cx="464473" cy="217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Соединительная линия уступом 262"/>
          <p:cNvCxnSpPr>
            <a:stCxn id="89" idx="2"/>
            <a:endCxn id="246" idx="0"/>
          </p:cNvCxnSpPr>
          <p:nvPr/>
        </p:nvCxnSpPr>
        <p:spPr>
          <a:xfrm rot="16200000" flipH="1">
            <a:off x="4136550" y="5192190"/>
            <a:ext cx="439451" cy="22099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211" idx="2"/>
            <a:endCxn id="89" idx="0"/>
          </p:cNvCxnSpPr>
          <p:nvPr/>
        </p:nvCxnSpPr>
        <p:spPr>
          <a:xfrm rot="5400000">
            <a:off x="15733671" y="-8621721"/>
            <a:ext cx="1136791" cy="261015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Соединительная линия уступом 327"/>
          <p:cNvCxnSpPr>
            <a:stCxn id="211" idx="2"/>
            <a:endCxn id="90" idx="0"/>
          </p:cNvCxnSpPr>
          <p:nvPr/>
        </p:nvCxnSpPr>
        <p:spPr>
          <a:xfrm rot="5400000">
            <a:off x="28776603" y="4424573"/>
            <a:ext cx="1140152" cy="12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 стрелкой 332"/>
          <p:cNvCxnSpPr>
            <a:stCxn id="89" idx="2"/>
            <a:endCxn id="250" idx="0"/>
          </p:cNvCxnSpPr>
          <p:nvPr/>
        </p:nvCxnSpPr>
        <p:spPr>
          <a:xfrm>
            <a:off x="3251276" y="6077464"/>
            <a:ext cx="4549" cy="453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/>
          <p:cNvCxnSpPr>
            <a:stCxn id="250" idx="2"/>
            <a:endCxn id="256" idx="0"/>
          </p:cNvCxnSpPr>
          <p:nvPr/>
        </p:nvCxnSpPr>
        <p:spPr>
          <a:xfrm>
            <a:off x="3255825" y="7610563"/>
            <a:ext cx="2274" cy="60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Прямоугольник 339"/>
          <p:cNvSpPr/>
          <p:nvPr/>
        </p:nvSpPr>
        <p:spPr>
          <a:xfrm>
            <a:off x="31643265" y="2722792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Решить расовые конфликты в армии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2202415" y="99197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статус доминиона</a:t>
            </a:r>
          </a:p>
        </p:txBody>
      </p:sp>
      <p:sp>
        <p:nvSpPr>
          <p:cNvPr id="369" name="Прямоугольник 368"/>
          <p:cNvSpPr/>
          <p:nvPr/>
        </p:nvSpPr>
        <p:spPr>
          <a:xfrm>
            <a:off x="2204689" y="115461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Изменить конституцию на президентскую</a:t>
            </a:r>
          </a:p>
        </p:txBody>
      </p:sp>
      <p:sp>
        <p:nvSpPr>
          <p:cNvPr id="370" name="Прямоугольник 369"/>
          <p:cNvSpPr/>
          <p:nvPr/>
        </p:nvSpPr>
        <p:spPr>
          <a:xfrm>
            <a:off x="4405591" y="115279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Выкупить долги у ростовщиков</a:t>
            </a:r>
          </a:p>
        </p:txBody>
      </p:sp>
      <p:cxnSp>
        <p:nvCxnSpPr>
          <p:cNvPr id="374" name="Прямая со стрелкой 373"/>
          <p:cNvCxnSpPr>
            <a:stCxn id="246" idx="2"/>
            <a:endCxn id="370" idx="0"/>
          </p:cNvCxnSpPr>
          <p:nvPr/>
        </p:nvCxnSpPr>
        <p:spPr>
          <a:xfrm>
            <a:off x="5461274" y="7596915"/>
            <a:ext cx="2276" cy="39310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65" idx="2"/>
            <a:endCxn id="370" idx="0"/>
          </p:cNvCxnSpPr>
          <p:nvPr/>
        </p:nvCxnSpPr>
        <p:spPr>
          <a:xfrm rot="16200000" flipH="1">
            <a:off x="4097883" y="10162249"/>
            <a:ext cx="528159" cy="220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 стрелкой 384"/>
          <p:cNvCxnSpPr>
            <a:stCxn id="256" idx="2"/>
            <a:endCxn id="365" idx="0"/>
          </p:cNvCxnSpPr>
          <p:nvPr/>
        </p:nvCxnSpPr>
        <p:spPr>
          <a:xfrm>
            <a:off x="3258099" y="9291514"/>
            <a:ext cx="2275" cy="628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 стрелкой 389"/>
          <p:cNvCxnSpPr>
            <a:stCxn id="365" idx="2"/>
            <a:endCxn id="369" idx="0"/>
          </p:cNvCxnSpPr>
          <p:nvPr/>
        </p:nvCxnSpPr>
        <p:spPr>
          <a:xfrm>
            <a:off x="3260374" y="10999758"/>
            <a:ext cx="2274" cy="5463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Прямоугольник 393"/>
          <p:cNvSpPr/>
          <p:nvPr/>
        </p:nvSpPr>
        <p:spPr>
          <a:xfrm>
            <a:off x="15161" y="115347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398" name="Прямая со стрелкой 397"/>
          <p:cNvCxnSpPr>
            <a:stCxn id="221" idx="2"/>
            <a:endCxn id="394" idx="0"/>
          </p:cNvCxnSpPr>
          <p:nvPr/>
        </p:nvCxnSpPr>
        <p:spPr>
          <a:xfrm flipH="1">
            <a:off x="1073120" y="7621937"/>
            <a:ext cx="2274" cy="39128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cxnSpLocks/>
            <a:stCxn id="365" idx="2"/>
            <a:endCxn id="394" idx="0"/>
          </p:cNvCxnSpPr>
          <p:nvPr/>
        </p:nvCxnSpPr>
        <p:spPr>
          <a:xfrm rot="5400000">
            <a:off x="1899254" y="10173624"/>
            <a:ext cx="534986" cy="21872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 rot="5400000">
            <a:off x="8528879" y="1187478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cxnSp>
        <p:nvCxnSpPr>
          <p:cNvPr id="433" name="Соединительная линия уступом 432"/>
          <p:cNvCxnSpPr>
            <a:stCxn id="84" idx="2"/>
            <a:endCxn id="105" idx="0"/>
          </p:cNvCxnSpPr>
          <p:nvPr/>
        </p:nvCxnSpPr>
        <p:spPr>
          <a:xfrm rot="16200000" flipH="1">
            <a:off x="9242934" y="11163914"/>
            <a:ext cx="725250" cy="36184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84" idx="2"/>
            <a:endCxn id="101" idx="0"/>
          </p:cNvCxnSpPr>
          <p:nvPr/>
        </p:nvCxnSpPr>
        <p:spPr>
          <a:xfrm rot="16200000" flipH="1">
            <a:off x="11466014" y="8940835"/>
            <a:ext cx="725250" cy="806462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85" idx="2"/>
            <a:endCxn id="101" idx="0"/>
          </p:cNvCxnSpPr>
          <p:nvPr/>
        </p:nvCxnSpPr>
        <p:spPr>
          <a:xfrm rot="5400000">
            <a:off x="18225544" y="10245931"/>
            <a:ext cx="725250" cy="54544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441"/>
          <p:cNvCxnSpPr>
            <a:stCxn id="85" idx="2"/>
            <a:endCxn id="105" idx="0"/>
          </p:cNvCxnSpPr>
          <p:nvPr/>
        </p:nvCxnSpPr>
        <p:spPr>
          <a:xfrm rot="5400000">
            <a:off x="16002465" y="8022852"/>
            <a:ext cx="725250" cy="99005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Прямоугольник 445"/>
          <p:cNvSpPr/>
          <p:nvPr/>
        </p:nvSpPr>
        <p:spPr>
          <a:xfrm>
            <a:off x="12597339" y="133380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Книжный клуб «Красный Дракон»</a:t>
            </a:r>
            <a:endParaRPr lang="ru-RU" sz="700" dirty="0"/>
          </a:p>
        </p:txBody>
      </p:sp>
      <p:cxnSp>
        <p:nvCxnSpPr>
          <p:cNvPr id="447" name="Соединительная линия уступом 446"/>
          <p:cNvCxnSpPr>
            <a:stCxn id="84" idx="2"/>
            <a:endCxn id="446" idx="0"/>
          </p:cNvCxnSpPr>
          <p:nvPr/>
        </p:nvCxnSpPr>
        <p:spPr>
          <a:xfrm rot="16200000" flipH="1">
            <a:off x="10362051" y="10044798"/>
            <a:ext cx="727523" cy="58589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85" idx="2"/>
            <a:endCxn id="446" idx="0"/>
          </p:cNvCxnSpPr>
          <p:nvPr/>
        </p:nvCxnSpPr>
        <p:spPr>
          <a:xfrm rot="5400000">
            <a:off x="17121581" y="9144240"/>
            <a:ext cx="727523" cy="7660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90" idx="2"/>
            <a:endCxn id="98" idx="0"/>
          </p:cNvCxnSpPr>
          <p:nvPr/>
        </p:nvCxnSpPr>
        <p:spPr>
          <a:xfrm>
            <a:off x="29340502" y="6080825"/>
            <a:ext cx="995" cy="453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98" idx="2"/>
            <a:endCxn id="120" idx="0"/>
          </p:cNvCxnSpPr>
          <p:nvPr/>
        </p:nvCxnSpPr>
        <p:spPr>
          <a:xfrm rot="5400000">
            <a:off x="21749252" y="620354"/>
            <a:ext cx="598680" cy="1458581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Соединительная линия уступом 487"/>
          <p:cNvCxnSpPr>
            <a:stCxn id="98" idx="2"/>
            <a:endCxn id="181" idx="0"/>
          </p:cNvCxnSpPr>
          <p:nvPr/>
        </p:nvCxnSpPr>
        <p:spPr>
          <a:xfrm rot="16200000" flipH="1">
            <a:off x="30201069" y="6754346"/>
            <a:ext cx="598680" cy="23178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490"/>
          <p:cNvCxnSpPr>
            <a:stCxn id="98" idx="2"/>
            <a:endCxn id="231" idx="0"/>
          </p:cNvCxnSpPr>
          <p:nvPr/>
        </p:nvCxnSpPr>
        <p:spPr>
          <a:xfrm rot="16200000" flipH="1">
            <a:off x="32470419" y="4484997"/>
            <a:ext cx="598678" cy="68565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Прямая со стрелкой 496"/>
          <p:cNvCxnSpPr>
            <a:stCxn id="181" idx="2"/>
            <a:endCxn id="296" idx="0"/>
          </p:cNvCxnSpPr>
          <p:nvPr/>
        </p:nvCxnSpPr>
        <p:spPr>
          <a:xfrm>
            <a:off x="31659322" y="9292599"/>
            <a:ext cx="6412" cy="576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/>
          <p:cNvSpPr/>
          <p:nvPr/>
        </p:nvSpPr>
        <p:spPr>
          <a:xfrm>
            <a:off x="13632232" y="14855840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12579064" y="14853568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12583691" y="148529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Всеобщая национализация</a:t>
            </a:r>
            <a:endParaRPr lang="ru-RU" sz="700" dirty="0"/>
          </a:p>
        </p:txBody>
      </p:sp>
      <p:cxnSp>
        <p:nvCxnSpPr>
          <p:cNvPr id="402" name="Соединительная линия уступом 401"/>
          <p:cNvCxnSpPr>
            <a:stCxn id="105" idx="2"/>
            <a:endCxn id="317" idx="0"/>
          </p:cNvCxnSpPr>
          <p:nvPr/>
        </p:nvCxnSpPr>
        <p:spPr>
          <a:xfrm rot="16200000" flipH="1">
            <a:off x="12309633" y="13520932"/>
            <a:ext cx="437176" cy="2226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101" idx="2"/>
            <a:endCxn id="317" idx="0"/>
          </p:cNvCxnSpPr>
          <p:nvPr/>
        </p:nvCxnSpPr>
        <p:spPr>
          <a:xfrm rot="5400000">
            <a:off x="14532713" y="13524710"/>
            <a:ext cx="437176" cy="221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Прямоугольник 561"/>
          <p:cNvSpPr/>
          <p:nvPr/>
        </p:nvSpPr>
        <p:spPr>
          <a:xfrm>
            <a:off x="29423707" y="1162229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Аресты левых элементов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31754732" y="1162031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Компромисс с У Со</a:t>
            </a:r>
          </a:p>
        </p:txBody>
      </p:sp>
      <p:cxnSp>
        <p:nvCxnSpPr>
          <p:cNvPr id="564" name="Соединительная линия уступом 563"/>
          <p:cNvCxnSpPr>
            <a:stCxn id="296" idx="2"/>
            <a:endCxn id="562" idx="0"/>
          </p:cNvCxnSpPr>
          <p:nvPr/>
        </p:nvCxnSpPr>
        <p:spPr>
          <a:xfrm rot="5400000">
            <a:off x="30736905" y="10693469"/>
            <a:ext cx="673590" cy="1184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96" idx="2"/>
            <a:endCxn id="563" idx="0"/>
          </p:cNvCxnSpPr>
          <p:nvPr/>
        </p:nvCxnSpPr>
        <p:spPr>
          <a:xfrm rot="16200000" flipH="1">
            <a:off x="31903407" y="10711034"/>
            <a:ext cx="671611" cy="11469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31755569" y="13302950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 Ба Мо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33939399" y="14833527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2886231" y="14831255"/>
            <a:ext cx="1057959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2890858" y="148306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защите браков бирманских женщин</a:t>
            </a:r>
            <a:endParaRPr lang="ru-RU" sz="700" dirty="0"/>
          </a:p>
        </p:txBody>
      </p:sp>
      <p:cxnSp>
        <p:nvCxnSpPr>
          <p:cNvPr id="375" name="Прямая со стрелкой 374"/>
          <p:cNvCxnSpPr>
            <a:stCxn id="109" idx="2"/>
            <a:endCxn id="453" idx="0"/>
          </p:cNvCxnSpPr>
          <p:nvPr/>
        </p:nvCxnSpPr>
        <p:spPr>
          <a:xfrm flipH="1">
            <a:off x="36199125" y="15911473"/>
            <a:ext cx="1" cy="5110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33995574" y="132998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Газета «Сан»</a:t>
            </a:r>
          </a:p>
        </p:txBody>
      </p:sp>
      <p:cxnSp>
        <p:nvCxnSpPr>
          <p:cNvPr id="400" name="Прямая со стрелкой 399"/>
          <p:cNvCxnSpPr>
            <a:stCxn id="117" idx="2"/>
            <a:endCxn id="393" idx="0"/>
          </p:cNvCxnSpPr>
          <p:nvPr/>
        </p:nvCxnSpPr>
        <p:spPr>
          <a:xfrm flipH="1">
            <a:off x="35053533" y="11045392"/>
            <a:ext cx="8920" cy="22544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/>
          <p:cNvSpPr/>
          <p:nvPr/>
        </p:nvSpPr>
        <p:spPr>
          <a:xfrm>
            <a:off x="32828439" y="164224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Перераспределение иностранной земли</a:t>
            </a:r>
          </a:p>
        </p:txBody>
      </p:sp>
      <p:cxnSp>
        <p:nvCxnSpPr>
          <p:cNvPr id="426" name="Соединительная линия уступом 425"/>
          <p:cNvCxnSpPr>
            <a:endCxn id="418" idx="0"/>
          </p:cNvCxnSpPr>
          <p:nvPr/>
        </p:nvCxnSpPr>
        <p:spPr>
          <a:xfrm rot="5400000">
            <a:off x="34775270" y="15000904"/>
            <a:ext cx="532711" cy="231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393" idx="2"/>
            <a:endCxn id="364" idx="0"/>
          </p:cNvCxnSpPr>
          <p:nvPr/>
        </p:nvCxnSpPr>
        <p:spPr>
          <a:xfrm rot="5400000">
            <a:off x="34275770" y="14052872"/>
            <a:ext cx="450811" cy="11047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/>
          <p:cNvSpPr/>
          <p:nvPr/>
        </p:nvSpPr>
        <p:spPr>
          <a:xfrm>
            <a:off x="37513056" y="148325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Реставрация старых храмов</a:t>
            </a:r>
          </a:p>
        </p:txBody>
      </p:sp>
      <p:sp>
        <p:nvSpPr>
          <p:cNvPr id="453" name="Прямоугольник 452"/>
          <p:cNvSpPr/>
          <p:nvPr/>
        </p:nvSpPr>
        <p:spPr>
          <a:xfrm>
            <a:off x="35141166" y="164224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общества</a:t>
            </a:r>
          </a:p>
        </p:txBody>
      </p:sp>
      <p:sp>
        <p:nvSpPr>
          <p:cNvPr id="466" name="Прямоугольник 465"/>
          <p:cNvSpPr/>
          <p:nvPr/>
        </p:nvSpPr>
        <p:spPr>
          <a:xfrm>
            <a:off x="33988497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северный Сиам</a:t>
            </a:r>
          </a:p>
        </p:txBody>
      </p:sp>
      <p:sp>
        <p:nvSpPr>
          <p:cNvPr id="470" name="Прямоугольник 469"/>
          <p:cNvSpPr/>
          <p:nvPr/>
        </p:nvSpPr>
        <p:spPr>
          <a:xfrm>
            <a:off x="35134532" y="1779827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буддистами Индии</a:t>
            </a:r>
          </a:p>
        </p:txBody>
      </p:sp>
      <p:sp>
        <p:nvSpPr>
          <p:cNvPr id="471" name="Прямоугольник 470"/>
          <p:cNvSpPr/>
          <p:nvPr/>
        </p:nvSpPr>
        <p:spPr>
          <a:xfrm>
            <a:off x="37480431" y="1779581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«Азиатскую сферу </a:t>
            </a:r>
            <a:r>
              <a:rPr lang="ru-RU" sz="1400" dirty="0" err="1"/>
              <a:t>сопроцветания</a:t>
            </a:r>
            <a:r>
              <a:rPr lang="ru-RU" sz="1400" dirty="0"/>
              <a:t>»</a:t>
            </a:r>
          </a:p>
        </p:txBody>
      </p:sp>
      <p:cxnSp>
        <p:nvCxnSpPr>
          <p:cNvPr id="477" name="Прямая соединительная линия 476"/>
          <p:cNvCxnSpPr>
            <a:stCxn id="470" idx="3"/>
            <a:endCxn id="471" idx="1"/>
          </p:cNvCxnSpPr>
          <p:nvPr/>
        </p:nvCxnSpPr>
        <p:spPr>
          <a:xfrm flipV="1">
            <a:off x="37250450" y="18335812"/>
            <a:ext cx="229981" cy="2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Соединительная линия уступом 495"/>
          <p:cNvCxnSpPr>
            <a:stCxn id="453" idx="2"/>
            <a:endCxn id="471" idx="0"/>
          </p:cNvCxnSpPr>
          <p:nvPr/>
        </p:nvCxnSpPr>
        <p:spPr>
          <a:xfrm rot="16200000" flipH="1">
            <a:off x="37222094" y="16479515"/>
            <a:ext cx="293327" cy="2339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Соединительная линия уступом 510"/>
          <p:cNvCxnSpPr>
            <a:stCxn id="332" idx="2"/>
            <a:endCxn id="364" idx="0"/>
          </p:cNvCxnSpPr>
          <p:nvPr/>
        </p:nvCxnSpPr>
        <p:spPr>
          <a:xfrm rot="16200000" flipH="1">
            <a:off x="33157329" y="14039148"/>
            <a:ext cx="447686" cy="11352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Прямая со стрелкой 513"/>
          <p:cNvCxnSpPr>
            <a:stCxn id="563" idx="2"/>
            <a:endCxn id="332" idx="0"/>
          </p:cNvCxnSpPr>
          <p:nvPr/>
        </p:nvCxnSpPr>
        <p:spPr>
          <a:xfrm>
            <a:off x="32812691" y="12700319"/>
            <a:ext cx="837" cy="6026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36293564" y="192610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Отомстить Индусам</a:t>
            </a:r>
          </a:p>
        </p:txBody>
      </p:sp>
      <p:cxnSp>
        <p:nvCxnSpPr>
          <p:cNvPr id="518" name="Соединительная линия уступом 517"/>
          <p:cNvCxnSpPr>
            <a:stCxn id="453" idx="2"/>
            <a:endCxn id="466" idx="0"/>
          </p:cNvCxnSpPr>
          <p:nvPr/>
        </p:nvCxnSpPr>
        <p:spPr>
          <a:xfrm rot="5400000">
            <a:off x="34744622" y="17804320"/>
            <a:ext cx="1756339" cy="1152669"/>
          </a:xfrm>
          <a:prstGeom prst="bentConnector3">
            <a:avLst>
              <a:gd name="adj1" fmla="val 88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Соединительная линия уступом 520"/>
          <p:cNvCxnSpPr>
            <a:stCxn id="453" idx="2"/>
            <a:endCxn id="517" idx="0"/>
          </p:cNvCxnSpPr>
          <p:nvPr/>
        </p:nvCxnSpPr>
        <p:spPr>
          <a:xfrm rot="16200000" flipH="1">
            <a:off x="35896018" y="17805592"/>
            <a:ext cx="1758613" cy="1152398"/>
          </a:xfrm>
          <a:prstGeom prst="bentConnector3">
            <a:avLst>
              <a:gd name="adj1" fmla="val 863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Прямоугольник 529"/>
          <p:cNvSpPr/>
          <p:nvPr/>
        </p:nvSpPr>
        <p:spPr>
          <a:xfrm>
            <a:off x="33990772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западные земли Индокитая</a:t>
            </a:r>
          </a:p>
        </p:txBody>
      </p:sp>
      <p:sp>
        <p:nvSpPr>
          <p:cNvPr id="533" name="Прямоугольник 532"/>
          <p:cNvSpPr/>
          <p:nvPr/>
        </p:nvSpPr>
        <p:spPr>
          <a:xfrm>
            <a:off x="36295838" y="2076462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Цейлона</a:t>
            </a:r>
          </a:p>
        </p:txBody>
      </p:sp>
      <p:sp>
        <p:nvSpPr>
          <p:cNvPr id="534" name="Прямоугольник 533"/>
          <p:cNvSpPr/>
          <p:nvPr/>
        </p:nvSpPr>
        <p:spPr>
          <a:xfrm>
            <a:off x="38562220" y="2077827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Бутана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31749125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Малайзию</a:t>
            </a:r>
          </a:p>
        </p:txBody>
      </p:sp>
      <p:cxnSp>
        <p:nvCxnSpPr>
          <p:cNvPr id="574" name="Соединительная линия уступом 573"/>
          <p:cNvCxnSpPr>
            <a:stCxn id="466" idx="2"/>
            <a:endCxn id="573" idx="0"/>
          </p:cNvCxnSpPr>
          <p:nvPr/>
        </p:nvCxnSpPr>
        <p:spPr>
          <a:xfrm rot="5400000">
            <a:off x="33721830" y="19424078"/>
            <a:ext cx="409880" cy="223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Соединительная линия уступом 576"/>
          <p:cNvCxnSpPr>
            <a:stCxn id="517" idx="2"/>
            <a:endCxn id="534" idx="0"/>
          </p:cNvCxnSpPr>
          <p:nvPr/>
        </p:nvCxnSpPr>
        <p:spPr>
          <a:xfrm rot="16200000" flipH="1">
            <a:off x="38267263" y="19425358"/>
            <a:ext cx="437176" cy="22686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Прямоугольник 579"/>
          <p:cNvSpPr/>
          <p:nvPr/>
        </p:nvSpPr>
        <p:spPr>
          <a:xfrm>
            <a:off x="36296340" y="2239098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Тибета</a:t>
            </a:r>
          </a:p>
        </p:txBody>
      </p:sp>
      <p:sp>
        <p:nvSpPr>
          <p:cNvPr id="581" name="Прямоугольник 580"/>
          <p:cNvSpPr/>
          <p:nvPr/>
        </p:nvSpPr>
        <p:spPr>
          <a:xfrm>
            <a:off x="38566266" y="224010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</a:t>
            </a:r>
            <a:r>
              <a:rPr lang="ru-RU" sz="1400" dirty="0" err="1"/>
              <a:t>Сиккима</a:t>
            </a:r>
            <a:endParaRPr lang="ru-RU" sz="1400" dirty="0"/>
          </a:p>
        </p:txBody>
      </p:sp>
      <p:sp>
        <p:nvSpPr>
          <p:cNvPr id="582" name="Прямоугольник 581"/>
          <p:cNvSpPr/>
          <p:nvPr/>
        </p:nvSpPr>
        <p:spPr>
          <a:xfrm>
            <a:off x="40773158" y="223909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Непала</a:t>
            </a:r>
          </a:p>
        </p:txBody>
      </p:sp>
      <p:cxnSp>
        <p:nvCxnSpPr>
          <p:cNvPr id="583" name="Соединительная линия уступом 582"/>
          <p:cNvCxnSpPr>
            <a:stCxn id="534" idx="2"/>
            <a:endCxn id="580" idx="0"/>
          </p:cNvCxnSpPr>
          <p:nvPr/>
        </p:nvCxnSpPr>
        <p:spPr>
          <a:xfrm rot="5400000">
            <a:off x="38220884" y="20991689"/>
            <a:ext cx="532710" cy="2265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Соединительная линия уступом 585"/>
          <p:cNvCxnSpPr>
            <a:stCxn id="534" idx="2"/>
            <a:endCxn id="582" idx="0"/>
          </p:cNvCxnSpPr>
          <p:nvPr/>
        </p:nvCxnSpPr>
        <p:spPr>
          <a:xfrm rot="16200000" flipH="1">
            <a:off x="40459293" y="21019160"/>
            <a:ext cx="532711" cy="22109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534" idx="2"/>
            <a:endCxn id="581" idx="0"/>
          </p:cNvCxnSpPr>
          <p:nvPr/>
        </p:nvCxnSpPr>
        <p:spPr>
          <a:xfrm>
            <a:off x="39620179" y="21858274"/>
            <a:ext cx="4046" cy="542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Прямая со стрелкой 591"/>
          <p:cNvCxnSpPr>
            <a:stCxn id="466" idx="2"/>
            <a:endCxn id="530" idx="0"/>
          </p:cNvCxnSpPr>
          <p:nvPr/>
        </p:nvCxnSpPr>
        <p:spPr>
          <a:xfrm>
            <a:off x="35046456" y="20338824"/>
            <a:ext cx="2275" cy="4098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Прямая со стрелкой 594"/>
          <p:cNvCxnSpPr>
            <a:stCxn id="517" idx="2"/>
            <a:endCxn id="533" idx="0"/>
          </p:cNvCxnSpPr>
          <p:nvPr/>
        </p:nvCxnSpPr>
        <p:spPr>
          <a:xfrm>
            <a:off x="37351523" y="20341098"/>
            <a:ext cx="2274" cy="4235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32819949" y="1780055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Собственный альянс</a:t>
            </a:r>
          </a:p>
        </p:txBody>
      </p:sp>
      <p:cxnSp>
        <p:nvCxnSpPr>
          <p:cNvPr id="599" name="Соединительная линия уступом 598"/>
          <p:cNvCxnSpPr>
            <a:stCxn id="453" idx="2"/>
            <a:endCxn id="598" idx="0"/>
          </p:cNvCxnSpPr>
          <p:nvPr/>
        </p:nvCxnSpPr>
        <p:spPr>
          <a:xfrm rot="5400000">
            <a:off x="34889485" y="16490909"/>
            <a:ext cx="298065" cy="23212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32880686" y="2242965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Укрепиться в Океании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38560872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Китай</a:t>
            </a:r>
          </a:p>
        </p:txBody>
      </p:sp>
      <p:cxnSp>
        <p:nvCxnSpPr>
          <p:cNvPr id="612" name="Прямая соединительная линия 611"/>
          <p:cNvCxnSpPr>
            <a:stCxn id="598" idx="3"/>
            <a:endCxn id="470" idx="1"/>
          </p:cNvCxnSpPr>
          <p:nvPr/>
        </p:nvCxnSpPr>
        <p:spPr>
          <a:xfrm flipV="1">
            <a:off x="34935867" y="18338276"/>
            <a:ext cx="198665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24845731" y="14426915"/>
            <a:ext cx="100312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23729113" y="1491797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Духовное лидерство</a:t>
            </a:r>
          </a:p>
        </p:txBody>
      </p:sp>
      <p:sp>
        <p:nvSpPr>
          <p:cNvPr id="388" name="Прямоугольник 387"/>
          <p:cNvSpPr/>
          <p:nvPr/>
        </p:nvSpPr>
        <p:spPr>
          <a:xfrm>
            <a:off x="21547773" y="149066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«Буддистское перемирие»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411" name="Прямоугольник 410"/>
          <p:cNvSpPr/>
          <p:nvPr/>
        </p:nvSpPr>
        <p:spPr>
          <a:xfrm>
            <a:off x="21547772" y="1640431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государственном поощрении буддизма</a:t>
            </a:r>
          </a:p>
        </p:txBody>
      </p:sp>
      <p:sp>
        <p:nvSpPr>
          <p:cNvPr id="413" name="Прямоугольник 412"/>
          <p:cNvSpPr/>
          <p:nvPr/>
        </p:nvSpPr>
        <p:spPr>
          <a:xfrm>
            <a:off x="19315968" y="1332966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Массовая организация</a:t>
            </a:r>
          </a:p>
        </p:txBody>
      </p:sp>
      <p:sp>
        <p:nvSpPr>
          <p:cNvPr id="414" name="Прямоугольник 413"/>
          <p:cNvSpPr/>
          <p:nvPr/>
        </p:nvSpPr>
        <p:spPr>
          <a:xfrm>
            <a:off x="21520494" y="1333017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Кадровая политика</a:t>
            </a:r>
          </a:p>
        </p:txBody>
      </p:sp>
      <p:cxnSp>
        <p:nvCxnSpPr>
          <p:cNvPr id="417" name="Прямая соединительная линия 416"/>
          <p:cNvCxnSpPr>
            <a:stCxn id="413" idx="3"/>
            <a:endCxn id="414" idx="1"/>
          </p:cNvCxnSpPr>
          <p:nvPr/>
        </p:nvCxnSpPr>
        <p:spPr>
          <a:xfrm>
            <a:off x="21431886" y="13869668"/>
            <a:ext cx="88608" cy="5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Прямоугольник 428"/>
          <p:cNvSpPr/>
          <p:nvPr/>
        </p:nvSpPr>
        <p:spPr>
          <a:xfrm>
            <a:off x="17081351" y="1333436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План </a:t>
            </a:r>
            <a:r>
              <a:rPr lang="ru-RU" sz="1400" dirty="0" err="1"/>
              <a:t>Пиидавты</a:t>
            </a:r>
            <a:endParaRPr lang="ru-RU" sz="1400" dirty="0"/>
          </a:p>
        </p:txBody>
      </p:sp>
      <p:sp>
        <p:nvSpPr>
          <p:cNvPr id="431" name="Прямоугольник 430"/>
          <p:cNvSpPr/>
          <p:nvPr/>
        </p:nvSpPr>
        <p:spPr>
          <a:xfrm>
            <a:off x="19317579" y="1788683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Ресурсный контракт с США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5948761" y="163843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приграничных и неразвитых территорий</a:t>
            </a:r>
          </a:p>
        </p:txBody>
      </p:sp>
      <p:sp>
        <p:nvSpPr>
          <p:cNvPr id="438" name="Прямоугольник 437"/>
          <p:cNvSpPr/>
          <p:nvPr/>
        </p:nvSpPr>
        <p:spPr>
          <a:xfrm>
            <a:off x="18210837" y="1485002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Финансирование социальных услуг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5953083" y="148558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инфраструктуру страны</a:t>
            </a:r>
          </a:p>
        </p:txBody>
      </p:sp>
      <p:sp>
        <p:nvSpPr>
          <p:cNvPr id="441" name="Прямоугольник 440"/>
          <p:cNvSpPr/>
          <p:nvPr/>
        </p:nvSpPr>
        <p:spPr>
          <a:xfrm>
            <a:off x="18214933" y="163942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Огромные вложения в промышленность</a:t>
            </a:r>
          </a:p>
        </p:txBody>
      </p:sp>
      <p:cxnSp>
        <p:nvCxnSpPr>
          <p:cNvPr id="464" name="Соединительная линия уступом 463"/>
          <p:cNvCxnSpPr>
            <a:stCxn id="85" idx="2"/>
            <a:endCxn id="413" idx="0"/>
          </p:cNvCxnSpPr>
          <p:nvPr/>
        </p:nvCxnSpPr>
        <p:spPr>
          <a:xfrm rot="5400000">
            <a:off x="20485085" y="12499366"/>
            <a:ext cx="719145" cy="9414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Соединительная линия уступом 475"/>
          <p:cNvCxnSpPr>
            <a:stCxn id="85" idx="2"/>
            <a:endCxn id="414" idx="0"/>
          </p:cNvCxnSpPr>
          <p:nvPr/>
        </p:nvCxnSpPr>
        <p:spPr>
          <a:xfrm rot="16200000" flipH="1">
            <a:off x="21587096" y="12338812"/>
            <a:ext cx="719647" cy="12630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429" idx="2"/>
            <a:endCxn id="438" idx="0"/>
          </p:cNvCxnSpPr>
          <p:nvPr/>
        </p:nvCxnSpPr>
        <p:spPr>
          <a:xfrm rot="16200000" flipH="1">
            <a:off x="18486226" y="14067450"/>
            <a:ext cx="435654" cy="11294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Соединительная линия уступом 502"/>
          <p:cNvCxnSpPr>
            <a:stCxn id="440" idx="2"/>
            <a:endCxn id="437" idx="0"/>
          </p:cNvCxnSpPr>
          <p:nvPr/>
        </p:nvCxnSpPr>
        <p:spPr>
          <a:xfrm rot="5400000">
            <a:off x="16784630" y="16157930"/>
            <a:ext cx="448503" cy="43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Прямоугольник 526"/>
          <p:cNvSpPr/>
          <p:nvPr/>
        </p:nvSpPr>
        <p:spPr>
          <a:xfrm>
            <a:off x="23731387" y="133335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 fontAlgn="base"/>
            <a:r>
              <a:rPr lang="ru-RU" sz="1400" dirty="0"/>
              <a:t>Государство всеобщего благосостояния</a:t>
            </a:r>
          </a:p>
        </p:txBody>
      </p:sp>
      <p:cxnSp>
        <p:nvCxnSpPr>
          <p:cNvPr id="528" name="Прямая со стрелкой 527"/>
          <p:cNvCxnSpPr>
            <a:stCxn id="527" idx="2"/>
            <a:endCxn id="387" idx="0"/>
          </p:cNvCxnSpPr>
          <p:nvPr/>
        </p:nvCxnSpPr>
        <p:spPr>
          <a:xfrm flipH="1">
            <a:off x="24787072" y="14413565"/>
            <a:ext cx="2274" cy="504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Прямоугольник 541"/>
          <p:cNvSpPr/>
          <p:nvPr/>
        </p:nvSpPr>
        <p:spPr>
          <a:xfrm>
            <a:off x="26024208" y="13333564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военный режим</a:t>
            </a:r>
            <a:endParaRPr lang="ru-RU" sz="400" dirty="0"/>
          </a:p>
        </p:txBody>
      </p:sp>
      <p:sp>
        <p:nvSpPr>
          <p:cNvPr id="543" name="Прямоугольник 542"/>
          <p:cNvSpPr/>
          <p:nvPr/>
        </p:nvSpPr>
        <p:spPr>
          <a:xfrm>
            <a:off x="26021712" y="14429188"/>
            <a:ext cx="78249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Ne Win</a:t>
            </a:r>
            <a:endParaRPr lang="ru-RU" sz="1600" b="1" spc="300" dirty="0"/>
          </a:p>
        </p:txBody>
      </p:sp>
      <p:cxnSp>
        <p:nvCxnSpPr>
          <p:cNvPr id="544" name="Прямая соединительная линия 543"/>
          <p:cNvCxnSpPr>
            <a:stCxn id="542" idx="1"/>
            <a:endCxn id="527" idx="3"/>
          </p:cNvCxnSpPr>
          <p:nvPr/>
        </p:nvCxnSpPr>
        <p:spPr>
          <a:xfrm flipH="1">
            <a:off x="25847305" y="13873564"/>
            <a:ext cx="17690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Соединительная линия уступом 554"/>
          <p:cNvCxnSpPr>
            <a:stCxn id="429" idx="2"/>
            <a:endCxn id="440" idx="0"/>
          </p:cNvCxnSpPr>
          <p:nvPr/>
        </p:nvCxnSpPr>
        <p:spPr>
          <a:xfrm rot="5400000">
            <a:off x="17354439" y="14070969"/>
            <a:ext cx="441474" cy="11282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cxnSpLocks/>
            <a:stCxn id="440" idx="2"/>
            <a:endCxn id="441" idx="0"/>
          </p:cNvCxnSpPr>
          <p:nvPr/>
        </p:nvCxnSpPr>
        <p:spPr>
          <a:xfrm rot="16200000" flipH="1">
            <a:off x="17912768" y="15034114"/>
            <a:ext cx="458398" cy="22618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Соединительная линия уступом 584"/>
          <p:cNvCxnSpPr>
            <a:stCxn id="441" idx="2"/>
            <a:endCxn id="431" idx="0"/>
          </p:cNvCxnSpPr>
          <p:nvPr/>
        </p:nvCxnSpPr>
        <p:spPr>
          <a:xfrm rot="16200000" flipH="1">
            <a:off x="19617917" y="17129213"/>
            <a:ext cx="412597" cy="11026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Соединительная линия уступом 592"/>
          <p:cNvCxnSpPr>
            <a:stCxn id="85" idx="2"/>
            <a:endCxn id="429" idx="0"/>
          </p:cNvCxnSpPr>
          <p:nvPr/>
        </p:nvCxnSpPr>
        <p:spPr>
          <a:xfrm rot="5400000">
            <a:off x="19365427" y="11384406"/>
            <a:ext cx="723843" cy="317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Соединительная линия уступом 596"/>
          <p:cNvCxnSpPr>
            <a:stCxn id="527" idx="2"/>
            <a:endCxn id="388" idx="0"/>
          </p:cNvCxnSpPr>
          <p:nvPr/>
        </p:nvCxnSpPr>
        <p:spPr>
          <a:xfrm rot="5400000">
            <a:off x="23451019" y="13568278"/>
            <a:ext cx="493040" cy="2183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Соединительная линия уступом 604"/>
          <p:cNvCxnSpPr>
            <a:stCxn id="438" idx="2"/>
            <a:endCxn id="441" idx="0"/>
          </p:cNvCxnSpPr>
          <p:nvPr/>
        </p:nvCxnSpPr>
        <p:spPr>
          <a:xfrm rot="16200000" flipH="1">
            <a:off x="19038735" y="16160081"/>
            <a:ext cx="464218" cy="40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Прямая со стрелкой 613"/>
          <p:cNvCxnSpPr>
            <a:stCxn id="388" idx="2"/>
            <a:endCxn id="411" idx="0"/>
          </p:cNvCxnSpPr>
          <p:nvPr/>
        </p:nvCxnSpPr>
        <p:spPr>
          <a:xfrm flipH="1">
            <a:off x="22605731" y="15986605"/>
            <a:ext cx="1" cy="417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Соединительная линия уступом 617"/>
          <p:cNvCxnSpPr>
            <a:stCxn id="85" idx="2"/>
            <a:endCxn id="527" idx="0"/>
          </p:cNvCxnSpPr>
          <p:nvPr/>
        </p:nvCxnSpPr>
        <p:spPr>
          <a:xfrm rot="16200000" flipH="1">
            <a:off x="22690845" y="11235064"/>
            <a:ext cx="723042" cy="34739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Соединительная линия уступом 620"/>
          <p:cNvCxnSpPr>
            <a:stCxn id="85" idx="2"/>
            <a:endCxn id="542" idx="0"/>
          </p:cNvCxnSpPr>
          <p:nvPr/>
        </p:nvCxnSpPr>
        <p:spPr>
          <a:xfrm rot="16200000" flipH="1">
            <a:off x="23837256" y="10088652"/>
            <a:ext cx="723041" cy="5766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26026482" y="14936172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политическое воспитание</a:t>
            </a:r>
          </a:p>
        </p:txBody>
      </p:sp>
      <p:cxnSp>
        <p:nvCxnSpPr>
          <p:cNvPr id="625" name="Прямая со стрелкой 624"/>
          <p:cNvCxnSpPr>
            <a:stCxn id="542" idx="2"/>
            <a:endCxn id="624" idx="0"/>
          </p:cNvCxnSpPr>
          <p:nvPr/>
        </p:nvCxnSpPr>
        <p:spPr>
          <a:xfrm>
            <a:off x="27082167" y="14413564"/>
            <a:ext cx="2274" cy="5226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Прямоугольник 627"/>
          <p:cNvSpPr/>
          <p:nvPr/>
        </p:nvSpPr>
        <p:spPr>
          <a:xfrm>
            <a:off x="26028756" y="164088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Система государственных больниц</a:t>
            </a:r>
          </a:p>
        </p:txBody>
      </p:sp>
      <p:sp>
        <p:nvSpPr>
          <p:cNvPr id="629" name="Прямоугольник 628"/>
          <p:cNvSpPr/>
          <p:nvPr/>
        </p:nvSpPr>
        <p:spPr>
          <a:xfrm>
            <a:off x="23751855" y="16411135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Центральная военная подготовка</a:t>
            </a:r>
          </a:p>
        </p:txBody>
      </p:sp>
      <p:cxnSp>
        <p:nvCxnSpPr>
          <p:cNvPr id="630" name="Прямая со стрелкой 629"/>
          <p:cNvCxnSpPr>
            <a:stCxn id="624" idx="2"/>
            <a:endCxn id="628" idx="0"/>
          </p:cNvCxnSpPr>
          <p:nvPr/>
        </p:nvCxnSpPr>
        <p:spPr>
          <a:xfrm>
            <a:off x="27084441" y="16016172"/>
            <a:ext cx="2274" cy="3926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Прямоугольник 633"/>
          <p:cNvSpPr/>
          <p:nvPr/>
        </p:nvSpPr>
        <p:spPr>
          <a:xfrm>
            <a:off x="21547746" y="1787826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Привести социализм в монастыри</a:t>
            </a:r>
          </a:p>
        </p:txBody>
      </p:sp>
      <p:cxnSp>
        <p:nvCxnSpPr>
          <p:cNvPr id="635" name="Прямая со стрелкой 634"/>
          <p:cNvCxnSpPr>
            <a:stCxn id="411" idx="2"/>
            <a:endCxn id="634" idx="0"/>
          </p:cNvCxnSpPr>
          <p:nvPr/>
        </p:nvCxnSpPr>
        <p:spPr>
          <a:xfrm flipH="1">
            <a:off x="22605705" y="17484312"/>
            <a:ext cx="26" cy="3939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645"/>
          <p:cNvCxnSpPr>
            <a:stCxn id="624" idx="2"/>
            <a:endCxn id="629" idx="0"/>
          </p:cNvCxnSpPr>
          <p:nvPr/>
        </p:nvCxnSpPr>
        <p:spPr>
          <a:xfrm rot="5400000">
            <a:off x="25749647" y="15076340"/>
            <a:ext cx="394963" cy="22746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Прямоугольник 648"/>
          <p:cNvSpPr/>
          <p:nvPr/>
        </p:nvSpPr>
        <p:spPr>
          <a:xfrm>
            <a:off x="13634507" y="1780605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0" name="Прямоугольник 649"/>
          <p:cNvSpPr/>
          <p:nvPr/>
        </p:nvSpPr>
        <p:spPr>
          <a:xfrm>
            <a:off x="12581339" y="1780378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1" name="Прямоугольник 650"/>
          <p:cNvSpPr/>
          <p:nvPr/>
        </p:nvSpPr>
        <p:spPr>
          <a:xfrm>
            <a:off x="12585966" y="1780316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южные клики Китая</a:t>
            </a:r>
            <a:endParaRPr lang="ru-RU" sz="700" dirty="0"/>
          </a:p>
        </p:txBody>
      </p:sp>
      <p:cxnSp>
        <p:nvCxnSpPr>
          <p:cNvPr id="652" name="Прямая со стрелкой 651"/>
          <p:cNvCxnSpPr>
            <a:stCxn id="317" idx="2"/>
            <a:endCxn id="651" idx="0"/>
          </p:cNvCxnSpPr>
          <p:nvPr/>
        </p:nvCxnSpPr>
        <p:spPr>
          <a:xfrm>
            <a:off x="13641650" y="15932949"/>
            <a:ext cx="2275" cy="1870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Прямоугольник 654"/>
          <p:cNvSpPr/>
          <p:nvPr/>
        </p:nvSpPr>
        <p:spPr>
          <a:xfrm>
            <a:off x="12476722" y="1640261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6" name="Прямоугольник 655"/>
          <p:cNvSpPr/>
          <p:nvPr/>
        </p:nvSpPr>
        <p:spPr>
          <a:xfrm>
            <a:off x="11423554" y="1640034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7" name="Прямоугольник 656"/>
          <p:cNvSpPr/>
          <p:nvPr/>
        </p:nvSpPr>
        <p:spPr>
          <a:xfrm>
            <a:off x="11428181" y="1639972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Сиам</a:t>
            </a:r>
            <a:endParaRPr lang="ru-RU" sz="700" dirty="0"/>
          </a:p>
        </p:txBody>
      </p:sp>
      <p:sp>
        <p:nvSpPr>
          <p:cNvPr id="658" name="Прямоугольник 657"/>
          <p:cNvSpPr/>
          <p:nvPr/>
        </p:nvSpPr>
        <p:spPr>
          <a:xfrm>
            <a:off x="14796842" y="1640261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9" name="Прямоугольник 658"/>
          <p:cNvSpPr/>
          <p:nvPr/>
        </p:nvSpPr>
        <p:spPr>
          <a:xfrm>
            <a:off x="13743674" y="1640034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0" name="Прямоугольник 659"/>
          <p:cNvSpPr/>
          <p:nvPr/>
        </p:nvSpPr>
        <p:spPr>
          <a:xfrm>
            <a:off x="13748301" y="1639972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Индию</a:t>
            </a:r>
            <a:endParaRPr lang="ru-RU" sz="700" dirty="0"/>
          </a:p>
        </p:txBody>
      </p:sp>
      <p:cxnSp>
        <p:nvCxnSpPr>
          <p:cNvPr id="664" name="Соединительная линия уступом 663"/>
          <p:cNvCxnSpPr>
            <a:cxnSpLocks/>
            <a:stCxn id="411" idx="2"/>
            <a:endCxn id="431" idx="0"/>
          </p:cNvCxnSpPr>
          <p:nvPr/>
        </p:nvCxnSpPr>
        <p:spPr>
          <a:xfrm rot="5400000">
            <a:off x="21289374" y="16570477"/>
            <a:ext cx="402523" cy="2230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Прямоугольник 666"/>
          <p:cNvSpPr/>
          <p:nvPr/>
        </p:nvSpPr>
        <p:spPr>
          <a:xfrm>
            <a:off x="23749876" y="1786982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Построение автаркии</a:t>
            </a:r>
          </a:p>
        </p:txBody>
      </p:sp>
      <p:cxnSp>
        <p:nvCxnSpPr>
          <p:cNvPr id="669" name="Прямая со стрелкой 668"/>
          <p:cNvCxnSpPr>
            <a:stCxn id="629" idx="2"/>
            <a:endCxn id="667" idx="0"/>
          </p:cNvCxnSpPr>
          <p:nvPr/>
        </p:nvCxnSpPr>
        <p:spPr>
          <a:xfrm flipH="1">
            <a:off x="24807835" y="17491135"/>
            <a:ext cx="1979" cy="3786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Соединительная линия уступом 671"/>
          <p:cNvCxnSpPr>
            <a:stCxn id="441" idx="2"/>
            <a:endCxn id="667" idx="0"/>
          </p:cNvCxnSpPr>
          <p:nvPr/>
        </p:nvCxnSpPr>
        <p:spPr>
          <a:xfrm rot="16200000" flipH="1">
            <a:off x="21842572" y="14904557"/>
            <a:ext cx="395583" cy="5534943"/>
          </a:xfrm>
          <a:prstGeom prst="bentConnector3">
            <a:avLst>
              <a:gd name="adj1" fmla="val 3799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Прямоугольник 683"/>
          <p:cNvSpPr/>
          <p:nvPr/>
        </p:nvSpPr>
        <p:spPr>
          <a:xfrm>
            <a:off x="28314167" y="1333158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выборы</a:t>
            </a:r>
          </a:p>
        </p:txBody>
      </p:sp>
      <p:cxnSp>
        <p:nvCxnSpPr>
          <p:cNvPr id="685" name="Прямая соединительная линия 684"/>
          <p:cNvCxnSpPr>
            <a:stCxn id="684" idx="1"/>
            <a:endCxn id="542" idx="3"/>
          </p:cNvCxnSpPr>
          <p:nvPr/>
        </p:nvCxnSpPr>
        <p:spPr>
          <a:xfrm flipH="1">
            <a:off x="28140126" y="13871585"/>
            <a:ext cx="174041" cy="1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85" idx="2"/>
            <a:endCxn id="684" idx="0"/>
          </p:cNvCxnSpPr>
          <p:nvPr/>
        </p:nvCxnSpPr>
        <p:spPr>
          <a:xfrm rot="16200000" flipH="1">
            <a:off x="24983225" y="8942684"/>
            <a:ext cx="721062" cy="8056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28319815" y="14413198"/>
            <a:ext cx="81604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Kyaw</a:t>
            </a:r>
            <a:r>
              <a:rPr lang="en-US" sz="1600" dirty="0"/>
              <a:t> </a:t>
            </a:r>
            <a:r>
              <a:rPr lang="en-US" sz="1600" dirty="0" err="1"/>
              <a:t>Nyein</a:t>
            </a:r>
            <a:endParaRPr lang="ru-RU" sz="1600" b="1" spc="300" dirty="0"/>
          </a:p>
        </p:txBody>
      </p:sp>
      <p:sp>
        <p:nvSpPr>
          <p:cNvPr id="692" name="Прямоугольник 691"/>
          <p:cNvSpPr/>
          <p:nvPr/>
        </p:nvSpPr>
        <p:spPr>
          <a:xfrm>
            <a:off x="28314167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Постепенное импортозамещение</a:t>
            </a:r>
          </a:p>
        </p:txBody>
      </p:sp>
      <p:sp>
        <p:nvSpPr>
          <p:cNvPr id="693" name="Прямоугольник 692"/>
          <p:cNvSpPr/>
          <p:nvPr/>
        </p:nvSpPr>
        <p:spPr>
          <a:xfrm>
            <a:off x="28314167" y="1493617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Активная индустриализация страны</a:t>
            </a:r>
          </a:p>
        </p:txBody>
      </p:sp>
      <p:cxnSp>
        <p:nvCxnSpPr>
          <p:cNvPr id="694" name="Соединительная линия уступом 693"/>
          <p:cNvCxnSpPr>
            <a:stCxn id="441" idx="2"/>
            <a:endCxn id="692" idx="0"/>
          </p:cNvCxnSpPr>
          <p:nvPr/>
        </p:nvCxnSpPr>
        <p:spPr>
          <a:xfrm rot="16200000" flipH="1">
            <a:off x="24156600" y="12590530"/>
            <a:ext cx="331819" cy="10099234"/>
          </a:xfrm>
          <a:prstGeom prst="bentConnector3">
            <a:avLst>
              <a:gd name="adj1" fmla="val 2852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Прямая со стрелкой 700"/>
          <p:cNvCxnSpPr>
            <a:stCxn id="693" idx="2"/>
            <a:endCxn id="424" idx="0"/>
          </p:cNvCxnSpPr>
          <p:nvPr/>
        </p:nvCxnSpPr>
        <p:spPr>
          <a:xfrm>
            <a:off x="29372126" y="16016172"/>
            <a:ext cx="0" cy="395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28314167" y="1641118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кооперативы</a:t>
            </a:r>
          </a:p>
        </p:txBody>
      </p:sp>
      <p:cxnSp>
        <p:nvCxnSpPr>
          <p:cNvPr id="425" name="Прямая со стрелкой 424"/>
          <p:cNvCxnSpPr>
            <a:stCxn id="684" idx="2"/>
            <a:endCxn id="693" idx="0"/>
          </p:cNvCxnSpPr>
          <p:nvPr/>
        </p:nvCxnSpPr>
        <p:spPr>
          <a:xfrm>
            <a:off x="29372126" y="14411585"/>
            <a:ext cx="0" cy="524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 стрелкой 426"/>
          <p:cNvCxnSpPr>
            <a:stCxn id="424" idx="2"/>
            <a:endCxn id="692" idx="0"/>
          </p:cNvCxnSpPr>
          <p:nvPr/>
        </p:nvCxnSpPr>
        <p:spPr>
          <a:xfrm>
            <a:off x="29372126" y="17491189"/>
            <a:ext cx="0" cy="3148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447"/>
          <p:cNvCxnSpPr>
            <a:stCxn id="317" idx="2"/>
            <a:endCxn id="657" idx="0"/>
          </p:cNvCxnSpPr>
          <p:nvPr/>
        </p:nvCxnSpPr>
        <p:spPr>
          <a:xfrm rot="5400000">
            <a:off x="12830508" y="15588581"/>
            <a:ext cx="466774" cy="11555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448"/>
          <p:cNvCxnSpPr>
            <a:stCxn id="317" idx="2"/>
            <a:endCxn id="660" idx="0"/>
          </p:cNvCxnSpPr>
          <p:nvPr/>
        </p:nvCxnSpPr>
        <p:spPr>
          <a:xfrm rot="16200000" flipH="1">
            <a:off x="13990569" y="15584030"/>
            <a:ext cx="466772" cy="11646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30534464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Революция в военной промышленности</a:t>
            </a:r>
          </a:p>
        </p:txBody>
      </p:sp>
      <p:cxnSp>
        <p:nvCxnSpPr>
          <p:cNvPr id="462" name="Соединительная линия уступом 461"/>
          <p:cNvCxnSpPr>
            <a:cxnSpLocks/>
            <a:stCxn id="424" idx="2"/>
            <a:endCxn id="451" idx="0"/>
          </p:cNvCxnSpPr>
          <p:nvPr/>
        </p:nvCxnSpPr>
        <p:spPr>
          <a:xfrm rot="16200000" flipH="1">
            <a:off x="30324840" y="16538474"/>
            <a:ext cx="314868" cy="2220297"/>
          </a:xfrm>
          <a:prstGeom prst="bentConnector3">
            <a:avLst>
              <a:gd name="adj1" fmla="val 2117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Соединительная линия уступом 466"/>
          <p:cNvCxnSpPr>
            <a:stCxn id="441" idx="2"/>
            <a:endCxn id="451" idx="0"/>
          </p:cNvCxnSpPr>
          <p:nvPr/>
        </p:nvCxnSpPr>
        <p:spPr>
          <a:xfrm rot="16200000" flipH="1">
            <a:off x="25266748" y="11480381"/>
            <a:ext cx="331819" cy="12319531"/>
          </a:xfrm>
          <a:prstGeom prst="bentConnector3">
            <a:avLst>
              <a:gd name="adj1" fmla="val 786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Прямоугольник 478"/>
          <p:cNvSpPr/>
          <p:nvPr/>
        </p:nvSpPr>
        <p:spPr>
          <a:xfrm>
            <a:off x="2205218" y="17798030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Манифест </a:t>
            </a:r>
            <a:r>
              <a:rPr lang="ru-RU" sz="1400" dirty="0" err="1"/>
              <a:t>Инсейна</a:t>
            </a:r>
            <a:endParaRPr lang="ru-RU" sz="600" dirty="0"/>
          </a:p>
        </p:txBody>
      </p:sp>
      <p:sp>
        <p:nvSpPr>
          <p:cNvPr id="482" name="Прямоугольник 481"/>
          <p:cNvSpPr/>
          <p:nvPr/>
        </p:nvSpPr>
        <p:spPr>
          <a:xfrm>
            <a:off x="3430427" y="14441259"/>
            <a:ext cx="88034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Than </a:t>
            </a:r>
            <a:r>
              <a:rPr lang="en-US" sz="1600" b="1" dirty="0" err="1"/>
              <a:t>Tun</a:t>
            </a:r>
            <a:endParaRPr lang="en-US" sz="1600" b="1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2199836" y="13342986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Повернуть на линию Народного фронта</a:t>
            </a:r>
            <a:endParaRPr lang="ru-RU" sz="900" dirty="0"/>
          </a:p>
        </p:txBody>
      </p:sp>
      <p:sp>
        <p:nvSpPr>
          <p:cNvPr id="489" name="Прямоугольник 488"/>
          <p:cNvSpPr/>
          <p:nvPr/>
        </p:nvSpPr>
        <p:spPr>
          <a:xfrm>
            <a:off x="4379782" y="1485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культиваторов Красного Флага</a:t>
            </a:r>
            <a:endParaRPr lang="ru-RU" sz="600" dirty="0"/>
          </a:p>
        </p:txBody>
      </p:sp>
      <p:sp>
        <p:nvSpPr>
          <p:cNvPr id="490" name="Прямоугольник 489"/>
          <p:cNvSpPr/>
          <p:nvPr/>
        </p:nvSpPr>
        <p:spPr>
          <a:xfrm>
            <a:off x="0" y="1334544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Белый Флаг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4387144" y="1334428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Красный Флаг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10778" y="14426918"/>
            <a:ext cx="996898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</a:t>
            </a:r>
            <a:r>
              <a:rPr lang="en-US" sz="1600" b="1" dirty="0" err="1"/>
              <a:t>Soe</a:t>
            </a:r>
            <a:endParaRPr lang="en-US" sz="1600" b="1" dirty="0"/>
          </a:p>
        </p:txBody>
      </p:sp>
      <p:sp>
        <p:nvSpPr>
          <p:cNvPr id="419" name="Прямоугольник 418"/>
          <p:cNvSpPr/>
          <p:nvPr/>
        </p:nvSpPr>
        <p:spPr>
          <a:xfrm>
            <a:off x="2203239" y="14862887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Культурная революция</a:t>
            </a:r>
            <a:endParaRPr lang="ru-RU" sz="600" dirty="0"/>
          </a:p>
        </p:txBody>
      </p:sp>
      <p:sp>
        <p:nvSpPr>
          <p:cNvPr id="505" name="Прямоугольник 504"/>
          <p:cNvSpPr/>
          <p:nvPr/>
        </p:nvSpPr>
        <p:spPr>
          <a:xfrm>
            <a:off x="0" y="14426003"/>
            <a:ext cx="842727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sp>
        <p:nvSpPr>
          <p:cNvPr id="506" name="Прямоугольник 505"/>
          <p:cNvSpPr/>
          <p:nvPr/>
        </p:nvSpPr>
        <p:spPr>
          <a:xfrm>
            <a:off x="261" y="148635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народную организацию добровольцев</a:t>
            </a:r>
            <a:endParaRPr lang="ru-RU" sz="800" dirty="0"/>
          </a:p>
        </p:txBody>
      </p:sp>
      <p:sp>
        <p:nvSpPr>
          <p:cNvPr id="507" name="Прямоугольник 506"/>
          <p:cNvSpPr/>
          <p:nvPr/>
        </p:nvSpPr>
        <p:spPr>
          <a:xfrm>
            <a:off x="1104664" y="164191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Закрепить </a:t>
            </a:r>
            <a:r>
              <a:rPr lang="ru-RU" sz="1400" dirty="0" err="1"/>
              <a:t>Пангалонское</a:t>
            </a:r>
            <a:r>
              <a:rPr lang="ru-RU" sz="1400" dirty="0"/>
              <a:t> соглашение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-1684" y="177967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Самостоятельная подготовка генералитета</a:t>
            </a:r>
          </a:p>
        </p:txBody>
      </p:sp>
      <p:sp>
        <p:nvSpPr>
          <p:cNvPr id="510" name="Прямоугольник 509"/>
          <p:cNvSpPr/>
          <p:nvPr/>
        </p:nvSpPr>
        <p:spPr>
          <a:xfrm>
            <a:off x="4380877" y="1780858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Спровоцировать </a:t>
            </a:r>
            <a:r>
              <a:rPr lang="ru-RU" sz="1400" dirty="0" err="1"/>
              <a:t>Каренских</a:t>
            </a:r>
            <a:r>
              <a:rPr lang="ru-RU" sz="1400" dirty="0"/>
              <a:t> националистов</a:t>
            </a:r>
          </a:p>
        </p:txBody>
      </p:sp>
      <p:sp>
        <p:nvSpPr>
          <p:cNvPr id="512" name="Прямоугольник 511"/>
          <p:cNvSpPr/>
          <p:nvPr/>
        </p:nvSpPr>
        <p:spPr>
          <a:xfrm>
            <a:off x="4378898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Индией</a:t>
            </a:r>
          </a:p>
        </p:txBody>
      </p:sp>
      <p:cxnSp>
        <p:nvCxnSpPr>
          <p:cNvPr id="513" name="Соединительная линия уступом 512"/>
          <p:cNvCxnSpPr>
            <a:stCxn id="84" idx="2"/>
            <a:endCxn id="490" idx="0"/>
          </p:cNvCxnSpPr>
          <p:nvPr/>
        </p:nvCxnSpPr>
        <p:spPr>
          <a:xfrm rot="5400000">
            <a:off x="4059682" y="9608801"/>
            <a:ext cx="734922" cy="673836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518"/>
          <p:cNvCxnSpPr>
            <a:stCxn id="84" idx="2"/>
            <a:endCxn id="487" idx="0"/>
          </p:cNvCxnSpPr>
          <p:nvPr/>
        </p:nvCxnSpPr>
        <p:spPr>
          <a:xfrm rot="5400000">
            <a:off x="5160830" y="10707489"/>
            <a:ext cx="732463" cy="453853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Соединительная линия уступом 522"/>
          <p:cNvCxnSpPr>
            <a:stCxn id="84" idx="2"/>
            <a:endCxn id="494" idx="0"/>
          </p:cNvCxnSpPr>
          <p:nvPr/>
        </p:nvCxnSpPr>
        <p:spPr>
          <a:xfrm rot="5400000">
            <a:off x="6253834" y="11801793"/>
            <a:ext cx="733763" cy="2351223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/>
          <p:cNvCxnSpPr>
            <a:stCxn id="490" idx="2"/>
            <a:endCxn id="506" idx="0"/>
          </p:cNvCxnSpPr>
          <p:nvPr/>
        </p:nvCxnSpPr>
        <p:spPr>
          <a:xfrm>
            <a:off x="1057959" y="14425445"/>
            <a:ext cx="261" cy="438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Прямая со стрелкой 534"/>
          <p:cNvCxnSpPr>
            <a:stCxn id="487" idx="2"/>
            <a:endCxn id="419" idx="0"/>
          </p:cNvCxnSpPr>
          <p:nvPr/>
        </p:nvCxnSpPr>
        <p:spPr>
          <a:xfrm>
            <a:off x="3257795" y="14422986"/>
            <a:ext cx="3403" cy="4399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 стрелкой 540"/>
          <p:cNvCxnSpPr>
            <a:stCxn id="506" idx="2"/>
            <a:endCxn id="508" idx="0"/>
          </p:cNvCxnSpPr>
          <p:nvPr/>
        </p:nvCxnSpPr>
        <p:spPr>
          <a:xfrm flipH="1">
            <a:off x="1056275" y="15943544"/>
            <a:ext cx="1945" cy="1853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419" idx="2"/>
            <a:endCxn id="479" idx="0"/>
          </p:cNvCxnSpPr>
          <p:nvPr/>
        </p:nvCxnSpPr>
        <p:spPr>
          <a:xfrm>
            <a:off x="3261198" y="15942887"/>
            <a:ext cx="1979" cy="18551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 стрелкой 583"/>
          <p:cNvCxnSpPr>
            <a:stCxn id="510" idx="2"/>
            <a:endCxn id="512" idx="0"/>
          </p:cNvCxnSpPr>
          <p:nvPr/>
        </p:nvCxnSpPr>
        <p:spPr>
          <a:xfrm flipH="1">
            <a:off x="5436857" y="18888583"/>
            <a:ext cx="1979" cy="1839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489" idx="2"/>
            <a:endCxn id="510" idx="0"/>
          </p:cNvCxnSpPr>
          <p:nvPr/>
        </p:nvCxnSpPr>
        <p:spPr>
          <a:xfrm>
            <a:off x="5437741" y="15935840"/>
            <a:ext cx="1095" cy="187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494" idx="2"/>
            <a:endCxn id="489" idx="0"/>
          </p:cNvCxnSpPr>
          <p:nvPr/>
        </p:nvCxnSpPr>
        <p:spPr>
          <a:xfrm flipH="1">
            <a:off x="5437741" y="14424286"/>
            <a:ext cx="7362" cy="4315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419" idx="2"/>
            <a:endCxn id="507" idx="0"/>
          </p:cNvCxnSpPr>
          <p:nvPr/>
        </p:nvCxnSpPr>
        <p:spPr>
          <a:xfrm rot="5400000">
            <a:off x="2473790" y="15631721"/>
            <a:ext cx="476242" cy="10985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506" idx="2"/>
            <a:endCxn id="507" idx="0"/>
          </p:cNvCxnSpPr>
          <p:nvPr/>
        </p:nvCxnSpPr>
        <p:spPr>
          <a:xfrm rot="16200000" flipH="1">
            <a:off x="1372629" y="15629134"/>
            <a:ext cx="475585" cy="11044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Прямая соединительная линия 614"/>
          <p:cNvCxnSpPr>
            <a:stCxn id="490" idx="3"/>
            <a:endCxn id="487" idx="1"/>
          </p:cNvCxnSpPr>
          <p:nvPr/>
        </p:nvCxnSpPr>
        <p:spPr>
          <a:xfrm flipV="1">
            <a:off x="2115918" y="13882986"/>
            <a:ext cx="83918" cy="24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Прямая соединительная линия 618"/>
          <p:cNvCxnSpPr>
            <a:stCxn id="487" idx="3"/>
            <a:endCxn id="494" idx="1"/>
          </p:cNvCxnSpPr>
          <p:nvPr/>
        </p:nvCxnSpPr>
        <p:spPr>
          <a:xfrm>
            <a:off x="4315754" y="13882986"/>
            <a:ext cx="71390" cy="13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Прямоугольник 622"/>
          <p:cNvSpPr/>
          <p:nvPr/>
        </p:nvSpPr>
        <p:spPr>
          <a:xfrm>
            <a:off x="6736508" y="133304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Экстренные вложения в военную промышленность</a:t>
            </a:r>
          </a:p>
        </p:txBody>
      </p:sp>
      <p:sp>
        <p:nvSpPr>
          <p:cNvPr id="633" name="Прямоугольник 632"/>
          <p:cNvSpPr/>
          <p:nvPr/>
        </p:nvSpPr>
        <p:spPr>
          <a:xfrm>
            <a:off x="9085865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Раздавить сепаратистов</a:t>
            </a:r>
          </a:p>
        </p:txBody>
      </p:sp>
      <p:cxnSp>
        <p:nvCxnSpPr>
          <p:cNvPr id="636" name="Соединительная линия уступом 635"/>
          <p:cNvCxnSpPr>
            <a:stCxn id="623" idx="2"/>
            <a:endCxn id="633" idx="0"/>
          </p:cNvCxnSpPr>
          <p:nvPr/>
        </p:nvCxnSpPr>
        <p:spPr>
          <a:xfrm rot="16200000" flipH="1">
            <a:off x="8750114" y="13454784"/>
            <a:ext cx="438062" cy="234935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Прямая со стрелкой 640"/>
          <p:cNvCxnSpPr>
            <a:stCxn id="84" idx="2"/>
            <a:endCxn id="623" idx="0"/>
          </p:cNvCxnSpPr>
          <p:nvPr/>
        </p:nvCxnSpPr>
        <p:spPr>
          <a:xfrm flipH="1">
            <a:off x="7794467" y="12610523"/>
            <a:ext cx="1859" cy="719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Прямоугольник 643"/>
          <p:cNvSpPr/>
          <p:nvPr/>
        </p:nvSpPr>
        <p:spPr>
          <a:xfrm>
            <a:off x="6734528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Аграрная реформа</a:t>
            </a:r>
          </a:p>
        </p:txBody>
      </p:sp>
      <p:sp>
        <p:nvSpPr>
          <p:cNvPr id="645" name="Прямоугольник 644"/>
          <p:cNvSpPr/>
          <p:nvPr/>
        </p:nvSpPr>
        <p:spPr>
          <a:xfrm>
            <a:off x="6734528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культ личности</a:t>
            </a:r>
          </a:p>
        </p:txBody>
      </p:sp>
      <p:sp>
        <p:nvSpPr>
          <p:cNvPr id="647" name="Прямоугольник 646"/>
          <p:cNvSpPr/>
          <p:nvPr/>
        </p:nvSpPr>
        <p:spPr>
          <a:xfrm>
            <a:off x="9085845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665" name="Прямая со стрелкой 664"/>
          <p:cNvCxnSpPr>
            <a:stCxn id="453" idx="2"/>
            <a:endCxn id="470" idx="0"/>
          </p:cNvCxnSpPr>
          <p:nvPr/>
        </p:nvCxnSpPr>
        <p:spPr>
          <a:xfrm flipH="1">
            <a:off x="36192491" y="17502485"/>
            <a:ext cx="6634" cy="2957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Прямая со стрелкой 673"/>
          <p:cNvCxnSpPr>
            <a:stCxn id="623" idx="2"/>
            <a:endCxn id="644" idx="0"/>
          </p:cNvCxnSpPr>
          <p:nvPr/>
        </p:nvCxnSpPr>
        <p:spPr>
          <a:xfrm flipH="1">
            <a:off x="7792487" y="14410432"/>
            <a:ext cx="1980" cy="438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Прямая со стрелкой 678"/>
          <p:cNvCxnSpPr>
            <a:stCxn id="644" idx="2"/>
            <a:endCxn id="645" idx="0"/>
          </p:cNvCxnSpPr>
          <p:nvPr/>
        </p:nvCxnSpPr>
        <p:spPr>
          <a:xfrm>
            <a:off x="7792487" y="15928494"/>
            <a:ext cx="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33" idx="2"/>
            <a:endCxn id="647" idx="0"/>
          </p:cNvCxnSpPr>
          <p:nvPr/>
        </p:nvCxnSpPr>
        <p:spPr>
          <a:xfrm flipH="1">
            <a:off x="10143804" y="15928494"/>
            <a:ext cx="2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Прямоугольник 701"/>
          <p:cNvSpPr/>
          <p:nvPr/>
        </p:nvSpPr>
        <p:spPr>
          <a:xfrm>
            <a:off x="1113212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Интеграция малых народов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0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поддержки у Коммунистического Китая</a:t>
            </a:r>
          </a:p>
        </p:txBody>
      </p:sp>
      <p:cxnSp>
        <p:nvCxnSpPr>
          <p:cNvPr id="720" name="Прямая соединительная линия 719"/>
          <p:cNvCxnSpPr>
            <a:stCxn id="713" idx="3"/>
            <a:endCxn id="728" idx="1"/>
          </p:cNvCxnSpPr>
          <p:nvPr/>
        </p:nvCxnSpPr>
        <p:spPr>
          <a:xfrm flipV="1">
            <a:off x="2115918" y="21265915"/>
            <a:ext cx="87817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Прямая со стрелкой 722"/>
          <p:cNvCxnSpPr>
            <a:stCxn id="508" idx="2"/>
            <a:endCxn id="713" idx="0"/>
          </p:cNvCxnSpPr>
          <p:nvPr/>
        </p:nvCxnSpPr>
        <p:spPr>
          <a:xfrm>
            <a:off x="1056275" y="18876707"/>
            <a:ext cx="1684" cy="1851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Прямоугольник 727"/>
          <p:cNvSpPr/>
          <p:nvPr/>
        </p:nvSpPr>
        <p:spPr>
          <a:xfrm>
            <a:off x="2203735" y="2072591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СССР</a:t>
            </a:r>
          </a:p>
        </p:txBody>
      </p:sp>
      <p:cxnSp>
        <p:nvCxnSpPr>
          <p:cNvPr id="731" name="Прямая соединительная линия 730"/>
          <p:cNvCxnSpPr>
            <a:stCxn id="728" idx="3"/>
            <a:endCxn id="512" idx="1"/>
          </p:cNvCxnSpPr>
          <p:nvPr/>
        </p:nvCxnSpPr>
        <p:spPr>
          <a:xfrm>
            <a:off x="4319653" y="21265915"/>
            <a:ext cx="59245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Прямоугольник 739"/>
          <p:cNvSpPr/>
          <p:nvPr/>
        </p:nvSpPr>
        <p:spPr>
          <a:xfrm>
            <a:off x="15900715" y="1780407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1" name="Прямоугольник 740"/>
          <p:cNvSpPr/>
          <p:nvPr/>
        </p:nvSpPr>
        <p:spPr>
          <a:xfrm>
            <a:off x="14847547" y="1780180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2" name="Прямоугольник 741"/>
          <p:cNvSpPr/>
          <p:nvPr/>
        </p:nvSpPr>
        <p:spPr>
          <a:xfrm>
            <a:off x="14852174" y="1780118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туземные княжества Индии</a:t>
            </a:r>
            <a:endParaRPr lang="ru-RU" sz="700" dirty="0"/>
          </a:p>
        </p:txBody>
      </p:sp>
      <p:cxnSp>
        <p:nvCxnSpPr>
          <p:cNvPr id="743" name="Соединительная линия уступом 742"/>
          <p:cNvCxnSpPr>
            <a:stCxn id="657" idx="2"/>
            <a:endCxn id="751" idx="0"/>
          </p:cNvCxnSpPr>
          <p:nvPr/>
        </p:nvCxnSpPr>
        <p:spPr>
          <a:xfrm rot="5400000">
            <a:off x="11787031" y="17102078"/>
            <a:ext cx="321465" cy="10767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Соединительная линия уступом 745"/>
          <p:cNvCxnSpPr>
            <a:stCxn id="660" idx="2"/>
            <a:endCxn id="742" idx="0"/>
          </p:cNvCxnSpPr>
          <p:nvPr/>
        </p:nvCxnSpPr>
        <p:spPr>
          <a:xfrm rot="16200000" flipH="1">
            <a:off x="15197463" y="17088517"/>
            <a:ext cx="321466" cy="110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Прямоугольник 748"/>
          <p:cNvSpPr/>
          <p:nvPr/>
        </p:nvSpPr>
        <p:spPr>
          <a:xfrm>
            <a:off x="11399967" y="17804079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0" name="Прямоугольник 749"/>
          <p:cNvSpPr/>
          <p:nvPr/>
        </p:nvSpPr>
        <p:spPr>
          <a:xfrm>
            <a:off x="10346799" y="17801807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1" name="Прямоугольник 750"/>
          <p:cNvSpPr/>
          <p:nvPr/>
        </p:nvSpPr>
        <p:spPr>
          <a:xfrm>
            <a:off x="10351426" y="1780118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Индокитай</a:t>
            </a:r>
            <a:endParaRPr lang="ru-RU" sz="700" dirty="0"/>
          </a:p>
        </p:txBody>
      </p:sp>
      <p:cxnSp>
        <p:nvCxnSpPr>
          <p:cNvPr id="753" name="Соединительная линия уступом 752"/>
          <p:cNvCxnSpPr>
            <a:stCxn id="657" idx="2"/>
            <a:endCxn id="651" idx="0"/>
          </p:cNvCxnSpPr>
          <p:nvPr/>
        </p:nvCxnSpPr>
        <p:spPr>
          <a:xfrm rot="16200000" flipH="1">
            <a:off x="12903311" y="17062551"/>
            <a:ext cx="323443" cy="1157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Соединительная линия уступом 755"/>
          <p:cNvCxnSpPr>
            <a:stCxn id="660" idx="2"/>
            <a:endCxn id="651" idx="0"/>
          </p:cNvCxnSpPr>
          <p:nvPr/>
        </p:nvCxnSpPr>
        <p:spPr>
          <a:xfrm rot="5400000">
            <a:off x="14063371" y="17060276"/>
            <a:ext cx="323445" cy="11623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Прямая со стрелкой 492"/>
          <p:cNvCxnSpPr>
            <a:stCxn id="282" idx="2"/>
            <a:endCxn id="288" idx="0"/>
          </p:cNvCxnSpPr>
          <p:nvPr/>
        </p:nvCxnSpPr>
        <p:spPr>
          <a:xfrm>
            <a:off x="35155535" y="26717958"/>
            <a:ext cx="6845" cy="5099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Соединительная линия уступом 498"/>
          <p:cNvCxnSpPr>
            <a:stCxn id="319" idx="2"/>
            <a:endCxn id="340" idx="0"/>
          </p:cNvCxnSpPr>
          <p:nvPr/>
        </p:nvCxnSpPr>
        <p:spPr>
          <a:xfrm rot="16200000" flipH="1">
            <a:off x="31216807" y="25743503"/>
            <a:ext cx="489492" cy="24793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45647514" y="50008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правительство</a:t>
            </a:r>
          </a:p>
        </p:txBody>
      </p:sp>
      <p:cxnSp>
        <p:nvCxnSpPr>
          <p:cNvPr id="515" name="Прямая соединительная линия 514"/>
          <p:cNvCxnSpPr>
            <a:stCxn id="90" idx="3"/>
            <a:endCxn id="502" idx="1"/>
          </p:cNvCxnSpPr>
          <p:nvPr/>
        </p:nvCxnSpPr>
        <p:spPr>
          <a:xfrm>
            <a:off x="30398461" y="5540825"/>
            <a:ext cx="1524905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Прямоугольник 515"/>
          <p:cNvSpPr/>
          <p:nvPr/>
        </p:nvSpPr>
        <p:spPr>
          <a:xfrm>
            <a:off x="50695992" y="65336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королевской семьи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48166620" y="81778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Союз Пяти Цветков</a:t>
            </a:r>
          </a:p>
        </p:txBody>
      </p:sp>
      <p:sp>
        <p:nvSpPr>
          <p:cNvPr id="522" name="Прямоугольник 521"/>
          <p:cNvSpPr/>
          <p:nvPr/>
        </p:nvSpPr>
        <p:spPr>
          <a:xfrm>
            <a:off x="45641087" y="8211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крупных промышленников</a:t>
            </a:r>
          </a:p>
        </p:txBody>
      </p:sp>
      <p:cxnSp>
        <p:nvCxnSpPr>
          <p:cNvPr id="525" name="Соединительная линия уступом 524"/>
          <p:cNvCxnSpPr>
            <a:stCxn id="502" idx="2"/>
            <a:endCxn id="522" idx="0"/>
          </p:cNvCxnSpPr>
          <p:nvPr/>
        </p:nvCxnSpPr>
        <p:spPr>
          <a:xfrm rot="5400000">
            <a:off x="45636916" y="7142957"/>
            <a:ext cx="2130688" cy="6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Соединительная линия уступом 528"/>
          <p:cNvCxnSpPr>
            <a:stCxn id="502" idx="2"/>
            <a:endCxn id="516" idx="0"/>
          </p:cNvCxnSpPr>
          <p:nvPr/>
        </p:nvCxnSpPr>
        <p:spPr>
          <a:xfrm rot="16200000" flipH="1">
            <a:off x="49003280" y="3783019"/>
            <a:ext cx="452865" cy="50484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Соединительная линия уступом 531"/>
          <p:cNvCxnSpPr>
            <a:stCxn id="211" idx="2"/>
            <a:endCxn id="502" idx="0"/>
          </p:cNvCxnSpPr>
          <p:nvPr/>
        </p:nvCxnSpPr>
        <p:spPr>
          <a:xfrm rot="16200000" flipH="1">
            <a:off x="37459088" y="-4245560"/>
            <a:ext cx="1140153" cy="17352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Прямоугольник 535"/>
          <p:cNvSpPr/>
          <p:nvPr/>
        </p:nvSpPr>
        <p:spPr>
          <a:xfrm>
            <a:off x="48170672" y="99342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реформ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45641087" y="99554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фабрики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45641087" y="116080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Ускоренная Индустриализация</a:t>
            </a:r>
          </a:p>
        </p:txBody>
      </p:sp>
      <p:cxnSp>
        <p:nvCxnSpPr>
          <p:cNvPr id="546" name="Прямая со стрелкой 545"/>
          <p:cNvCxnSpPr>
            <a:stCxn id="522" idx="2"/>
            <a:endCxn id="537" idx="0"/>
          </p:cNvCxnSpPr>
          <p:nvPr/>
        </p:nvCxnSpPr>
        <p:spPr>
          <a:xfrm>
            <a:off x="46699046" y="9291514"/>
            <a:ext cx="0" cy="6638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546"/>
          <p:cNvCxnSpPr>
            <a:stCxn id="89" idx="2"/>
            <a:endCxn id="120" idx="0"/>
          </p:cNvCxnSpPr>
          <p:nvPr/>
        </p:nvCxnSpPr>
        <p:spPr>
          <a:xfrm rot="16200000" flipH="1">
            <a:off x="7935914" y="1392825"/>
            <a:ext cx="2135135" cy="11504411"/>
          </a:xfrm>
          <a:prstGeom prst="bentConnector3">
            <a:avLst>
              <a:gd name="adj1" fmla="val 987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549"/>
          <p:cNvCxnSpPr>
            <a:stCxn id="502" idx="2"/>
            <a:endCxn id="231" idx="0"/>
          </p:cNvCxnSpPr>
          <p:nvPr/>
        </p:nvCxnSpPr>
        <p:spPr>
          <a:xfrm rot="5400000">
            <a:off x="40385861" y="1892984"/>
            <a:ext cx="2131771" cy="10507454"/>
          </a:xfrm>
          <a:prstGeom prst="bentConnector3">
            <a:avLst>
              <a:gd name="adj1" fmla="val 106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Соединительная линия уступом 550"/>
          <p:cNvCxnSpPr>
            <a:stCxn id="502" idx="2"/>
            <a:endCxn id="120" idx="0"/>
          </p:cNvCxnSpPr>
          <p:nvPr/>
        </p:nvCxnSpPr>
        <p:spPr>
          <a:xfrm rot="5400000">
            <a:off x="29664694" y="-8828181"/>
            <a:ext cx="2131773" cy="31949786"/>
          </a:xfrm>
          <a:prstGeom prst="bentConnector3">
            <a:avLst>
              <a:gd name="adj1" fmla="val 1049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Соединительная линия уступом 555"/>
          <p:cNvCxnSpPr>
            <a:stCxn id="89" idx="2"/>
            <a:endCxn id="231" idx="0"/>
          </p:cNvCxnSpPr>
          <p:nvPr/>
        </p:nvCxnSpPr>
        <p:spPr>
          <a:xfrm rot="16200000" flipH="1">
            <a:off x="18657081" y="-9328342"/>
            <a:ext cx="2135133" cy="32946743"/>
          </a:xfrm>
          <a:prstGeom prst="bentConnector3">
            <a:avLst>
              <a:gd name="adj1" fmla="val 1055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Прямоугольник 557"/>
          <p:cNvSpPr/>
          <p:nvPr/>
        </p:nvSpPr>
        <p:spPr>
          <a:xfrm>
            <a:off x="50695992" y="99463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возвращения королевского имущества</a:t>
            </a:r>
          </a:p>
        </p:txBody>
      </p:sp>
      <p:cxnSp>
        <p:nvCxnSpPr>
          <p:cNvPr id="559" name="Прямая со стрелкой 558"/>
          <p:cNvCxnSpPr>
            <a:stCxn id="516" idx="2"/>
            <a:endCxn id="558" idx="0"/>
          </p:cNvCxnSpPr>
          <p:nvPr/>
        </p:nvCxnSpPr>
        <p:spPr>
          <a:xfrm>
            <a:off x="51753951" y="7613691"/>
            <a:ext cx="0" cy="2332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Соединительная линия уступом 559"/>
          <p:cNvCxnSpPr>
            <a:stCxn id="520" idx="2"/>
            <a:endCxn id="558" idx="0"/>
          </p:cNvCxnSpPr>
          <p:nvPr/>
        </p:nvCxnSpPr>
        <p:spPr>
          <a:xfrm rot="16200000" flipH="1">
            <a:off x="50144997" y="8337443"/>
            <a:ext cx="688537" cy="252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53221312" y="99103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Обелить имя короля </a:t>
            </a:r>
            <a:r>
              <a:rPr lang="ru-RU" sz="1400" dirty="0" err="1"/>
              <a:t>Тибо</a:t>
            </a:r>
            <a:endParaRPr lang="ru-RU" sz="1400" dirty="0"/>
          </a:p>
        </p:txBody>
      </p:sp>
      <p:cxnSp>
        <p:nvCxnSpPr>
          <p:cNvPr id="566" name="Прямая со стрелкой 565"/>
          <p:cNvCxnSpPr>
            <a:stCxn id="520" idx="2"/>
            <a:endCxn id="536" idx="0"/>
          </p:cNvCxnSpPr>
          <p:nvPr/>
        </p:nvCxnSpPr>
        <p:spPr>
          <a:xfrm>
            <a:off x="49224579" y="9257861"/>
            <a:ext cx="4052" cy="676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Соединительная линия уступом 568"/>
          <p:cNvCxnSpPr>
            <a:cxnSpLocks/>
            <a:stCxn id="536" idx="2"/>
            <a:endCxn id="538" idx="0"/>
          </p:cNvCxnSpPr>
          <p:nvPr/>
        </p:nvCxnSpPr>
        <p:spPr>
          <a:xfrm rot="5400000">
            <a:off x="47666951" y="10046335"/>
            <a:ext cx="593776" cy="25295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516" idx="2"/>
            <a:endCxn id="565" idx="0"/>
          </p:cNvCxnSpPr>
          <p:nvPr/>
        </p:nvCxnSpPr>
        <p:spPr>
          <a:xfrm rot="16200000" flipH="1">
            <a:off x="51868304" y="7499338"/>
            <a:ext cx="2296615" cy="2525320"/>
          </a:xfrm>
          <a:prstGeom prst="bentConnector3">
            <a:avLst>
              <a:gd name="adj1" fmla="val 125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Прямая со стрелкой 570"/>
          <p:cNvCxnSpPr>
            <a:stCxn id="537" idx="2"/>
            <a:endCxn id="538" idx="0"/>
          </p:cNvCxnSpPr>
          <p:nvPr/>
        </p:nvCxnSpPr>
        <p:spPr>
          <a:xfrm>
            <a:off x="46699046" y="11035406"/>
            <a:ext cx="0" cy="5726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Прямоугольник 571"/>
          <p:cNvSpPr/>
          <p:nvPr/>
        </p:nvSpPr>
        <p:spPr>
          <a:xfrm>
            <a:off x="50695992" y="115943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упразднение трона Бирмы</a:t>
            </a:r>
          </a:p>
        </p:txBody>
      </p:sp>
      <p:cxnSp>
        <p:nvCxnSpPr>
          <p:cNvPr id="576" name="Соединительная линия уступом 575"/>
          <p:cNvCxnSpPr>
            <a:stCxn id="536" idx="2"/>
            <a:endCxn id="572" idx="0"/>
          </p:cNvCxnSpPr>
          <p:nvPr/>
        </p:nvCxnSpPr>
        <p:spPr>
          <a:xfrm rot="16200000" flipH="1">
            <a:off x="50201227" y="10041643"/>
            <a:ext cx="580128" cy="25253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Соединительная линия уступом 578"/>
          <p:cNvCxnSpPr>
            <a:stCxn id="565" idx="2"/>
            <a:endCxn id="572" idx="0"/>
          </p:cNvCxnSpPr>
          <p:nvPr/>
        </p:nvCxnSpPr>
        <p:spPr>
          <a:xfrm rot="5400000">
            <a:off x="52714581" y="10029676"/>
            <a:ext cx="604061" cy="2525320"/>
          </a:xfrm>
          <a:prstGeom prst="bentConnector3">
            <a:avLst>
              <a:gd name="adj1" fmla="val 5225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558" idx="2"/>
            <a:endCxn id="572" idx="0"/>
          </p:cNvCxnSpPr>
          <p:nvPr/>
        </p:nvCxnSpPr>
        <p:spPr>
          <a:xfrm>
            <a:off x="51753951" y="11026398"/>
            <a:ext cx="0" cy="567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 rot="16200000">
            <a:off x="47452586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Ba </a:t>
            </a:r>
            <a:r>
              <a:rPr lang="en-US" sz="1600" dirty="0" err="1"/>
              <a:t>Phe</a:t>
            </a:r>
            <a:endParaRPr lang="ru-RU" sz="1600" b="1" spc="300" dirty="0"/>
          </a:p>
        </p:txBody>
      </p:sp>
      <p:sp>
        <p:nvSpPr>
          <p:cNvPr id="594" name="Прямоугольник 593"/>
          <p:cNvSpPr/>
          <p:nvPr/>
        </p:nvSpPr>
        <p:spPr>
          <a:xfrm>
            <a:off x="48178722" y="1306420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Провозгласить дуалистическую монархию</a:t>
            </a:r>
          </a:p>
        </p:txBody>
      </p:sp>
      <p:cxnSp>
        <p:nvCxnSpPr>
          <p:cNvPr id="600" name="Соединительная линия уступом 599"/>
          <p:cNvCxnSpPr>
            <a:stCxn id="572" idx="2"/>
            <a:endCxn id="594" idx="0"/>
          </p:cNvCxnSpPr>
          <p:nvPr/>
        </p:nvCxnSpPr>
        <p:spPr>
          <a:xfrm rot="5400000">
            <a:off x="50300398" y="11610650"/>
            <a:ext cx="389836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Прямая со стрелкой 600"/>
          <p:cNvCxnSpPr>
            <a:stCxn id="536" idx="2"/>
            <a:endCxn id="594" idx="0"/>
          </p:cNvCxnSpPr>
          <p:nvPr/>
        </p:nvCxnSpPr>
        <p:spPr>
          <a:xfrm>
            <a:off x="49228631" y="11014239"/>
            <a:ext cx="8050" cy="20499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Прямоугольник 606"/>
          <p:cNvSpPr/>
          <p:nvPr/>
        </p:nvSpPr>
        <p:spPr>
          <a:xfrm rot="5400000">
            <a:off x="49965873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Taw </a:t>
            </a:r>
            <a:r>
              <a:rPr lang="en-US" sz="1600" dirty="0" err="1"/>
              <a:t>Phaya</a:t>
            </a:r>
            <a:r>
              <a:rPr lang="en-US" sz="1600" dirty="0"/>
              <a:t> </a:t>
            </a:r>
            <a:r>
              <a:rPr lang="en-US" sz="1600" dirty="0" err="1"/>
              <a:t>Gyi</a:t>
            </a:r>
            <a:endParaRPr lang="ru-RU" sz="1600" b="1" spc="300" dirty="0"/>
          </a:p>
        </p:txBody>
      </p:sp>
      <p:sp>
        <p:nvSpPr>
          <p:cNvPr id="501" name="Прямоугольник 500"/>
          <p:cNvSpPr/>
          <p:nvPr/>
        </p:nvSpPr>
        <p:spPr>
          <a:xfrm>
            <a:off x="45641087" y="1463896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индийских ростовщиков</a:t>
            </a:r>
          </a:p>
        </p:txBody>
      </p:sp>
      <p:cxnSp>
        <p:nvCxnSpPr>
          <p:cNvPr id="539" name="Прямая со стрелкой 538"/>
          <p:cNvCxnSpPr>
            <a:stCxn id="538" idx="2"/>
            <a:endCxn id="501" idx="0"/>
          </p:cNvCxnSpPr>
          <p:nvPr/>
        </p:nvCxnSpPr>
        <p:spPr>
          <a:xfrm>
            <a:off x="46699046" y="12688015"/>
            <a:ext cx="0" cy="19509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Соединительная линия уступом 567"/>
          <p:cNvCxnSpPr>
            <a:stCxn id="594" idx="2"/>
            <a:endCxn id="501" idx="0"/>
          </p:cNvCxnSpPr>
          <p:nvPr/>
        </p:nvCxnSpPr>
        <p:spPr>
          <a:xfrm rot="5400000">
            <a:off x="47720481" y="13122769"/>
            <a:ext cx="494766" cy="25376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50695992" y="1464009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молодёжные монархические лиги</a:t>
            </a:r>
          </a:p>
        </p:txBody>
      </p:sp>
      <p:sp>
        <p:nvSpPr>
          <p:cNvPr id="608" name="Прямоугольник 607"/>
          <p:cNvSpPr/>
          <p:nvPr/>
        </p:nvSpPr>
        <p:spPr>
          <a:xfrm>
            <a:off x="48176149" y="1463897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империю! (решение на формирование империю </a:t>
            </a:r>
            <a:r>
              <a:rPr lang="ru-RU" sz="1400" dirty="0" err="1"/>
              <a:t>Таунгу</a:t>
            </a:r>
            <a:r>
              <a:rPr lang="ru-RU" sz="1400" dirty="0"/>
              <a:t>)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48170672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Сиам</a:t>
            </a:r>
          </a:p>
        </p:txBody>
      </p:sp>
      <p:sp>
        <p:nvSpPr>
          <p:cNvPr id="613" name="Прямоугольник 612"/>
          <p:cNvSpPr/>
          <p:nvPr/>
        </p:nvSpPr>
        <p:spPr>
          <a:xfrm>
            <a:off x="48178597" y="1769924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западный Индокитай</a:t>
            </a:r>
          </a:p>
        </p:txBody>
      </p:sp>
      <p:sp>
        <p:nvSpPr>
          <p:cNvPr id="616" name="Прямоугольник 615"/>
          <p:cNvSpPr/>
          <p:nvPr/>
        </p:nvSpPr>
        <p:spPr>
          <a:xfrm>
            <a:off x="45646754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Минипур</a:t>
            </a:r>
            <a:endParaRPr lang="ru-RU" sz="1400" dirty="0"/>
          </a:p>
        </p:txBody>
      </p:sp>
      <p:sp>
        <p:nvSpPr>
          <p:cNvPr id="617" name="Прямоугольник 616"/>
          <p:cNvSpPr/>
          <p:nvPr/>
        </p:nvSpPr>
        <p:spPr>
          <a:xfrm>
            <a:off x="50695992" y="162540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Кошанпай</a:t>
            </a:r>
            <a:r>
              <a:rPr lang="ru-RU" sz="1400" dirty="0"/>
              <a:t> (юг </a:t>
            </a:r>
            <a:r>
              <a:rPr lang="ru-RU" sz="1400" dirty="0" err="1"/>
              <a:t>Юньаня</a:t>
            </a:r>
            <a:r>
              <a:rPr lang="ru-RU" sz="1400" dirty="0"/>
              <a:t>)</a:t>
            </a:r>
          </a:p>
        </p:txBody>
      </p:sp>
      <p:cxnSp>
        <p:nvCxnSpPr>
          <p:cNvPr id="620" name="Соединительная линия уступом 619"/>
          <p:cNvCxnSpPr>
            <a:stCxn id="608" idx="2"/>
            <a:endCxn id="616" idx="0"/>
          </p:cNvCxnSpPr>
          <p:nvPr/>
        </p:nvCxnSpPr>
        <p:spPr>
          <a:xfrm rot="5400000">
            <a:off x="47699906" y="14723778"/>
            <a:ext cx="539010" cy="25293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Соединительная линия уступом 621"/>
          <p:cNvCxnSpPr>
            <a:stCxn id="608" idx="2"/>
            <a:endCxn id="617" idx="0"/>
          </p:cNvCxnSpPr>
          <p:nvPr/>
        </p:nvCxnSpPr>
        <p:spPr>
          <a:xfrm rot="16200000" flipH="1">
            <a:off x="50226492" y="14726585"/>
            <a:ext cx="535075" cy="25198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594" idx="2"/>
            <a:endCxn id="587" idx="0"/>
          </p:cNvCxnSpPr>
          <p:nvPr/>
        </p:nvCxnSpPr>
        <p:spPr>
          <a:xfrm rot="16200000" flipH="1">
            <a:off x="50247372" y="13133512"/>
            <a:ext cx="495889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Прямая со стрелкой 626"/>
          <p:cNvCxnSpPr>
            <a:stCxn id="594" idx="2"/>
            <a:endCxn id="608" idx="0"/>
          </p:cNvCxnSpPr>
          <p:nvPr/>
        </p:nvCxnSpPr>
        <p:spPr>
          <a:xfrm flipH="1">
            <a:off x="49234108" y="14144203"/>
            <a:ext cx="2573" cy="494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Прямая со стрелкой 630"/>
          <p:cNvCxnSpPr>
            <a:stCxn id="608" idx="2"/>
            <a:endCxn id="611" idx="0"/>
          </p:cNvCxnSpPr>
          <p:nvPr/>
        </p:nvCxnSpPr>
        <p:spPr>
          <a:xfrm flipH="1">
            <a:off x="49228631" y="15718970"/>
            <a:ext cx="5477" cy="5390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Прямая со стрелкой 631"/>
          <p:cNvCxnSpPr>
            <a:stCxn id="611" idx="2"/>
            <a:endCxn id="613" idx="0"/>
          </p:cNvCxnSpPr>
          <p:nvPr/>
        </p:nvCxnSpPr>
        <p:spPr>
          <a:xfrm>
            <a:off x="49228631" y="17337980"/>
            <a:ext cx="7925" cy="3612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Прямая соединительная линия 667"/>
          <p:cNvCxnSpPr>
            <a:stCxn id="671" idx="3"/>
            <a:endCxn id="516" idx="1"/>
          </p:cNvCxnSpPr>
          <p:nvPr/>
        </p:nvCxnSpPr>
        <p:spPr>
          <a:xfrm flipV="1">
            <a:off x="43084440" y="7073691"/>
            <a:ext cx="7611552" cy="27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 rot="16200000">
            <a:off x="40226499" y="1198862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</a:t>
            </a:r>
            <a:r>
              <a:rPr lang="en-US" sz="1600" dirty="0" err="1"/>
              <a:t>Ottama</a:t>
            </a:r>
            <a:endParaRPr lang="en-US" sz="1600" dirty="0"/>
          </a:p>
        </p:txBody>
      </p:sp>
      <p:sp>
        <p:nvSpPr>
          <p:cNvPr id="671" name="Прямоугольник 670"/>
          <p:cNvSpPr/>
          <p:nvPr/>
        </p:nvSpPr>
        <p:spPr>
          <a:xfrm>
            <a:off x="40968522" y="653641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политически активных буддистов</a:t>
            </a:r>
          </a:p>
        </p:txBody>
      </p:sp>
      <p:sp>
        <p:nvSpPr>
          <p:cNvPr id="673" name="Прямоугольник 672"/>
          <p:cNvSpPr/>
          <p:nvPr/>
        </p:nvSpPr>
        <p:spPr>
          <a:xfrm>
            <a:off x="38509508" y="822039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Ассоциации «</a:t>
            </a:r>
            <a:r>
              <a:rPr lang="ru-RU" sz="1400" dirty="0" err="1"/>
              <a:t>Вунтарну</a:t>
            </a:r>
            <a:r>
              <a:rPr lang="ru-RU" sz="1400" dirty="0"/>
              <a:t>»</a:t>
            </a:r>
          </a:p>
        </p:txBody>
      </p:sp>
      <p:sp>
        <p:nvSpPr>
          <p:cNvPr id="675" name="Прямоугольник 674"/>
          <p:cNvSpPr/>
          <p:nvPr/>
        </p:nvSpPr>
        <p:spPr>
          <a:xfrm>
            <a:off x="40969919" y="821052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Распространить создание союзов </a:t>
            </a:r>
            <a:r>
              <a:rPr lang="ru-RU" sz="1400" dirty="0" err="1"/>
              <a:t>Сангхи</a:t>
            </a:r>
            <a:endParaRPr lang="ru-RU" sz="1400" dirty="0"/>
          </a:p>
        </p:txBody>
      </p:sp>
      <p:cxnSp>
        <p:nvCxnSpPr>
          <p:cNvPr id="680" name="Прямая со стрелкой 679"/>
          <p:cNvCxnSpPr>
            <a:stCxn id="671" idx="2"/>
            <a:endCxn id="675" idx="0"/>
          </p:cNvCxnSpPr>
          <p:nvPr/>
        </p:nvCxnSpPr>
        <p:spPr>
          <a:xfrm>
            <a:off x="42026481" y="7616414"/>
            <a:ext cx="1397" cy="594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671" idx="2"/>
            <a:endCxn id="673" idx="0"/>
          </p:cNvCxnSpPr>
          <p:nvPr/>
        </p:nvCxnSpPr>
        <p:spPr>
          <a:xfrm rot="5400000">
            <a:off x="40494985" y="6688896"/>
            <a:ext cx="603979" cy="2459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43400389" y="8212867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Бойкотировать индийских ростовщиков</a:t>
            </a:r>
          </a:p>
        </p:txBody>
      </p:sp>
      <p:cxnSp>
        <p:nvCxnSpPr>
          <p:cNvPr id="687" name="Соединительная линия уступом 686"/>
          <p:cNvCxnSpPr>
            <a:stCxn id="671" idx="2"/>
            <a:endCxn id="683" idx="0"/>
          </p:cNvCxnSpPr>
          <p:nvPr/>
        </p:nvCxnSpPr>
        <p:spPr>
          <a:xfrm rot="16200000" flipH="1">
            <a:off x="42944188" y="6698706"/>
            <a:ext cx="596453" cy="24318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Соединительная линия уступом 689"/>
          <p:cNvCxnSpPr>
            <a:cxnSpLocks/>
            <a:stCxn id="516" idx="2"/>
            <a:endCxn id="520" idx="0"/>
          </p:cNvCxnSpPr>
          <p:nvPr/>
        </p:nvCxnSpPr>
        <p:spPr>
          <a:xfrm rot="5400000">
            <a:off x="50207180" y="6631090"/>
            <a:ext cx="564170" cy="252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Соединительная линия уступом 694"/>
          <p:cNvCxnSpPr>
            <a:stCxn id="502" idx="2"/>
            <a:endCxn id="671" idx="0"/>
          </p:cNvCxnSpPr>
          <p:nvPr/>
        </p:nvCxnSpPr>
        <p:spPr>
          <a:xfrm rot="5400000">
            <a:off x="44138183" y="3969124"/>
            <a:ext cx="455588" cy="4678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Прямоугольник 695"/>
          <p:cNvSpPr/>
          <p:nvPr/>
        </p:nvSpPr>
        <p:spPr>
          <a:xfrm>
            <a:off x="43400389" y="995777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индусов!</a:t>
            </a:r>
          </a:p>
        </p:txBody>
      </p:sp>
      <p:cxnSp>
        <p:nvCxnSpPr>
          <p:cNvPr id="697" name="Прямая со стрелкой 696"/>
          <p:cNvCxnSpPr>
            <a:stCxn id="683" idx="2"/>
            <a:endCxn id="696" idx="0"/>
          </p:cNvCxnSpPr>
          <p:nvPr/>
        </p:nvCxnSpPr>
        <p:spPr>
          <a:xfrm>
            <a:off x="44458348" y="9292867"/>
            <a:ext cx="0" cy="6649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Прямоугольник 698"/>
          <p:cNvSpPr/>
          <p:nvPr/>
        </p:nvSpPr>
        <p:spPr>
          <a:xfrm>
            <a:off x="38510345" y="9955406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британцев!</a:t>
            </a:r>
          </a:p>
        </p:txBody>
      </p:sp>
      <p:cxnSp>
        <p:nvCxnSpPr>
          <p:cNvPr id="700" name="Прямая со стрелкой 699"/>
          <p:cNvCxnSpPr>
            <a:stCxn id="673" idx="2"/>
            <a:endCxn id="699" idx="0"/>
          </p:cNvCxnSpPr>
          <p:nvPr/>
        </p:nvCxnSpPr>
        <p:spPr>
          <a:xfrm>
            <a:off x="39567467" y="9300393"/>
            <a:ext cx="837" cy="6550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Соединительная линия уступом 703"/>
          <p:cNvCxnSpPr>
            <a:stCxn id="675" idx="2"/>
            <a:endCxn id="699" idx="0"/>
          </p:cNvCxnSpPr>
          <p:nvPr/>
        </p:nvCxnSpPr>
        <p:spPr>
          <a:xfrm rot="5400000">
            <a:off x="40465650" y="8393177"/>
            <a:ext cx="664883" cy="24595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Соединительная линия уступом 704"/>
          <p:cNvCxnSpPr>
            <a:stCxn id="675" idx="2"/>
            <a:endCxn id="696" idx="0"/>
          </p:cNvCxnSpPr>
          <p:nvPr/>
        </p:nvCxnSpPr>
        <p:spPr>
          <a:xfrm rot="16200000" flipH="1">
            <a:off x="42909488" y="8408913"/>
            <a:ext cx="667251" cy="24304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Прямоугольник 709"/>
          <p:cNvSpPr/>
          <p:nvPr/>
        </p:nvSpPr>
        <p:spPr>
          <a:xfrm>
            <a:off x="40969920" y="1164604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Речь перед монастырём</a:t>
            </a:r>
          </a:p>
        </p:txBody>
      </p:sp>
      <p:sp>
        <p:nvSpPr>
          <p:cNvPr id="711" name="Прямоугольник 710"/>
          <p:cNvSpPr/>
          <p:nvPr/>
        </p:nvSpPr>
        <p:spPr>
          <a:xfrm>
            <a:off x="40969920" y="996766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газеты «</a:t>
            </a:r>
            <a:r>
              <a:rPr lang="ru-RU" sz="1400" dirty="0" err="1"/>
              <a:t>Сурия</a:t>
            </a:r>
            <a:r>
              <a:rPr lang="ru-RU" sz="1400" dirty="0"/>
              <a:t>»</a:t>
            </a:r>
          </a:p>
        </p:txBody>
      </p:sp>
      <p:cxnSp>
        <p:nvCxnSpPr>
          <p:cNvPr id="712" name="Прямая со стрелкой 711"/>
          <p:cNvCxnSpPr>
            <a:stCxn id="675" idx="2"/>
            <a:endCxn id="711" idx="0"/>
          </p:cNvCxnSpPr>
          <p:nvPr/>
        </p:nvCxnSpPr>
        <p:spPr>
          <a:xfrm>
            <a:off x="42027878" y="9290523"/>
            <a:ext cx="1" cy="6771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Прямая со стрелкой 713"/>
          <p:cNvCxnSpPr>
            <a:stCxn id="711" idx="2"/>
            <a:endCxn id="710" idx="0"/>
          </p:cNvCxnSpPr>
          <p:nvPr/>
        </p:nvCxnSpPr>
        <p:spPr>
          <a:xfrm>
            <a:off x="42027879" y="11047664"/>
            <a:ext cx="0" cy="5983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Прямоугольник 714"/>
          <p:cNvSpPr/>
          <p:nvPr/>
        </p:nvSpPr>
        <p:spPr>
          <a:xfrm>
            <a:off x="43400389" y="1306420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ручного производства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42185154" y="148338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Дхармы</a:t>
            </a:r>
          </a:p>
        </p:txBody>
      </p:sp>
      <p:sp>
        <p:nvSpPr>
          <p:cNvPr id="717" name="Прямоугольник 716"/>
          <p:cNvSpPr/>
          <p:nvPr/>
        </p:nvSpPr>
        <p:spPr>
          <a:xfrm>
            <a:off x="39739015" y="148354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Выбрать нейтральную сторону</a:t>
            </a:r>
          </a:p>
        </p:txBody>
      </p:sp>
      <p:sp>
        <p:nvSpPr>
          <p:cNvPr id="718" name="Прямоугольник 717"/>
          <p:cNvSpPr/>
          <p:nvPr/>
        </p:nvSpPr>
        <p:spPr>
          <a:xfrm>
            <a:off x="40969920" y="1306420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буддистскую ассоциацию молодёжи</a:t>
            </a:r>
          </a:p>
        </p:txBody>
      </p:sp>
      <p:sp>
        <p:nvSpPr>
          <p:cNvPr id="719" name="Прямоугольник 718"/>
          <p:cNvSpPr/>
          <p:nvPr/>
        </p:nvSpPr>
        <p:spPr>
          <a:xfrm>
            <a:off x="37508017" y="1329982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721" name="Прямая соединительная линия 720"/>
          <p:cNvCxnSpPr>
            <a:stCxn id="717" idx="3"/>
            <a:endCxn id="716" idx="1"/>
          </p:cNvCxnSpPr>
          <p:nvPr/>
        </p:nvCxnSpPr>
        <p:spPr>
          <a:xfrm flipV="1">
            <a:off x="41854933" y="15373838"/>
            <a:ext cx="330221" cy="1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Соединительная линия уступом 723"/>
          <p:cNvCxnSpPr>
            <a:stCxn id="537" idx="2"/>
            <a:endCxn id="715" idx="0"/>
          </p:cNvCxnSpPr>
          <p:nvPr/>
        </p:nvCxnSpPr>
        <p:spPr>
          <a:xfrm rot="5400000">
            <a:off x="44564299" y="10929455"/>
            <a:ext cx="2028796" cy="2240698"/>
          </a:xfrm>
          <a:prstGeom prst="bentConnector3">
            <a:avLst>
              <a:gd name="adj1" fmla="val 1367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Соединительная линия уступом 728"/>
          <p:cNvCxnSpPr>
            <a:stCxn id="710" idx="2"/>
            <a:endCxn id="719" idx="0"/>
          </p:cNvCxnSpPr>
          <p:nvPr/>
        </p:nvCxnSpPr>
        <p:spPr>
          <a:xfrm rot="5400000">
            <a:off x="40010040" y="11281985"/>
            <a:ext cx="573776" cy="3461903"/>
          </a:xfrm>
          <a:prstGeom prst="bentConnector3">
            <a:avLst>
              <a:gd name="adj1" fmla="val 2903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10" idx="2"/>
            <a:endCxn id="715" idx="0"/>
          </p:cNvCxnSpPr>
          <p:nvPr/>
        </p:nvCxnSpPr>
        <p:spPr>
          <a:xfrm rot="16200000" flipH="1">
            <a:off x="43074036" y="11679890"/>
            <a:ext cx="338154" cy="24304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718" idx="2"/>
            <a:endCxn id="716" idx="0"/>
          </p:cNvCxnSpPr>
          <p:nvPr/>
        </p:nvCxnSpPr>
        <p:spPr>
          <a:xfrm rot="16200000" flipH="1">
            <a:off x="42290679" y="13881404"/>
            <a:ext cx="689634" cy="12152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Соединительная линия уступом 743"/>
          <p:cNvCxnSpPr>
            <a:stCxn id="718" idx="2"/>
            <a:endCxn id="717" idx="0"/>
          </p:cNvCxnSpPr>
          <p:nvPr/>
        </p:nvCxnSpPr>
        <p:spPr>
          <a:xfrm rot="5400000">
            <a:off x="41066809" y="13874370"/>
            <a:ext cx="691236" cy="12309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Прямая со стрелкой 747"/>
          <p:cNvCxnSpPr>
            <a:stCxn id="710" idx="2"/>
            <a:endCxn id="718" idx="0"/>
          </p:cNvCxnSpPr>
          <p:nvPr/>
        </p:nvCxnSpPr>
        <p:spPr>
          <a:xfrm>
            <a:off x="42027879" y="12726048"/>
            <a:ext cx="0" cy="338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/>
          <p:cNvSpPr/>
          <p:nvPr/>
        </p:nvSpPr>
        <p:spPr>
          <a:xfrm>
            <a:off x="37484462" y="164202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Ассоциация Бирма-Япония</a:t>
            </a:r>
            <a:endParaRPr lang="ru-RU" sz="500" dirty="0"/>
          </a:p>
        </p:txBody>
      </p:sp>
      <p:cxnSp>
        <p:nvCxnSpPr>
          <p:cNvPr id="637" name="Соединительная линия уступом 636"/>
          <p:cNvCxnSpPr>
            <a:endCxn id="561" idx="0"/>
          </p:cNvCxnSpPr>
          <p:nvPr/>
        </p:nvCxnSpPr>
        <p:spPr>
          <a:xfrm rot="16200000" flipH="1">
            <a:off x="37104421" y="14982205"/>
            <a:ext cx="530430" cy="2345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Прямая со стрелкой 637"/>
          <p:cNvCxnSpPr>
            <a:stCxn id="561" idx="2"/>
            <a:endCxn id="471" idx="0"/>
          </p:cNvCxnSpPr>
          <p:nvPr/>
        </p:nvCxnSpPr>
        <p:spPr>
          <a:xfrm flipH="1">
            <a:off x="38538390" y="17500205"/>
            <a:ext cx="4031" cy="295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Прямоугольник 638"/>
          <p:cNvSpPr/>
          <p:nvPr/>
        </p:nvSpPr>
        <p:spPr>
          <a:xfrm>
            <a:off x="36307481" y="99554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малые нации Бирмы</a:t>
            </a:r>
          </a:p>
        </p:txBody>
      </p:sp>
      <p:sp>
        <p:nvSpPr>
          <p:cNvPr id="113" name="Прямоугольник 112"/>
          <p:cNvSpPr/>
          <p:nvPr/>
        </p:nvSpPr>
        <p:spPr>
          <a:xfrm rot="16200000">
            <a:off x="34402350" y="8552049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У Со</a:t>
            </a:r>
            <a:endParaRPr lang="ru-RU" sz="1600" b="1" spc="300" dirty="0"/>
          </a:p>
        </p:txBody>
      </p:sp>
      <p:cxnSp>
        <p:nvCxnSpPr>
          <p:cNvPr id="642" name="Соединительная линия уступом 641"/>
          <p:cNvCxnSpPr>
            <a:stCxn id="114" idx="2"/>
            <a:endCxn id="719" idx="0"/>
          </p:cNvCxnSpPr>
          <p:nvPr/>
        </p:nvCxnSpPr>
        <p:spPr>
          <a:xfrm rot="16200000" flipH="1">
            <a:off x="37076093" y="11809940"/>
            <a:ext cx="611809" cy="2367957"/>
          </a:xfrm>
          <a:prstGeom prst="bentConnector3">
            <a:avLst>
              <a:gd name="adj1" fmla="val 34268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 стрелкой 642"/>
          <p:cNvCxnSpPr>
            <a:stCxn id="719" idx="2"/>
            <a:endCxn id="443" idx="0"/>
          </p:cNvCxnSpPr>
          <p:nvPr/>
        </p:nvCxnSpPr>
        <p:spPr>
          <a:xfrm>
            <a:off x="38565976" y="14379824"/>
            <a:ext cx="5039" cy="45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231" idx="2"/>
            <a:endCxn id="639" idx="0"/>
          </p:cNvCxnSpPr>
          <p:nvPr/>
        </p:nvCxnSpPr>
        <p:spPr>
          <a:xfrm rot="16200000" flipH="1">
            <a:off x="36450325" y="9040290"/>
            <a:ext cx="662809" cy="11674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Соединительная линия уступом 652"/>
          <p:cNvCxnSpPr>
            <a:stCxn id="471" idx="2"/>
            <a:endCxn id="603" idx="0"/>
          </p:cNvCxnSpPr>
          <p:nvPr/>
        </p:nvCxnSpPr>
        <p:spPr>
          <a:xfrm rot="16200000" flipH="1">
            <a:off x="38887104" y="18527097"/>
            <a:ext cx="383012" cy="10804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Соединительная линия уступом 665"/>
          <p:cNvCxnSpPr>
            <a:stCxn id="573" idx="2"/>
            <a:endCxn id="602" idx="0"/>
          </p:cNvCxnSpPr>
          <p:nvPr/>
        </p:nvCxnSpPr>
        <p:spPr>
          <a:xfrm rot="16200000" flipH="1">
            <a:off x="33072390" y="21563397"/>
            <a:ext cx="600949" cy="11315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530" idx="2"/>
            <a:endCxn id="602" idx="0"/>
          </p:cNvCxnSpPr>
          <p:nvPr/>
        </p:nvCxnSpPr>
        <p:spPr>
          <a:xfrm rot="5400000">
            <a:off x="34193214" y="21574135"/>
            <a:ext cx="600949" cy="11100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Прямоугольник 603"/>
          <p:cNvSpPr/>
          <p:nvPr/>
        </p:nvSpPr>
        <p:spPr>
          <a:xfrm>
            <a:off x="329131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автономию штатов</a:t>
            </a:r>
          </a:p>
        </p:txBody>
      </p:sp>
      <p:cxnSp>
        <p:nvCxnSpPr>
          <p:cNvPr id="640" name="Соединительная линия уступом 639"/>
          <p:cNvCxnSpPr>
            <a:stCxn id="510" idx="2"/>
            <a:endCxn id="604" idx="0"/>
          </p:cNvCxnSpPr>
          <p:nvPr/>
        </p:nvCxnSpPr>
        <p:spPr>
          <a:xfrm rot="5400000">
            <a:off x="4686901" y="18550958"/>
            <a:ext cx="414311" cy="108956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Соединительная линия уступом 676"/>
          <p:cNvCxnSpPr>
            <a:stCxn id="604" idx="2"/>
            <a:endCxn id="728" idx="0"/>
          </p:cNvCxnSpPr>
          <p:nvPr/>
        </p:nvCxnSpPr>
        <p:spPr>
          <a:xfrm rot="5400000">
            <a:off x="3633975" y="20010614"/>
            <a:ext cx="343021" cy="10875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Соединительная линия уступом 677"/>
          <p:cNvCxnSpPr>
            <a:stCxn id="702" idx="2"/>
            <a:endCxn id="728" idx="0"/>
          </p:cNvCxnSpPr>
          <p:nvPr/>
        </p:nvCxnSpPr>
        <p:spPr>
          <a:xfrm rot="16200000" flipH="1">
            <a:off x="2544922" y="20009142"/>
            <a:ext cx="343021" cy="10905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Прямоугольник 706"/>
          <p:cNvSpPr/>
          <p:nvPr/>
        </p:nvSpPr>
        <p:spPr>
          <a:xfrm>
            <a:off x="549150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империалистам!</a:t>
            </a:r>
          </a:p>
        </p:txBody>
      </p:sp>
      <p:cxnSp>
        <p:nvCxnSpPr>
          <p:cNvPr id="708" name="Соединительная линия уступом 707"/>
          <p:cNvCxnSpPr>
            <a:stCxn id="510" idx="2"/>
            <a:endCxn id="707" idx="0"/>
          </p:cNvCxnSpPr>
          <p:nvPr/>
        </p:nvCxnSpPr>
        <p:spPr>
          <a:xfrm rot="16200000" flipH="1">
            <a:off x="5786995" y="18540423"/>
            <a:ext cx="414311" cy="1110629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574"/>
          <p:cNvCxnSpPr>
            <a:stCxn id="479" idx="2"/>
            <a:endCxn id="702" idx="0"/>
          </p:cNvCxnSpPr>
          <p:nvPr/>
        </p:nvCxnSpPr>
        <p:spPr>
          <a:xfrm rot="5400000">
            <a:off x="2504742" y="18544459"/>
            <a:ext cx="424864" cy="109200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Соединительная линия уступом 688"/>
          <p:cNvCxnSpPr>
            <a:stCxn id="508" idx="2"/>
            <a:endCxn id="702" idx="0"/>
          </p:cNvCxnSpPr>
          <p:nvPr/>
        </p:nvCxnSpPr>
        <p:spPr>
          <a:xfrm rot="16200000" flipH="1">
            <a:off x="1400630" y="18532352"/>
            <a:ext cx="426187" cy="11148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37510536" y="116080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чужие нации</a:t>
            </a:r>
          </a:p>
        </p:txBody>
      </p:sp>
      <p:cxnSp>
        <p:nvCxnSpPr>
          <p:cNvPr id="484" name="Соединительная линия уступом 483"/>
          <p:cNvCxnSpPr>
            <a:stCxn id="639" idx="2"/>
            <a:endCxn id="483" idx="0"/>
          </p:cNvCxnSpPr>
          <p:nvPr/>
        </p:nvCxnSpPr>
        <p:spPr>
          <a:xfrm rot="16200000" flipH="1">
            <a:off x="37680662" y="10720183"/>
            <a:ext cx="572610" cy="12030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C0D7B3-C9EB-4BF1-B8DE-D4A93EB5C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434" y="2697127"/>
            <a:ext cx="1458135" cy="12779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5234CA-8949-4318-966D-44E71E713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5" y="6217881"/>
            <a:ext cx="1600000" cy="16634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88CDCC-E881-4057-91A8-4B84F82CB4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78" y="13274080"/>
            <a:ext cx="1422532" cy="12467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EDCFC4F-53DC-46D0-A97A-A24686639D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823" y="13074822"/>
            <a:ext cx="1630993" cy="158526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6928D24-A6B4-419B-AB24-36665BA05C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694" y="9721166"/>
            <a:ext cx="1565742" cy="156574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98BF50B-53D0-4C86-9B43-BE7C69B26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958" y="13173750"/>
            <a:ext cx="1497416" cy="144962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ECD51F7-5517-4EDB-BE02-BFA261C0ED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00" y="5001217"/>
            <a:ext cx="1401045" cy="122788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2D82F22-C81E-4151-B7EE-70D079B542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703" y="13219884"/>
            <a:ext cx="1393976" cy="122669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E01B30-2C6A-47AC-A485-8E48CCD4D4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083" y="6536414"/>
            <a:ext cx="1226881" cy="107524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9EE24FE-680C-49AD-BDFA-CD8A0882AA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997" y="13068139"/>
            <a:ext cx="1232308" cy="10800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EDA02B05-122C-4B5D-A4B0-6968B628A7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750" y="24003178"/>
            <a:ext cx="1417569" cy="116120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5F70CC9-64F9-4993-8FA7-3827CC8E8D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1208" y="11656338"/>
            <a:ext cx="1299056" cy="113849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0E44D5E-1A4D-4EC3-8544-53877B07F9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873" y="6529106"/>
            <a:ext cx="1224072" cy="1072782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FA80D58-856B-4AA9-9F35-584241521B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863" y="5024500"/>
            <a:ext cx="1268134" cy="1111398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730E1803-9D82-4E53-BB1D-BCA94779AF5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075" y="13331097"/>
            <a:ext cx="1397356" cy="111788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67070724-407C-45EE-A3CF-CCC053D623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09" y="13302172"/>
            <a:ext cx="1418739" cy="113499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2A2AAEB-453B-4B5E-BDAB-098109EF165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2" y="13299823"/>
            <a:ext cx="1461592" cy="1169273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E32C798F-64ED-479C-BC38-F46D6D8B93C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266" y="28649732"/>
            <a:ext cx="1644366" cy="154369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808FFEEA-6B21-4C99-B67B-7F69569A49B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536" y="23978589"/>
            <a:ext cx="1457356" cy="129542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1E346B63-A9A7-40F4-AB4B-20A21FF27C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454" y="25669800"/>
            <a:ext cx="1354623" cy="1109638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E85C69C7-9235-42A2-82D9-B5A054FC77B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467" y="8167092"/>
            <a:ext cx="2241747" cy="1243809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321EA63-F92F-4A34-88F6-A7C140D9225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66" y="17682260"/>
            <a:ext cx="1459744" cy="128457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414CB8CA-4948-4E81-8F3F-9E2BC2866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0779" y="12853388"/>
            <a:ext cx="1471181" cy="152956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A5D98D80-EAFB-46E8-921E-C2FAB7A7FB2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286" y="8157654"/>
            <a:ext cx="1460061" cy="1284854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49FE829F-F168-48E9-A4E1-A8FCE9C65CA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1984" y="9852385"/>
            <a:ext cx="1292609" cy="1147372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44034FB7-83F1-40F8-88E8-551DDA65E0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271" y="11527183"/>
            <a:ext cx="1522709" cy="133998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3AF4DC-892C-4EBD-BB16-BEFD66246ED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8852" y="11445485"/>
            <a:ext cx="1522709" cy="13399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B7B62F-179C-458B-B31D-16683280FEF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6532" y="9880235"/>
            <a:ext cx="1402708" cy="123438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F44C16-773B-41D1-B995-CF4090DDB66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24" y="11391348"/>
            <a:ext cx="1345552" cy="134555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D6B6EB3-8016-4F0B-8FE9-2E93CEA5C5E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2184" y="8152478"/>
            <a:ext cx="1332249" cy="110347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E5785DC-3FAC-4A5A-8724-75A58789715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779" y="4975707"/>
            <a:ext cx="1261387" cy="110548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F17E503-AFB1-4B17-8545-54DF7BE2A94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9848" y="9748593"/>
            <a:ext cx="1358843" cy="135884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F6214E0-7AFC-4BCE-ACFF-8BAC24F7243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9955" y="14608454"/>
            <a:ext cx="1404408" cy="13040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BEAFDC-93BC-48E3-9E60-0A515A86E40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536" y="9861270"/>
            <a:ext cx="1410198" cy="124097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A7C3F3D-775B-4183-A227-EEE926E0406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796" y="11232253"/>
            <a:ext cx="1529368" cy="152936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086EB83-5A80-4ACF-83AB-A982C4587DD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402" y="9779432"/>
            <a:ext cx="1653304" cy="145490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06F15C6-7BF3-4042-8604-57B470E93AE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528" y="19176715"/>
            <a:ext cx="1694681" cy="135574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6314D97-4415-43BC-8395-A4C6E58F0B4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251" y="14794055"/>
            <a:ext cx="1571258" cy="1257006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B8649EC5-CF36-4B3E-95C5-1D6DD421990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3" y="14762871"/>
            <a:ext cx="1636975" cy="1309579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BADDBC-610E-4D9E-B1AC-ADFF2B8AC164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00" y="14791229"/>
            <a:ext cx="1565900" cy="1252719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48FAC34E-03F7-4436-AE1B-89EA43BCC8A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51" y="16251008"/>
            <a:ext cx="1474525" cy="147452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3FE8B1F0-8E72-4D31-BB2F-94E7BA88D1B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257" y="17655889"/>
            <a:ext cx="1603813" cy="1411355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CD4656B8-2239-4D8D-863E-415B309B127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6" y="19196834"/>
            <a:ext cx="1663699" cy="13309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DF049C-E7FE-4EFB-9771-849DA9647D6E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405" y="18968916"/>
            <a:ext cx="1715738" cy="166039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81E5676-C073-4580-A5C6-8855072376CE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5" y="17548937"/>
            <a:ext cx="1652016" cy="1636283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92FF5F04-E1C3-4A4B-9AF7-55E589DA7B1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615" y="14721652"/>
            <a:ext cx="1593913" cy="1333683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9CFBD725-3D08-4895-8655-5118857A69C2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609" y="25547920"/>
            <a:ext cx="1807077" cy="143639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9A0DD535-10B0-420E-8EC7-B384D4E9F353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725" y="25583926"/>
            <a:ext cx="1698193" cy="134984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92F9A18-D64F-429D-8EDE-747C6C82237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373" y="13276687"/>
            <a:ext cx="1404453" cy="12359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198A228-0D72-438C-B01D-23AE5AF1442C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552" y="13264245"/>
            <a:ext cx="1403312" cy="123491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5495627-E605-4A61-B057-D887D4D85DA5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125" y="14804370"/>
            <a:ext cx="1331126" cy="117139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3F5A0603-3570-4B9F-9354-91A77295B9D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969" y="16362181"/>
            <a:ext cx="1513023" cy="1210418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74DB3747-FB9A-4E33-845B-0905B81A91BC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805" y="16353296"/>
            <a:ext cx="1563302" cy="125064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7C0D1A82-C84D-40E0-BA60-D9E898CCC9A4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432" y="17783487"/>
            <a:ext cx="1456049" cy="1164839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9F5A17E4-A0E6-4EBF-9A47-2ED8E39C35DD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060" y="17731947"/>
            <a:ext cx="1543643" cy="1234914"/>
          </a:xfrm>
          <a:prstGeom prst="rect">
            <a:avLst/>
          </a:prstGeom>
        </p:spPr>
      </p:pic>
      <p:pic>
        <p:nvPicPr>
          <p:cNvPr id="454" name="Рисунок 453">
            <a:extLst>
              <a:ext uri="{FF2B5EF4-FFF2-40B4-BE49-F238E27FC236}">
                <a16:creationId xmlns:a16="http://schemas.microsoft.com/office/drawing/2014/main" id="{594B4418-78DD-4C57-AB0C-DEB36EB85634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749" y="17740682"/>
            <a:ext cx="1524956" cy="121996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1F8DEC16-9880-4F9E-B2E7-7D2AF0D62A29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4243" y="13202241"/>
            <a:ext cx="1630273" cy="1304218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99E25CC1-4C98-4D27-B3CB-BD585C294193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809" y="9806466"/>
            <a:ext cx="1572262" cy="138359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B6A88E8-0CBF-4711-AC58-92BA72C2E1BC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357" y="13321591"/>
            <a:ext cx="1377274" cy="1101819"/>
          </a:xfrm>
          <a:prstGeom prst="rect">
            <a:avLst/>
          </a:prstGeom>
        </p:spPr>
      </p:pic>
      <p:pic>
        <p:nvPicPr>
          <p:cNvPr id="452" name="Рисунок 451">
            <a:extLst>
              <a:ext uri="{FF2B5EF4-FFF2-40B4-BE49-F238E27FC236}">
                <a16:creationId xmlns:a16="http://schemas.microsoft.com/office/drawing/2014/main" id="{5ED4A1D8-8D5A-4C49-AA8C-DB8DFFCAB227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8588" y="13275787"/>
            <a:ext cx="1461081" cy="1168864"/>
          </a:xfrm>
          <a:prstGeom prst="rect">
            <a:avLst/>
          </a:prstGeom>
        </p:spPr>
      </p:pic>
      <p:pic>
        <p:nvPicPr>
          <p:cNvPr id="463" name="Рисунок 462">
            <a:extLst>
              <a:ext uri="{FF2B5EF4-FFF2-40B4-BE49-F238E27FC236}">
                <a16:creationId xmlns:a16="http://schemas.microsoft.com/office/drawing/2014/main" id="{BF5DA390-1EFF-4DDC-9216-B3015821CB34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1717" y="14690340"/>
            <a:ext cx="1532973" cy="1518373"/>
          </a:xfrm>
          <a:prstGeom prst="rect">
            <a:avLst/>
          </a:prstGeom>
        </p:spPr>
      </p:pic>
      <p:pic>
        <p:nvPicPr>
          <p:cNvPr id="472" name="Рисунок 471">
            <a:extLst>
              <a:ext uri="{FF2B5EF4-FFF2-40B4-BE49-F238E27FC236}">
                <a16:creationId xmlns:a16="http://schemas.microsoft.com/office/drawing/2014/main" id="{9BDA4F35-B9D2-4AEF-B771-50BF69F851CF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217" y="14841080"/>
            <a:ext cx="1552231" cy="1321048"/>
          </a:xfrm>
          <a:prstGeom prst="rect">
            <a:avLst/>
          </a:prstGeom>
        </p:spPr>
      </p:pic>
      <p:pic>
        <p:nvPicPr>
          <p:cNvPr id="474" name="Рисунок 473">
            <a:extLst>
              <a:ext uri="{FF2B5EF4-FFF2-40B4-BE49-F238E27FC236}">
                <a16:creationId xmlns:a16="http://schemas.microsoft.com/office/drawing/2014/main" id="{E4F10C91-AC92-45CB-B2B7-4893944B76AC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105" y="14728582"/>
            <a:ext cx="1673118" cy="1338494"/>
          </a:xfrm>
          <a:prstGeom prst="rect">
            <a:avLst/>
          </a:prstGeom>
        </p:spPr>
      </p:pic>
      <p:pic>
        <p:nvPicPr>
          <p:cNvPr id="480" name="Рисунок 479">
            <a:extLst>
              <a:ext uri="{FF2B5EF4-FFF2-40B4-BE49-F238E27FC236}">
                <a16:creationId xmlns:a16="http://schemas.microsoft.com/office/drawing/2014/main" id="{D9DA4991-7A8A-4807-985B-E6EB70230BC9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698" y="16281071"/>
            <a:ext cx="1624072" cy="1299257"/>
          </a:xfrm>
          <a:prstGeom prst="rect">
            <a:avLst/>
          </a:prstGeom>
        </p:spPr>
      </p:pic>
      <p:pic>
        <p:nvPicPr>
          <p:cNvPr id="500" name="Рисунок 499">
            <a:extLst>
              <a:ext uri="{FF2B5EF4-FFF2-40B4-BE49-F238E27FC236}">
                <a16:creationId xmlns:a16="http://schemas.microsoft.com/office/drawing/2014/main" id="{CD4DF6A1-1D95-404A-A70B-FE17F7F2361A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1020" y="16340585"/>
            <a:ext cx="1526161" cy="1220928"/>
          </a:xfrm>
          <a:prstGeom prst="rect">
            <a:avLst/>
          </a:prstGeom>
        </p:spPr>
      </p:pic>
      <p:pic>
        <p:nvPicPr>
          <p:cNvPr id="509" name="Рисунок 508">
            <a:extLst>
              <a:ext uri="{FF2B5EF4-FFF2-40B4-BE49-F238E27FC236}">
                <a16:creationId xmlns:a16="http://schemas.microsoft.com/office/drawing/2014/main" id="{622A3B40-B368-48F9-A118-D8E6477DD0FA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723" y="13185032"/>
            <a:ext cx="1726013" cy="138081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B94FBC02-97FD-48DA-BFF9-D944CD66F989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586" y="16271519"/>
            <a:ext cx="1572956" cy="1384202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138FF519-281A-4AF3-8D09-2579FD91210D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4419" y="17740682"/>
            <a:ext cx="1606443" cy="1413671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708A2D27-AE77-43E2-912E-57E38B367512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862" y="14696058"/>
            <a:ext cx="1663471" cy="1330776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21B06E8E-82F4-4A03-BD7B-BC1DEED82221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883" y="15927888"/>
            <a:ext cx="1655272" cy="1889646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A39CF0F5-8BB2-4B24-80DA-395E0C0C7ECD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9477" y="14578177"/>
            <a:ext cx="1687520" cy="1785959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EFA9BDEA-CFA4-4308-A34A-54CD8BE868EA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7505" y="16103079"/>
            <a:ext cx="1654558" cy="175107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798275C7-9ADC-4E3B-BECA-F898C545227C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359" y="17518613"/>
            <a:ext cx="1843755" cy="1951308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812059A2-D174-4BD0-8B70-D72D4E8A7EF3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4053" y="11448050"/>
            <a:ext cx="1519793" cy="1337419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CF9B1421-C255-42A1-9529-A2CA01394B00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940" y="23901000"/>
            <a:ext cx="1601647" cy="1409450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03981011-D096-4738-8928-696736B8685E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5" y="25583926"/>
            <a:ext cx="1422803" cy="1250815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C7E11CD0-013B-4DBE-B4C2-74F6B4EA0C95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310" y="27063172"/>
            <a:ext cx="1511963" cy="1329198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9DCE34B0-45E6-4878-B34F-0BD4B1BCD04B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88" y="28697999"/>
            <a:ext cx="1591442" cy="1400470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BB23D679-B096-48AD-814D-052BCD67D975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418" y="25547920"/>
            <a:ext cx="1551856" cy="136563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E497D0F4-13DB-4A20-92F3-120C221DE171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745" y="27117065"/>
            <a:ext cx="1449211" cy="1275306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A4CEDF1-ABFC-4A87-BA90-9C2998F37A19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528" y="30270883"/>
            <a:ext cx="1455753" cy="1279782"/>
          </a:xfrm>
          <a:prstGeom prst="rect">
            <a:avLst/>
          </a:prstGeom>
        </p:spPr>
      </p:pic>
      <p:pic>
        <p:nvPicPr>
          <p:cNvPr id="461" name="Рисунок 460">
            <a:extLst>
              <a:ext uri="{FF2B5EF4-FFF2-40B4-BE49-F238E27FC236}">
                <a16:creationId xmlns:a16="http://schemas.microsoft.com/office/drawing/2014/main" id="{7B094472-72E0-434B-A30F-5D07DC7D5D98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77" y="27150095"/>
            <a:ext cx="1345763" cy="1345763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0D70FF66-D551-4586-98E9-DDA1B0F1F8C8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610" y="14848494"/>
            <a:ext cx="1518189" cy="1336007"/>
          </a:xfrm>
          <a:prstGeom prst="rect">
            <a:avLst/>
          </a:prstGeom>
        </p:spPr>
      </p:pic>
      <p:pic>
        <p:nvPicPr>
          <p:cNvPr id="465" name="Рисунок 464">
            <a:extLst>
              <a:ext uri="{FF2B5EF4-FFF2-40B4-BE49-F238E27FC236}">
                <a16:creationId xmlns:a16="http://schemas.microsoft.com/office/drawing/2014/main" id="{7A2F2883-F4B4-4A9A-960A-0E43DA3468D1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849" y="16335143"/>
            <a:ext cx="1546622" cy="1361028"/>
          </a:xfrm>
          <a:prstGeom prst="rect">
            <a:avLst/>
          </a:prstGeom>
        </p:spPr>
      </p:pic>
      <p:pic>
        <p:nvPicPr>
          <p:cNvPr id="469" name="Рисунок 468">
            <a:extLst>
              <a:ext uri="{FF2B5EF4-FFF2-40B4-BE49-F238E27FC236}">
                <a16:creationId xmlns:a16="http://schemas.microsoft.com/office/drawing/2014/main" id="{BA17065D-6293-47A0-89CC-F1BEA396AC4B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202" y="17751799"/>
            <a:ext cx="1470201" cy="1293777"/>
          </a:xfrm>
          <a:prstGeom prst="rect">
            <a:avLst/>
          </a:prstGeom>
        </p:spPr>
      </p:pic>
      <p:pic>
        <p:nvPicPr>
          <p:cNvPr id="478" name="Рисунок 477">
            <a:extLst>
              <a:ext uri="{FF2B5EF4-FFF2-40B4-BE49-F238E27FC236}">
                <a16:creationId xmlns:a16="http://schemas.microsoft.com/office/drawing/2014/main" id="{0A5B62B3-4CCA-4F1B-8FE5-1935C2855865}"/>
              </a:ext>
            </a:extLst>
          </p:cNvPr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867" y="17784774"/>
            <a:ext cx="1470201" cy="1293778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92396C34-4D3A-4363-A6BF-5DD899A01FC6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715" y="25427903"/>
            <a:ext cx="1586783" cy="1535597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EFD079B3-E620-4EA2-A008-7A6248EA12FB}"/>
              </a:ext>
            </a:extLst>
          </p:cNvPr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39" y="30245835"/>
            <a:ext cx="1624410" cy="142948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8544C273-37BF-4661-B289-E372FB7825D2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75" y="25612880"/>
            <a:ext cx="1530216" cy="125347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D1F5D3A-EDB0-460E-8D37-0540C7F2EFE9}"/>
              </a:ext>
            </a:extLst>
          </p:cNvPr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9820" y="25276921"/>
            <a:ext cx="1543741" cy="1677981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CB12D510-BB93-46F7-B1E8-65AB99E0A083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347" y="23893158"/>
            <a:ext cx="1368420" cy="1417292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470B7F22-E64F-4864-8B1C-B89BB0E72D7F}"/>
              </a:ext>
            </a:extLst>
          </p:cNvPr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422" y="27117065"/>
            <a:ext cx="1523580" cy="135239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444B6E66-13C4-4918-9E60-A35EB64DE420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075" y="27042947"/>
            <a:ext cx="1486015" cy="148601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05AF6F68-809C-418C-BF81-B35A16ACBBD7}"/>
              </a:ext>
            </a:extLst>
          </p:cNvPr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1474" y="14736715"/>
            <a:ext cx="1629446" cy="1303556"/>
          </a:xfrm>
          <a:prstGeom prst="rect">
            <a:avLst/>
          </a:prstGeom>
        </p:spPr>
      </p:pic>
      <p:pic>
        <p:nvPicPr>
          <p:cNvPr id="473" name="Рисунок 472">
            <a:extLst>
              <a:ext uri="{FF2B5EF4-FFF2-40B4-BE49-F238E27FC236}">
                <a16:creationId xmlns:a16="http://schemas.microsoft.com/office/drawing/2014/main" id="{269E0CEC-06CF-4EC9-9E96-52D2AD2204C0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452" y="14692140"/>
            <a:ext cx="1671246" cy="1336996"/>
          </a:xfrm>
          <a:prstGeom prst="rect">
            <a:avLst/>
          </a:prstGeom>
        </p:spPr>
      </p:pic>
      <p:pic>
        <p:nvPicPr>
          <p:cNvPr id="486" name="Рисунок 485">
            <a:extLst>
              <a:ext uri="{FF2B5EF4-FFF2-40B4-BE49-F238E27FC236}">
                <a16:creationId xmlns:a16="http://schemas.microsoft.com/office/drawing/2014/main" id="{55A025F4-8D54-4D6E-92B8-CF4A72B7174C}"/>
              </a:ext>
            </a:extLst>
          </p:cNvPr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211" y="13009060"/>
            <a:ext cx="1666295" cy="1666295"/>
          </a:xfrm>
          <a:prstGeom prst="rect">
            <a:avLst/>
          </a:prstGeom>
        </p:spPr>
      </p:pic>
      <p:pic>
        <p:nvPicPr>
          <p:cNvPr id="504" name="Рисунок 503">
            <a:extLst>
              <a:ext uri="{FF2B5EF4-FFF2-40B4-BE49-F238E27FC236}">
                <a16:creationId xmlns:a16="http://schemas.microsoft.com/office/drawing/2014/main" id="{2FB57A87-64D2-4568-BE9D-31BC43A9E019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6802" y="22160007"/>
            <a:ext cx="1659304" cy="165930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AE1BF7EA-EF0B-480C-9B35-BD110754F8CC}"/>
              </a:ext>
            </a:extLst>
          </p:cNvPr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1924" y="20590159"/>
            <a:ext cx="1503442" cy="1503442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85A15DA6-54CB-4A54-9354-795C03C91BE7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3457" y="22307133"/>
            <a:ext cx="1544192" cy="144666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73D14D28-7E15-408E-9FE4-81FDE1BA6BA9}"/>
              </a:ext>
            </a:extLst>
          </p:cNvPr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3428" y="22133339"/>
            <a:ext cx="1621150" cy="1621150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88B9012D-555D-401C-940E-94C41383C766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386" y="14631159"/>
            <a:ext cx="1567455" cy="1567455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C4DB79EF-58A7-4C82-B677-541404B011F5}"/>
              </a:ext>
            </a:extLst>
          </p:cNvPr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3951" y="14444940"/>
            <a:ext cx="1813040" cy="1813040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E0B96E46-5009-4BDD-8114-D12B16CD85D6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6138" y="9820556"/>
            <a:ext cx="1671822" cy="1471204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03EE8A4-4315-4078-80D2-C6601C4AF739}"/>
              </a:ext>
            </a:extLst>
          </p:cNvPr>
          <p:cNvPicPr>
            <a:picLocks noChangeAspect="1"/>
          </p:cNvPicPr>
          <p:nvPr/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950" y="16322448"/>
            <a:ext cx="1433844" cy="127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43179</TotalTime>
  <Words>719</Words>
  <Application>Microsoft Office PowerPoint</Application>
  <PresentationFormat>Произвольный</PresentationFormat>
  <Paragraphs>205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1902</cp:revision>
  <dcterms:created xsi:type="dcterms:W3CDTF">2018-10-23T08:09:21Z</dcterms:created>
  <dcterms:modified xsi:type="dcterms:W3CDTF">2024-04-19T10:51:30Z</dcterms:modified>
</cp:coreProperties>
</file>