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10" d="100"/>
          <a:sy n="110" d="100"/>
        </p:scale>
        <p:origin x="-13434" y="-173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31.03.2022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31.03.2022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31.03.2022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Овал 453"/>
          <p:cNvSpPr/>
          <p:nvPr/>
        </p:nvSpPr>
        <p:spPr>
          <a:xfrm>
            <a:off x="3359708" y="1026878"/>
            <a:ext cx="2806675" cy="355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СОБЫТИЕ</a:t>
            </a:r>
          </a:p>
        </p:txBody>
      </p:sp>
      <p:sp>
        <p:nvSpPr>
          <p:cNvPr id="126" name="Прямоугольник 125"/>
          <p:cNvSpPr/>
          <p:nvPr/>
        </p:nvSpPr>
        <p:spPr>
          <a:xfrm>
            <a:off x="6249816" y="272870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10845540" y="9135395"/>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3770005" y="42392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1226286" y="85953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Маркс-Ленин-Люксембургский фронт </a:t>
            </a:r>
            <a:r>
              <a:rPr lang="ru-RU" sz="200" dirty="0"/>
              <a:t>(В 1938 году уже тайно было решено, что в случае вторжения немцев РСАП распадется и уйдет в подполье. Партия была преобразована в организацию сопротивления Маркс-Ленин-Люксембургский фронт . Авраамом </a:t>
            </a:r>
            <a:r>
              <a:rPr lang="ru-RU" sz="200" dirty="0" err="1"/>
              <a:t>Менистом</a:t>
            </a:r>
            <a:r>
              <a:rPr lang="ru-RU" sz="200" dirty="0"/>
              <a:t> через несколько месяцев после немецкого вторжения в Нидерланды 10 мая 1940 года. Оно просуществовало до апреля 1942 года, когда все руководство было арестовано немцы, казнившие их 12 апреля того же года. Маркс-Ленин-Люксембург-Фронт, или MLL-Фронт, был тайным преемником политической партии </a:t>
            </a:r>
            <a:r>
              <a:rPr lang="ru-RU" sz="200" dirty="0" err="1"/>
              <a:t>Сневлита</a:t>
            </a:r>
            <a:r>
              <a:rPr lang="ru-RU" sz="200" dirty="0"/>
              <a:t>, Революционно-социалистической военной партии (РСАП), которая была распущена сразу после немецкого вторжения, когда </a:t>
            </a:r>
            <a:r>
              <a:rPr lang="ru-RU" sz="200" dirty="0" err="1"/>
              <a:t>Сневлиту</a:t>
            </a:r>
            <a:r>
              <a:rPr lang="ru-RU" sz="200" dirty="0"/>
              <a:t> пришлось скрываться, чтобы избежать </a:t>
            </a:r>
            <a:r>
              <a:rPr lang="ru-RU" sz="200" dirty="0" err="1"/>
              <a:t>ареста.MLL-Front</a:t>
            </a:r>
            <a:r>
              <a:rPr lang="ru-RU" sz="200" dirty="0"/>
              <a:t> был в значительной степени активен как пропагандистская группа и имел свой собственный журнал </a:t>
            </a:r>
            <a:r>
              <a:rPr lang="ru-RU" sz="200" dirty="0" err="1"/>
              <a:t>Spartacus</a:t>
            </a:r>
            <a:r>
              <a:rPr lang="ru-RU" sz="200" dirty="0"/>
              <a:t> , тираж которого составлял 5000 экземпляров и выходил раз в две недели. Он был особенно активен против антиеврейских мер, предпринятых нацистами , и участвовал в февральской забастовке 1941 г. против этих </a:t>
            </a:r>
            <a:r>
              <a:rPr lang="ru-RU" sz="200" dirty="0" err="1"/>
              <a:t>мер.С</a:t>
            </a:r>
            <a:r>
              <a:rPr lang="ru-RU" sz="200" dirty="0"/>
              <a:t> арестом и казнью его руководства в апреле 1942 года MLL-фронт раскололся на два по политическим разногласиям, на </a:t>
            </a:r>
            <a:r>
              <a:rPr lang="ru-RU" sz="200" dirty="0" err="1"/>
              <a:t>Comité</a:t>
            </a:r>
            <a:r>
              <a:rPr lang="ru-RU" sz="200" dirty="0"/>
              <a:t> </a:t>
            </a:r>
            <a:r>
              <a:rPr lang="ru-RU" sz="200" dirty="0" err="1"/>
              <a:t>van</a:t>
            </a:r>
            <a:r>
              <a:rPr lang="ru-RU" sz="200" dirty="0"/>
              <a:t> </a:t>
            </a:r>
            <a:r>
              <a:rPr lang="ru-RU" sz="200" dirty="0" err="1"/>
              <a:t>Revolutionaire</a:t>
            </a:r>
            <a:r>
              <a:rPr lang="ru-RU" sz="200" dirty="0"/>
              <a:t> </a:t>
            </a:r>
            <a:r>
              <a:rPr lang="ru-RU" sz="200" dirty="0" err="1"/>
              <a:t>Marxisten</a:t>
            </a:r>
            <a:r>
              <a:rPr lang="ru-RU" sz="200" dirty="0"/>
              <a:t> ( Комитет революционных марксистов ) и </a:t>
            </a:r>
            <a:r>
              <a:rPr lang="ru-RU" sz="200" dirty="0" err="1"/>
              <a:t>Communienbond</a:t>
            </a:r>
            <a:r>
              <a:rPr lang="ru-RU" sz="200" dirty="0"/>
              <a:t> </a:t>
            </a:r>
            <a:r>
              <a:rPr lang="ru-RU" sz="200" dirty="0" err="1"/>
              <a:t>Spartacus</a:t>
            </a:r>
            <a:r>
              <a:rPr lang="ru-RU" sz="200" dirty="0"/>
              <a:t> ( Коммунистическая лига Спартака ). Они были гораздо менее влиятельны, чем MLL-</a:t>
            </a:r>
            <a:r>
              <a:rPr lang="ru-RU" sz="200" dirty="0" err="1"/>
              <a:t>Front.Фронт</a:t>
            </a:r>
            <a:r>
              <a:rPr lang="ru-RU" sz="200" dirty="0"/>
              <a:t> MLL был одной из первых, если не первой крупной группой сопротивления, созданной в Нидерландах во время Второй мировой войны . На пике своего развития в нем могло быть около 500 членов. Его двухнедельное издание « Спартак » тиражом 5000 экземпляров было одной из самых влиятельных подпольных газет первой части войны; общий тираж подпольной прессы в это время оценивается примерно в 55 000 экземпляров.)</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8729623" y="707876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339" name="Прямоугольник 338">
            <a:extLst>
              <a:ext uri="{FF2B5EF4-FFF2-40B4-BE49-F238E27FC236}">
                <a16:creationId xmlns:a16="http://schemas.microsoft.com/office/drawing/2014/main" id="{7E033ED6-0779-4B06-A1D7-E4E34BCA41D8}"/>
              </a:ext>
            </a:extLst>
          </p:cNvPr>
          <p:cNvSpPr/>
          <p:nvPr/>
        </p:nvSpPr>
        <p:spPr>
          <a:xfrm>
            <a:off x="11209433" y="5658864"/>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Голландской Индии (ваниль)</a:t>
            </a:r>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6518121"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8985777"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конце концов Троцкий и </a:t>
            </a:r>
            <a:r>
              <a:rPr lang="ru-RU" sz="1400" dirty="0" err="1"/>
              <a:t>Сневлит</a:t>
            </a:r>
            <a:r>
              <a:rPr lang="ru-RU" sz="14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8738664" y="4237253"/>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6249812" y="708805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1209433" y="707875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4999730" y="566204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2523470" y="566204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3770005" y="707876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8729622" y="85953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4 интернационал</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5852609" y="2784061"/>
            <a:ext cx="43052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16200000" flipH="1">
            <a:off x="5271415" y="4875775"/>
            <a:ext cx="342822"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4033286" y="4867371"/>
            <a:ext cx="342822"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0862227" y="5673594"/>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8377771" y="5674690"/>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9569266" y="8377079"/>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0817597" y="7128747"/>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5274470" y="6295544"/>
            <a:ext cx="336714"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4036339" y="6287138"/>
            <a:ext cx="336714"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a:endCxn id="339" idx="0"/>
          </p:cNvCxnSpPr>
          <p:nvPr/>
        </p:nvCxnSpPr>
        <p:spPr>
          <a:xfrm>
            <a:off x="12262870" y="5317248"/>
            <a:ext cx="4522" cy="3416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6249815" y="423604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88" idx="0"/>
          </p:cNvCxnSpPr>
          <p:nvPr/>
        </p:nvCxnSpPr>
        <p:spPr>
          <a:xfrm flipH="1">
            <a:off x="7307774" y="3808705"/>
            <a:ext cx="1" cy="427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6249812" y="85953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Международный революционный марксистский центр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8365730" y="9135395"/>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8329361" y="7137174"/>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1110971" y="423653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16343406" y="221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18482920" y="2631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13703007" y="272870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8365734" y="3268705"/>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13703007" y="566693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13706096" y="8597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16227425" y="859705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18674756" y="8597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15822014" y="9137059"/>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18343343" y="9137059"/>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13706096" y="115335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13706096" y="145668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14948261" y="100169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15215190" y="9225925"/>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16475854" y="9207425"/>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17699521" y="7983761"/>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17432591" y="100169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18941686" y="9225926"/>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17718019" y="9244424"/>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19916920" y="100169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0183850" y="9225926"/>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16227425" y="115335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16357118" y="10605325"/>
            <a:ext cx="185653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14764055" y="9677061"/>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18675418" y="115335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18893645" y="10693859"/>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19916920" y="1305022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17432591" y="1305022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14948261" y="1305022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14764055" y="12613592"/>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15166820" y="12210826"/>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16427485" y="12192327"/>
            <a:ext cx="436635"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18490550" y="11096955"/>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0974879" y="11096955"/>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14760966" y="8161191"/>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14760966" y="6746930"/>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15805241" y="7116916"/>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17028905" y="5893251"/>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9571051" y="1545428"/>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13297647" y="2773928"/>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13703007" y="70811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16231957" y="708805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16231957" y="565886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18674756" y="707875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18671464" y="423724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18671464" y="566693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16231957" y="42365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13706096" y="422971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1204911" y="4237248"/>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8733173" y="566468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10853281" y="4255099"/>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13337077" y="4243041"/>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8337925" y="2778555"/>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12064521" y="1540808"/>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14760966" y="3808705"/>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15811525" y="2758146"/>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17030923" y="1538747"/>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19729423" y="5317248"/>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19729423" y="6746930"/>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18339109" y="5697738"/>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18338862" y="4268303"/>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15852410" y="4221357"/>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9787582" y="6744689"/>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25986693" y="272870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25986693" y="708805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15818925" y="3268703"/>
            <a:ext cx="10167768"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19439489" y="-3367916"/>
            <a:ext cx="428545" cy="14781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26024823" y="30273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23550478" y="566693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1110971" y="70787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23550478" y="707580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23550478" y="423653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23550478" y="30273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1110971" y="566468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17289916" y="5316538"/>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17289916" y="6738864"/>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25986693" y="56588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23550478" y="156414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26024823" y="156414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28499168" y="30273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927521809"/>
              </p:ext>
            </p:extLst>
          </p:nvPr>
        </p:nvGraphicFramePr>
        <p:xfrm>
          <a:off x="33913695" y="3492726"/>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26024823" y="422971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28499168" y="156414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28499168" y="422971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1110971" y="30273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30936256" y="3021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30936256"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33373344" y="3021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33373344"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28499168" y="56588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9969042" y="1525759"/>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5810432" y="3021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24751560" y="859539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73" name="Прямоугольник 172">
            <a:extLst>
              <a:ext uri="{FF2B5EF4-FFF2-40B4-BE49-F238E27FC236}">
                <a16:creationId xmlns:a16="http://schemas.microsoft.com/office/drawing/2014/main" id="{C780D6A7-7E53-4375-803E-FA88088A71CF}"/>
              </a:ext>
            </a:extLst>
          </p:cNvPr>
          <p:cNvSpPr/>
          <p:nvPr/>
        </p:nvSpPr>
        <p:spPr>
          <a:xfrm>
            <a:off x="27209838" y="859539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Уничтожить всё оружие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cxnSp>
        <p:nvCxnSpPr>
          <p:cNvPr id="176" name="Прямая соединительная линия 175">
            <a:extLst>
              <a:ext uri="{FF2B5EF4-FFF2-40B4-BE49-F238E27FC236}">
                <a16:creationId xmlns:a16="http://schemas.microsoft.com/office/drawing/2014/main" id="{43B0CB73-A7E1-45CC-B30D-4EE9D53A2A8A}"/>
              </a:ext>
            </a:extLst>
          </p:cNvPr>
          <p:cNvCxnSpPr>
            <a:cxnSpLocks/>
            <a:stCxn id="173" idx="1"/>
            <a:endCxn id="171" idx="3"/>
          </p:cNvCxnSpPr>
          <p:nvPr/>
        </p:nvCxnSpPr>
        <p:spPr>
          <a:xfrm flipH="1">
            <a:off x="26867478" y="9135395"/>
            <a:ext cx="34236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22009</TotalTime>
  <Words>5605</Words>
  <Application>Microsoft Office PowerPoint</Application>
  <PresentationFormat>Произвольный</PresentationFormat>
  <Paragraphs>97</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1481</cp:revision>
  <dcterms:created xsi:type="dcterms:W3CDTF">2018-10-23T08:09:21Z</dcterms:created>
  <dcterms:modified xsi:type="dcterms:W3CDTF">2022-03-31T08:25:18Z</dcterms:modified>
</cp:coreProperties>
</file>