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270" autoAdjust="0"/>
  </p:normalViewPr>
  <p:slideViewPr>
    <p:cSldViewPr snapToGrid="0">
      <p:cViewPr>
        <p:scale>
          <a:sx n="80" d="100"/>
          <a:sy n="80" d="100"/>
        </p:scale>
        <p:origin x="-6240" y="-237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06.08.2021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06.08.2021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06.08.2021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15899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a:t>
            </a:r>
            <a:r>
              <a:rPr lang="ru-RU" sz="1400" dirty="0" smtClean="0"/>
              <a:t>50</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440903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smtClean="0"/>
              <a:t>Пибуна</a:t>
            </a:r>
            <a:r>
              <a:rPr lang="ru-RU" sz="1400" dirty="0" smtClean="0"/>
              <a:t> </a:t>
            </a:r>
            <a:r>
              <a:rPr lang="ru-RU" sz="1400" dirty="0" err="1"/>
              <a:t>С</a:t>
            </a:r>
            <a:r>
              <a:rPr lang="ru-RU" sz="1400" dirty="0" err="1" smtClean="0"/>
              <a:t>онграма</a:t>
            </a:r>
            <a:endParaRPr lang="ru-RU" sz="1400" dirty="0"/>
          </a:p>
        </p:txBody>
      </p:sp>
      <p:sp>
        <p:nvSpPr>
          <p:cNvPr id="234" name="Прямоугольник 233"/>
          <p:cNvSpPr/>
          <p:nvPr/>
        </p:nvSpPr>
        <p:spPr>
          <a:xfrm>
            <a:off x="44409035" y="200347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(страна станет называться </a:t>
            </a:r>
            <a:r>
              <a:rPr lang="ru-RU" sz="1400" dirty="0" err="1" smtClean="0"/>
              <a:t>Тайланд</a:t>
            </a:r>
            <a:r>
              <a:rPr lang="ru-RU" sz="1400" dirty="0" smtClean="0"/>
              <a:t>)</a:t>
            </a:r>
            <a:endParaRPr lang="ru-RU" sz="14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Смешанные государственно-частные промышленные кампании</a:t>
            </a:r>
          </a:p>
        </p:txBody>
      </p:sp>
      <p:sp>
        <p:nvSpPr>
          <p:cNvPr id="239" name="Прямоугольник 238"/>
          <p:cNvSpPr/>
          <p:nvPr/>
        </p:nvSpPr>
        <p:spPr>
          <a:xfrm>
            <a:off x="4440903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99425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r>
              <a:rPr lang="ru-RU" sz="1400" dirty="0" smtClean="0"/>
              <a:t> </a:t>
            </a:r>
            <a:r>
              <a:rPr lang="ru-RU" sz="500" dirty="0" smtClean="0"/>
              <a:t>(военизированная организация </a:t>
            </a:r>
            <a:r>
              <a:rPr lang="ru-RU" sz="500" dirty="0" err="1" smtClean="0"/>
              <a:t>парамилитари</a:t>
            </a:r>
            <a:r>
              <a:rPr lang="ru-RU" sz="500" dirty="0" smtClean="0"/>
              <a:t>, созданная фельдмаршалом </a:t>
            </a:r>
            <a:r>
              <a:rPr lang="ru-RU" sz="500" dirty="0" err="1" smtClean="0"/>
              <a:t>Пибуном</a:t>
            </a:r>
            <a:r>
              <a:rPr lang="ru-RU" sz="500" dirty="0" smtClean="0"/>
              <a:t> </a:t>
            </a:r>
            <a:r>
              <a:rPr lang="ru-RU" sz="500" dirty="0" err="1" smtClean="0"/>
              <a:t>Сонгкрамом</a:t>
            </a:r>
            <a:r>
              <a:rPr lang="ru-RU" sz="500" dirty="0" smtClean="0"/>
              <a:t> в 1934 году Члены организации </a:t>
            </a:r>
            <a:r>
              <a:rPr lang="ru-RU" sz="500" dirty="0" err="1" smtClean="0"/>
              <a:t>Ювачон</a:t>
            </a:r>
            <a:r>
              <a:rPr lang="ru-RU" sz="500" dirty="0" smtClean="0"/>
              <a:t> проходили специальное военное обучение по программе подготовки воинов офицерского корпуса. В порядке обмена опытом несколько подразделений </a:t>
            </a:r>
            <a:r>
              <a:rPr lang="ru-RU" sz="500" dirty="0" err="1" smtClean="0"/>
              <a:t>Ювачон</a:t>
            </a:r>
            <a:r>
              <a:rPr lang="ru-RU" sz="500" dirty="0" smtClean="0"/>
              <a:t> проходили тренинги в США, Великобритании, а в 1935 году — в нацистской Германии, после чего </a:t>
            </a:r>
            <a:r>
              <a:rPr lang="ru-RU" sz="500" dirty="0" err="1" smtClean="0"/>
              <a:t>Ювачон</a:t>
            </a:r>
            <a:r>
              <a:rPr lang="ru-RU" sz="500" dirty="0" smtClean="0"/>
              <a:t> приобрела организационное и внешнее сходство, ритуалы как у </a:t>
            </a:r>
            <a:r>
              <a:rPr lang="ru-RU" sz="500" dirty="0" err="1" smtClean="0"/>
              <a:t>гитлер-югенда</a:t>
            </a:r>
            <a:r>
              <a:rPr lang="ru-RU" sz="500" dirty="0" smtClean="0"/>
              <a:t>.)</a:t>
            </a:r>
            <a:endParaRPr lang="ru-RU" sz="500" dirty="0"/>
          </a:p>
        </p:txBody>
      </p:sp>
      <p:sp>
        <p:nvSpPr>
          <p:cNvPr id="245" name="Прямоугольник 244"/>
          <p:cNvSpPr/>
          <p:nvPr/>
        </p:nvSpPr>
        <p:spPr>
          <a:xfrm>
            <a:off x="4555203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a:t>
            </a:r>
            <a:r>
              <a:rPr lang="ru-RU" sz="1400" dirty="0" smtClean="0"/>
              <a:t>100</a:t>
            </a:r>
            <a:endParaRPr lang="ru-RU" sz="1400" dirty="0"/>
          </a:p>
        </p:txBody>
      </p:sp>
      <p:sp>
        <p:nvSpPr>
          <p:cNvPr id="20" name="Прямоугольник 19"/>
          <p:cNvSpPr/>
          <p:nvPr/>
        </p:nvSpPr>
        <p:spPr>
          <a:xfrm>
            <a:off x="4212269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Культ личности </a:t>
            </a:r>
            <a:r>
              <a:rPr lang="ru-RU" sz="1400" dirty="0" err="1" smtClean="0"/>
              <a:t>Пибунсонграма</a:t>
            </a:r>
            <a:endParaRPr lang="ru-RU" sz="1400" dirty="0"/>
          </a:p>
        </p:txBody>
      </p:sp>
      <p:sp>
        <p:nvSpPr>
          <p:cNvPr id="21" name="Прямоугольник 20"/>
          <p:cNvSpPr/>
          <p:nvPr/>
        </p:nvSpPr>
        <p:spPr>
          <a:xfrm>
            <a:off x="466897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a:t>
            </a:r>
            <a:r>
              <a:rPr lang="ru-RU" sz="1400" dirty="0" smtClean="0"/>
              <a:t>50</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a:t>
            </a:r>
            <a:r>
              <a:rPr lang="ru-RU" sz="1400" dirty="0" smtClean="0"/>
              <a:t>100</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a:t>
            </a:r>
            <a:r>
              <a:rPr lang="ru-RU" sz="1400" dirty="0" smtClean="0"/>
              <a:t>100</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a:t>
            </a:r>
            <a:r>
              <a:rPr lang="ru-RU" sz="1400" dirty="0" smtClean="0"/>
              <a:t>100</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(никто не мог получить более 8га земли)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 </a:t>
            </a:r>
            <a:r>
              <a:rPr lang="ru-RU" sz="900" dirty="0" smtClean="0"/>
              <a:t>(Национальная экономическая политика - полная национализация промышленности, торговли, транспорта, сельского хозяйства, всей страны)</a:t>
            </a:r>
            <a:endParaRPr lang="ru-RU" sz="1000" dirty="0"/>
          </a:p>
        </p:txBody>
      </p:sp>
      <p:sp>
        <p:nvSpPr>
          <p:cNvPr id="57" name="Прямоугольник 56"/>
          <p:cNvSpPr/>
          <p:nvPr/>
        </p:nvSpPr>
        <p:spPr>
          <a:xfrm>
            <a:off x="16034657"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a:t>
            </a:r>
            <a:r>
              <a:rPr lang="ru-RU" sz="1400" dirty="0" smtClean="0"/>
              <a:t>) 50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a:t>
            </a:r>
            <a:r>
              <a:rPr lang="ru-RU" sz="1400" dirty="0" smtClean="0"/>
              <a:t>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32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a:t>
            </a:r>
            <a:r>
              <a:rPr lang="ru-RU" sz="1400" dirty="0" smtClean="0"/>
              <a:t>100</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30810"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stCxn id="213" idx="2"/>
            <a:endCxn id="236" idx="0"/>
          </p:cNvCxnSpPr>
          <p:nvPr/>
        </p:nvCxnSpPr>
        <p:spPr>
          <a:xfrm flipH="1">
            <a:off x="8256826" y="9977133"/>
            <a:ext cx="101" cy="327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81344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p:cNvCxnSpPr>
            <a:stCxn id="58" idx="2"/>
            <a:endCxn id="96" idx="0"/>
          </p:cNvCxnSpPr>
          <p:nvPr/>
        </p:nvCxnSpPr>
        <p:spPr>
          <a:xfrm>
            <a:off x="5911785" y="11385148"/>
            <a:ext cx="4551" cy="398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p:cNvCxnSpPr>
            <a:stCxn id="58" idx="2"/>
            <a:endCxn id="95" idx="0"/>
          </p:cNvCxnSpPr>
          <p:nvPr/>
        </p:nvCxnSpPr>
        <p:spPr>
          <a:xfrm rot="16200000" flipH="1">
            <a:off x="6902161" y="10394772"/>
            <a:ext cx="396233" cy="2376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cxnSp>
        <p:nvCxnSpPr>
          <p:cNvPr id="128" name="Shape 248"/>
          <p:cNvCxnSpPr>
            <a:stCxn id="58" idx="2"/>
            <a:endCxn id="127" idx="0"/>
          </p:cNvCxnSpPr>
          <p:nvPr/>
        </p:nvCxnSpPr>
        <p:spPr>
          <a:xfrm rot="5400000">
            <a:off x="4527451" y="10399320"/>
            <a:ext cx="398507"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Национализировать имущество китайских ростовщиков </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a:t>
            </a:r>
            <a:endParaRPr lang="ru-RU" sz="1000" dirty="0"/>
          </a:p>
        </p:txBody>
      </p: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33086"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88769"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королевских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a:t>
            </a:r>
            <a:r>
              <a:rPr lang="ru-RU" sz="1400" dirty="0" smtClean="0"/>
              <a:t>ВВС</a:t>
            </a:r>
            <a:r>
              <a:rPr lang="ru-RU" sz="600" dirty="0" smtClean="0"/>
              <a:t> (конец 1937)</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операций</a:t>
            </a:r>
            <a:endParaRPr lang="ru-RU" sz="700" dirty="0"/>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29" name="Shape 248"/>
          <p:cNvCxnSpPr>
            <a:stCxn id="58" idx="2"/>
            <a:endCxn id="126" idx="0"/>
          </p:cNvCxnSpPr>
          <p:nvPr/>
        </p:nvCxnSpPr>
        <p:spPr>
          <a:xfrm rot="16200000" flipH="1">
            <a:off x="9218548" y="8078385"/>
            <a:ext cx="393329" cy="70068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японскую тактику</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a:t>
            </a:r>
            <a:r>
              <a:rPr lang="ru-RU" sz="1400" dirty="0" smtClean="0"/>
              <a:t>полиция</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Политическая полиция</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Подразделение воздушного усиления </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a:t>
            </a:r>
            <a:r>
              <a:rPr lang="ru-RU" sz="1400" dirty="0" smtClean="0"/>
              <a:t>бюро</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a:t>
            </a:r>
            <a:r>
              <a:rPr lang="ru-RU" sz="1400" dirty="0" smtClean="0"/>
              <a:t>ВВС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5264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4591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endParaRPr lang="ru-RU" sz="700" dirty="0"/>
          </a:p>
        </p:txBody>
      </p:sp>
      <p:cxnSp>
        <p:nvCxnSpPr>
          <p:cNvPr id="229" name="Прямая со стрелкой 228"/>
          <p:cNvCxnSpPr>
            <a:stCxn id="225" idx="2"/>
            <a:endCxn id="593" idx="0"/>
          </p:cNvCxnSpPr>
          <p:nvPr/>
        </p:nvCxnSpPr>
        <p:spPr>
          <a:xfrm flipH="1">
            <a:off x="33030995" y="6901311"/>
            <a:ext cx="3347" cy="4673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55837" y="5066541"/>
            <a:ext cx="318372" cy="119116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100640" y="4776220"/>
            <a:ext cx="484876" cy="47350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85263" y="5960843"/>
            <a:ext cx="484876" cy="236581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9886" y="7142031"/>
            <a:ext cx="484876" cy="34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a:t>
            </a:r>
            <a:r>
              <a:rPr lang="ru-RU" sz="1400" dirty="0" smtClean="0"/>
              <a:t>обороны</a:t>
            </a:r>
            <a:endParaRPr lang="ru-RU" sz="600" dirty="0"/>
          </a:p>
        </p:txBody>
      </p:sp>
      <p:sp>
        <p:nvSpPr>
          <p:cNvPr id="277" name="Прямоугольник 276"/>
          <p:cNvSpPr/>
          <p:nvPr/>
        </p:nvSpPr>
        <p:spPr>
          <a:xfrm>
            <a:off x="28459650"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a:t>
            </a:r>
            <a:r>
              <a:rPr lang="ru-RU" sz="1400" dirty="0" smtClean="0"/>
              <a:t>обороны</a:t>
            </a:r>
            <a:endParaRPr lang="ru-RU" sz="500" dirty="0"/>
          </a:p>
        </p:txBody>
      </p:sp>
      <p:cxnSp>
        <p:nvCxnSpPr>
          <p:cNvPr id="278" name="Прямая со стрелкой 277"/>
          <p:cNvCxnSpPr>
            <a:stCxn id="226" idx="2"/>
            <a:endCxn id="277" idx="0"/>
          </p:cNvCxnSpPr>
          <p:nvPr/>
        </p:nvCxnSpPr>
        <p:spPr>
          <a:xfrm>
            <a:off x="29517609" y="9971224"/>
            <a:ext cx="0" cy="17873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завод для </a:t>
            </a:r>
            <a:r>
              <a:rPr lang="ru-RU" sz="1400" dirty="0"/>
              <a:t>Королевского </a:t>
            </a:r>
            <a:r>
              <a:rPr lang="ru-RU" sz="1400" dirty="0" smtClean="0"/>
              <a:t>ВМФ</a:t>
            </a:r>
            <a:endParaRPr lang="ru-RU" sz="1400" dirty="0"/>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(Май 1936)</a:t>
            </a:r>
            <a:endParaRPr lang="ru-RU" sz="400" dirty="0"/>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a:t>
            </a:r>
            <a:r>
              <a:rPr lang="ru-RU" sz="1400" dirty="0" smtClean="0"/>
              <a:t>верфь</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Сотрудничество с США для обучения морской пехоты</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Расшить королевский корпус морской пехоты (В </a:t>
            </a:r>
            <a:r>
              <a:rPr lang="ru-RU" sz="1400" dirty="0" smtClean="0"/>
              <a:t>1937)</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a:t>
            </a:r>
            <a:r>
              <a:rPr lang="ru-RU" sz="1400" dirty="0" smtClean="0"/>
              <a:t>дивизия</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83 фокуса</a:t>
            </a:r>
            <a:endParaRPr lang="ru-RU" sz="3200" dirty="0"/>
          </a:p>
        </p:txBody>
      </p:sp>
      <p:sp>
        <p:nvSpPr>
          <p:cNvPr id="256" name="Прямоугольник 255"/>
          <p:cNvSpPr/>
          <p:nvPr/>
        </p:nvSpPr>
        <p:spPr>
          <a:xfrm>
            <a:off x="494461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499212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04921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985680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Центрального профсоюза</a:t>
            </a:r>
            <a:endParaRPr lang="ru-RU" sz="1400" dirty="0"/>
          </a:p>
        </p:txBody>
      </p:sp>
      <p:sp>
        <p:nvSpPr>
          <p:cNvPr id="290" name="Прямоугольник 289"/>
          <p:cNvSpPr/>
          <p:nvPr/>
        </p:nvSpPr>
        <p:spPr>
          <a:xfrm>
            <a:off x="240975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Набор среди </a:t>
            </a:r>
            <a:r>
              <a:rPr lang="ru-RU" sz="1400" dirty="0" err="1" smtClean="0"/>
              <a:t>Хмонгов</a:t>
            </a:r>
            <a:r>
              <a:rPr lang="ru-RU" sz="14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r>
              <a:rPr lang="ru-RU" sz="900" dirty="0" smtClean="0"/>
              <a:t>.)</a:t>
            </a:r>
            <a:endParaRPr lang="ru-RU" sz="900" dirty="0"/>
          </a:p>
        </p:txBody>
      </p:sp>
      <p:sp>
        <p:nvSpPr>
          <p:cNvPr id="291" name="Прямоугольник 290"/>
          <p:cNvSpPr/>
          <p:nvPr/>
        </p:nvSpPr>
        <p:spPr>
          <a:xfrm>
            <a:off x="615899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15339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498937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54107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34767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377214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15899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15388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11058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765186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22650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21135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26931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21184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24653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24541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02027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46969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865349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887641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377017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482812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865892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25971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985680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04921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04700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27768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57363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35759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10717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10495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13545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45687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33177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33177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10663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10464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16458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16260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38973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59926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87728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Демократическая партия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89" name="Shape 248"/>
          <p:cNvCxnSpPr>
            <a:stCxn id="54" idx="2"/>
            <a:endCxn id="478" idx="0"/>
          </p:cNvCxnSpPr>
          <p:nvPr/>
        </p:nvCxnSpPr>
        <p:spPr>
          <a:xfrm rot="5400000">
            <a:off x="12378692" y="11504139"/>
            <a:ext cx="1779285" cy="12102760"/>
          </a:xfrm>
          <a:prstGeom prst="bentConnector3">
            <a:avLst>
              <a:gd name="adj1" fmla="val 63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Прямая соединительная линия 391"/>
          <p:cNvCxnSpPr>
            <a:stCxn id="214" idx="1"/>
            <a:endCxn id="478" idx="3"/>
          </p:cNvCxnSpPr>
          <p:nvPr/>
        </p:nvCxnSpPr>
        <p:spPr>
          <a:xfrm flipH="1" flipV="1">
            <a:off x="8274913" y="18985162"/>
            <a:ext cx="893204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71573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408" name="Прямая со стрелкой 407"/>
          <p:cNvCxnSpPr>
            <a:stCxn id="105" idx="2"/>
            <a:endCxn id="407" idx="0"/>
          </p:cNvCxnSpPr>
          <p:nvPr/>
        </p:nvCxnSpPr>
        <p:spPr>
          <a:xfrm flipH="1">
            <a:off x="21791540" y="21132553"/>
            <a:ext cx="687" cy="345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11542"/>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500573" y="4485018"/>
            <a:ext cx="1785563" cy="2614728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959749" y="6944195"/>
            <a:ext cx="1782634" cy="2123185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4837868" y="9047892"/>
            <a:ext cx="1776356" cy="17018184"/>
          </a:xfrm>
          <a:prstGeom prst="bentConnector3">
            <a:avLst>
              <a:gd name="adj1" fmla="val 6288"/>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3" name="Прямоугольник 302"/>
          <p:cNvSpPr/>
          <p:nvPr/>
        </p:nvSpPr>
        <p:spPr>
          <a:xfrm rot="16200000">
            <a:off x="507230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304" name="Прямоугольник 303"/>
          <p:cNvSpPr/>
          <p:nvPr/>
        </p:nvSpPr>
        <p:spPr>
          <a:xfrm>
            <a:off x="241818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34767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34767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983464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Перейти на пятилетнее планирование</a:t>
            </a:r>
            <a:endParaRPr lang="ru-RU" sz="1400" dirty="0"/>
          </a:p>
        </p:txBody>
      </p:sp>
      <p:sp>
        <p:nvSpPr>
          <p:cNvPr id="311" name="Прямоугольник 310"/>
          <p:cNvSpPr/>
          <p:nvPr/>
        </p:nvSpPr>
        <p:spPr>
          <a:xfrm>
            <a:off x="241363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Провести урбанизацию для тайцев</a:t>
            </a:r>
            <a:endParaRPr lang="ru-RU" sz="1400" dirty="0"/>
          </a:p>
        </p:txBody>
      </p:sp>
      <p:cxnSp>
        <p:nvCxnSpPr>
          <p:cNvPr id="313" name="Shape 248"/>
          <p:cNvCxnSpPr>
            <a:stCxn id="256" idx="2"/>
            <a:endCxn id="311" idx="0"/>
          </p:cNvCxnSpPr>
          <p:nvPr/>
        </p:nvCxnSpPr>
        <p:spPr>
          <a:xfrm rot="5400000">
            <a:off x="452556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24681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55650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35392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699072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48326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766234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46771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0892607" y="22620546"/>
            <a:ext cx="2215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00934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03075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47766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1" name="Прямоугольник 340"/>
          <p:cNvSpPr/>
          <p:nvPr/>
        </p:nvSpPr>
        <p:spPr>
          <a:xfrm>
            <a:off x="48986208"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Сери Тай (Свободное тайское движение)</a:t>
            </a:r>
            <a:endParaRPr lang="ru-RU" sz="1400" dirty="0"/>
          </a:p>
        </p:txBody>
      </p:sp>
      <p:sp>
        <p:nvSpPr>
          <p:cNvPr id="347" name="Прямоугольник 346"/>
          <p:cNvSpPr/>
          <p:nvPr/>
        </p:nvSpPr>
        <p:spPr>
          <a:xfrm>
            <a:off x="4327556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69068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Скрытая поддержка Сери Тай (Свободное тайское движение)</a:t>
            </a:r>
            <a:endParaRPr lang="ru-RU" sz="1400" dirty="0"/>
          </a:p>
        </p:txBody>
      </p:sp>
      <p:cxnSp>
        <p:nvCxnSpPr>
          <p:cNvPr id="350" name="Прямая соединительная линия 349"/>
          <p:cNvCxnSpPr>
            <a:stCxn id="341" idx="1"/>
            <a:endCxn id="348" idx="3"/>
          </p:cNvCxnSpPr>
          <p:nvPr/>
        </p:nvCxnSpPr>
        <p:spPr>
          <a:xfrm flipH="1">
            <a:off x="48806601" y="24840946"/>
            <a:ext cx="17960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16200000" flipH="1">
            <a:off x="16899412" y="22728294"/>
            <a:ext cx="363676" cy="227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106548" y="21543891"/>
            <a:ext cx="363676" cy="2391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 </a:t>
            </a:r>
            <a:r>
              <a:rPr lang="ru-RU" sz="400" dirty="0" smtClean="0"/>
              <a:t>(Он также участвовал в переговорах о новых границах с Великобританией. в результате чего Сиам получил больше территорий на реке Лай в провинции </a:t>
            </a:r>
            <a:r>
              <a:rPr lang="ru-RU" sz="400" dirty="0" err="1" smtClean="0"/>
              <a:t>Чианграй</a:t>
            </a:r>
            <a:r>
              <a:rPr lang="ru-RU" sz="400" dirty="0" smtClean="0"/>
              <a:t> и земли в бассейне реки Пак Чан в провинции </a:t>
            </a:r>
            <a:r>
              <a:rPr lang="ru-RU" sz="400" dirty="0" err="1" smtClean="0"/>
              <a:t>Ранонг</a:t>
            </a:r>
            <a:r>
              <a:rPr lang="ru-RU" sz="400" dirty="0" smtClean="0"/>
              <a:t> [17] : 173 Газета </a:t>
            </a:r>
            <a:r>
              <a:rPr lang="ru-RU" sz="400" dirty="0" err="1" smtClean="0"/>
              <a:t>Straits</a:t>
            </a:r>
            <a:r>
              <a:rPr lang="ru-RU" sz="400" dirty="0" smtClean="0"/>
              <a:t> </a:t>
            </a:r>
            <a:r>
              <a:rPr lang="ru-RU" sz="400" dirty="0" err="1" smtClean="0"/>
              <a:t>TimesСингапурское</a:t>
            </a:r>
            <a:r>
              <a:rPr lang="ru-RU" sz="400" dirty="0" smtClean="0"/>
              <a:t> гражданство похвалил Приди в редакционной поговорке: как будто </a:t>
            </a:r>
            <a:r>
              <a:rPr lang="ru-RU" sz="400" dirty="0" err="1" smtClean="0"/>
              <a:t>Энтони</a:t>
            </a:r>
            <a:r>
              <a:rPr lang="ru-RU" sz="400" dirty="0" smtClean="0"/>
              <a:t> Иден был министром иностранных дел. Великие люди правительства Великобритании)</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60128" y="11290022"/>
            <a:ext cx="390837" cy="3533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442148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213902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85762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539147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4122647" y="20172743"/>
            <a:ext cx="402351"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6406189" y="20175545"/>
            <a:ext cx="402351"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814621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87449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73626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245243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133100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61590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75414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75359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89182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5466994" y="19531440"/>
            <a:ext cx="0" cy="5033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5466994" y="21114740"/>
            <a:ext cx="0" cy="4023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703138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8" name="Shape 248"/>
          <p:cNvCxnSpPr>
            <a:stCxn id="245" idx="2"/>
            <a:endCxn id="341" idx="0"/>
          </p:cNvCxnSpPr>
          <p:nvPr/>
        </p:nvCxnSpPr>
        <p:spPr>
          <a:xfrm rot="16200000" flipH="1">
            <a:off x="48179150" y="22435928"/>
            <a:ext cx="295861" cy="34341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26241" y="23603915"/>
            <a:ext cx="368792" cy="1163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3728554"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cxnSp>
        <p:nvCxnSpPr>
          <p:cNvPr id="541" name="Shape 248"/>
          <p:cNvCxnSpPr>
            <a:stCxn id="337" idx="2"/>
            <a:endCxn id="540" idx="0"/>
          </p:cNvCxnSpPr>
          <p:nvPr/>
        </p:nvCxnSpPr>
        <p:spPr>
          <a:xfrm rot="5400000">
            <a:off x="15749159" y="21595176"/>
            <a:ext cx="358081" cy="22833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Лишить США колонии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450" idx="0"/>
          </p:cNvCxnSpPr>
          <p:nvPr/>
        </p:nvCxnSpPr>
        <p:spPr>
          <a:xfrm rot="16200000" flipH="1">
            <a:off x="24342548" y="22309659"/>
            <a:ext cx="1820138" cy="2307385"/>
          </a:xfrm>
          <a:prstGeom prst="bentConnector3">
            <a:avLst>
              <a:gd name="adj1" fmla="val 987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53196"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11155" y="22553283"/>
            <a:ext cx="2540" cy="3682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34733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31</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43</a:t>
            </a:r>
            <a:endParaRPr lang="ru-RU" sz="2400" dirty="0"/>
          </a:p>
        </p:txBody>
      </p:sp>
      <p:sp>
        <p:nvSpPr>
          <p:cNvPr id="506" name="Прямоугольник 505"/>
          <p:cNvSpPr/>
          <p:nvPr/>
        </p:nvSpPr>
        <p:spPr>
          <a:xfrm>
            <a:off x="4556901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100414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83521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cxnSp>
        <p:nvCxnSpPr>
          <p:cNvPr id="515" name="Прямая со стрелкой 514"/>
          <p:cNvCxnSpPr>
            <a:stCxn id="104" idx="2"/>
            <a:endCxn id="513" idx="0"/>
          </p:cNvCxnSpPr>
          <p:nvPr/>
        </p:nvCxnSpPr>
        <p:spPr>
          <a:xfrm>
            <a:off x="4887140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986752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130956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60155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60999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328895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442700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76222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p:cNvSpPr/>
          <p:nvPr/>
        </p:nvSpPr>
        <p:spPr>
          <a:xfrm>
            <a:off x="42666693" y="19111126"/>
            <a:ext cx="1640144" cy="696915"/>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smtClean="0"/>
              <a:t>Министр «Архитектор тайского национализма» </a:t>
            </a:r>
            <a:r>
              <a:rPr lang="en-US" sz="1050" dirty="0" err="1" smtClean="0"/>
              <a:t>Luang</a:t>
            </a:r>
            <a:r>
              <a:rPr lang="en-US" sz="1050" dirty="0" smtClean="0"/>
              <a:t> </a:t>
            </a:r>
            <a:r>
              <a:rPr lang="en-US" sz="1050" dirty="0" err="1" smtClean="0"/>
              <a:t>Wichitwathakan</a:t>
            </a:r>
            <a:endParaRPr lang="ru-RU" sz="1050" dirty="0"/>
          </a:p>
        </p:txBody>
      </p:sp>
      <p:cxnSp>
        <p:nvCxnSpPr>
          <p:cNvPr id="568" name="Shape 248"/>
          <p:cNvCxnSpPr>
            <a:stCxn id="506" idx="2"/>
            <a:endCxn id="563" idx="0"/>
          </p:cNvCxnSpPr>
          <p:nvPr/>
        </p:nvCxnSpPr>
        <p:spPr>
          <a:xfrm rot="5400000">
            <a:off x="4590819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60570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433351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329687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556308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  </a:t>
            </a:r>
            <a:r>
              <a:rPr lang="ru-RU" sz="600" dirty="0" smtClean="0"/>
              <a:t>(Один из них заключался в переносе столицы из Бангкока в отдаленное место в джунглях недалеко от </a:t>
            </a:r>
            <a:r>
              <a:rPr lang="ru-RU" sz="600" dirty="0" err="1" smtClean="0"/>
              <a:t>Пхетчабуна</a:t>
            </a:r>
            <a:r>
              <a:rPr lang="ru-RU" sz="600" dirty="0" smtClean="0"/>
              <a:t> на севере центральной части Таиланда. Другой - построить «буддийский город» недалеко от </a:t>
            </a:r>
            <a:r>
              <a:rPr lang="ru-RU" sz="600" dirty="0" err="1" smtClean="0"/>
              <a:t>Сарабури</a:t>
            </a:r>
            <a:r>
              <a:rPr lang="ru-RU" sz="600" dirty="0" smtClean="0"/>
              <a:t> . Эти идеи, заявленные в период серьезных экономических трудностей, настроили против него многих правительственных чиновников.)</a:t>
            </a:r>
            <a:endParaRPr lang="ru-RU" sz="600" dirty="0"/>
          </a:p>
        </p:txBody>
      </p:sp>
      <p:cxnSp>
        <p:nvCxnSpPr>
          <p:cNvPr id="581" name="Shape 248"/>
          <p:cNvCxnSpPr>
            <a:stCxn id="563" idx="2"/>
            <a:endCxn id="579" idx="0"/>
          </p:cNvCxnSpPr>
          <p:nvPr/>
        </p:nvCxnSpPr>
        <p:spPr>
          <a:xfrm rot="5400000">
            <a:off x="4478399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91808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443690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 из </a:t>
            </a:r>
            <a:r>
              <a:rPr lang="ru-RU" sz="1400" dirty="0" err="1" smtClean="0"/>
              <a:t>Гунси</a:t>
            </a:r>
            <a:r>
              <a:rPr lang="ru-RU" sz="1400" dirty="0" smtClean="0"/>
              <a:t> (тайцы пришли отсюда, и старый народ тайцев всё ещё тут)</a:t>
            </a:r>
            <a:endParaRPr lang="ru-RU" sz="1400" dirty="0"/>
          </a:p>
        </p:txBody>
      </p:sp>
      <p:cxnSp>
        <p:nvCxnSpPr>
          <p:cNvPr id="588" name="Прямая со стрелкой 587"/>
          <p:cNvCxnSpPr>
            <a:stCxn id="563" idx="2"/>
            <a:endCxn id="587" idx="0"/>
          </p:cNvCxnSpPr>
          <p:nvPr/>
        </p:nvCxnSpPr>
        <p:spPr>
          <a:xfrm>
            <a:off x="4548496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91558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22</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70122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23</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122 фокус</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Shape 248"/>
          <p:cNvCxnSpPr>
            <a:stCxn id="117" idx="2"/>
            <a:endCxn id="113" idx="0"/>
          </p:cNvCxnSpPr>
          <p:nvPr/>
        </p:nvCxnSpPr>
        <p:spPr>
          <a:xfrm rot="16200000" flipH="1">
            <a:off x="13265320" y="6547739"/>
            <a:ext cx="480393"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Shape 248"/>
          <p:cNvCxnSpPr>
            <a:stCxn id="146" idx="2"/>
            <a:endCxn id="113" idx="0"/>
          </p:cNvCxnSpPr>
          <p:nvPr/>
        </p:nvCxnSpPr>
        <p:spPr>
          <a:xfrm rot="5400000">
            <a:off x="14439074" y="6547740"/>
            <a:ext cx="480393" cy="1173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3" name="Shape 248"/>
          <p:cNvCxnSpPr>
            <a:stCxn id="148" idx="2"/>
            <a:endCxn id="102" idx="0"/>
          </p:cNvCxnSpPr>
          <p:nvPr/>
        </p:nvCxnSpPr>
        <p:spPr>
          <a:xfrm rot="5400000">
            <a:off x="16783372" y="6544532"/>
            <a:ext cx="480394" cy="11801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6" name="Shape 248"/>
          <p:cNvCxnSpPr>
            <a:stCxn id="146" idx="2"/>
            <a:endCxn id="102" idx="0"/>
          </p:cNvCxnSpPr>
          <p:nvPr/>
        </p:nvCxnSpPr>
        <p:spPr>
          <a:xfrm rot="16200000" flipH="1">
            <a:off x="15609619" y="6550946"/>
            <a:ext cx="480393" cy="11673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9" name="Shape 248"/>
          <p:cNvCxnSpPr>
            <a:stCxn id="166" idx="2"/>
            <a:endCxn id="233" idx="0"/>
          </p:cNvCxnSpPr>
          <p:nvPr/>
        </p:nvCxnSpPr>
        <p:spPr>
          <a:xfrm rot="16200000" flipH="1">
            <a:off x="16855885" y="9802715"/>
            <a:ext cx="385444" cy="35821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2" name="Shape 248"/>
          <p:cNvCxnSpPr>
            <a:stCxn id="167" idx="2"/>
            <a:endCxn id="233" idx="0"/>
          </p:cNvCxnSpPr>
          <p:nvPr/>
        </p:nvCxnSpPr>
        <p:spPr>
          <a:xfrm rot="16200000" flipH="1">
            <a:off x="15682453" y="8629283"/>
            <a:ext cx="393394" cy="59210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93" name="Прямоугольник 592"/>
          <p:cNvSpPr/>
          <p:nvPr/>
        </p:nvSpPr>
        <p:spPr>
          <a:xfrm>
            <a:off x="31973036" y="736861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Переобучение артиллерийских офицеров</a:t>
            </a:r>
            <a:endParaRPr lang="ru-RU" sz="1400" dirty="0"/>
          </a:p>
        </p:txBody>
      </p:sp>
      <p:cxnSp>
        <p:nvCxnSpPr>
          <p:cNvPr id="597" name="Прямая со стрелкой 596"/>
          <p:cNvCxnSpPr>
            <a:stCxn id="593" idx="2"/>
            <a:endCxn id="228" idx="0"/>
          </p:cNvCxnSpPr>
          <p:nvPr/>
        </p:nvCxnSpPr>
        <p:spPr>
          <a:xfrm>
            <a:off x="33030995" y="8448617"/>
            <a:ext cx="3347" cy="1856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7175906" y="18452089"/>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Военное правительство </a:t>
            </a:r>
            <a:r>
              <a:rPr lang="ru-RU" sz="1400" dirty="0" err="1" smtClean="0"/>
              <a:t>Прайи</a:t>
            </a:r>
            <a:r>
              <a:rPr lang="ru-RU" sz="1400" dirty="0" smtClean="0"/>
              <a:t> </a:t>
            </a:r>
            <a:r>
              <a:rPr lang="ru-RU" sz="1400" dirty="0" err="1" smtClean="0"/>
              <a:t>Сонгсурадета</a:t>
            </a:r>
            <a:endParaRPr lang="ru-RU" sz="1400" dirty="0"/>
          </a:p>
        </p:txBody>
      </p:sp>
      <p:cxnSp>
        <p:nvCxnSpPr>
          <p:cNvPr id="601" name="Прямая соединительная линия 600"/>
          <p:cNvCxnSpPr>
            <a:stCxn id="600" idx="3"/>
            <a:endCxn id="478" idx="1"/>
          </p:cNvCxnSpPr>
          <p:nvPr/>
        </p:nvCxnSpPr>
        <p:spPr>
          <a:xfrm flipV="1">
            <a:off x="-5059988" y="18985162"/>
            <a:ext cx="11218983"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602" name="Прямоугольник 601"/>
          <p:cNvSpPr/>
          <p:nvPr/>
        </p:nvSpPr>
        <p:spPr>
          <a:xfrm>
            <a:off x="-7175906" y="20052553"/>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железнодорожных путей</a:t>
            </a:r>
            <a:endParaRPr lang="ru-RU" sz="1400" dirty="0"/>
          </a:p>
        </p:txBody>
      </p:sp>
      <p:sp>
        <p:nvSpPr>
          <p:cNvPr id="603" name="Прямоугольник 602"/>
          <p:cNvSpPr/>
          <p:nvPr/>
        </p:nvSpPr>
        <p:spPr>
          <a:xfrm>
            <a:off x="-9622327" y="20060384"/>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Проведение </a:t>
            </a:r>
            <a:r>
              <a:rPr lang="ru-RU" sz="1400" dirty="0"/>
              <a:t>военных реформ (чтобы они были равны цивилизованным странам)</a:t>
            </a:r>
          </a:p>
        </p:txBody>
      </p:sp>
      <p:sp>
        <p:nvSpPr>
          <p:cNvPr id="604" name="Прямоугольник 603"/>
          <p:cNvSpPr/>
          <p:nvPr/>
        </p:nvSpPr>
        <p:spPr>
          <a:xfrm>
            <a:off x="-9622327" y="2146352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военные школы</a:t>
            </a:r>
            <a:endParaRPr lang="ru-RU" sz="1400" dirty="0"/>
          </a:p>
        </p:txBody>
      </p:sp>
      <p:sp>
        <p:nvSpPr>
          <p:cNvPr id="606" name="Прямоугольник 605"/>
          <p:cNvSpPr/>
          <p:nvPr/>
        </p:nvSpPr>
        <p:spPr>
          <a:xfrm>
            <a:off x="-12080779" y="21463522"/>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Развитие тайской бронетехники</a:t>
            </a:r>
            <a:endParaRPr lang="ru-RU" sz="1400" dirty="0"/>
          </a:p>
        </p:txBody>
      </p:sp>
      <p:sp>
        <p:nvSpPr>
          <p:cNvPr id="607" name="Прямоугольник 606"/>
          <p:cNvSpPr/>
          <p:nvPr/>
        </p:nvSpPr>
        <p:spPr>
          <a:xfrm>
            <a:off x="-10793398" y="24300945"/>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Профессиональная </a:t>
            </a:r>
            <a:r>
              <a:rPr lang="ru-RU" sz="1400" dirty="0"/>
              <a:t>армия </a:t>
            </a:r>
            <a:r>
              <a:rPr lang="ru-RU" sz="900" dirty="0"/>
              <a:t>(сокращение многих частей бюджета в армии, уменьшение размера армии до меньшего размера без военного присутствия</a:t>
            </a:r>
            <a:r>
              <a:rPr lang="ru-RU" sz="900" dirty="0" smtClean="0"/>
              <a:t>.)</a:t>
            </a:r>
            <a:endParaRPr lang="ru-RU" sz="900" dirty="0"/>
          </a:p>
        </p:txBody>
      </p:sp>
      <p:sp>
        <p:nvSpPr>
          <p:cNvPr id="609" name="Прямоугольник 608"/>
          <p:cNvSpPr/>
          <p:nvPr/>
        </p:nvSpPr>
        <p:spPr>
          <a:xfrm>
            <a:off x="-9622327" y="22892246"/>
            <a:ext cx="2115918" cy="1080000"/>
          </a:xfrm>
          <a:prstGeom prst="rect">
            <a:avLst/>
          </a:prstGeom>
          <a:solidFill>
            <a:schemeClr val="bg1">
              <a:lumMod val="5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Боевая школа </a:t>
            </a:r>
            <a:r>
              <a:rPr lang="ru-RU" sz="1400" dirty="0" err="1" smtClean="0"/>
              <a:t>Чангмая</a:t>
            </a:r>
            <a:r>
              <a:rPr lang="ru-RU" sz="1400" dirty="0" smtClean="0"/>
              <a:t> (там обучались элитные солдаты)</a:t>
            </a:r>
            <a:endParaRPr lang="ru-RU" sz="1400" dirty="0"/>
          </a:p>
        </p:txBody>
      </p:sp>
      <p:sp>
        <p:nvSpPr>
          <p:cNvPr id="610" name="Прямоугольник 609"/>
          <p:cNvSpPr/>
          <p:nvPr/>
        </p:nvSpPr>
        <p:spPr>
          <a:xfrm>
            <a:off x="19592228"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611" name="Shape 248"/>
          <p:cNvCxnSpPr>
            <a:stCxn id="538" idx="2"/>
            <a:endCxn id="610" idx="0"/>
          </p:cNvCxnSpPr>
          <p:nvPr/>
        </p:nvCxnSpPr>
        <p:spPr>
          <a:xfrm rot="5400000">
            <a:off x="19799621" y="30709408"/>
            <a:ext cx="1701132"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2" name="Shape 248"/>
          <p:cNvCxnSpPr>
            <a:stCxn id="393" idx="2"/>
            <a:endCxn id="610" idx="0"/>
          </p:cNvCxnSpPr>
          <p:nvPr/>
        </p:nvCxnSpPr>
        <p:spPr>
          <a:xfrm rot="16200000" flipH="1">
            <a:off x="19906571" y="30816358"/>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13" name="Прямая со стрелкой 612"/>
          <p:cNvCxnSpPr>
            <a:stCxn id="535" idx="2"/>
            <a:endCxn id="393" idx="0"/>
          </p:cNvCxnSpPr>
          <p:nvPr/>
        </p:nvCxnSpPr>
        <p:spPr>
          <a:xfrm flipH="1">
            <a:off x="19473522" y="28286630"/>
            <a:ext cx="792" cy="188277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24054</TotalTime>
  <Words>2546</Words>
  <Application>Microsoft Office PowerPoint</Application>
  <PresentationFormat>Произвольный</PresentationFormat>
  <Paragraphs>234</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1630</cp:revision>
  <dcterms:created xsi:type="dcterms:W3CDTF">2018-10-23T08:09:21Z</dcterms:created>
  <dcterms:modified xsi:type="dcterms:W3CDTF">2021-08-06T11:34:00Z</dcterms:modified>
</cp:coreProperties>
</file>