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50" d="100"/>
          <a:sy n="150" d="100"/>
        </p:scale>
        <p:origin x="-19134" y="-354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29.08.2021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29.08.2021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29.08.2021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29.08.2021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29.08.2021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29.08.2021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29.08.2021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29.08.2021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29.08.2021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292</a:t>
            </a:r>
            <a:endParaRPr lang="ru-RU" sz="3600" b="1" dirty="0"/>
          </a:p>
        </p:txBody>
      </p:sp>
      <p:sp>
        <p:nvSpPr>
          <p:cNvPr id="759" name="Прямоугольник 758"/>
          <p:cNvSpPr/>
          <p:nvPr/>
        </p:nvSpPr>
        <p:spPr>
          <a:xfrm>
            <a:off x="250937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251025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250937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42131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Привлечь </a:t>
            </a:r>
            <a:r>
              <a:rPr lang="ru-RU" sz="700" dirty="0" err="1" smtClean="0"/>
              <a:t>рекетэ</a:t>
            </a:r>
            <a:endParaRPr lang="ru-RU" sz="700" dirty="0"/>
          </a:p>
        </p:txBody>
      </p:sp>
      <p:sp>
        <p:nvSpPr>
          <p:cNvPr id="19" name="Прямоугольник 18"/>
          <p:cNvSpPr/>
          <p:nvPr/>
        </p:nvSpPr>
        <p:spPr>
          <a:xfrm>
            <a:off x="468181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411666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5251803"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sp>
        <p:nvSpPr>
          <p:cNvPr id="22" name="Прямоугольник 21"/>
          <p:cNvSpPr/>
          <p:nvPr/>
        </p:nvSpPr>
        <p:spPr>
          <a:xfrm>
            <a:off x="468181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514497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92931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Договориться о правительстве с </a:t>
            </a:r>
            <a:r>
              <a:rPr lang="ru-RU" sz="700" dirty="0" err="1" smtClean="0"/>
              <a:t>Фаль</a:t>
            </a:r>
            <a:r>
              <a:rPr lang="ru-RU" sz="700" dirty="0" smtClean="0"/>
              <a:t> </a:t>
            </a:r>
            <a:r>
              <a:rPr lang="ru-RU" sz="700" dirty="0" err="1" smtClean="0"/>
              <a:t>Конде</a:t>
            </a:r>
            <a:r>
              <a:rPr lang="ru-RU" sz="700" dirty="0" smtClean="0"/>
              <a:t> </a:t>
            </a:r>
            <a:r>
              <a:rPr lang="ru-RU" sz="300" dirty="0" smtClean="0"/>
              <a:t>(обсуждали что во главе будет президент, министр промышленности и министр образования)</a:t>
            </a:r>
            <a:endParaRPr lang="ru-RU" sz="300" dirty="0"/>
          </a:p>
        </p:txBody>
      </p:sp>
      <p:cxnSp>
        <p:nvCxnSpPr>
          <p:cNvPr id="27" name="Соединительная линия уступом 26"/>
          <p:cNvCxnSpPr>
            <a:stCxn id="19" idx="2"/>
            <a:endCxn id="21" idx="0"/>
          </p:cNvCxnSpPr>
          <p:nvPr/>
        </p:nvCxnSpPr>
        <p:spPr>
          <a:xfrm rot="16200000" flipH="1">
            <a:off x="5318972" y="3710494"/>
            <a:ext cx="222000" cy="5699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297253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297253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144257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партийной системы</a:t>
            </a:r>
            <a:endParaRPr lang="ru-RU" sz="700" dirty="0"/>
          </a:p>
        </p:txBody>
      </p:sp>
      <p:sp>
        <p:nvSpPr>
          <p:cNvPr id="33" name="Прямоугольник 32"/>
          <p:cNvSpPr/>
          <p:nvPr/>
        </p:nvSpPr>
        <p:spPr>
          <a:xfrm>
            <a:off x="195057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Верность новому вождю</a:t>
            </a:r>
            <a:endParaRPr lang="ru-RU" sz="700" dirty="0"/>
          </a:p>
        </p:txBody>
      </p:sp>
      <p:sp>
        <p:nvSpPr>
          <p:cNvPr id="35" name="Прямоугольник 34"/>
          <p:cNvSpPr/>
          <p:nvPr/>
        </p:nvSpPr>
        <p:spPr>
          <a:xfrm>
            <a:off x="92558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357617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304277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358887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251025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a:t>
            </a:r>
            <a:r>
              <a:rPr lang="ru-RU" sz="700" dirty="0" err="1" smtClean="0"/>
              <a:t>Испани</a:t>
            </a:r>
            <a:r>
              <a:rPr lang="ru-RU" sz="700" dirty="0" smtClean="0"/>
              <a:t> (армада у </a:t>
            </a:r>
            <a:r>
              <a:rPr lang="ru-RU" sz="700" dirty="0" err="1" smtClean="0"/>
              <a:t>кири</a:t>
            </a:r>
            <a:r>
              <a:rPr lang="ru-RU" sz="700" dirty="0" smtClean="0"/>
              <a:t>)я </a:t>
            </a:r>
            <a:r>
              <a:rPr lang="ru-RU" sz="500" dirty="0" smtClean="0"/>
              <a:t>(право на создание альянсов) (решения на поиск союзника в </a:t>
            </a:r>
            <a:r>
              <a:rPr lang="ru-RU" sz="500" dirty="0" err="1" smtClean="0"/>
              <a:t>карибском</a:t>
            </a:r>
            <a:r>
              <a:rPr lang="ru-RU" sz="500" dirty="0" smtClean="0"/>
              <a:t> море)</a:t>
            </a:r>
            <a:endParaRPr lang="ru-RU" sz="500" dirty="0"/>
          </a:p>
        </p:txBody>
      </p:sp>
      <p:sp>
        <p:nvSpPr>
          <p:cNvPr id="43" name="Прямоугольник 42"/>
          <p:cNvSpPr/>
          <p:nvPr/>
        </p:nvSpPr>
        <p:spPr>
          <a:xfrm>
            <a:off x="3590906" y="642634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Бывшие земли Арагона</a:t>
            </a:r>
            <a:endParaRPr lang="ru-RU" sz="700" dirty="0"/>
          </a:p>
        </p:txBody>
      </p:sp>
      <p:sp>
        <p:nvSpPr>
          <p:cNvPr id="44" name="Прямоугольник 43"/>
          <p:cNvSpPr/>
          <p:nvPr/>
        </p:nvSpPr>
        <p:spPr>
          <a:xfrm>
            <a:off x="144980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a:t>
            </a:r>
            <a:r>
              <a:rPr lang="ru-RU" sz="700" dirty="0" err="1" smtClean="0"/>
              <a:t>мексику</a:t>
            </a:r>
            <a:r>
              <a:rPr lang="ru-RU" sz="700" dirty="0" smtClean="0"/>
              <a:t>)</a:t>
            </a:r>
            <a:endParaRPr lang="ru-RU" sz="700" dirty="0"/>
          </a:p>
        </p:txBody>
      </p:sp>
      <p:sp>
        <p:nvSpPr>
          <p:cNvPr id="47" name="Прямоугольник 46"/>
          <p:cNvSpPr/>
          <p:nvPr/>
        </p:nvSpPr>
        <p:spPr>
          <a:xfrm>
            <a:off x="3608799" y="7947621"/>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cxnSp>
        <p:nvCxnSpPr>
          <p:cNvPr id="50" name="Соединительная линия уступом 49"/>
          <p:cNvCxnSpPr>
            <a:stCxn id="18" idx="2"/>
            <a:endCxn id="26" idx="0"/>
          </p:cNvCxnSpPr>
          <p:nvPr/>
        </p:nvCxnSpPr>
        <p:spPr>
          <a:xfrm rot="16200000" flipH="1">
            <a:off x="103024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181157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232178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338858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394775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328418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32" idx="2"/>
            <a:endCxn id="33" idx="0"/>
          </p:cNvCxnSpPr>
          <p:nvPr/>
        </p:nvCxnSpPr>
        <p:spPr>
          <a:xfrm rot="16200000" flipH="1">
            <a:off x="2051912" y="3751013"/>
            <a:ext cx="215650"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00294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03312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365528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366163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297341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321768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321768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1957338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168827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487297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712006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712006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487297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1957338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168827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261459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Прямая соединительная линия 136"/>
          <p:cNvCxnSpPr>
            <a:stCxn id="112" idx="3"/>
            <a:endCxn id="111" idx="1"/>
          </p:cNvCxnSpPr>
          <p:nvPr/>
        </p:nvCxnSpPr>
        <p:spPr>
          <a:xfrm>
            <a:off x="25799299" y="7460027"/>
            <a:ext cx="1320765" cy="5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03654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215143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533613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758322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368084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175595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552929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281339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440574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174452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439431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280196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011930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063210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168953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169063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215269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846332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Испанская фаланга</a:t>
            </a:r>
            <a:endParaRPr lang="ru-RU" sz="700" dirty="0"/>
          </a:p>
        </p:txBody>
      </p:sp>
      <p:sp>
        <p:nvSpPr>
          <p:cNvPr id="104" name="Прямоугольник 103"/>
          <p:cNvSpPr/>
          <p:nvPr/>
        </p:nvSpPr>
        <p:spPr>
          <a:xfrm>
            <a:off x="2116394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049970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176760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124643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018899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071015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044554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150298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546500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599692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599693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03654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487297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487297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375665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599693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375666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465481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577536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579468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467496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533613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2936082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219693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712006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712006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824320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824320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2936082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880487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858324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02443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758322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758322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870636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2915935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267897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1938867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269251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253398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215143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253981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690133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577751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267897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314213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063210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151816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321768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368084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851631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a:t>
            </a:r>
            <a:r>
              <a:rPr lang="ru-RU" sz="700" dirty="0" err="1" smtClean="0"/>
              <a:t>средиземноморный</a:t>
            </a:r>
            <a:r>
              <a:rPr lang="ru-RU" sz="700" dirty="0" smtClean="0"/>
              <a:t> флот</a:t>
            </a:r>
            <a:endParaRPr lang="ru-RU" sz="700" dirty="0"/>
          </a:p>
        </p:txBody>
      </p:sp>
      <p:sp>
        <p:nvSpPr>
          <p:cNvPr id="155" name="Прямоугольник 154"/>
          <p:cNvSpPr/>
          <p:nvPr/>
        </p:nvSpPr>
        <p:spPr>
          <a:xfrm>
            <a:off x="1957396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851631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897948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1957218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03534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045935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168953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19570443" y="110453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0647482" y="110488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375976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251986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0445869" y="10384122"/>
            <a:ext cx="254255"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1505094" y="10400195"/>
            <a:ext cx="254255"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305766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flipV="1">
            <a:off x="20496768" y="11315327"/>
            <a:ext cx="150714" cy="35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1573807" y="11318899"/>
            <a:ext cx="115723" cy="43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261585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412633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524987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487979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421982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646009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533613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199843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464883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577237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360529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00051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468608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576921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268644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376397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382370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328494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431993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063941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453867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938965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438285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125688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073340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721878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322143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368084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219571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117768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168974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278648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203764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228148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177185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265887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322752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368459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535018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489859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534896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534896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581212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581212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322752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369069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648401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431020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430898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646575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646453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624428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516894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477215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692769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885260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2941142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535140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516285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624672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268977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331442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376388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385209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117829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546916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227844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768442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692684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773415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845697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Социальная революция</a:t>
            </a:r>
            <a:endParaRPr lang="ru-RU" sz="700" dirty="0"/>
          </a:p>
        </p:txBody>
      </p:sp>
      <p:sp>
        <p:nvSpPr>
          <p:cNvPr id="223" name="Прямоугольник 222"/>
          <p:cNvSpPr/>
          <p:nvPr/>
        </p:nvSpPr>
        <p:spPr>
          <a:xfrm>
            <a:off x="1121555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569839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569839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512862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625545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права собственности средств производства в профсоюзы</a:t>
            </a:r>
            <a:endParaRPr lang="ru-RU" sz="700" dirty="0"/>
          </a:p>
        </p:txBody>
      </p:sp>
      <p:sp>
        <p:nvSpPr>
          <p:cNvPr id="233" name="Прямоугольник 232"/>
          <p:cNvSpPr/>
          <p:nvPr/>
        </p:nvSpPr>
        <p:spPr>
          <a:xfrm>
            <a:off x="845697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a:t>
            </a:r>
            <a:r>
              <a:rPr lang="ru-RU" sz="700" dirty="0"/>
              <a:t>республиканской конституции </a:t>
            </a:r>
            <a:r>
              <a:rPr lang="ru-RU" sz="200" dirty="0"/>
              <a:t>(</a:t>
            </a:r>
            <a:r>
              <a:rPr lang="ru-RU" sz="200" dirty="0" err="1"/>
              <a:t>юбой</a:t>
            </a:r>
            <a:r>
              <a:rPr lang="ru-RU" sz="200" dirty="0"/>
              <a:t> сепаратизм - это преступление, которому мы не простим. Действующая конституция, поскольку она поощряет отступления, угрожает единству судьбы Испании. Вот почему мы желаем его полной отмены</a:t>
            </a:r>
            <a:r>
              <a:rPr lang="ru-RU" sz="200" dirty="0" smtClean="0"/>
              <a:t>.)</a:t>
            </a:r>
            <a:endParaRPr lang="ru-RU" sz="200" dirty="0"/>
          </a:p>
        </p:txBody>
      </p:sp>
      <p:sp>
        <p:nvSpPr>
          <p:cNvPr id="240" name="Прямоугольник 239"/>
          <p:cNvSpPr/>
          <p:nvPr/>
        </p:nvSpPr>
        <p:spPr>
          <a:xfrm>
            <a:off x="845697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956187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735207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735207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741435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066677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 </a:t>
            </a:r>
            <a:r>
              <a:rPr lang="ru-RU" sz="200" dirty="0"/>
              <a:t>(Наше движение объединяет католическое чувство - славные традиции, преобладающие в Испании - в национальную реконструкцию. Церковь и государство согласятся о своих полномочиях, не допуская вмешательства или любой деятельности, которая подрывает достоинство государства или национальную целостность</a:t>
            </a:r>
            <a:r>
              <a:rPr lang="ru-RU" sz="200" dirty="0" smtClean="0"/>
              <a:t>.)</a:t>
            </a:r>
            <a:endParaRPr lang="ru-RU" sz="200" dirty="0"/>
          </a:p>
        </p:txBody>
      </p:sp>
      <p:sp>
        <p:nvSpPr>
          <p:cNvPr id="249" name="Прямоугольник 248"/>
          <p:cNvSpPr/>
          <p:nvPr/>
        </p:nvSpPr>
        <p:spPr>
          <a:xfrm>
            <a:off x="790452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177167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9561874"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 </a:t>
            </a:r>
            <a:r>
              <a:rPr lang="ru-RU" sz="200" dirty="0"/>
              <a:t>(Культура будет организована таким образом, чтобы ни один талант не терялся из-за отсутствия финансовых средств. Все, кто этого заслуживает, будут иметь легкий доступ даже к высшему </a:t>
            </a:r>
            <a:r>
              <a:rPr lang="ru-RU" sz="200" dirty="0" smtClean="0"/>
              <a:t>образованию)</a:t>
            </a:r>
            <a:endParaRPr lang="ru-RU" sz="200" dirty="0"/>
          </a:p>
        </p:txBody>
      </p:sp>
      <p:sp>
        <p:nvSpPr>
          <p:cNvPr id="256" name="Прямоугольник 255"/>
          <p:cNvSpPr/>
          <p:nvPr/>
        </p:nvSpPr>
        <p:spPr>
          <a:xfrm>
            <a:off x="625796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018364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575303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631668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936347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9346092" y="8861248"/>
            <a:ext cx="252989" cy="11049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128897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184142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616155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781523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892013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824119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892013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892013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679914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012336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772547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569597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790769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00942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883402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680183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790769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625796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672112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605021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660217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770881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00942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908847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853479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735207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956187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827839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758592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924339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836768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947258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726230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679914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012336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797383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963594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012336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121555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00942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992101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058653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058653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066728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012336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679914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772547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914138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692823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679914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012336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00942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Уругвай на свою сторону</a:t>
            </a:r>
            <a:endParaRPr lang="ru-RU" sz="700" dirty="0"/>
          </a:p>
        </p:txBody>
      </p:sp>
      <p:sp>
        <p:nvSpPr>
          <p:cNvPr id="440" name="Прямоугольник 439"/>
          <p:cNvSpPr/>
          <p:nvPr/>
        </p:nvSpPr>
        <p:spPr>
          <a:xfrm>
            <a:off x="790452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Уругвай</a:t>
            </a:r>
            <a:endParaRPr lang="ru-RU" sz="700" dirty="0"/>
          </a:p>
        </p:txBody>
      </p:sp>
      <p:cxnSp>
        <p:nvCxnSpPr>
          <p:cNvPr id="441" name="Прямая соединительная линия 440"/>
          <p:cNvCxnSpPr>
            <a:stCxn id="440" idx="3"/>
            <a:endCxn id="439" idx="1"/>
          </p:cNvCxnSpPr>
          <p:nvPr/>
        </p:nvCxnSpPr>
        <p:spPr>
          <a:xfrm flipV="1">
            <a:off x="883084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03363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03163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836768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947258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841980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841961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726230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058653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772547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735207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956187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err="1" smtClean="0"/>
              <a:t>Артентиной</a:t>
            </a:r>
            <a:endParaRPr lang="ru-RU" sz="700" dirty="0"/>
          </a:p>
        </p:txBody>
      </p:sp>
      <p:cxnSp>
        <p:nvCxnSpPr>
          <p:cNvPr id="478" name="Соединительная линия уступом 477"/>
          <p:cNvCxnSpPr>
            <a:stCxn id="425" idx="2"/>
            <a:endCxn id="476" idx="0"/>
          </p:cNvCxnSpPr>
          <p:nvPr/>
        </p:nvCxnSpPr>
        <p:spPr>
          <a:xfrm rot="16200000" flipH="1">
            <a:off x="663963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774453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940682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830193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827839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845697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933469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822979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827421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772217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778297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6679425" y="14283387"/>
            <a:ext cx="3376521" cy="1104898"/>
          </a:xfrm>
          <a:prstGeom prst="bentConnector3">
            <a:avLst>
              <a:gd name="adj1" fmla="val 30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726230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011006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121780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019588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018926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074541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129976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229825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128791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175916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a:t>
            </a:r>
            <a:r>
              <a:rPr lang="ru-RU" sz="700" dirty="0" err="1" smtClean="0"/>
              <a:t>Перенеев</a:t>
            </a:r>
            <a:r>
              <a:rPr lang="ru-RU" sz="700" dirty="0" smtClean="0"/>
              <a:t> (ваниль)</a:t>
            </a:r>
          </a:p>
        </p:txBody>
      </p:sp>
      <p:cxnSp>
        <p:nvCxnSpPr>
          <p:cNvPr id="378" name="Соединительная линия уступом 377"/>
          <p:cNvCxnSpPr>
            <a:stCxn id="241" idx="2"/>
            <a:endCxn id="377" idx="0"/>
          </p:cNvCxnSpPr>
          <p:nvPr/>
        </p:nvCxnSpPr>
        <p:spPr>
          <a:xfrm rot="16200000" flipH="1">
            <a:off x="1063623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513024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513084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404320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513622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493233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559340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559401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559178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671861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453867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344648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563086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453867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453867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508476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233254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563086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325886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00183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377662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542578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00183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00183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543331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434113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233254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344648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директорию</a:t>
            </a:r>
            <a:endParaRPr lang="ru-RU" sz="600" dirty="0"/>
          </a:p>
        </p:txBody>
      </p:sp>
      <p:cxnSp>
        <p:nvCxnSpPr>
          <p:cNvPr id="393" name="Соединительная линия уступом 392"/>
          <p:cNvCxnSpPr>
            <a:stCxn id="362" idx="2"/>
            <a:endCxn id="405" idx="0"/>
          </p:cNvCxnSpPr>
          <p:nvPr/>
        </p:nvCxnSpPr>
        <p:spPr>
          <a:xfrm rot="5400000">
            <a:off x="1212999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02382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324072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279570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40746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152696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00703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930747" y="86577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93393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морской инфраструктуры  Карибского моря</a:t>
            </a:r>
            <a:endParaRPr lang="ru-RU" sz="700" dirty="0"/>
          </a:p>
        </p:txBody>
      </p:sp>
      <p:sp>
        <p:nvSpPr>
          <p:cNvPr id="449" name="Прямоугольник 448"/>
          <p:cNvSpPr/>
          <p:nvPr/>
        </p:nvSpPr>
        <p:spPr>
          <a:xfrm>
            <a:off x="93195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Карибского флота</a:t>
            </a:r>
            <a:endParaRPr lang="ru-RU" sz="700" dirty="0"/>
          </a:p>
        </p:txBody>
      </p:sp>
      <p:cxnSp>
        <p:nvCxnSpPr>
          <p:cNvPr id="450" name="Прямая со стрелкой 449"/>
          <p:cNvCxnSpPr>
            <a:stCxn id="445" idx="2"/>
            <a:endCxn id="449" idx="0"/>
          </p:cNvCxnSpPr>
          <p:nvPr/>
        </p:nvCxnSpPr>
        <p:spPr>
          <a:xfrm flipH="1">
            <a:off x="139512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144655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40548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152249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03447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155600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133181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305453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198490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343657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395917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179708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231948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288291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340532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251335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198292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258151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244608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468456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a:t>
            </a:r>
            <a:r>
              <a:rPr lang="ru-RU" sz="700" dirty="0" err="1" smtClean="0"/>
              <a:t>Бакских</a:t>
            </a:r>
            <a:r>
              <a:rPr lang="ru-RU" sz="700" dirty="0" smtClean="0"/>
              <a:t> и Каталонских земель</a:t>
            </a:r>
          </a:p>
        </p:txBody>
      </p:sp>
      <p:sp>
        <p:nvSpPr>
          <p:cNvPr id="530" name="Прямоугольник 529"/>
          <p:cNvSpPr/>
          <p:nvPr/>
        </p:nvSpPr>
        <p:spPr>
          <a:xfrm>
            <a:off x="4136316" y="72316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a:t>
            </a:r>
          </a:p>
        </p:txBody>
      </p:sp>
      <p:sp>
        <p:nvSpPr>
          <p:cNvPr id="531" name="Прямоугольник 530"/>
          <p:cNvSpPr/>
          <p:nvPr/>
        </p:nvSpPr>
        <p:spPr>
          <a:xfrm>
            <a:off x="2525232" y="8696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морской инфраструктуры в Океании</a:t>
            </a:r>
          </a:p>
        </p:txBody>
      </p:sp>
      <p:cxnSp>
        <p:nvCxnSpPr>
          <p:cNvPr id="532" name="Соединительная линия уступом 531"/>
          <p:cNvCxnSpPr>
            <a:stCxn id="520" idx="2"/>
            <a:endCxn id="488" idx="0"/>
          </p:cNvCxnSpPr>
          <p:nvPr/>
        </p:nvCxnSpPr>
        <p:spPr>
          <a:xfrm rot="16200000" flipH="1">
            <a:off x="311555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393980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447649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02342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285396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339065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393759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Соединительная линия уступом 124"/>
          <p:cNvCxnSpPr>
            <a:stCxn id="43" idx="2"/>
            <a:endCxn id="530" idx="0"/>
          </p:cNvCxnSpPr>
          <p:nvPr/>
        </p:nvCxnSpPr>
        <p:spPr>
          <a:xfrm rot="16200000" flipH="1">
            <a:off x="4194109" y="6826307"/>
            <a:ext cx="265331" cy="5454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Соединительная линия уступом 124"/>
          <p:cNvCxnSpPr>
            <a:stCxn id="529" idx="2"/>
            <a:endCxn id="530" idx="0"/>
          </p:cNvCxnSpPr>
          <p:nvPr/>
        </p:nvCxnSpPr>
        <p:spPr>
          <a:xfrm rot="5400000">
            <a:off x="4740830" y="6824784"/>
            <a:ext cx="265543" cy="548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8" name="Соединительная линия уступом 567"/>
          <p:cNvCxnSpPr>
            <a:stCxn id="530" idx="2"/>
            <a:endCxn id="47" idx="0"/>
          </p:cNvCxnSpPr>
          <p:nvPr/>
        </p:nvCxnSpPr>
        <p:spPr>
          <a:xfrm rot="5400000">
            <a:off x="4247750" y="7595891"/>
            <a:ext cx="175943" cy="5275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2" name="Соединительная линия уступом 571"/>
          <p:cNvCxnSpPr>
            <a:stCxn id="47" idx="2"/>
            <a:endCxn id="531" idx="0"/>
          </p:cNvCxnSpPr>
          <p:nvPr/>
        </p:nvCxnSpPr>
        <p:spPr>
          <a:xfrm rot="5400000">
            <a:off x="3425839" y="8050178"/>
            <a:ext cx="208680" cy="10835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5" name="Соединительная линия уступом 574"/>
          <p:cNvCxnSpPr>
            <a:stCxn id="521" idx="2"/>
            <a:endCxn id="531" idx="0"/>
          </p:cNvCxnSpPr>
          <p:nvPr/>
        </p:nvCxnSpPr>
        <p:spPr>
          <a:xfrm rot="16200000" flipH="1">
            <a:off x="2612158" y="8320064"/>
            <a:ext cx="210162" cy="5423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9" name="Прямая со стрелкой 578"/>
          <p:cNvCxnSpPr>
            <a:stCxn id="449" idx="2"/>
            <a:endCxn id="443" idx="0"/>
          </p:cNvCxnSpPr>
          <p:nvPr/>
        </p:nvCxnSpPr>
        <p:spPr>
          <a:xfrm flipH="1">
            <a:off x="1393910" y="8480199"/>
            <a:ext cx="1210" cy="1775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3" name="Прямоугольник 582"/>
          <p:cNvSpPr/>
          <p:nvPr/>
        </p:nvSpPr>
        <p:spPr>
          <a:xfrm>
            <a:off x="4140275" y="8708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Тучи над Британским солнцем</a:t>
            </a:r>
          </a:p>
        </p:txBody>
      </p:sp>
      <p:cxnSp>
        <p:nvCxnSpPr>
          <p:cNvPr id="584" name="Прямая со стрелкой 583"/>
          <p:cNvCxnSpPr>
            <a:stCxn id="530" idx="2"/>
            <a:endCxn id="583" idx="0"/>
          </p:cNvCxnSpPr>
          <p:nvPr/>
        </p:nvCxnSpPr>
        <p:spPr>
          <a:xfrm>
            <a:off x="4599479" y="7771678"/>
            <a:ext cx="3959" cy="93649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69445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национализм в свою пользу</a:t>
            </a:r>
          </a:p>
        </p:txBody>
      </p:sp>
      <p:cxnSp>
        <p:nvCxnSpPr>
          <p:cNvPr id="588" name="Прямая со стрелкой 587"/>
          <p:cNvCxnSpPr>
            <a:stCxn id="529" idx="2"/>
            <a:endCxn id="587" idx="0"/>
          </p:cNvCxnSpPr>
          <p:nvPr/>
        </p:nvCxnSpPr>
        <p:spPr>
          <a:xfrm>
            <a:off x="514772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924316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 </a:t>
            </a:r>
            <a:r>
              <a:rPr lang="ru-RU" sz="100" dirty="0" smtClean="0"/>
              <a:t>(</a:t>
            </a:r>
            <a:r>
              <a:rPr lang="ru-RU" sz="100" dirty="0" err="1" smtClean="0"/>
              <a:t>канарская</a:t>
            </a:r>
            <a:r>
              <a:rPr lang="ru-RU" sz="100" dirty="0" smtClean="0"/>
              <a:t> </a:t>
            </a:r>
            <a:r>
              <a:rPr lang="ru-RU" sz="100" dirty="0"/>
              <a:t>компания по морским перевозкам пассажиров и грузов, которая работает между Канарскими островами ( Испания ), помимо сообщения с портами полуострова, такими как </a:t>
            </a:r>
            <a:r>
              <a:rPr lang="ru-RU" sz="100" dirty="0" err="1"/>
              <a:t>Мотрил</a:t>
            </a:r>
            <a:r>
              <a:rPr lang="ru-RU" sz="100" dirty="0"/>
              <a:t> , </a:t>
            </a:r>
            <a:r>
              <a:rPr lang="ru-RU" sz="100" dirty="0" err="1"/>
              <a:t>Уэльва</a:t>
            </a:r>
            <a:r>
              <a:rPr lang="ru-RU" sz="100" dirty="0"/>
              <a:t> , Севилья, а также с Северной Африкой в </a:t>
            </a:r>
            <a:r>
              <a:rPr lang="ru-RU" sz="100" dirty="0" err="1"/>
              <a:t>Мелилье</a:t>
            </a:r>
            <a:r>
              <a:rPr lang="ru-RU" sz="100" dirty="0"/>
              <a:t> ( Испания ) и на севере. из Марокко . Это старейшая судоходная компания на </a:t>
            </a:r>
            <a:r>
              <a:rPr lang="ru-RU" sz="100" dirty="0" err="1"/>
              <a:t>Канарском</a:t>
            </a:r>
            <a:r>
              <a:rPr lang="ru-RU" sz="100" dirty="0"/>
              <a:t> архипелаге, которая демонстрирует самый высокий рост за последние годы. В настоящее время он владеет 10 судами и поддерживает 12 линий. Антонио </a:t>
            </a:r>
            <a:r>
              <a:rPr lang="ru-RU" sz="100" dirty="0" err="1"/>
              <a:t>Армас</a:t>
            </a:r>
            <a:r>
              <a:rPr lang="ru-RU" sz="100" dirty="0"/>
              <a:t> </a:t>
            </a:r>
            <a:r>
              <a:rPr lang="ru-RU" sz="100" dirty="0" err="1"/>
              <a:t>Курбело</a:t>
            </a:r>
            <a:r>
              <a:rPr lang="ru-RU" sz="100" dirty="0"/>
              <a:t> , уроженец острова </a:t>
            </a:r>
            <a:r>
              <a:rPr lang="ru-RU" sz="100" dirty="0" err="1"/>
              <a:t>Лансароте</a:t>
            </a:r>
            <a:r>
              <a:rPr lang="ru-RU" sz="100" dirty="0"/>
              <a:t> (Канарские острова), был тем, кто создал компанию, которая вначале имела лодки с деревянным корпусом и парусным двигателем для перевозки грузов и соли.</a:t>
            </a:r>
            <a:endParaRPr lang="ru-RU" sz="100" dirty="0" smtClean="0"/>
          </a:p>
        </p:txBody>
      </p:sp>
      <p:sp>
        <p:nvSpPr>
          <p:cNvPr id="402" name="Прямоугольник 401"/>
          <p:cNvSpPr/>
          <p:nvPr/>
        </p:nvSpPr>
        <p:spPr>
          <a:xfrm>
            <a:off x="924187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Trasmediterránea</a:t>
            </a:r>
            <a:r>
              <a:rPr lang="ru-RU" sz="700" dirty="0"/>
              <a:t> </a:t>
            </a:r>
            <a:r>
              <a:rPr lang="ru-RU" sz="200" dirty="0"/>
              <a:t>(Основанный Хуаном </a:t>
            </a:r>
            <a:r>
              <a:rPr lang="ru-RU" sz="200" dirty="0" err="1"/>
              <a:t>Марчем</a:t>
            </a:r>
            <a:r>
              <a:rPr lang="ru-RU" sz="200" dirty="0"/>
              <a:t> , он был основан 25 ноября 1916 года и начал свою деятельность в 1917 году при участии флотов различных испанских судоходных компаний . Основные задачи были для объединить интересы и координировать услуги морского транспорта за национальную продукцию на экспорт из минералов и фруктов испанских и сократить услуги строго необходимо посвятить лодку на импорт из - за рубеж . Головной офис был расположен на </a:t>
            </a:r>
            <a:r>
              <a:rPr lang="ru-RU" sz="200" dirty="0" err="1"/>
              <a:t>Виа</a:t>
            </a:r>
            <a:r>
              <a:rPr lang="ru-RU" sz="200" dirty="0"/>
              <a:t> </a:t>
            </a:r>
            <a:r>
              <a:rPr lang="ru-RU" sz="200" dirty="0" err="1"/>
              <a:t>Layetana</a:t>
            </a:r>
            <a:r>
              <a:rPr lang="ru-RU" sz="200" dirty="0"/>
              <a:t> в Барселоне .)</a:t>
            </a:r>
            <a:endParaRPr lang="ru-RU" sz="100" dirty="0" smtClean="0"/>
          </a:p>
        </p:txBody>
      </p:sp>
      <p:sp>
        <p:nvSpPr>
          <p:cNvPr id="407" name="Прямоугольник 406"/>
          <p:cNvSpPr/>
          <p:nvPr/>
        </p:nvSpPr>
        <p:spPr>
          <a:xfrm>
            <a:off x="6573560" y="287908"/>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Возможные события и решения по восстанию во флоте </a:t>
            </a:r>
            <a:r>
              <a:rPr lang="ru-RU" sz="300" dirty="0" smtClean="0"/>
              <a:t>(</a:t>
            </a:r>
            <a:r>
              <a:rPr lang="en-US" sz="300" dirty="0"/>
              <a:t>https://es.wikipedia.org/wiki/Golpe_de_Estado_de_julio_de_1936_en_la_Armada_española</a:t>
            </a:r>
            <a:r>
              <a:rPr lang="ru-RU" sz="300" dirty="0" smtClean="0"/>
              <a:t>)</a:t>
            </a:r>
            <a:endParaRPr lang="ru-RU" sz="100" dirty="0" smtClean="0"/>
          </a:p>
        </p:txBody>
      </p:sp>
      <p:sp>
        <p:nvSpPr>
          <p:cNvPr id="408" name="Прямоугольник 407"/>
          <p:cNvSpPr/>
          <p:nvPr/>
        </p:nvSpPr>
        <p:spPr>
          <a:xfrm>
            <a:off x="9710618" y="29716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«Недостаток офицеров во </a:t>
            </a:r>
            <a:r>
              <a:rPr lang="ru-RU" sz="700" dirty="0"/>
              <a:t>флоте» </a:t>
            </a:r>
            <a:r>
              <a:rPr lang="ru-RU" sz="300" dirty="0"/>
              <a:t>(ему не хватало опытных офицеров с достаточным стажем и опытом, и «их не только было недостаточно, им также не всегда можно было доверять, а когда им следовало доверять, им часто не доверяли</a:t>
            </a:r>
            <a:r>
              <a:rPr lang="ru-RU" sz="300" dirty="0" smtClean="0"/>
              <a:t>»)</a:t>
            </a:r>
            <a:endParaRPr lang="ru-RU" sz="100" dirty="0" smtClean="0"/>
          </a:p>
        </p:txBody>
      </p:sp>
      <p:sp>
        <p:nvSpPr>
          <p:cNvPr id="409" name="Прямоугольник 408"/>
          <p:cNvSpPr/>
          <p:nvPr/>
        </p:nvSpPr>
        <p:spPr>
          <a:xfrm>
            <a:off x="1185523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 </a:t>
            </a:r>
            <a:r>
              <a:rPr lang="ru-RU" sz="500" dirty="0" smtClean="0"/>
              <a:t>(</a:t>
            </a:r>
            <a:r>
              <a:rPr lang="ru-RU" sz="500" dirty="0" err="1" smtClean="0"/>
              <a:t>нд</a:t>
            </a:r>
            <a:r>
              <a:rPr lang="ru-RU" sz="500" dirty="0" smtClean="0"/>
              <a:t> «Корабельные комитеты», сменится на «Политические комиссары флота») (</a:t>
            </a:r>
            <a:r>
              <a:rPr lang="ru-RU" sz="500" dirty="0" err="1" smtClean="0"/>
              <a:t>ист</a:t>
            </a:r>
            <a:r>
              <a:rPr lang="ru-RU" sz="500" dirty="0"/>
              <a:t> 11 мая 1937 </a:t>
            </a:r>
            <a:r>
              <a:rPr lang="ru-RU" sz="500" dirty="0" smtClean="0"/>
              <a:t>года</a:t>
            </a:r>
            <a:r>
              <a:rPr lang="ru-RU" sz="500" dirty="0"/>
              <a:t>) </a:t>
            </a:r>
            <a:r>
              <a:rPr lang="ru-RU" sz="100" dirty="0"/>
              <a:t>(упразднил комитеты приказом от 11 мая 1937 года, заменив их «политическими делегатами», назначенными комиссаром флота Бруно Алонсо [ 30 ], хотя их роль была гораздо более ограниченной, чем роль политических комиссаров сухопутных частей, поскольку во флоте все командиры были профессионалами</a:t>
            </a:r>
            <a:r>
              <a:rPr lang="ru-RU" sz="100" dirty="0" smtClean="0"/>
              <a:t>.)</a:t>
            </a:r>
          </a:p>
        </p:txBody>
      </p:sp>
      <p:sp>
        <p:nvSpPr>
          <p:cNvPr id="412" name="Прямоугольник 411"/>
          <p:cNvSpPr/>
          <p:nvPr/>
        </p:nvSpPr>
        <p:spPr>
          <a:xfrm>
            <a:off x="10753034" y="293067"/>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«Корабельные комитеты</a:t>
            </a:r>
            <a:r>
              <a:rPr lang="ru-RU" sz="700" dirty="0"/>
              <a:t>» </a:t>
            </a:r>
            <a:r>
              <a:rPr lang="ru-RU" sz="200" dirty="0"/>
              <a:t>(Кроме того, офицерам пришлось столкнуться с властью корабельных комитетов, которые мешали командованию кораблями. [ 29 ] Комитеты каждого корабля и «Центральный комитет» флота, состоящий из делегата от каждого комитета, базировался на флагманском корабле, крейсере </a:t>
            </a:r>
            <a:r>
              <a:rPr lang="ru-RU" sz="200" dirty="0" err="1"/>
              <a:t>Libertad.были</a:t>
            </a:r>
            <a:r>
              <a:rPr lang="ru-RU" sz="200" dirty="0"/>
              <a:t> официально признаны ответственными за поддержание </a:t>
            </a:r>
            <a:r>
              <a:rPr lang="ru-RU" sz="200" dirty="0" smtClean="0"/>
              <a:t>дисциплины)</a:t>
            </a:r>
            <a:endParaRPr lang="ru-RU" sz="100" dirty="0" smtClean="0"/>
          </a:p>
        </p:txBody>
      </p:sp>
      <p:sp>
        <p:nvSpPr>
          <p:cNvPr id="419" name="Прямоугольник 418"/>
          <p:cNvSpPr/>
          <p:nvPr/>
        </p:nvSpPr>
        <p:spPr>
          <a:xfrm>
            <a:off x="1081777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Народное военно-морское училище </a:t>
            </a:r>
            <a:r>
              <a:rPr lang="ru-RU" sz="500" dirty="0" smtClean="0"/>
              <a:t>(-</a:t>
            </a:r>
            <a:r>
              <a:rPr lang="ru-RU" sz="500" dirty="0" err="1" smtClean="0"/>
              <a:t>нд</a:t>
            </a:r>
            <a:r>
              <a:rPr lang="ru-RU" sz="500" dirty="0" smtClean="0"/>
              <a:t> «недостаток офицеров во флоте») (</a:t>
            </a:r>
            <a:r>
              <a:rPr lang="ru-RU" sz="500" dirty="0" err="1" smtClean="0"/>
              <a:t>ист</a:t>
            </a:r>
            <a:r>
              <a:rPr lang="ru-RU" sz="500" dirty="0"/>
              <a:t> </a:t>
            </a:r>
            <a:r>
              <a:rPr lang="ru-RU" sz="500" dirty="0" smtClean="0"/>
              <a:t>октябрь </a:t>
            </a:r>
            <a:r>
              <a:rPr lang="ru-RU" sz="500" dirty="0"/>
              <a:t>1937 </a:t>
            </a:r>
            <a:r>
              <a:rPr lang="ru-RU" sz="500" dirty="0" smtClean="0"/>
              <a:t>года</a:t>
            </a:r>
            <a:r>
              <a:rPr lang="ru-RU" sz="500" dirty="0"/>
              <a:t>) </a:t>
            </a:r>
            <a:r>
              <a:rPr lang="ru-RU" sz="100" dirty="0"/>
              <a:t>(Чтобы восполнить эту нехватку офицеров, было основано Народное военно-морское училище, которое начало функционировать в октябре 1937 года, хотя из него вышло только 56 новых офицеров, причем с очень коротким периодом обучения (всего шесть месяцев</a:t>
            </a:r>
            <a:r>
              <a:rPr lang="ru-RU" sz="100" dirty="0" smtClean="0"/>
              <a:t>))</a:t>
            </a:r>
          </a:p>
        </p:txBody>
      </p:sp>
      <p:sp>
        <p:nvSpPr>
          <p:cNvPr id="420" name="Прямоугольник 419"/>
          <p:cNvSpPr/>
          <p:nvPr/>
        </p:nvSpPr>
        <p:spPr>
          <a:xfrm>
            <a:off x="1133405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(-оба </a:t>
            </a:r>
            <a:r>
              <a:rPr lang="ru-RU" sz="500" dirty="0" err="1" smtClean="0"/>
              <a:t>нац</a:t>
            </a:r>
            <a:r>
              <a:rPr lang="ru-RU" sz="500" dirty="0" smtClean="0"/>
              <a:t> духа) (не исторический)</a:t>
            </a:r>
            <a:endParaRPr lang="ru-RU" sz="100" dirty="0" smtClean="0"/>
          </a:p>
        </p:txBody>
      </p:sp>
      <p:sp>
        <p:nvSpPr>
          <p:cNvPr id="421" name="Прямоугольник 420"/>
          <p:cNvSpPr/>
          <p:nvPr/>
        </p:nvSpPr>
        <p:spPr>
          <a:xfrm>
            <a:off x="1239018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770294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 тяжёлый крейсер)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027953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Советские командиры подлодок </a:t>
            </a:r>
            <a:r>
              <a:rPr lang="ru-RU" sz="500" dirty="0" smtClean="0"/>
              <a:t>(исторический)</a:t>
            </a:r>
            <a:endParaRPr lang="ru-RU" sz="100" dirty="0" smtClean="0"/>
          </a:p>
        </p:txBody>
      </p:sp>
      <p:sp>
        <p:nvSpPr>
          <p:cNvPr id="430" name="Прямоугольник 429"/>
          <p:cNvSpPr/>
          <p:nvPr/>
        </p:nvSpPr>
        <p:spPr>
          <a:xfrm>
            <a:off x="1027953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292513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smtClean="0"/>
              <a:t> </a:t>
            </a:r>
            <a:r>
              <a:rPr lang="ru-RU" sz="500" dirty="0" smtClean="0"/>
              <a:t>(+ к исследованиям мин, и несколько тральщиков, 24) (+ адмирал от Баскова </a:t>
            </a:r>
            <a:r>
              <a:rPr lang="en-US" sz="600" dirty="0" err="1"/>
              <a:t>Joaquín</a:t>
            </a:r>
            <a:r>
              <a:rPr lang="en-US" sz="600" dirty="0"/>
              <a:t> de </a:t>
            </a:r>
            <a:r>
              <a:rPr lang="en-US" sz="600" dirty="0" err="1"/>
              <a:t>Eguía</a:t>
            </a:r>
            <a:r>
              <a:rPr lang="ru-RU" sz="500" dirty="0" smtClean="0"/>
              <a:t>) (январь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144255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196128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091529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248935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074270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3" name="Прямоугольник 452"/>
          <p:cNvSpPr/>
          <p:nvPr/>
        </p:nvSpPr>
        <p:spPr>
          <a:xfrm>
            <a:off x="867209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«Опытное командование»</a:t>
            </a:r>
            <a:endParaRPr lang="ru-RU" sz="100" dirty="0" smtClean="0"/>
          </a:p>
        </p:txBody>
      </p:sp>
      <p:sp>
        <p:nvSpPr>
          <p:cNvPr id="454" name="Прямоугольник 453"/>
          <p:cNvSpPr/>
          <p:nvPr/>
        </p:nvSpPr>
        <p:spPr>
          <a:xfrm>
            <a:off x="871856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флот </a:t>
            </a:r>
            <a:r>
              <a:rPr lang="ru-RU" sz="300" dirty="0"/>
              <a:t>(а также для вспомогательного флота, состоящего из купцов и вооруженных боссов , которых сделали «граждане»)</a:t>
            </a:r>
            <a:endParaRPr lang="ru-RU" sz="100" dirty="0" smtClean="0"/>
          </a:p>
        </p:txBody>
      </p:sp>
      <p:sp>
        <p:nvSpPr>
          <p:cNvPr id="456" name="Прямоугольник 455"/>
          <p:cNvSpPr/>
          <p:nvPr/>
        </p:nvSpPr>
        <p:spPr>
          <a:xfrm>
            <a:off x="820421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артиллерии </a:t>
            </a:r>
            <a:r>
              <a:rPr lang="ru-RU" sz="100" dirty="0"/>
              <a:t>(Проблема заключалась в нехватке унтер-офицеров и капралов морской пехоты (поскольку в зоне повстанцев многие были расстреляны, заключены в тюрьмы или изгнаны из военно-морского флота за противодействие восстанию). Для решения этой проблемы были созданы временные унтер-офицеры, прошедшие обучение в созданной для этой цели Школе морского и артиллерийского дела</a:t>
            </a:r>
            <a:r>
              <a:rPr lang="ru-RU" sz="100" dirty="0" smtClean="0"/>
              <a:t>.)</a:t>
            </a:r>
          </a:p>
        </p:txBody>
      </p:sp>
      <p:sp>
        <p:nvSpPr>
          <p:cNvPr id="457" name="Прямоугольник 456"/>
          <p:cNvSpPr/>
          <p:nvPr/>
        </p:nvSpPr>
        <p:spPr>
          <a:xfrm>
            <a:off x="716091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 </a:t>
            </a:r>
            <a:r>
              <a:rPr lang="ru-RU" sz="400" dirty="0" smtClean="0"/>
              <a:t>(+2 подводных лодки, +4 эсминца нуждающиеся в ремонте)</a:t>
            </a:r>
            <a:endParaRPr lang="ru-RU" sz="100" dirty="0" smtClean="0"/>
          </a:p>
        </p:txBody>
      </p:sp>
      <p:sp>
        <p:nvSpPr>
          <p:cNvPr id="459" name="Прямоугольник 458"/>
          <p:cNvSpPr/>
          <p:nvPr/>
        </p:nvSpPr>
        <p:spPr>
          <a:xfrm>
            <a:off x="820139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 (+два тральщика и минная технология)</a:t>
            </a:r>
            <a:endParaRPr lang="ru-RU" sz="100" dirty="0" smtClean="0"/>
          </a:p>
        </p:txBody>
      </p:sp>
      <p:cxnSp>
        <p:nvCxnSpPr>
          <p:cNvPr id="463" name="Соединительная линия уступом 124"/>
          <p:cNvCxnSpPr>
            <a:stCxn id="434" idx="2"/>
            <a:endCxn id="421" idx="0"/>
          </p:cNvCxnSpPr>
          <p:nvPr/>
        </p:nvCxnSpPr>
        <p:spPr>
          <a:xfrm rot="5400000">
            <a:off x="1302429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933496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881613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778667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830832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857476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961447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278821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Воздушные силы Африки </a:t>
            </a:r>
            <a:r>
              <a:rPr lang="ru-RU" sz="300" dirty="0"/>
              <a:t>(с несколькими базами, распределенными под испанским протекторатом Марокко, и некоторыми тренировочными отрядами, базирующимися в основном в Куатро </a:t>
            </a:r>
            <a:r>
              <a:rPr lang="ru-RU" sz="300" dirty="0" err="1"/>
              <a:t>Вьентоше</a:t>
            </a:r>
            <a:r>
              <a:rPr lang="ru-RU" sz="300" dirty="0"/>
              <a:t> и Лос-</a:t>
            </a:r>
            <a:r>
              <a:rPr lang="ru-RU" sz="300" dirty="0" err="1"/>
              <a:t>Алькасаресе</a:t>
            </a:r>
            <a:r>
              <a:rPr lang="ru-RU" sz="300" dirty="0" smtClean="0"/>
              <a:t>.)</a:t>
            </a:r>
            <a:endParaRPr lang="ru-RU" sz="100" dirty="0" smtClean="0"/>
          </a:p>
        </p:txBody>
      </p:sp>
      <p:sp>
        <p:nvSpPr>
          <p:cNvPr id="475" name="Прямоугольник 474"/>
          <p:cNvSpPr/>
          <p:nvPr/>
        </p:nvSpPr>
        <p:spPr>
          <a:xfrm>
            <a:off x="172159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494234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ВВС Испанской Республики </a:t>
            </a:r>
            <a:r>
              <a:rPr lang="ru-RU" sz="500" dirty="0" smtClean="0"/>
              <a:t>(исторический)</a:t>
            </a:r>
            <a:endParaRPr lang="ru-RU" sz="100" dirty="0" smtClean="0"/>
          </a:p>
        </p:txBody>
      </p:sp>
      <p:sp>
        <p:nvSpPr>
          <p:cNvPr id="481" name="Прямоугольник 480"/>
          <p:cNvSpPr/>
          <p:nvPr/>
        </p:nvSpPr>
        <p:spPr>
          <a:xfrm>
            <a:off x="172159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Легион Кондор </a:t>
            </a:r>
            <a:r>
              <a:rPr lang="ru-RU" sz="300" dirty="0"/>
              <a:t>(Со стороны Франко, помимо итальянских и немецких авиаторов из легионеров авиации и легиона Кондор, были и другие иностранные летчики, которые в личном качестве служили в испанских авиационных частях</a:t>
            </a:r>
            <a:r>
              <a:rPr lang="ru-RU" sz="300" dirty="0" smtClean="0"/>
              <a:t>.)</a:t>
            </a:r>
            <a:endParaRPr lang="ru-RU" sz="100" dirty="0" smtClean="0"/>
          </a:p>
        </p:txBody>
      </p:sp>
      <p:sp>
        <p:nvSpPr>
          <p:cNvPr id="483" name="Прямоугольник 482"/>
          <p:cNvSpPr/>
          <p:nvPr/>
        </p:nvSpPr>
        <p:spPr>
          <a:xfrm>
            <a:off x="494350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Авиакорпус </a:t>
            </a:r>
            <a:r>
              <a:rPr lang="ru-RU" sz="700" dirty="0" err="1" smtClean="0"/>
              <a:t>Смишкевича</a:t>
            </a:r>
            <a:r>
              <a:rPr lang="ru-RU" sz="700" dirty="0" smtClean="0"/>
              <a:t> </a:t>
            </a:r>
            <a:r>
              <a:rPr lang="ru-RU" sz="200" dirty="0"/>
              <a:t>(В республиканской авиации, помимо частей советского авиакорпуса полковника </a:t>
            </a:r>
            <a:r>
              <a:rPr lang="ru-RU" sz="200" dirty="0" err="1"/>
              <a:t>Смушкевича</a:t>
            </a:r>
            <a:r>
              <a:rPr lang="ru-RU" sz="200" dirty="0"/>
              <a:t>, американцев генерала Дугласа и французской эскадрильи Андре Мальро, воевали и отдельные летчики других национальностей.)</a:t>
            </a:r>
            <a:endParaRPr lang="ru-RU" sz="100" dirty="0" smtClean="0"/>
          </a:p>
        </p:txBody>
      </p:sp>
      <p:sp>
        <p:nvSpPr>
          <p:cNvPr id="485" name="Прямоугольник 484"/>
          <p:cNvSpPr/>
          <p:nvPr/>
        </p:nvSpPr>
        <p:spPr>
          <a:xfrm>
            <a:off x="66496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a:t>
            </a:r>
            <a:r>
              <a:rPr lang="ru-RU" sz="700" dirty="0"/>
              <a:t>истребители </a:t>
            </a:r>
            <a:r>
              <a:rPr lang="ru-RU" sz="500" dirty="0"/>
              <a:t>(шесть </a:t>
            </a:r>
            <a:r>
              <a:rPr lang="en-US" sz="500" dirty="0" err="1"/>
              <a:t>Heinkel</a:t>
            </a:r>
            <a:r>
              <a:rPr lang="en-US" sz="500" dirty="0"/>
              <a:t> </a:t>
            </a:r>
            <a:r>
              <a:rPr lang="en-US" sz="500" dirty="0" smtClean="0"/>
              <a:t>He-51</a:t>
            </a:r>
            <a:r>
              <a:rPr lang="ru-RU" sz="500" dirty="0" smtClean="0"/>
              <a:t>, +1х 100% к темпам исследования истребителей </a:t>
            </a:r>
            <a:endParaRPr lang="ru-RU" sz="100" dirty="0" smtClean="0"/>
          </a:p>
        </p:txBody>
      </p:sp>
      <p:sp>
        <p:nvSpPr>
          <p:cNvPr id="486" name="Прямоугольник 485"/>
          <p:cNvSpPr/>
          <p:nvPr/>
        </p:nvSpPr>
        <p:spPr>
          <a:xfrm>
            <a:off x="388782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и </a:t>
            </a:r>
            <a:r>
              <a:rPr lang="ru-RU" sz="700" dirty="0" smtClean="0"/>
              <a:t>авиации </a:t>
            </a:r>
            <a:r>
              <a:rPr lang="ru-RU" sz="200" dirty="0"/>
              <a:t>(в мае 1937 года военная авиация и военно-морская авиация объединились и стали зависеть от недавно созданного Министерства военно-морского флота и авиации, а его влияние было разделено на восемь авиационных регионов.)</a:t>
            </a:r>
            <a:endParaRPr lang="ru-RU" sz="100" dirty="0" smtClean="0"/>
          </a:p>
        </p:txBody>
      </p:sp>
      <p:sp>
        <p:nvSpPr>
          <p:cNvPr id="489" name="Прямоугольник 488"/>
          <p:cNvSpPr/>
          <p:nvPr/>
        </p:nvSpPr>
        <p:spPr>
          <a:xfrm>
            <a:off x="599846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 </a:t>
            </a:r>
            <a:r>
              <a:rPr lang="ru-RU" sz="500" dirty="0"/>
              <a:t>(13 истребителей </a:t>
            </a:r>
            <a:r>
              <a:rPr lang="en-US" sz="500" dirty="0" err="1"/>
              <a:t>Dewoitine</a:t>
            </a:r>
            <a:r>
              <a:rPr lang="en-US" sz="500" dirty="0"/>
              <a:t> </a:t>
            </a:r>
            <a:r>
              <a:rPr lang="en-US" sz="500" dirty="0" smtClean="0"/>
              <a:t>D-371</a:t>
            </a:r>
            <a:r>
              <a:rPr lang="ru-RU" sz="500" dirty="0" smtClean="0"/>
              <a:t>, 79 довоенных истребителя)</a:t>
            </a:r>
            <a:endParaRPr lang="ru-RU" sz="100" dirty="0" smtClean="0"/>
          </a:p>
        </p:txBody>
      </p:sp>
      <p:sp>
        <p:nvSpPr>
          <p:cNvPr id="493" name="Прямоугольник 492"/>
          <p:cNvSpPr/>
          <p:nvPr/>
        </p:nvSpPr>
        <p:spPr>
          <a:xfrm>
            <a:off x="172159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r>
              <a:rPr lang="ru-RU" sz="700" dirty="0"/>
              <a:t> </a:t>
            </a:r>
            <a:r>
              <a:rPr lang="ru-RU" sz="100" dirty="0"/>
              <a:t>(немецких добровольцев Легиона Кондор и стремительного </a:t>
            </a:r>
            <a:r>
              <a:rPr lang="ru-RU" sz="100" dirty="0" err="1"/>
              <a:t>Мессершмитта</a:t>
            </a:r>
            <a:r>
              <a:rPr lang="ru-RU" sz="100" dirty="0"/>
              <a:t> Bf-109 заставило их командира Вернера </a:t>
            </a:r>
            <a:r>
              <a:rPr lang="ru-RU" sz="100" dirty="0" err="1"/>
              <a:t>Мёльдерса</a:t>
            </a:r>
            <a:r>
              <a:rPr lang="ru-RU" sz="100" dirty="0"/>
              <a:t> отказаться от старых формирований </a:t>
            </a:r>
            <a:r>
              <a:rPr lang="ru-RU" sz="100" dirty="0" err="1"/>
              <a:t>Кетте</a:t>
            </a:r>
            <a:r>
              <a:rPr lang="ru-RU" sz="100" dirty="0"/>
              <a:t> (из 3 самолетов, использовавшихся в 1-м рейде). GM) и разработать новую тактику. Начало использования формирования 4-х самолетов </a:t>
            </a:r>
            <a:r>
              <a:rPr lang="ru-RU" sz="100" dirty="0" err="1"/>
              <a:t>Schwarmгораздо</a:t>
            </a:r>
            <a:r>
              <a:rPr lang="ru-RU" sz="100" dirty="0"/>
              <a:t> более эффективный, который в то же время можно было разделить на две пары под названием </a:t>
            </a:r>
            <a:r>
              <a:rPr lang="ru-RU" sz="100" dirty="0" err="1"/>
              <a:t>Rotte</a:t>
            </a:r>
            <a:r>
              <a:rPr lang="ru-RU" sz="100" dirty="0"/>
              <a:t> , в которых следовал самый запаздывающий самолет под названием </a:t>
            </a:r>
            <a:r>
              <a:rPr lang="ru-RU" sz="100" dirty="0" err="1"/>
              <a:t>Punto</a:t>
            </a:r>
            <a:r>
              <a:rPr lang="ru-RU" sz="100" dirty="0"/>
              <a:t> и в то же время прикрывал лидера .)</a:t>
            </a:r>
            <a:endParaRPr lang="ru-RU" sz="100" dirty="0" smtClean="0"/>
          </a:p>
        </p:txBody>
      </p:sp>
      <p:sp>
        <p:nvSpPr>
          <p:cNvPr id="495" name="Прямоугольник 494"/>
          <p:cNvSpPr/>
          <p:nvPr/>
        </p:nvSpPr>
        <p:spPr>
          <a:xfrm>
            <a:off x="172247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крыльях </a:t>
            </a:r>
            <a:r>
              <a:rPr lang="ru-RU" sz="200" dirty="0"/>
              <a:t>(Использование радио помогло этому обучению иметь большую оперативную гибкость за счет возможности увеличения расстояния между устройствами, поскольку они не зависели от визуальных сигналов для координации</a:t>
            </a:r>
            <a:r>
              <a:rPr lang="ru-RU" sz="200" dirty="0" smtClean="0"/>
              <a:t>.)</a:t>
            </a:r>
            <a:endParaRPr lang="ru-RU" sz="100" dirty="0" smtClean="0"/>
          </a:p>
        </p:txBody>
      </p:sp>
      <p:sp>
        <p:nvSpPr>
          <p:cNvPr id="497" name="Прямоугольник 496"/>
          <p:cNvSpPr/>
          <p:nvPr/>
        </p:nvSpPr>
        <p:spPr>
          <a:xfrm>
            <a:off x="441409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 </a:t>
            </a:r>
            <a:r>
              <a:rPr lang="ru-RU" sz="500" dirty="0" smtClean="0"/>
              <a:t>(+2х 100% </a:t>
            </a:r>
            <a:r>
              <a:rPr lang="ru-RU" sz="500" dirty="0" err="1" smtClean="0"/>
              <a:t>докритна</a:t>
            </a:r>
            <a:r>
              <a:rPr lang="ru-RU" sz="500" dirty="0" smtClean="0"/>
              <a:t> для истребителей)</a:t>
            </a:r>
            <a:endParaRPr lang="ru-RU" sz="100" dirty="0" smtClean="0"/>
          </a:p>
        </p:txBody>
      </p:sp>
      <p:sp>
        <p:nvSpPr>
          <p:cNvPr id="501" name="Прямоугольник 500"/>
          <p:cNvSpPr/>
          <p:nvPr/>
        </p:nvSpPr>
        <p:spPr>
          <a:xfrm>
            <a:off x="546352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 </a:t>
            </a:r>
            <a:r>
              <a:rPr lang="ru-RU" sz="500" dirty="0" smtClean="0"/>
              <a:t>(благодаря опыту </a:t>
            </a:r>
            <a:r>
              <a:rPr lang="ru-RU" sz="500" dirty="0" err="1" smtClean="0"/>
              <a:t>юзания</a:t>
            </a:r>
            <a:r>
              <a:rPr lang="ru-RU" sz="500" dirty="0" smtClean="0"/>
              <a:t> советских штурмовиков и бомбардировщиков + к темпам оных)</a:t>
            </a:r>
            <a:endParaRPr lang="ru-RU" sz="100" dirty="0" smtClean="0"/>
          </a:p>
        </p:txBody>
      </p:sp>
      <p:sp>
        <p:nvSpPr>
          <p:cNvPr id="502" name="Прямоугольник 501"/>
          <p:cNvSpPr/>
          <p:nvPr/>
        </p:nvSpPr>
        <p:spPr>
          <a:xfrm>
            <a:off x="333595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авиации и ВВС Испании </a:t>
            </a:r>
          </a:p>
        </p:txBody>
      </p:sp>
      <p:cxnSp>
        <p:nvCxnSpPr>
          <p:cNvPr id="505" name="Соединительная линия уступом 124"/>
          <p:cNvCxnSpPr>
            <a:stCxn id="486" idx="2"/>
            <a:endCxn id="502" idx="0"/>
          </p:cNvCxnSpPr>
          <p:nvPr/>
        </p:nvCxnSpPr>
        <p:spPr>
          <a:xfrm rot="5400000">
            <a:off x="395526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340546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206943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154331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260494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206815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209398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476512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582044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529076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02535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555006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841772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1951278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 </a:t>
            </a:r>
            <a:r>
              <a:rPr lang="ru-RU" sz="100" dirty="0"/>
              <a:t>(Правительство под председательством Хосе </a:t>
            </a:r>
            <a:r>
              <a:rPr lang="ru-RU" sz="100" dirty="0" err="1"/>
              <a:t>Хирала</a:t>
            </a:r>
            <a:r>
              <a:rPr lang="ru-RU" sz="100" dirty="0"/>
              <a:t> пыталось создать армию добровольцев на основе лояльных подразделений и с профессиональными командирами, но реальность ее распыления и безотлагательность операций, а также формирование народных ополченцев, вооруженных партиями и профсоюзными организациями, заставили проект сложный. В военном министерстве была сформирована Генеральная инспекция ополчения, которая пыталась продвигать проект и, в любом случае, формировать постоянно создаваемые ополченческие отряды, координировать их и правильно снабжать. Эта задача была поручена артиллерийскому полковнику Хуану </a:t>
            </a:r>
            <a:r>
              <a:rPr lang="ru-RU" sz="100" dirty="0" err="1"/>
              <a:t>Эрнандесу</a:t>
            </a:r>
            <a:r>
              <a:rPr lang="ru-RU" sz="100" dirty="0"/>
              <a:t> </a:t>
            </a:r>
            <a:r>
              <a:rPr lang="ru-RU" sz="100" dirty="0" err="1"/>
              <a:t>Саравиа</a:t>
            </a:r>
            <a:r>
              <a:rPr lang="ru-RU" sz="100" dirty="0"/>
              <a:t> и группе профессиональных офицеров, таких как Луис </a:t>
            </a:r>
            <a:r>
              <a:rPr lang="ru-RU" sz="100" dirty="0" err="1"/>
              <a:t>Барсело</a:t>
            </a:r>
            <a:r>
              <a:rPr lang="ru-RU" sz="100" dirty="0"/>
              <a:t>., Антонио Кордон и Хосе Мартин-</a:t>
            </a:r>
            <a:r>
              <a:rPr lang="ru-RU" sz="100" dirty="0" err="1"/>
              <a:t>Бласкес</a:t>
            </a:r>
            <a:r>
              <a:rPr lang="ru-RU" sz="100" dirty="0"/>
              <a:t> и другие.)</a:t>
            </a:r>
            <a:endParaRPr lang="ru-RU" sz="100" dirty="0" smtClean="0"/>
          </a:p>
        </p:txBody>
      </p:sp>
      <p:cxnSp>
        <p:nvCxnSpPr>
          <p:cNvPr id="535" name="Прямая соединительная линия 534"/>
          <p:cNvCxnSpPr>
            <a:stCxn id="534" idx="1"/>
            <a:endCxn id="533" idx="3"/>
          </p:cNvCxnSpPr>
          <p:nvPr/>
        </p:nvCxnSpPr>
        <p:spPr>
          <a:xfrm flipH="1">
            <a:off x="1934405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785883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 </a:t>
            </a:r>
            <a:r>
              <a:rPr lang="ru-RU" sz="200" dirty="0"/>
              <a:t>(Указанный приказ, 5-й абзац которого также предусматривал объединение и интеграцию ополченцев в регулярную армию, считается началом процесса создания новой Народной армии)</a:t>
            </a:r>
            <a:endParaRPr lang="ru-RU" sz="100" dirty="0" smtClean="0"/>
          </a:p>
        </p:txBody>
      </p:sp>
      <p:cxnSp>
        <p:nvCxnSpPr>
          <p:cNvPr id="537" name="Соединительная линия уступом 124"/>
          <p:cNvCxnSpPr>
            <a:stCxn id="533" idx="2"/>
            <a:endCxn id="536" idx="0"/>
          </p:cNvCxnSpPr>
          <p:nvPr/>
        </p:nvCxnSpPr>
        <p:spPr>
          <a:xfrm rot="5400000">
            <a:off x="1848899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896104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1958763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1904010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006326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013873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896104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армейские ряды </a:t>
            </a:r>
            <a:r>
              <a:rPr lang="ru-RU" sz="400" dirty="0"/>
              <a:t>(-НД «Недоверие в армии»)</a:t>
            </a:r>
            <a:endParaRPr lang="ru-RU" sz="100" dirty="0"/>
          </a:p>
        </p:txBody>
      </p:sp>
      <p:sp>
        <p:nvSpPr>
          <p:cNvPr id="546" name="Прямоугольник 545"/>
          <p:cNvSpPr/>
          <p:nvPr/>
        </p:nvSpPr>
        <p:spPr>
          <a:xfrm>
            <a:off x="11784242" y="299617"/>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«Недоверие в Армии</a:t>
            </a:r>
            <a:r>
              <a:rPr lang="ru-RU" sz="700" dirty="0"/>
              <a:t>» </a:t>
            </a:r>
            <a:r>
              <a:rPr lang="ru-RU" sz="200" dirty="0"/>
              <a:t>(В политкомиссары была поставлена задача повышения морального духа солдат во всех подразделениях и обеспечение их взаимодействия с высокопоставленными офицерами (которых многие республиканские милиционеры не сделали доверия)</a:t>
            </a:r>
            <a:endParaRPr lang="ru-RU" sz="100" dirty="0" smtClean="0"/>
          </a:p>
        </p:txBody>
      </p:sp>
      <p:cxnSp>
        <p:nvCxnSpPr>
          <p:cNvPr id="548" name="Соединительная линия уступом 124"/>
          <p:cNvCxnSpPr>
            <a:stCxn id="539" idx="2"/>
            <a:endCxn id="545" idx="0"/>
          </p:cNvCxnSpPr>
          <p:nvPr/>
        </p:nvCxnSpPr>
        <p:spPr>
          <a:xfrm rot="5400000">
            <a:off x="1931176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006611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r>
              <a:rPr lang="ru-RU" sz="500" dirty="0" smtClean="0"/>
              <a:t> </a:t>
            </a:r>
            <a:r>
              <a:rPr lang="ru-RU" sz="300" dirty="0" smtClean="0"/>
              <a:t>(солдаты </a:t>
            </a:r>
            <a:r>
              <a:rPr lang="ru-RU" sz="300" dirty="0"/>
              <a:t>не получали достаточной или качественной одежды, оружия или боеприпасов. Практически были застрахованы только продукты питания и зарплата (которые семьи бойцов могли собирать в городах).)</a:t>
            </a:r>
            <a:endParaRPr lang="ru-RU" sz="100" dirty="0" smtClean="0"/>
          </a:p>
        </p:txBody>
      </p:sp>
      <p:cxnSp>
        <p:nvCxnSpPr>
          <p:cNvPr id="551" name="Соединительная линия уступом 124"/>
          <p:cNvCxnSpPr>
            <a:stCxn id="539" idx="2"/>
            <a:endCxn id="549" idx="0"/>
          </p:cNvCxnSpPr>
          <p:nvPr/>
        </p:nvCxnSpPr>
        <p:spPr>
          <a:xfrm rot="16200000" flipH="1">
            <a:off x="1986429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786206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 </a:t>
            </a:r>
            <a:r>
              <a:rPr lang="ru-RU" sz="100" dirty="0"/>
              <a:t>(группировка республиканских сил, которая будет отвечать за проведение наступательных операций, запланированных центральным Генеральным штабом . Это была мобильная армия, которая не руководила никаким фронтом. Он группироваться самые надежные и боевые закаленный республиканские силы, такие как V армейского корпуса из Хуан </a:t>
            </a:r>
            <a:r>
              <a:rPr lang="ru-RU" sz="100" dirty="0" err="1"/>
              <a:t>Guilloto</a:t>
            </a:r>
            <a:r>
              <a:rPr lang="ru-RU" sz="100" dirty="0"/>
              <a:t> Леон «Модеста».)</a:t>
            </a:r>
            <a:endParaRPr lang="ru-RU" sz="100" dirty="0" smtClean="0"/>
          </a:p>
        </p:txBody>
      </p:sp>
      <p:cxnSp>
        <p:nvCxnSpPr>
          <p:cNvPr id="554" name="Соединительная линия уступом 124"/>
          <p:cNvCxnSpPr>
            <a:stCxn id="539" idx="2"/>
            <a:endCxn id="552" idx="0"/>
          </p:cNvCxnSpPr>
          <p:nvPr/>
        </p:nvCxnSpPr>
        <p:spPr>
          <a:xfrm rot="5400000">
            <a:off x="1876226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679185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569899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822716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768073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662532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570022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605032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460736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01889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343629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корпусов </a:t>
            </a:r>
            <a:r>
              <a:rPr lang="ru-RU" sz="300" dirty="0"/>
              <a:t>(Позже органические дивизии превратились в армейские корпуса, состоящие из нескольких маневренных дивизий.)</a:t>
            </a:r>
            <a:endParaRPr lang="ru-RU" sz="100" dirty="0" smtClean="0"/>
          </a:p>
        </p:txBody>
      </p:sp>
      <p:sp>
        <p:nvSpPr>
          <p:cNvPr id="567" name="Прямоугольник 566"/>
          <p:cNvSpPr/>
          <p:nvPr/>
        </p:nvSpPr>
        <p:spPr>
          <a:xfrm>
            <a:off x="1460614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343646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офицеров </a:t>
            </a:r>
            <a:r>
              <a:rPr lang="ru-RU" sz="200" dirty="0"/>
              <a:t>(Обе стороны создали школы и академии для обучения временных офицеров, которые могут заполнять вакантные должности, а также позволяют кадровым офицерам выполнять команды выше, чем те, которые соответствуют их разряду)</a:t>
            </a:r>
            <a:endParaRPr lang="ru-RU" sz="100" dirty="0" smtClean="0"/>
          </a:p>
        </p:txBody>
      </p:sp>
      <p:cxnSp>
        <p:nvCxnSpPr>
          <p:cNvPr id="570" name="Соединительная линия уступом 124"/>
          <p:cNvCxnSpPr>
            <a:stCxn id="491" idx="2"/>
            <a:endCxn id="557" idx="0"/>
          </p:cNvCxnSpPr>
          <p:nvPr/>
        </p:nvCxnSpPr>
        <p:spPr>
          <a:xfrm rot="16200000" flipH="1">
            <a:off x="1550389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495747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465650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407097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379227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553246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02135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429470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408653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460614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a:t>Bär</a:t>
            </a:r>
            <a:r>
              <a:rPr lang="en-US" sz="700" dirty="0"/>
              <a:t> </a:t>
            </a:r>
            <a:r>
              <a:rPr lang="ru-RU" sz="100" dirty="0"/>
              <a:t>(была программой приобретения немецких военных материалов для модернизации оборудования Вооруженных сил Испании . После окончания Гражданской войны правительство Франко закупило некоторое количество оружия в Германии, но только в 1943 году, когда началась реализация этой программы, эти закупки стали существенными. Торгового баланса в то время было благоприятным для Испании, так как он поставляется сырье для немецкой военной промышленности, и было предложено , чтобы компенсировать дефицит за счет подачи немецкого оружия в Испанию.)</a:t>
            </a:r>
            <a:endParaRPr lang="ru-RU" sz="100" dirty="0" smtClean="0"/>
          </a:p>
        </p:txBody>
      </p:sp>
      <p:cxnSp>
        <p:nvCxnSpPr>
          <p:cNvPr id="589" name="Соединительная линия уступом 124"/>
          <p:cNvCxnSpPr>
            <a:stCxn id="567" idx="2"/>
            <a:endCxn id="586" idx="0"/>
          </p:cNvCxnSpPr>
          <p:nvPr/>
        </p:nvCxnSpPr>
        <p:spPr>
          <a:xfrm rot="5400000">
            <a:off x="1456523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453647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343570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794413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907127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851412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558539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614446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162091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217998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857481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914287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794413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907127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857181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913274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578051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557395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5088925" y="33822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Разобраться с карлистскими лидерами</a:t>
            </a:r>
            <a:endParaRPr lang="ru-RU" sz="700" dirty="0"/>
          </a:p>
        </p:txBody>
      </p:sp>
      <p:sp>
        <p:nvSpPr>
          <p:cNvPr id="608" name="Прямоугольник 607"/>
          <p:cNvSpPr/>
          <p:nvPr/>
        </p:nvSpPr>
        <p:spPr>
          <a:xfrm>
            <a:off x="13977852" y="33846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Разбить блок </a:t>
            </a:r>
            <a:r>
              <a:rPr lang="ru-RU" sz="700" dirty="0" err="1" smtClean="0"/>
              <a:t>Альфонистов</a:t>
            </a:r>
            <a:endParaRPr lang="ru-RU" sz="700" dirty="0"/>
          </a:p>
        </p:txBody>
      </p:sp>
      <p:sp>
        <p:nvSpPr>
          <p:cNvPr id="609" name="Прямоугольник 608"/>
          <p:cNvSpPr/>
          <p:nvPr/>
        </p:nvSpPr>
        <p:spPr>
          <a:xfrm>
            <a:off x="15095781" y="41555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288640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288640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3977853" y="49131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a:t>
            </a:r>
            <a:endParaRPr lang="ru-RU" sz="700" dirty="0"/>
          </a:p>
        </p:txBody>
      </p:sp>
      <p:cxnSp>
        <p:nvCxnSpPr>
          <p:cNvPr id="613" name="Соединительная линия уступом 612"/>
          <p:cNvCxnSpPr>
            <a:stCxn id="611" idx="2"/>
            <a:endCxn id="612" idx="0"/>
          </p:cNvCxnSpPr>
          <p:nvPr/>
        </p:nvCxnSpPr>
        <p:spPr>
          <a:xfrm rot="16200000" flipH="1">
            <a:off x="13782500" y="4254595"/>
            <a:ext cx="225583" cy="109144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1924970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334956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552088" y="3922207"/>
            <a:ext cx="6856" cy="2333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406316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0" name="Соединительная линия уступом 619"/>
          <p:cNvCxnSpPr>
            <a:stCxn id="582" idx="2"/>
            <a:endCxn id="608" idx="0"/>
          </p:cNvCxnSpPr>
          <p:nvPr/>
        </p:nvCxnSpPr>
        <p:spPr>
          <a:xfrm rot="5400000">
            <a:off x="14611209" y="2996235"/>
            <a:ext cx="218234" cy="5586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16200000" flipH="1">
            <a:off x="15167973" y="2998091"/>
            <a:ext cx="215779" cy="5524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2" name="Прямая со стрелкой 621"/>
          <p:cNvCxnSpPr>
            <a:stCxn id="608" idx="2"/>
            <a:endCxn id="612" idx="0"/>
          </p:cNvCxnSpPr>
          <p:nvPr/>
        </p:nvCxnSpPr>
        <p:spPr>
          <a:xfrm>
            <a:off x="14441015" y="3924662"/>
            <a:ext cx="1" cy="98845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454282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499963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4891178" y="4245345"/>
            <a:ext cx="217605" cy="11179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186591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233595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279570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5395366" y="2582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5462798" y="2852488"/>
            <a:ext cx="19932568"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019189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019175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670718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274270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065492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343764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451661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451661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505094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396863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563085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672303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288558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399048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617904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233254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378415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074443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351124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461162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515936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624293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563085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343356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435988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461162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571126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563085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343356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436397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544293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432814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488621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488726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542579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598386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378961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458918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513033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497977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229825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320455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389672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286794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175916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229825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238295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293734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276141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563085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652901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609401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609401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672303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617904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730714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672303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651354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736638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680439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737049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680439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682781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786139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674509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785933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785933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765171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897357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897357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843525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876840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772712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832249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1943673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617694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587515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13067947" y="3219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2028395" y="-10498606"/>
            <a:ext cx="209040" cy="274512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2587464" y="-9930543"/>
            <a:ext cx="218035" cy="2632409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3150185" y="-9372640"/>
            <a:ext cx="213217" cy="252034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19381328" y="10393048"/>
            <a:ext cx="250431"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427743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539536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651329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427743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207143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483935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596023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708541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368684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539625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600" dirty="0" smtClean="0"/>
              <a:t>(не выучен фокус на гонение масонов)</a:t>
            </a:r>
            <a:endParaRPr lang="ru-RU" sz="600" dirty="0"/>
          </a:p>
        </p:txBody>
      </p:sp>
      <p:sp>
        <p:nvSpPr>
          <p:cNvPr id="645" name="Прямоугольник 644"/>
          <p:cNvSpPr/>
          <p:nvPr/>
        </p:nvSpPr>
        <p:spPr>
          <a:xfrm>
            <a:off x="3596023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539536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651329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5163621" y="2699462"/>
            <a:ext cx="271883"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6281553" y="2699464"/>
            <a:ext cx="271883"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548582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492943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660780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604626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585852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5858527" y="3122488"/>
            <a:ext cx="2" cy="2667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474059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697645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804638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550893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3928060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299775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207143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207143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484474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432435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490532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160748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408344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768524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539654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585852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632258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368684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435032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717746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708541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714677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658224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104242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299396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318302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049763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161585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057299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112436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253459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253459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318149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296882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299775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872883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585852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3991502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3928177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3984547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3935656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3974376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096900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047679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077179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815803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3919199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757480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872671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539625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647329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647643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759306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430557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877619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820025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815803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3906339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878856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3927565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539856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628103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519419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585942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585942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463123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431727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410782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407620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519818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353576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693645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737257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320063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296806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463047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873353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759306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851948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3935453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03318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766358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879472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822816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318149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298483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410870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364466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049584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095900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431257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477573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355037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410540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206673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252989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298548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355431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297819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410411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364466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104170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539536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192055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521563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155501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179775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647329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575575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206653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431239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252969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477555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594068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02057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655838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104487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150486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163014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3985229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077152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020975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33698</TotalTime>
  <Words>4884</Words>
  <Application>Microsoft Office PowerPoint</Application>
  <PresentationFormat>Произвольный</PresentationFormat>
  <Paragraphs>328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2005</cp:revision>
  <dcterms:created xsi:type="dcterms:W3CDTF">2018-10-23T08:09:21Z</dcterms:created>
  <dcterms:modified xsi:type="dcterms:W3CDTF">2021-08-29T20:25:30Z</dcterms:modified>
</cp:coreProperties>
</file>