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74" autoAdjust="0"/>
  </p:normalViewPr>
  <p:slideViewPr>
    <p:cSldViewPr snapToGrid="0">
      <p:cViewPr>
        <p:scale>
          <a:sx n="50" d="100"/>
          <a:sy n="50" d="100"/>
        </p:scale>
        <p:origin x="-2784" y="-635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06.04.2023</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06.04.2023</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06.04.2023</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 name="Прямоугольник 191"/>
          <p:cNvSpPr/>
          <p:nvPr/>
        </p:nvSpPr>
        <p:spPr>
          <a:xfrm>
            <a:off x="8776791" y="252826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Увеличение действующей армии</a:t>
            </a:r>
            <a:endParaRPr lang="ru-RU" sz="500" dirty="0"/>
          </a:p>
        </p:txBody>
      </p:sp>
      <p:cxnSp>
        <p:nvCxnSpPr>
          <p:cNvPr id="223" name="Прямая соединительная линия 222"/>
          <p:cNvCxnSpPr>
            <a:cxnSpLocks/>
            <a:stCxn id="69" idx="3"/>
            <a:endCxn id="83" idx="1"/>
          </p:cNvCxnSpPr>
          <p:nvPr/>
        </p:nvCxnSpPr>
        <p:spPr>
          <a:xfrm>
            <a:off x="20264115" y="5633041"/>
            <a:ext cx="3254204"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569" name="Прямоугольник 568"/>
          <p:cNvSpPr/>
          <p:nvPr/>
        </p:nvSpPr>
        <p:spPr>
          <a:xfrm>
            <a:off x="11471942" y="19616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dirty="0"/>
              <a:t>95 фокусов</a:t>
            </a:r>
          </a:p>
        </p:txBody>
      </p:sp>
      <p:cxnSp>
        <p:nvCxnSpPr>
          <p:cNvPr id="592" name="Shape 248"/>
          <p:cNvCxnSpPr>
            <a:cxnSpLocks/>
            <a:stCxn id="22" idx="2"/>
            <a:endCxn id="17" idx="0"/>
          </p:cNvCxnSpPr>
          <p:nvPr/>
        </p:nvCxnSpPr>
        <p:spPr>
          <a:xfrm rot="16200000" flipH="1">
            <a:off x="6585339" y="31662522"/>
            <a:ext cx="353071" cy="1182405"/>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746" name="Прямоугольник 745">
            <a:extLst>
              <a:ext uri="{FF2B5EF4-FFF2-40B4-BE49-F238E27FC236}">
                <a16:creationId xmlns:a16="http://schemas.microsoft.com/office/drawing/2014/main" id="{5A5C35EB-BF83-444C-A337-D22BC58B37C6}"/>
              </a:ext>
            </a:extLst>
          </p:cNvPr>
          <p:cNvSpPr/>
          <p:nvPr/>
        </p:nvSpPr>
        <p:spPr>
          <a:xfrm>
            <a:off x="8776791" y="2386072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Национальный стрелковый резерв</a:t>
            </a:r>
            <a:endParaRPr lang="ru-RU" sz="800" dirty="0"/>
          </a:p>
        </p:txBody>
      </p:sp>
      <p:sp>
        <p:nvSpPr>
          <p:cNvPr id="749" name="Прямоугольник 748">
            <a:extLst>
              <a:ext uri="{FF2B5EF4-FFF2-40B4-BE49-F238E27FC236}">
                <a16:creationId xmlns:a16="http://schemas.microsoft.com/office/drawing/2014/main" id="{4D6886D0-A543-4D66-A88B-993D92E2F107}"/>
              </a:ext>
            </a:extLst>
          </p:cNvPr>
          <p:cNvSpPr/>
          <p:nvPr/>
        </p:nvSpPr>
        <p:spPr>
          <a:xfrm>
            <a:off x="10023603" y="2671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Призвать коммандос</a:t>
            </a:r>
            <a:endParaRPr lang="ru-RU" sz="500" dirty="0"/>
          </a:p>
        </p:txBody>
      </p:sp>
      <p:sp>
        <p:nvSpPr>
          <p:cNvPr id="17" name="Прямоугольник 16">
            <a:extLst>
              <a:ext uri="{FF2B5EF4-FFF2-40B4-BE49-F238E27FC236}">
                <a16:creationId xmlns:a16="http://schemas.microsoft.com/office/drawing/2014/main" id="{2A6F6301-CA97-4EB0-A44D-E7FF27A013B5}"/>
              </a:ext>
            </a:extLst>
          </p:cNvPr>
          <p:cNvSpPr/>
          <p:nvPr/>
        </p:nvSpPr>
        <p:spPr>
          <a:xfrm>
            <a:off x="6295118" y="324302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Разносторонняя тренировка</a:t>
            </a:r>
            <a:endParaRPr lang="ru-RU" sz="500" dirty="0"/>
          </a:p>
        </p:txBody>
      </p:sp>
      <p:sp>
        <p:nvSpPr>
          <p:cNvPr id="18" name="Прямоугольник 17">
            <a:extLst>
              <a:ext uri="{FF2B5EF4-FFF2-40B4-BE49-F238E27FC236}">
                <a16:creationId xmlns:a16="http://schemas.microsoft.com/office/drawing/2014/main" id="{221854E5-65A8-4BC0-9062-E1F29DFF7724}"/>
              </a:ext>
            </a:extLst>
          </p:cNvPr>
          <p:cNvSpPr/>
          <p:nvPr/>
        </p:nvSpPr>
        <p:spPr>
          <a:xfrm>
            <a:off x="8776791" y="324302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наших асов</a:t>
            </a:r>
            <a:endParaRPr lang="ru-RU" sz="500" dirty="0"/>
          </a:p>
        </p:txBody>
      </p:sp>
      <p:sp>
        <p:nvSpPr>
          <p:cNvPr id="19" name="Прямоугольник 18">
            <a:extLst>
              <a:ext uri="{FF2B5EF4-FFF2-40B4-BE49-F238E27FC236}">
                <a16:creationId xmlns:a16="http://schemas.microsoft.com/office/drawing/2014/main" id="{033C32B1-7FB5-4427-AC80-41EF0E3274D9}"/>
              </a:ext>
            </a:extLst>
          </p:cNvPr>
          <p:cNvSpPr/>
          <p:nvPr/>
        </p:nvSpPr>
        <p:spPr>
          <a:xfrm>
            <a:off x="7568157" y="3099498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Мобильное депо ВВС</a:t>
            </a:r>
            <a:endParaRPr lang="ru-RU" sz="500" dirty="0"/>
          </a:p>
        </p:txBody>
      </p:sp>
      <p:sp>
        <p:nvSpPr>
          <p:cNvPr id="20" name="Прямоугольник 19">
            <a:extLst>
              <a:ext uri="{FF2B5EF4-FFF2-40B4-BE49-F238E27FC236}">
                <a16:creationId xmlns:a16="http://schemas.microsoft.com/office/drawing/2014/main" id="{DE8DA818-D0A4-4747-B22E-8EA433779FBF}"/>
              </a:ext>
            </a:extLst>
          </p:cNvPr>
          <p:cNvSpPr/>
          <p:nvPr/>
        </p:nvSpPr>
        <p:spPr>
          <a:xfrm>
            <a:off x="7568157" y="295730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«Железное место»</a:t>
            </a:r>
            <a:endParaRPr lang="ru-RU" sz="500" dirty="0"/>
          </a:p>
        </p:txBody>
      </p:sp>
      <p:sp>
        <p:nvSpPr>
          <p:cNvPr id="21" name="Прямоугольник 20">
            <a:extLst>
              <a:ext uri="{FF2B5EF4-FFF2-40B4-BE49-F238E27FC236}">
                <a16:creationId xmlns:a16="http://schemas.microsoft.com/office/drawing/2014/main" id="{CC1F0354-3AC0-4BAF-B8BB-C910E7C4A5D6}"/>
              </a:ext>
            </a:extLst>
          </p:cNvPr>
          <p:cNvSpPr/>
          <p:nvPr/>
        </p:nvSpPr>
        <p:spPr>
          <a:xfrm>
            <a:off x="5112955" y="2957301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Аэропорт Порт-Элизабет(1936)</a:t>
            </a:r>
            <a:endParaRPr lang="ru-RU" sz="500" dirty="0"/>
          </a:p>
        </p:txBody>
      </p:sp>
      <p:sp>
        <p:nvSpPr>
          <p:cNvPr id="22" name="Прямоугольник 21">
            <a:extLst>
              <a:ext uri="{FF2B5EF4-FFF2-40B4-BE49-F238E27FC236}">
                <a16:creationId xmlns:a16="http://schemas.microsoft.com/office/drawing/2014/main" id="{626AB241-048C-4E7B-8C47-DD836E054087}"/>
              </a:ext>
            </a:extLst>
          </p:cNvPr>
          <p:cNvSpPr/>
          <p:nvPr/>
        </p:nvSpPr>
        <p:spPr>
          <a:xfrm>
            <a:off x="5112713" y="3099719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аэропорт Порт-Элизабет (1942)</a:t>
            </a:r>
            <a:endParaRPr lang="ru-RU" sz="500" dirty="0"/>
          </a:p>
        </p:txBody>
      </p:sp>
      <p:sp>
        <p:nvSpPr>
          <p:cNvPr id="23" name="Прямоугольник 22">
            <a:extLst>
              <a:ext uri="{FF2B5EF4-FFF2-40B4-BE49-F238E27FC236}">
                <a16:creationId xmlns:a16="http://schemas.microsoft.com/office/drawing/2014/main" id="{3E58D11B-FF28-4315-BCA2-A769980F1758}"/>
              </a:ext>
            </a:extLst>
          </p:cNvPr>
          <p:cNvSpPr/>
          <p:nvPr/>
        </p:nvSpPr>
        <p:spPr>
          <a:xfrm>
            <a:off x="1426416" y="252826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Расширение обучения в ЮАК (1939)</a:t>
            </a:r>
            <a:endParaRPr lang="ru-RU" sz="500" dirty="0"/>
          </a:p>
        </p:txBody>
      </p:sp>
      <p:sp>
        <p:nvSpPr>
          <p:cNvPr id="24" name="Прямоугольник 23">
            <a:extLst>
              <a:ext uri="{FF2B5EF4-FFF2-40B4-BE49-F238E27FC236}">
                <a16:creationId xmlns:a16="http://schemas.microsoft.com/office/drawing/2014/main" id="{35D89978-ED38-4BF1-8A1D-667372754781}"/>
              </a:ext>
            </a:extLst>
          </p:cNvPr>
          <p:cNvSpPr/>
          <p:nvPr/>
        </p:nvSpPr>
        <p:spPr>
          <a:xfrm>
            <a:off x="1429306" y="2671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армейские школы</a:t>
            </a:r>
            <a:endParaRPr lang="ru-RU" sz="500" dirty="0"/>
          </a:p>
        </p:txBody>
      </p:sp>
      <p:sp>
        <p:nvSpPr>
          <p:cNvPr id="25" name="Прямоугольник 24">
            <a:extLst>
              <a:ext uri="{FF2B5EF4-FFF2-40B4-BE49-F238E27FC236}">
                <a16:creationId xmlns:a16="http://schemas.microsoft.com/office/drawing/2014/main" id="{771F1D95-8056-47E0-8042-78976D883C77}"/>
              </a:ext>
            </a:extLst>
          </p:cNvPr>
          <p:cNvSpPr/>
          <p:nvPr/>
        </p:nvSpPr>
        <p:spPr>
          <a:xfrm>
            <a:off x="3860767" y="324302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80 Аэронавигационное училище (1946)</a:t>
            </a:r>
            <a:endParaRPr lang="ru-RU" sz="500" dirty="0"/>
          </a:p>
        </p:txBody>
      </p:sp>
      <p:sp>
        <p:nvSpPr>
          <p:cNvPr id="26" name="Прямоугольник 25">
            <a:extLst>
              <a:ext uri="{FF2B5EF4-FFF2-40B4-BE49-F238E27FC236}">
                <a16:creationId xmlns:a16="http://schemas.microsoft.com/office/drawing/2014/main" id="{9F9C69CF-CC3F-47D0-B213-FA599973B24B}"/>
              </a:ext>
            </a:extLst>
          </p:cNvPr>
          <p:cNvSpPr/>
          <p:nvPr/>
        </p:nvSpPr>
        <p:spPr>
          <a:xfrm>
            <a:off x="10122237" y="2258302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В октябре 1939 года контр-адмирал Гай Галифакс , отставной офицер Королевского флота, проживающий в Южной Африке, был назначен директором Военно-морской службы Южной Африки, позже переименованной в Силы обороны в море (SDF) в январе 1940 года </a:t>
            </a:r>
            <a:r>
              <a:rPr lang="en-US" sz="800" dirty="0"/>
              <a:t>https://en.wikipedia.org/wiki/Guy_Hallifax</a:t>
            </a:r>
            <a:endParaRPr lang="ru-RU" sz="100" dirty="0"/>
          </a:p>
        </p:txBody>
      </p:sp>
      <p:sp>
        <p:nvSpPr>
          <p:cNvPr id="28" name="Прямоугольник 27">
            <a:extLst>
              <a:ext uri="{FF2B5EF4-FFF2-40B4-BE49-F238E27FC236}">
                <a16:creationId xmlns:a16="http://schemas.microsoft.com/office/drawing/2014/main" id="{3D69AD52-26EA-4816-8BCF-6D9B1B889307}"/>
              </a:ext>
            </a:extLst>
          </p:cNvPr>
          <p:cNvSpPr/>
          <p:nvPr/>
        </p:nvSpPr>
        <p:spPr>
          <a:xfrm>
            <a:off x="201823" y="3099883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Переоборудование китобоев и траулеров (1939)</a:t>
            </a:r>
            <a:endParaRPr lang="ru-RU" sz="500" dirty="0"/>
          </a:p>
        </p:txBody>
      </p:sp>
      <p:sp>
        <p:nvSpPr>
          <p:cNvPr id="29" name="Прямоугольник 28">
            <a:extLst>
              <a:ext uri="{FF2B5EF4-FFF2-40B4-BE49-F238E27FC236}">
                <a16:creationId xmlns:a16="http://schemas.microsoft.com/office/drawing/2014/main" id="{792B2C5D-D74D-4FB3-8B78-C7BCC7046C90}"/>
              </a:ext>
            </a:extLst>
          </p:cNvPr>
          <p:cNvSpPr/>
          <p:nvPr/>
        </p:nvSpPr>
        <p:spPr>
          <a:xfrm>
            <a:off x="1426416" y="295674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Промышленная программа флота (1939)</a:t>
            </a:r>
            <a:endParaRPr lang="ru-RU" sz="500" dirty="0"/>
          </a:p>
        </p:txBody>
      </p:sp>
      <p:sp>
        <p:nvSpPr>
          <p:cNvPr id="30" name="Прямоугольник 29">
            <a:extLst>
              <a:ext uri="{FF2B5EF4-FFF2-40B4-BE49-F238E27FC236}">
                <a16:creationId xmlns:a16="http://schemas.microsoft.com/office/drawing/2014/main" id="{9EE84AD7-C133-4B21-8162-048600DC6053}"/>
              </a:ext>
            </a:extLst>
          </p:cNvPr>
          <p:cNvSpPr/>
          <p:nvPr/>
        </p:nvSpPr>
        <p:spPr>
          <a:xfrm>
            <a:off x="1426416" y="324302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военно-морские ведомства (1942)</a:t>
            </a:r>
            <a:endParaRPr lang="ru-RU" sz="500" dirty="0"/>
          </a:p>
        </p:txBody>
      </p:sp>
      <p:sp>
        <p:nvSpPr>
          <p:cNvPr id="31" name="Прямоугольник 30">
            <a:extLst>
              <a:ext uri="{FF2B5EF4-FFF2-40B4-BE49-F238E27FC236}">
                <a16:creationId xmlns:a16="http://schemas.microsoft.com/office/drawing/2014/main" id="{BAE0D071-9F16-46A2-A3C7-D4043769D316}"/>
              </a:ext>
            </a:extLst>
          </p:cNvPr>
          <p:cNvSpPr/>
          <p:nvPr/>
        </p:nvSpPr>
        <p:spPr>
          <a:xfrm>
            <a:off x="2657268" y="3100047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Расширение базы в </a:t>
            </a:r>
            <a:r>
              <a:rPr lang="ru-RU" sz="1400" dirty="0" err="1"/>
              <a:t>Саймонстауне</a:t>
            </a:r>
            <a:r>
              <a:rPr lang="ru-RU" sz="1400" dirty="0"/>
              <a:t> (ваниль)</a:t>
            </a:r>
          </a:p>
        </p:txBody>
      </p:sp>
      <p:sp>
        <p:nvSpPr>
          <p:cNvPr id="32" name="Прямоугольник 31">
            <a:extLst>
              <a:ext uri="{FF2B5EF4-FFF2-40B4-BE49-F238E27FC236}">
                <a16:creationId xmlns:a16="http://schemas.microsoft.com/office/drawing/2014/main" id="{3FA86464-4A7A-4479-B421-35E994E3C985}"/>
              </a:ext>
            </a:extLst>
          </p:cNvPr>
          <p:cNvSpPr/>
          <p:nvPr/>
        </p:nvSpPr>
        <p:spPr>
          <a:xfrm>
            <a:off x="10461092" y="2082664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Армия на старте в 5к</a:t>
            </a:r>
            <a:endParaRPr lang="ru-RU" sz="500" dirty="0"/>
          </a:p>
        </p:txBody>
      </p:sp>
      <p:sp>
        <p:nvSpPr>
          <p:cNvPr id="36" name="Прямоугольник 35">
            <a:extLst>
              <a:ext uri="{FF2B5EF4-FFF2-40B4-BE49-F238E27FC236}">
                <a16:creationId xmlns:a16="http://schemas.microsoft.com/office/drawing/2014/main" id="{1DE14A81-2776-4187-BF76-C4A0AB64650B}"/>
              </a:ext>
            </a:extLst>
          </p:cNvPr>
          <p:cNvSpPr/>
          <p:nvPr/>
        </p:nvSpPr>
        <p:spPr>
          <a:xfrm>
            <a:off x="7568158" y="2671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Туземный военный корпус</a:t>
            </a:r>
            <a:endParaRPr lang="ru-RU" sz="500" dirty="0"/>
          </a:p>
        </p:txBody>
      </p:sp>
      <p:sp>
        <p:nvSpPr>
          <p:cNvPr id="37" name="Прямоугольник 36">
            <a:extLst>
              <a:ext uri="{FF2B5EF4-FFF2-40B4-BE49-F238E27FC236}">
                <a16:creationId xmlns:a16="http://schemas.microsoft.com/office/drawing/2014/main" id="{FBD8229D-379D-4D52-BB0C-76E0E81CD826}"/>
              </a:ext>
            </a:extLst>
          </p:cNvPr>
          <p:cNvSpPr/>
          <p:nvPr/>
        </p:nvSpPr>
        <p:spPr>
          <a:xfrm>
            <a:off x="6491833" y="210071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200" dirty="0"/>
              <a:t>В начале 1940 года NEAS установил уровень набора в 8000 чернокожих солдат, но к 1941 году требования резко изменились, и NEAS рассчитывал на уровень 60 000 человек. [1] : 26 Вербовка закончилась в 1943 году, когда союзники одержали верх над силами Оси в Северной Африке, и потребность в этих типах войск уменьшилась. [1] : 26 Цифры различаются по окончательным уровням: 77 239 по оценке UDF и другие как высокие 80 479, которые могут включать новобранцев, которые были отклонены. [4] : 77 Цифры показывают, что самый высокий набор пришелся из Трансвааля: 52 037 человек, в основном из-за засухи в Северном Трансваале, 9 555 человек из Капской провинции, 7 366 человек из </a:t>
            </a:r>
            <a:r>
              <a:rPr lang="ru-RU" sz="200" dirty="0" err="1"/>
              <a:t>Натала</a:t>
            </a:r>
            <a:r>
              <a:rPr lang="ru-RU" sz="200" dirty="0"/>
              <a:t>, 4 522 человека из Оранжевого Свободного государства и 7 000 человек из Юго-Западной Африки. [4] : 77 Тридцать процентов новобранцев прибыли из городских районов Южной Африки, а остальные семьдесят процентов прибыли из сельской местности. [1] : 44Первоначальный набор осуществлялся с помощью плакатов и фильмов. Плакаты с вербовкой часто размещались в общественных местах, часто посещаемых чернокожими мужчинами. [1] : 27 Использовались также пропагандистские вербовочные фильмы, на которых были показаны новобранцы, проходящие обучение, с использованием передвижных </a:t>
            </a:r>
            <a:r>
              <a:rPr lang="ru-RU" sz="200" dirty="0" err="1"/>
              <a:t>кинофургонов</a:t>
            </a:r>
            <a:r>
              <a:rPr lang="ru-RU" sz="200" dirty="0"/>
              <a:t>, которые демонстрировали фильмы в черных районах страны. [1] : 27 Были предприняты попытки использовать уполномоченных по рождению для вербовки чернокожих, но они были скорее препятствием для процесса, поскольку большинство чернокожих с самого начала не доверяли им. [1] : 27. Частные компании пытались способствовать найму своих чернокожих сотрудников, но это не одобрялось белыми владельцами. [1] : 27Другой метод заключался в том,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 [1] : 29 Этот метод был открыт для злоупотреблений со стороны вождей при выборе того, кто должен идти, а также для мошеннических практик получения государственных денег с последующим отказом в предоставлении рекрутов. [1] : 31Были также вопросы, касающиеся восприятия войны и ожиданий их роли в Военном корпусе туземцев. Большинство сельских чернокожих мало понимали, что такое война в Европе, и некоторые потенциальные новобранцы ожидали, что их обучение будет включать изучение новой профессии, исключенной из законов о расовой занятости внутри страны. [1] : 38Низкая заработная плата также мешала найму. Как и в гражданской жизни, ставки заработной платы были основаны на расе, при этом чернокожие находились в самом низу шкалы, при этом базовая заработная плата в корпусе устанавливалась на уровне 1 шиллинга 6 пенсов в день для неженатых военнослужащих и тех, у кого есть иждивенцы, 2 шиллинга 3 пенса в отличие от основных белых солдат, которые платили по 5 шиллингов в день. [1] : 40 Высшим званием, которое могли получить черные войска, был сержант. [1] : 44 Другим препятствием был отказ низших белых чинов подчиняться приказам черного солдата более высокого ранга. [1] : 45 Это можно было бы преодолеть только в том случае, если бы белый офицер дал разрешение черному солдату. [1] : 38</a:t>
            </a:r>
            <a:endParaRPr lang="ru-RU" sz="100" dirty="0"/>
          </a:p>
        </p:txBody>
      </p:sp>
      <p:sp>
        <p:nvSpPr>
          <p:cNvPr id="38" name="Прямоугольник 37">
            <a:extLst>
              <a:ext uri="{FF2B5EF4-FFF2-40B4-BE49-F238E27FC236}">
                <a16:creationId xmlns:a16="http://schemas.microsoft.com/office/drawing/2014/main" id="{5577797A-63B1-4A4D-BF5F-CE7415CAF008}"/>
              </a:ext>
            </a:extLst>
          </p:cNvPr>
          <p:cNvSpPr/>
          <p:nvPr/>
        </p:nvSpPr>
        <p:spPr>
          <a:xfrm>
            <a:off x="1426416" y="2386072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региональных командований (1939)</a:t>
            </a:r>
            <a:endParaRPr lang="ru-RU" sz="500" dirty="0"/>
          </a:p>
        </p:txBody>
      </p:sp>
      <p:sp>
        <p:nvSpPr>
          <p:cNvPr id="39" name="Прямоугольник 38">
            <a:extLst>
              <a:ext uri="{FF2B5EF4-FFF2-40B4-BE49-F238E27FC236}">
                <a16:creationId xmlns:a16="http://schemas.microsoft.com/office/drawing/2014/main" id="{EC51DEA3-FD70-4670-A431-295D6B333808}"/>
              </a:ext>
            </a:extLst>
          </p:cNvPr>
          <p:cNvSpPr/>
          <p:nvPr/>
        </p:nvSpPr>
        <p:spPr>
          <a:xfrm>
            <a:off x="11867549" y="794808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Молодежная лига Африканского национального конгресса</a:t>
            </a:r>
            <a:endParaRPr lang="ru-RU" sz="500" dirty="0"/>
          </a:p>
        </p:txBody>
      </p:sp>
      <p:sp>
        <p:nvSpPr>
          <p:cNvPr id="40" name="Прямоугольник 39">
            <a:extLst>
              <a:ext uri="{FF2B5EF4-FFF2-40B4-BE49-F238E27FC236}">
                <a16:creationId xmlns:a16="http://schemas.microsoft.com/office/drawing/2014/main" id="{EA2CA77D-FB8E-4EA3-BD84-AEE2E9318B52}"/>
              </a:ext>
            </a:extLst>
          </p:cNvPr>
          <p:cNvSpPr/>
          <p:nvPr/>
        </p:nvSpPr>
        <p:spPr>
          <a:xfrm>
            <a:off x="5112713" y="2386072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выпуск боеприпасов на </a:t>
            </a:r>
            <a:r>
              <a:rPr lang="en-US" sz="1400" dirty="0"/>
              <a:t>Magazine Hill</a:t>
            </a:r>
            <a:r>
              <a:rPr lang="ru-RU" sz="1400" dirty="0"/>
              <a:t> (1938)</a:t>
            </a:r>
            <a:endParaRPr lang="ru-RU" sz="500" dirty="0"/>
          </a:p>
        </p:txBody>
      </p:sp>
      <p:sp>
        <p:nvSpPr>
          <p:cNvPr id="42" name="Прямоугольник 41">
            <a:extLst>
              <a:ext uri="{FF2B5EF4-FFF2-40B4-BE49-F238E27FC236}">
                <a16:creationId xmlns:a16="http://schemas.microsoft.com/office/drawing/2014/main" id="{BD556DD8-C967-42C9-9A2B-4B9E2DB3097F}"/>
              </a:ext>
            </a:extLst>
          </p:cNvPr>
          <p:cNvSpPr/>
          <p:nvPr/>
        </p:nvSpPr>
        <p:spPr>
          <a:xfrm>
            <a:off x="3798544" y="2670687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заводы для танковой техники (1942)</a:t>
            </a:r>
            <a:endParaRPr lang="ru-RU" sz="500" dirty="0"/>
          </a:p>
        </p:txBody>
      </p:sp>
      <p:sp>
        <p:nvSpPr>
          <p:cNvPr id="43" name="Прямоугольник 42">
            <a:extLst>
              <a:ext uri="{FF2B5EF4-FFF2-40B4-BE49-F238E27FC236}">
                <a16:creationId xmlns:a16="http://schemas.microsoft.com/office/drawing/2014/main" id="{645E2E65-98B9-4262-8BA0-E3EE832689F7}"/>
              </a:ext>
            </a:extLst>
          </p:cNvPr>
          <p:cNvSpPr/>
          <p:nvPr/>
        </p:nvSpPr>
        <p:spPr>
          <a:xfrm>
            <a:off x="2657268"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бронетехники (ваниль)</a:t>
            </a:r>
            <a:r>
              <a:rPr lang="ru-RU" sz="800" dirty="0"/>
              <a:t> (1942)</a:t>
            </a:r>
            <a:endParaRPr lang="ru-RU" sz="500" dirty="0"/>
          </a:p>
        </p:txBody>
      </p:sp>
      <p:cxnSp>
        <p:nvCxnSpPr>
          <p:cNvPr id="49" name="Shape 248">
            <a:extLst>
              <a:ext uri="{FF2B5EF4-FFF2-40B4-BE49-F238E27FC236}">
                <a16:creationId xmlns:a16="http://schemas.microsoft.com/office/drawing/2014/main" id="{BD5D228F-210F-458B-89AE-DDE88B49461D}"/>
              </a:ext>
            </a:extLst>
          </p:cNvPr>
          <p:cNvCxnSpPr>
            <a:cxnSpLocks/>
            <a:stCxn id="40" idx="2"/>
            <a:endCxn id="42" idx="0"/>
          </p:cNvCxnSpPr>
          <p:nvPr/>
        </p:nvCxnSpPr>
        <p:spPr>
          <a:xfrm rot="5400000">
            <a:off x="4630516" y="25166716"/>
            <a:ext cx="1766145" cy="1314169"/>
          </a:xfrm>
          <a:prstGeom prst="bentConnector3">
            <a:avLst>
              <a:gd name="adj1" fmla="val 847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2" name="Прямоугольник 51">
            <a:extLst>
              <a:ext uri="{FF2B5EF4-FFF2-40B4-BE49-F238E27FC236}">
                <a16:creationId xmlns:a16="http://schemas.microsoft.com/office/drawing/2014/main" id="{46EE00FE-646D-4C1F-A9C8-51C2B2622237}"/>
              </a:ext>
            </a:extLst>
          </p:cNvPr>
          <p:cNvSpPr/>
          <p:nvPr/>
        </p:nvSpPr>
        <p:spPr>
          <a:xfrm>
            <a:off x="5112713" y="252826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Улучшить патрон .303 (ваниль)</a:t>
            </a:r>
            <a:endParaRPr lang="ru-RU" sz="500" dirty="0"/>
          </a:p>
        </p:txBody>
      </p:sp>
      <p:cxnSp>
        <p:nvCxnSpPr>
          <p:cNvPr id="55" name="Shape 248">
            <a:extLst>
              <a:ext uri="{FF2B5EF4-FFF2-40B4-BE49-F238E27FC236}">
                <a16:creationId xmlns:a16="http://schemas.microsoft.com/office/drawing/2014/main" id="{E7E90FE1-73EE-4AA8-B507-2A9427ABD363}"/>
              </a:ext>
            </a:extLst>
          </p:cNvPr>
          <p:cNvCxnSpPr>
            <a:cxnSpLocks/>
            <a:stCxn id="40" idx="2"/>
            <a:endCxn id="52" idx="0"/>
          </p:cNvCxnSpPr>
          <p:nvPr/>
        </p:nvCxnSpPr>
        <p:spPr>
          <a:xfrm rot="5400000">
            <a:off x="5999687" y="25111713"/>
            <a:ext cx="34197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8" name="Прямоугольник 57">
            <a:extLst>
              <a:ext uri="{FF2B5EF4-FFF2-40B4-BE49-F238E27FC236}">
                <a16:creationId xmlns:a16="http://schemas.microsoft.com/office/drawing/2014/main" id="{BEA30B09-C375-448F-862A-864DB922DE93}"/>
              </a:ext>
            </a:extLst>
          </p:cNvPr>
          <p:cNvSpPr/>
          <p:nvPr/>
        </p:nvSpPr>
        <p:spPr>
          <a:xfrm>
            <a:off x="5112713"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Фабрика </a:t>
            </a:r>
            <a:r>
              <a:rPr lang="ru-RU" sz="1400" dirty="0" err="1"/>
              <a:t>Ленц</a:t>
            </a:r>
            <a:r>
              <a:rPr lang="ru-RU" sz="1400" dirty="0"/>
              <a:t> </a:t>
            </a:r>
            <a:r>
              <a:rPr lang="ru-RU" sz="1400" dirty="0" err="1"/>
              <a:t>Бобм</a:t>
            </a:r>
            <a:r>
              <a:rPr lang="ru-RU" sz="1400" dirty="0"/>
              <a:t> (дорога)</a:t>
            </a:r>
            <a:endParaRPr lang="ru-RU" sz="500" dirty="0"/>
          </a:p>
        </p:txBody>
      </p:sp>
      <p:cxnSp>
        <p:nvCxnSpPr>
          <p:cNvPr id="61" name="Прямая со стрелкой 60">
            <a:extLst>
              <a:ext uri="{FF2B5EF4-FFF2-40B4-BE49-F238E27FC236}">
                <a16:creationId xmlns:a16="http://schemas.microsoft.com/office/drawing/2014/main" id="{CCA94CF1-3EF1-4DC8-8583-E856FE0E7B60}"/>
              </a:ext>
            </a:extLst>
          </p:cNvPr>
          <p:cNvCxnSpPr>
            <a:cxnSpLocks/>
            <a:stCxn id="52" idx="2"/>
            <a:endCxn id="58" idx="0"/>
          </p:cNvCxnSpPr>
          <p:nvPr/>
        </p:nvCxnSpPr>
        <p:spPr>
          <a:xfrm>
            <a:off x="6170672" y="26362698"/>
            <a:ext cx="0" cy="17861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4" name="Прямая со стрелкой 63">
            <a:extLst>
              <a:ext uri="{FF2B5EF4-FFF2-40B4-BE49-F238E27FC236}">
                <a16:creationId xmlns:a16="http://schemas.microsoft.com/office/drawing/2014/main" id="{E4E35A0E-E65F-407D-AB83-AA088EBABEBC}"/>
              </a:ext>
            </a:extLst>
          </p:cNvPr>
          <p:cNvCxnSpPr>
            <a:cxnSpLocks/>
            <a:stCxn id="746" idx="2"/>
            <a:endCxn id="192" idx="0"/>
          </p:cNvCxnSpPr>
          <p:nvPr/>
        </p:nvCxnSpPr>
        <p:spPr>
          <a:xfrm>
            <a:off x="9834750" y="24940728"/>
            <a:ext cx="0" cy="3419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7" name="Shape 248">
            <a:extLst>
              <a:ext uri="{FF2B5EF4-FFF2-40B4-BE49-F238E27FC236}">
                <a16:creationId xmlns:a16="http://schemas.microsoft.com/office/drawing/2014/main" id="{5D4BE53E-DF5C-4E66-B1E7-1885D3B286F1}"/>
              </a:ext>
            </a:extLst>
          </p:cNvPr>
          <p:cNvCxnSpPr>
            <a:cxnSpLocks/>
            <a:stCxn id="192" idx="2"/>
            <a:endCxn id="36" idx="0"/>
          </p:cNvCxnSpPr>
          <p:nvPr/>
        </p:nvCxnSpPr>
        <p:spPr>
          <a:xfrm rot="5400000">
            <a:off x="9053899" y="25934917"/>
            <a:ext cx="353070" cy="120863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hape 248">
            <a:extLst>
              <a:ext uri="{FF2B5EF4-FFF2-40B4-BE49-F238E27FC236}">
                <a16:creationId xmlns:a16="http://schemas.microsoft.com/office/drawing/2014/main" id="{55A42631-74CA-4086-8355-0D18574FCB06}"/>
              </a:ext>
            </a:extLst>
          </p:cNvPr>
          <p:cNvCxnSpPr>
            <a:cxnSpLocks/>
            <a:stCxn id="192" idx="2"/>
            <a:endCxn id="749" idx="0"/>
          </p:cNvCxnSpPr>
          <p:nvPr/>
        </p:nvCxnSpPr>
        <p:spPr>
          <a:xfrm rot="16200000" flipH="1">
            <a:off x="10281621" y="25915827"/>
            <a:ext cx="353070" cy="124681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3" name="Прямоугольник 72">
            <a:extLst>
              <a:ext uri="{FF2B5EF4-FFF2-40B4-BE49-F238E27FC236}">
                <a16:creationId xmlns:a16="http://schemas.microsoft.com/office/drawing/2014/main" id="{28846087-0D11-4C41-98D5-FF64F01C8EED}"/>
              </a:ext>
            </a:extLst>
          </p:cNvPr>
          <p:cNvSpPr/>
          <p:nvPr/>
        </p:nvSpPr>
        <p:spPr>
          <a:xfrm>
            <a:off x="7568157" y="2813773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Служба тылового обеспечения </a:t>
            </a:r>
            <a:r>
              <a:rPr lang="en-US" sz="1400" dirty="0"/>
              <a:t>Q</a:t>
            </a:r>
            <a:endParaRPr lang="ru-RU" sz="500" dirty="0"/>
          </a:p>
        </p:txBody>
      </p:sp>
      <p:cxnSp>
        <p:nvCxnSpPr>
          <p:cNvPr id="74" name="Прямая со стрелкой 73">
            <a:extLst>
              <a:ext uri="{FF2B5EF4-FFF2-40B4-BE49-F238E27FC236}">
                <a16:creationId xmlns:a16="http://schemas.microsoft.com/office/drawing/2014/main" id="{76BD4381-1AF6-47C0-9685-3C3F816BB149}"/>
              </a:ext>
            </a:extLst>
          </p:cNvPr>
          <p:cNvCxnSpPr>
            <a:cxnSpLocks/>
            <a:stCxn id="36" idx="2"/>
            <a:endCxn id="73" idx="0"/>
          </p:cNvCxnSpPr>
          <p:nvPr/>
        </p:nvCxnSpPr>
        <p:spPr>
          <a:xfrm flipH="1">
            <a:off x="8626116" y="27795768"/>
            <a:ext cx="1" cy="34197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Прямоугольник 76">
            <a:extLst>
              <a:ext uri="{FF2B5EF4-FFF2-40B4-BE49-F238E27FC236}">
                <a16:creationId xmlns:a16="http://schemas.microsoft.com/office/drawing/2014/main" id="{25EF6ECF-6406-4EAA-9FFF-5F8B11AAFEEA}"/>
              </a:ext>
            </a:extLst>
          </p:cNvPr>
          <p:cNvSpPr/>
          <p:nvPr/>
        </p:nvSpPr>
        <p:spPr>
          <a:xfrm>
            <a:off x="10021901"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Подготовка в джунглях и пустыни</a:t>
            </a:r>
            <a:endParaRPr lang="ru-RU" sz="500" dirty="0"/>
          </a:p>
        </p:txBody>
      </p:sp>
      <p:cxnSp>
        <p:nvCxnSpPr>
          <p:cNvPr id="78" name="Прямая со стрелкой 77">
            <a:extLst>
              <a:ext uri="{FF2B5EF4-FFF2-40B4-BE49-F238E27FC236}">
                <a16:creationId xmlns:a16="http://schemas.microsoft.com/office/drawing/2014/main" id="{6E9786A6-51F2-4C7F-A2C6-9E3184A50EA9}"/>
              </a:ext>
            </a:extLst>
          </p:cNvPr>
          <p:cNvCxnSpPr>
            <a:cxnSpLocks/>
            <a:stCxn id="20" idx="2"/>
            <a:endCxn id="19" idx="0"/>
          </p:cNvCxnSpPr>
          <p:nvPr/>
        </p:nvCxnSpPr>
        <p:spPr>
          <a:xfrm>
            <a:off x="8626116" y="30653014"/>
            <a:ext cx="0" cy="34197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Прямая со стрелкой 80">
            <a:extLst>
              <a:ext uri="{FF2B5EF4-FFF2-40B4-BE49-F238E27FC236}">
                <a16:creationId xmlns:a16="http://schemas.microsoft.com/office/drawing/2014/main" id="{4803635F-708D-4CBC-A897-0D61B6AA5CE6}"/>
              </a:ext>
            </a:extLst>
          </p:cNvPr>
          <p:cNvCxnSpPr>
            <a:cxnSpLocks/>
            <a:stCxn id="21" idx="2"/>
            <a:endCxn id="22" idx="0"/>
          </p:cNvCxnSpPr>
          <p:nvPr/>
        </p:nvCxnSpPr>
        <p:spPr>
          <a:xfrm flipH="1">
            <a:off x="6170672" y="30653014"/>
            <a:ext cx="242" cy="34417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Shape 248">
            <a:extLst>
              <a:ext uri="{FF2B5EF4-FFF2-40B4-BE49-F238E27FC236}">
                <a16:creationId xmlns:a16="http://schemas.microsoft.com/office/drawing/2014/main" id="{700C8A12-2D4F-49EA-86E1-78C48BA648F3}"/>
              </a:ext>
            </a:extLst>
          </p:cNvPr>
          <p:cNvCxnSpPr>
            <a:cxnSpLocks/>
            <a:stCxn id="29" idx="2"/>
            <a:endCxn id="28" idx="0"/>
          </p:cNvCxnSpPr>
          <p:nvPr/>
        </p:nvCxnSpPr>
        <p:spPr>
          <a:xfrm rot="5400000">
            <a:off x="1696364" y="30210820"/>
            <a:ext cx="351430" cy="12245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Shape 248">
            <a:extLst>
              <a:ext uri="{FF2B5EF4-FFF2-40B4-BE49-F238E27FC236}">
                <a16:creationId xmlns:a16="http://schemas.microsoft.com/office/drawing/2014/main" id="{59BFC179-4040-42B9-B9FD-CEBEB4F660EA}"/>
              </a:ext>
            </a:extLst>
          </p:cNvPr>
          <p:cNvCxnSpPr>
            <a:cxnSpLocks/>
            <a:stCxn id="29" idx="2"/>
            <a:endCxn id="31" idx="0"/>
          </p:cNvCxnSpPr>
          <p:nvPr/>
        </p:nvCxnSpPr>
        <p:spPr>
          <a:xfrm rot="16200000" flipH="1">
            <a:off x="2923267" y="30208509"/>
            <a:ext cx="353069" cy="12308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0" name="Shape 248">
            <a:extLst>
              <a:ext uri="{FF2B5EF4-FFF2-40B4-BE49-F238E27FC236}">
                <a16:creationId xmlns:a16="http://schemas.microsoft.com/office/drawing/2014/main" id="{62AA7CF6-F06B-4A00-B8C6-DA4C8C112830}"/>
              </a:ext>
            </a:extLst>
          </p:cNvPr>
          <p:cNvCxnSpPr>
            <a:cxnSpLocks/>
            <a:stCxn id="28" idx="2"/>
            <a:endCxn id="30" idx="0"/>
          </p:cNvCxnSpPr>
          <p:nvPr/>
        </p:nvCxnSpPr>
        <p:spPr>
          <a:xfrm rot="16200000" flipH="1">
            <a:off x="1696363" y="31642249"/>
            <a:ext cx="351430" cy="122459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3" name="Shape 248">
            <a:extLst>
              <a:ext uri="{FF2B5EF4-FFF2-40B4-BE49-F238E27FC236}">
                <a16:creationId xmlns:a16="http://schemas.microsoft.com/office/drawing/2014/main" id="{1E71622C-0B52-40C2-B2A7-7C300CBE6EA7}"/>
              </a:ext>
            </a:extLst>
          </p:cNvPr>
          <p:cNvCxnSpPr>
            <a:cxnSpLocks/>
            <a:stCxn id="31" idx="2"/>
            <a:endCxn id="30" idx="0"/>
          </p:cNvCxnSpPr>
          <p:nvPr/>
        </p:nvCxnSpPr>
        <p:spPr>
          <a:xfrm rot="5400000">
            <a:off x="2924906" y="31639939"/>
            <a:ext cx="349791" cy="12308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6" name="Shape 248">
            <a:extLst>
              <a:ext uri="{FF2B5EF4-FFF2-40B4-BE49-F238E27FC236}">
                <a16:creationId xmlns:a16="http://schemas.microsoft.com/office/drawing/2014/main" id="{678CE35A-0F37-49CD-B54A-CAFFF9D4A1F6}"/>
              </a:ext>
            </a:extLst>
          </p:cNvPr>
          <p:cNvCxnSpPr>
            <a:cxnSpLocks/>
            <a:stCxn id="31" idx="2"/>
            <a:endCxn id="25" idx="0"/>
          </p:cNvCxnSpPr>
          <p:nvPr/>
        </p:nvCxnSpPr>
        <p:spPr>
          <a:xfrm rot="16200000" flipH="1">
            <a:off x="4142081" y="31653615"/>
            <a:ext cx="349791" cy="12034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9" name="Shape 248">
            <a:extLst>
              <a:ext uri="{FF2B5EF4-FFF2-40B4-BE49-F238E27FC236}">
                <a16:creationId xmlns:a16="http://schemas.microsoft.com/office/drawing/2014/main" id="{E6261722-3108-462A-B217-3F7FD3B0DDFB}"/>
              </a:ext>
            </a:extLst>
          </p:cNvPr>
          <p:cNvCxnSpPr>
            <a:cxnSpLocks/>
            <a:stCxn id="22" idx="2"/>
            <a:endCxn id="25" idx="0"/>
          </p:cNvCxnSpPr>
          <p:nvPr/>
        </p:nvCxnSpPr>
        <p:spPr>
          <a:xfrm rot="5400000">
            <a:off x="5368164" y="31627752"/>
            <a:ext cx="353071" cy="12519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2" name="Shape 248">
            <a:extLst>
              <a:ext uri="{FF2B5EF4-FFF2-40B4-BE49-F238E27FC236}">
                <a16:creationId xmlns:a16="http://schemas.microsoft.com/office/drawing/2014/main" id="{FD5E7D5A-F053-4AE5-BA18-1275C8A6FF31}"/>
              </a:ext>
            </a:extLst>
          </p:cNvPr>
          <p:cNvCxnSpPr>
            <a:cxnSpLocks/>
            <a:stCxn id="19" idx="2"/>
            <a:endCxn id="18" idx="0"/>
          </p:cNvCxnSpPr>
          <p:nvPr/>
        </p:nvCxnSpPr>
        <p:spPr>
          <a:xfrm rot="16200000" flipH="1">
            <a:off x="9052796" y="31648306"/>
            <a:ext cx="355275" cy="12086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hape 248">
            <a:extLst>
              <a:ext uri="{FF2B5EF4-FFF2-40B4-BE49-F238E27FC236}">
                <a16:creationId xmlns:a16="http://schemas.microsoft.com/office/drawing/2014/main" id="{FE9E9FAE-0CA2-4071-8287-52722FDADD22}"/>
              </a:ext>
            </a:extLst>
          </p:cNvPr>
          <p:cNvCxnSpPr>
            <a:cxnSpLocks/>
            <a:stCxn id="19" idx="2"/>
            <a:endCxn id="17" idx="0"/>
          </p:cNvCxnSpPr>
          <p:nvPr/>
        </p:nvCxnSpPr>
        <p:spPr>
          <a:xfrm rot="5400000">
            <a:off x="7811960" y="31616104"/>
            <a:ext cx="355275" cy="12730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110" name="Прямоугольник 109">
            <a:extLst>
              <a:ext uri="{FF2B5EF4-FFF2-40B4-BE49-F238E27FC236}">
                <a16:creationId xmlns:a16="http://schemas.microsoft.com/office/drawing/2014/main" id="{AF761871-6C13-4546-83B1-02B3391D9F15}"/>
              </a:ext>
            </a:extLst>
          </p:cNvPr>
          <p:cNvSpPr/>
          <p:nvPr/>
        </p:nvSpPr>
        <p:spPr>
          <a:xfrm>
            <a:off x="2657268" y="33860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Военно-морская база Дурбан (1946)</a:t>
            </a:r>
          </a:p>
        </p:txBody>
      </p:sp>
      <p:sp>
        <p:nvSpPr>
          <p:cNvPr id="111" name="Прямоугольник 110">
            <a:extLst>
              <a:ext uri="{FF2B5EF4-FFF2-40B4-BE49-F238E27FC236}">
                <a16:creationId xmlns:a16="http://schemas.microsoft.com/office/drawing/2014/main" id="{D2CDA8C3-CF75-4C72-93E9-E8DBACEC6530}"/>
              </a:ext>
            </a:extLst>
          </p:cNvPr>
          <p:cNvSpPr/>
          <p:nvPr/>
        </p:nvSpPr>
        <p:spPr>
          <a:xfrm>
            <a:off x="197966" y="338600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Силы морской обороны (ваниль, но против конвоев, 1940)</a:t>
            </a:r>
            <a:endParaRPr lang="ru-RU" sz="500" dirty="0"/>
          </a:p>
        </p:txBody>
      </p:sp>
      <p:cxnSp>
        <p:nvCxnSpPr>
          <p:cNvPr id="112" name="Прямая со стрелкой 111">
            <a:extLst>
              <a:ext uri="{FF2B5EF4-FFF2-40B4-BE49-F238E27FC236}">
                <a16:creationId xmlns:a16="http://schemas.microsoft.com/office/drawing/2014/main" id="{F58F84DE-E9C4-4BD7-8748-A78C2F6FD8BF}"/>
              </a:ext>
            </a:extLst>
          </p:cNvPr>
          <p:cNvCxnSpPr>
            <a:cxnSpLocks/>
            <a:stCxn id="28" idx="2"/>
            <a:endCxn id="111" idx="0"/>
          </p:cNvCxnSpPr>
          <p:nvPr/>
        </p:nvCxnSpPr>
        <p:spPr>
          <a:xfrm flipH="1">
            <a:off x="1255925" y="32078831"/>
            <a:ext cx="3857" cy="178122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5" name="Прямая со стрелкой 114">
            <a:extLst>
              <a:ext uri="{FF2B5EF4-FFF2-40B4-BE49-F238E27FC236}">
                <a16:creationId xmlns:a16="http://schemas.microsoft.com/office/drawing/2014/main" id="{B1276E7E-09F3-4F48-83F0-61AD6A00A2DC}"/>
              </a:ext>
            </a:extLst>
          </p:cNvPr>
          <p:cNvCxnSpPr>
            <a:cxnSpLocks/>
            <a:stCxn id="31" idx="2"/>
            <a:endCxn id="110" idx="0"/>
          </p:cNvCxnSpPr>
          <p:nvPr/>
        </p:nvCxnSpPr>
        <p:spPr>
          <a:xfrm>
            <a:off x="3715227" y="32080470"/>
            <a:ext cx="0" cy="177958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8" name="Прямоугольник 117">
            <a:extLst>
              <a:ext uri="{FF2B5EF4-FFF2-40B4-BE49-F238E27FC236}">
                <a16:creationId xmlns:a16="http://schemas.microsoft.com/office/drawing/2014/main" id="{B9B0CFE7-80AC-4244-B88C-C62FC2E3D2AD}"/>
              </a:ext>
            </a:extLst>
          </p:cNvPr>
          <p:cNvSpPr/>
          <p:nvPr/>
        </p:nvSpPr>
        <p:spPr>
          <a:xfrm>
            <a:off x="7568157" y="3386427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Довести «кэб-</a:t>
            </a:r>
            <a:r>
              <a:rPr lang="ru-RU" sz="1400" dirty="0" err="1"/>
              <a:t>рэнк</a:t>
            </a:r>
            <a:r>
              <a:rPr lang="ru-RU" sz="1400" dirty="0"/>
              <a:t>» до совершенства(ваниль)</a:t>
            </a:r>
            <a:endParaRPr lang="ru-RU" sz="500" dirty="0"/>
          </a:p>
        </p:txBody>
      </p:sp>
      <p:cxnSp>
        <p:nvCxnSpPr>
          <p:cNvPr id="122" name="Прямая со стрелкой 121">
            <a:extLst>
              <a:ext uri="{FF2B5EF4-FFF2-40B4-BE49-F238E27FC236}">
                <a16:creationId xmlns:a16="http://schemas.microsoft.com/office/drawing/2014/main" id="{AFFC3425-EE6E-4A23-8273-1B43F1F5FFD8}"/>
              </a:ext>
            </a:extLst>
          </p:cNvPr>
          <p:cNvCxnSpPr>
            <a:cxnSpLocks/>
            <a:stCxn id="749" idx="2"/>
            <a:endCxn id="77" idx="0"/>
          </p:cNvCxnSpPr>
          <p:nvPr/>
        </p:nvCxnSpPr>
        <p:spPr>
          <a:xfrm flipH="1">
            <a:off x="11079860" y="27795768"/>
            <a:ext cx="1702" cy="35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7" name="Shape 248">
            <a:extLst>
              <a:ext uri="{FF2B5EF4-FFF2-40B4-BE49-F238E27FC236}">
                <a16:creationId xmlns:a16="http://schemas.microsoft.com/office/drawing/2014/main" id="{1281530A-C1F3-48DD-BF88-2B748908877C}"/>
              </a:ext>
            </a:extLst>
          </p:cNvPr>
          <p:cNvCxnSpPr>
            <a:cxnSpLocks/>
            <a:stCxn id="17" idx="2"/>
            <a:endCxn id="118" idx="0"/>
          </p:cNvCxnSpPr>
          <p:nvPr/>
        </p:nvCxnSpPr>
        <p:spPr>
          <a:xfrm rot="16200000" flipH="1">
            <a:off x="7812590" y="33050747"/>
            <a:ext cx="354012" cy="12730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0" name="Shape 248">
            <a:extLst>
              <a:ext uri="{FF2B5EF4-FFF2-40B4-BE49-F238E27FC236}">
                <a16:creationId xmlns:a16="http://schemas.microsoft.com/office/drawing/2014/main" id="{5BC99ECC-6DFA-4AF9-A537-86299940BCE8}"/>
              </a:ext>
            </a:extLst>
          </p:cNvPr>
          <p:cNvCxnSpPr>
            <a:cxnSpLocks/>
            <a:stCxn id="18" idx="2"/>
            <a:endCxn id="118" idx="0"/>
          </p:cNvCxnSpPr>
          <p:nvPr/>
        </p:nvCxnSpPr>
        <p:spPr>
          <a:xfrm rot="5400000">
            <a:off x="9053427" y="33082950"/>
            <a:ext cx="354012" cy="120863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1" name="Прямая со стрелкой 70">
            <a:extLst>
              <a:ext uri="{FF2B5EF4-FFF2-40B4-BE49-F238E27FC236}">
                <a16:creationId xmlns:a16="http://schemas.microsoft.com/office/drawing/2014/main" id="{5D611DF3-BAD3-4686-8234-9390823E265F}"/>
              </a:ext>
            </a:extLst>
          </p:cNvPr>
          <p:cNvCxnSpPr>
            <a:cxnSpLocks/>
            <a:stCxn id="38" idx="2"/>
            <a:endCxn id="23" idx="0"/>
          </p:cNvCxnSpPr>
          <p:nvPr/>
        </p:nvCxnSpPr>
        <p:spPr>
          <a:xfrm>
            <a:off x="2484375" y="24940728"/>
            <a:ext cx="0" cy="3419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2" name="Shape 248">
            <a:extLst>
              <a:ext uri="{FF2B5EF4-FFF2-40B4-BE49-F238E27FC236}">
                <a16:creationId xmlns:a16="http://schemas.microsoft.com/office/drawing/2014/main" id="{09A8D863-1F84-47A3-B5DC-A2A2F04B9107}"/>
              </a:ext>
            </a:extLst>
          </p:cNvPr>
          <p:cNvCxnSpPr>
            <a:cxnSpLocks/>
            <a:stCxn id="42" idx="2"/>
            <a:endCxn id="43" idx="0"/>
          </p:cNvCxnSpPr>
          <p:nvPr/>
        </p:nvCxnSpPr>
        <p:spPr>
          <a:xfrm rot="5400000">
            <a:off x="4104883" y="27397217"/>
            <a:ext cx="361965" cy="11412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7" name="Прямая со стрелкой 96">
            <a:extLst>
              <a:ext uri="{FF2B5EF4-FFF2-40B4-BE49-F238E27FC236}">
                <a16:creationId xmlns:a16="http://schemas.microsoft.com/office/drawing/2014/main" id="{6AE319B6-0D5D-4CAD-8389-B4F846942362}"/>
              </a:ext>
            </a:extLst>
          </p:cNvPr>
          <p:cNvCxnSpPr>
            <a:cxnSpLocks/>
            <a:stCxn id="23" idx="2"/>
            <a:endCxn id="24" idx="0"/>
          </p:cNvCxnSpPr>
          <p:nvPr/>
        </p:nvCxnSpPr>
        <p:spPr>
          <a:xfrm>
            <a:off x="2484375" y="26362698"/>
            <a:ext cx="2890" cy="35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65" name="Прямоугольник 64">
            <a:extLst>
              <a:ext uri="{FF2B5EF4-FFF2-40B4-BE49-F238E27FC236}">
                <a16:creationId xmlns:a16="http://schemas.microsoft.com/office/drawing/2014/main" id="{D5C4CE5D-E228-4302-A40B-45607257F566}"/>
              </a:ext>
            </a:extLst>
          </p:cNvPr>
          <p:cNvSpPr/>
          <p:nvPr/>
        </p:nvSpPr>
        <p:spPr>
          <a:xfrm>
            <a:off x="31377474" y="79519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Совет неевропейских профсоюзов </a:t>
            </a:r>
            <a:r>
              <a:rPr lang="ru-RU" sz="500" dirty="0"/>
              <a:t>(Совет неевропейских профсоюзов (CNETU) был национальной федерацией профсоюзов , объединяющей профсоюзы, представляющие чернокожих рабочих в Южной Африке.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 связанного с Максом Гордоном .)</a:t>
            </a:r>
            <a:endParaRPr lang="ru-RU" sz="800" dirty="0"/>
          </a:p>
        </p:txBody>
      </p:sp>
      <p:sp>
        <p:nvSpPr>
          <p:cNvPr id="66" name="Прямоугольник 65">
            <a:extLst>
              <a:ext uri="{FF2B5EF4-FFF2-40B4-BE49-F238E27FC236}">
                <a16:creationId xmlns:a16="http://schemas.microsoft.com/office/drawing/2014/main" id="{9814D52B-042A-4826-B9FB-5E23E9DC90C4}"/>
              </a:ext>
            </a:extLst>
          </p:cNvPr>
          <p:cNvSpPr/>
          <p:nvPr/>
        </p:nvSpPr>
        <p:spPr>
          <a:xfrm>
            <a:off x="28692326" y="795198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Власть большинства </a:t>
            </a:r>
            <a:r>
              <a:rPr lang="ru-RU" sz="800" dirty="0"/>
              <a:t>(</a:t>
            </a:r>
            <a:r>
              <a:rPr lang="ru-RU" sz="800" dirty="0" err="1"/>
              <a:t>Котане</a:t>
            </a:r>
            <a:r>
              <a:rPr lang="ru-RU" sz="800" dirty="0"/>
              <a:t> был уважаемым участником борьбы за власть большинства в Южной Африке даже среди некоммунистических лидеров. Уолтер </a:t>
            </a:r>
            <a:r>
              <a:rPr lang="ru-RU" sz="800" dirty="0" err="1"/>
              <a:t>Сисулу</a:t>
            </a:r>
            <a:r>
              <a:rPr lang="ru-RU" sz="800" dirty="0"/>
              <a:t> назвал его «гигантом борьбы» из-за его логического и недогматического подхода.)</a:t>
            </a:r>
          </a:p>
        </p:txBody>
      </p:sp>
      <p:sp>
        <p:nvSpPr>
          <p:cNvPr id="69" name="Прямоугольник 68">
            <a:extLst>
              <a:ext uri="{FF2B5EF4-FFF2-40B4-BE49-F238E27FC236}">
                <a16:creationId xmlns:a16="http://schemas.microsoft.com/office/drawing/2014/main" id="{D1E21AE8-FED8-415A-84BE-CECD9BE7D909}"/>
              </a:ext>
            </a:extLst>
          </p:cNvPr>
          <p:cNvSpPr/>
          <p:nvPr/>
        </p:nvSpPr>
        <p:spPr>
          <a:xfrm>
            <a:off x="18148197" y="509304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Хартию Свободы</a:t>
            </a:r>
            <a:endParaRPr lang="ru-RU" sz="800" dirty="0"/>
          </a:p>
        </p:txBody>
      </p:sp>
      <p:sp>
        <p:nvSpPr>
          <p:cNvPr id="72" name="Прямоугольник 71">
            <a:extLst>
              <a:ext uri="{FF2B5EF4-FFF2-40B4-BE49-F238E27FC236}">
                <a16:creationId xmlns:a16="http://schemas.microsoft.com/office/drawing/2014/main" id="{14B8D6D2-BD66-475B-9C06-BBE1A67FBAA6}"/>
              </a:ext>
            </a:extLst>
          </p:cNvPr>
          <p:cNvSpPr/>
          <p:nvPr/>
        </p:nvSpPr>
        <p:spPr>
          <a:xfrm>
            <a:off x="29409540" y="26542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1940 г.</a:t>
            </a:r>
            <a:br>
              <a:rPr lang="ru-RU" sz="700" dirty="0"/>
            </a:br>
            <a:r>
              <a:rPr lang="ru-RU" sz="1200" dirty="0"/>
              <a:t>22 июня у </a:t>
            </a:r>
            <a:r>
              <a:rPr lang="ru-RU" sz="1200" dirty="0" err="1"/>
              <a:t>Котане</a:t>
            </a:r>
            <a:r>
              <a:rPr lang="ru-RU" sz="1200" dirty="0"/>
              <a:t> и его жены Софи рождается первенец по имени Иосиф, в честь Иосифа Сталина.</a:t>
            </a:r>
            <a:endParaRPr lang="ru-RU" sz="100" dirty="0"/>
          </a:p>
        </p:txBody>
      </p:sp>
      <p:sp>
        <p:nvSpPr>
          <p:cNvPr id="75" name="Прямоугольник 74">
            <a:extLst>
              <a:ext uri="{FF2B5EF4-FFF2-40B4-BE49-F238E27FC236}">
                <a16:creationId xmlns:a16="http://schemas.microsoft.com/office/drawing/2014/main" id="{FFC663BD-E4F3-4BD7-AB51-03B9E26D051C}"/>
              </a:ext>
            </a:extLst>
          </p:cNvPr>
          <p:cNvSpPr/>
          <p:nvPr/>
        </p:nvSpPr>
        <p:spPr>
          <a:xfrm>
            <a:off x="20833258" y="651547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Землю безземельным! </a:t>
            </a:r>
            <a:endParaRPr lang="ru-RU" sz="500" dirty="0"/>
          </a:p>
        </p:txBody>
      </p:sp>
      <p:sp>
        <p:nvSpPr>
          <p:cNvPr id="76" name="Прямоугольник 75">
            <a:extLst>
              <a:ext uri="{FF2B5EF4-FFF2-40B4-BE49-F238E27FC236}">
                <a16:creationId xmlns:a16="http://schemas.microsoft.com/office/drawing/2014/main" id="{81B2F421-1079-4D0D-A355-84D8F52990B6}"/>
              </a:ext>
            </a:extLst>
          </p:cNvPr>
          <p:cNvSpPr/>
          <p:nvPr/>
        </p:nvSpPr>
        <p:spPr>
          <a:xfrm>
            <a:off x="15463136" y="796358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Образование для всех! </a:t>
            </a:r>
            <a:endParaRPr lang="ru-RU" sz="500" dirty="0"/>
          </a:p>
        </p:txBody>
      </p:sp>
      <p:sp>
        <p:nvSpPr>
          <p:cNvPr id="79" name="Прямоугольник 78">
            <a:extLst>
              <a:ext uri="{FF2B5EF4-FFF2-40B4-BE49-F238E27FC236}">
                <a16:creationId xmlns:a16="http://schemas.microsoft.com/office/drawing/2014/main" id="{4A880EDB-FD22-487D-A63C-C40C68E73A62}"/>
              </a:ext>
            </a:extLst>
          </p:cNvPr>
          <p:cNvSpPr/>
          <p:nvPr/>
        </p:nvSpPr>
        <p:spPr>
          <a:xfrm>
            <a:off x="18148197" y="796720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Ослабить оковы рабочих! </a:t>
            </a:r>
            <a:endParaRPr lang="ru-RU" sz="500" dirty="0"/>
          </a:p>
        </p:txBody>
      </p:sp>
      <p:sp>
        <p:nvSpPr>
          <p:cNvPr id="82" name="Прямоугольник 81">
            <a:extLst>
              <a:ext uri="{FF2B5EF4-FFF2-40B4-BE49-F238E27FC236}">
                <a16:creationId xmlns:a16="http://schemas.microsoft.com/office/drawing/2014/main" id="{6FB916C4-3F16-4E21-831A-E94C97D7C1BD}"/>
              </a:ext>
            </a:extLst>
          </p:cNvPr>
          <p:cNvSpPr/>
          <p:nvPr/>
        </p:nvSpPr>
        <p:spPr>
          <a:xfrm>
            <a:off x="15463136" y="65142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Дать всем равные права и голоса! </a:t>
            </a:r>
            <a:endParaRPr lang="ru-RU" sz="500" dirty="0"/>
          </a:p>
        </p:txBody>
      </p:sp>
      <p:sp>
        <p:nvSpPr>
          <p:cNvPr id="83" name="Прямоугольник 82">
            <a:extLst>
              <a:ext uri="{FF2B5EF4-FFF2-40B4-BE49-F238E27FC236}">
                <a16:creationId xmlns:a16="http://schemas.microsoft.com/office/drawing/2014/main" id="{425A5458-014A-4B90-AB2E-D3A5BB1F561B}"/>
              </a:ext>
            </a:extLst>
          </p:cNvPr>
          <p:cNvSpPr/>
          <p:nvPr/>
        </p:nvSpPr>
        <p:spPr>
          <a:xfrm>
            <a:off x="23518319" y="509304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о создании республики </a:t>
            </a:r>
            <a:r>
              <a:rPr lang="ru-RU" sz="1400" dirty="0" err="1"/>
              <a:t>Азания</a:t>
            </a:r>
            <a:endParaRPr lang="ru-RU" sz="800" dirty="0"/>
          </a:p>
        </p:txBody>
      </p:sp>
      <p:sp>
        <p:nvSpPr>
          <p:cNvPr id="86" name="Прямоугольник 85">
            <a:extLst>
              <a:ext uri="{FF2B5EF4-FFF2-40B4-BE49-F238E27FC236}">
                <a16:creationId xmlns:a16="http://schemas.microsoft.com/office/drawing/2014/main" id="{5AE4370A-92AF-4C68-9C81-314B1F2EDB58}"/>
              </a:ext>
            </a:extLst>
          </p:cNvPr>
          <p:cNvSpPr/>
          <p:nvPr/>
        </p:nvSpPr>
        <p:spPr>
          <a:xfrm>
            <a:off x="18148197" y="65142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Национализация частных активов</a:t>
            </a:r>
            <a:endParaRPr lang="ru-RU" sz="500" dirty="0"/>
          </a:p>
        </p:txBody>
      </p:sp>
      <p:sp>
        <p:nvSpPr>
          <p:cNvPr id="88" name="Прямоугольник 87">
            <a:extLst>
              <a:ext uri="{FF2B5EF4-FFF2-40B4-BE49-F238E27FC236}">
                <a16:creationId xmlns:a16="http://schemas.microsoft.com/office/drawing/2014/main" id="{6EC0AFE5-F5AA-4DA8-9343-35C78004867D}"/>
              </a:ext>
            </a:extLst>
          </p:cNvPr>
          <p:cNvSpPr/>
          <p:nvPr/>
        </p:nvSpPr>
        <p:spPr>
          <a:xfrm>
            <a:off x="20833258" y="795767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Помочь аграриям</a:t>
            </a:r>
            <a:endParaRPr lang="ru-RU" sz="500" dirty="0"/>
          </a:p>
        </p:txBody>
      </p:sp>
      <p:sp>
        <p:nvSpPr>
          <p:cNvPr id="89" name="Прямоугольник 88">
            <a:extLst>
              <a:ext uri="{FF2B5EF4-FFF2-40B4-BE49-F238E27FC236}">
                <a16:creationId xmlns:a16="http://schemas.microsoft.com/office/drawing/2014/main" id="{3E84CE71-6654-4A0F-9542-713D6728B0CC}"/>
              </a:ext>
            </a:extLst>
          </p:cNvPr>
          <p:cNvSpPr/>
          <p:nvPr/>
        </p:nvSpPr>
        <p:spPr>
          <a:xfrm>
            <a:off x="19489468" y="94237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Государственный план массового образования</a:t>
            </a:r>
            <a:endParaRPr lang="ru-RU" sz="500" dirty="0"/>
          </a:p>
        </p:txBody>
      </p:sp>
      <p:sp>
        <p:nvSpPr>
          <p:cNvPr id="91" name="Прямоугольник 90">
            <a:extLst>
              <a:ext uri="{FF2B5EF4-FFF2-40B4-BE49-F238E27FC236}">
                <a16:creationId xmlns:a16="http://schemas.microsoft.com/office/drawing/2014/main" id="{1754E2EA-CB0D-42EE-80B9-FC4D998F5280}"/>
              </a:ext>
            </a:extLst>
          </p:cNvPr>
          <p:cNvSpPr/>
          <p:nvPr/>
        </p:nvSpPr>
        <p:spPr>
          <a:xfrm>
            <a:off x="22177936" y="94237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Реконструкция трущоб</a:t>
            </a:r>
            <a:endParaRPr lang="ru-RU" sz="500" dirty="0"/>
          </a:p>
        </p:txBody>
      </p:sp>
      <p:sp>
        <p:nvSpPr>
          <p:cNvPr id="95" name="Прямоугольник 94">
            <a:extLst>
              <a:ext uri="{FF2B5EF4-FFF2-40B4-BE49-F238E27FC236}">
                <a16:creationId xmlns:a16="http://schemas.microsoft.com/office/drawing/2014/main" id="{DEDA82B9-E307-4F93-85E5-547ADE88D28B}"/>
              </a:ext>
            </a:extLst>
          </p:cNvPr>
          <p:cNvSpPr/>
          <p:nvPr/>
        </p:nvSpPr>
        <p:spPr>
          <a:xfrm>
            <a:off x="9181004" y="7964025"/>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Будущее малых протекторатов</a:t>
            </a:r>
            <a:endParaRPr lang="ru-RU" sz="500" dirty="0"/>
          </a:p>
        </p:txBody>
      </p:sp>
      <p:sp>
        <p:nvSpPr>
          <p:cNvPr id="98" name="Прямоугольник 97">
            <a:extLst>
              <a:ext uri="{FF2B5EF4-FFF2-40B4-BE49-F238E27FC236}">
                <a16:creationId xmlns:a16="http://schemas.microsoft.com/office/drawing/2014/main" id="{6413196C-E8CA-4F1B-B0BF-4E36A8D9CA72}"/>
              </a:ext>
            </a:extLst>
          </p:cNvPr>
          <p:cNvSpPr/>
          <p:nvPr/>
        </p:nvSpPr>
        <p:spPr>
          <a:xfrm>
            <a:off x="23518319" y="65142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угнетателей! </a:t>
            </a:r>
            <a:endParaRPr lang="ru-RU" sz="500" dirty="0"/>
          </a:p>
        </p:txBody>
      </p:sp>
      <p:sp>
        <p:nvSpPr>
          <p:cNvPr id="100" name="Прямоугольник 99">
            <a:extLst>
              <a:ext uri="{FF2B5EF4-FFF2-40B4-BE49-F238E27FC236}">
                <a16:creationId xmlns:a16="http://schemas.microsoft.com/office/drawing/2014/main" id="{2E431EFB-FFBD-4F28-8EDF-DAACB4BDE5DF}"/>
              </a:ext>
            </a:extLst>
          </p:cNvPr>
          <p:cNvSpPr/>
          <p:nvPr/>
        </p:nvSpPr>
        <p:spPr>
          <a:xfrm>
            <a:off x="26203380" y="65142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Народно-освободительная армия </a:t>
            </a:r>
            <a:r>
              <a:rPr lang="ru-RU" sz="1400" dirty="0" err="1"/>
              <a:t>Азании</a:t>
            </a:r>
            <a:endParaRPr lang="ru-RU" sz="500" dirty="0"/>
          </a:p>
        </p:txBody>
      </p:sp>
      <p:sp>
        <p:nvSpPr>
          <p:cNvPr id="101" name="Прямоугольник 100">
            <a:extLst>
              <a:ext uri="{FF2B5EF4-FFF2-40B4-BE49-F238E27FC236}">
                <a16:creationId xmlns:a16="http://schemas.microsoft.com/office/drawing/2014/main" id="{4D5CA7C1-C7E7-4441-A96D-1225D8429F32}"/>
              </a:ext>
            </a:extLst>
          </p:cNvPr>
          <p:cNvSpPr/>
          <p:nvPr/>
        </p:nvSpPr>
        <p:spPr>
          <a:xfrm>
            <a:off x="23519804" y="795767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Африканское правительство</a:t>
            </a:r>
            <a:endParaRPr lang="ru-RU" sz="500" dirty="0"/>
          </a:p>
        </p:txBody>
      </p:sp>
      <p:sp>
        <p:nvSpPr>
          <p:cNvPr id="103" name="Прямоугольник 102">
            <a:extLst>
              <a:ext uri="{FF2B5EF4-FFF2-40B4-BE49-F238E27FC236}">
                <a16:creationId xmlns:a16="http://schemas.microsoft.com/office/drawing/2014/main" id="{E2D21734-6598-4552-B01A-56C9B8C87ED4}"/>
              </a:ext>
            </a:extLst>
          </p:cNvPr>
          <p:cNvSpPr/>
          <p:nvPr/>
        </p:nvSpPr>
        <p:spPr>
          <a:xfrm>
            <a:off x="23487282" y="301795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a:t>Первоначально ПКК выступал за форму «африканской социалистической демократии», основанную на африканской и черной идентичности, с целью создания Южной Африки (которую они переименовали в </a:t>
            </a:r>
            <a:r>
              <a:rPr lang="ru-RU" sz="600" dirty="0" err="1"/>
              <a:t>Азанию</a:t>
            </a:r>
            <a:r>
              <a:rPr lang="ru-RU" sz="600" dirty="0"/>
              <a:t>) для чернокожих южноафриканцев, исключая другие национальности или этнические группы.</a:t>
            </a:r>
            <a:endParaRPr lang="ru-RU" sz="100" dirty="0"/>
          </a:p>
        </p:txBody>
      </p:sp>
      <p:cxnSp>
        <p:nvCxnSpPr>
          <p:cNvPr id="104" name="Shape 248">
            <a:extLst>
              <a:ext uri="{FF2B5EF4-FFF2-40B4-BE49-F238E27FC236}">
                <a16:creationId xmlns:a16="http://schemas.microsoft.com/office/drawing/2014/main" id="{50A46DFC-48CD-4996-962B-731F30654153}"/>
              </a:ext>
            </a:extLst>
          </p:cNvPr>
          <p:cNvCxnSpPr>
            <a:cxnSpLocks/>
            <a:stCxn id="69" idx="2"/>
            <a:endCxn id="82" idx="0"/>
          </p:cNvCxnSpPr>
          <p:nvPr/>
        </p:nvCxnSpPr>
        <p:spPr>
          <a:xfrm rot="5400000">
            <a:off x="17693041" y="5001096"/>
            <a:ext cx="341170" cy="2685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hape 248">
            <a:extLst>
              <a:ext uri="{FF2B5EF4-FFF2-40B4-BE49-F238E27FC236}">
                <a16:creationId xmlns:a16="http://schemas.microsoft.com/office/drawing/2014/main" id="{BA78C400-6195-44EF-8E9A-5CF984F63B83}"/>
              </a:ext>
            </a:extLst>
          </p:cNvPr>
          <p:cNvCxnSpPr>
            <a:cxnSpLocks/>
            <a:stCxn id="82" idx="2"/>
            <a:endCxn id="76" idx="0"/>
          </p:cNvCxnSpPr>
          <p:nvPr/>
        </p:nvCxnSpPr>
        <p:spPr>
          <a:xfrm rot="5400000">
            <a:off x="16336407" y="7778899"/>
            <a:ext cx="369377"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6" name="Shape 248">
            <a:extLst>
              <a:ext uri="{FF2B5EF4-FFF2-40B4-BE49-F238E27FC236}">
                <a16:creationId xmlns:a16="http://schemas.microsoft.com/office/drawing/2014/main" id="{911A6549-0DBC-4A77-853E-03AD62A81859}"/>
              </a:ext>
            </a:extLst>
          </p:cNvPr>
          <p:cNvCxnSpPr>
            <a:cxnSpLocks/>
            <a:stCxn id="69" idx="2"/>
            <a:endCxn id="86" idx="0"/>
          </p:cNvCxnSpPr>
          <p:nvPr/>
        </p:nvCxnSpPr>
        <p:spPr>
          <a:xfrm rot="5400000">
            <a:off x="19035571" y="6343626"/>
            <a:ext cx="34117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8" name="Shape 248">
            <a:extLst>
              <a:ext uri="{FF2B5EF4-FFF2-40B4-BE49-F238E27FC236}">
                <a16:creationId xmlns:a16="http://schemas.microsoft.com/office/drawing/2014/main" id="{3CB2C9CA-D143-487B-B5AB-88D2BF81137D}"/>
              </a:ext>
            </a:extLst>
          </p:cNvPr>
          <p:cNvCxnSpPr>
            <a:cxnSpLocks/>
            <a:stCxn id="86" idx="2"/>
            <a:endCxn id="79" idx="0"/>
          </p:cNvCxnSpPr>
          <p:nvPr/>
        </p:nvCxnSpPr>
        <p:spPr>
          <a:xfrm rot="5400000">
            <a:off x="19019661" y="7780706"/>
            <a:ext cx="37299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9" name="Shape 248">
            <a:extLst>
              <a:ext uri="{FF2B5EF4-FFF2-40B4-BE49-F238E27FC236}">
                <a16:creationId xmlns:a16="http://schemas.microsoft.com/office/drawing/2014/main" id="{1AF38B1E-4A4B-4A62-B680-9E377AB2B953}"/>
              </a:ext>
            </a:extLst>
          </p:cNvPr>
          <p:cNvCxnSpPr>
            <a:cxnSpLocks/>
            <a:stCxn id="69" idx="2"/>
            <a:endCxn id="75" idx="0"/>
          </p:cNvCxnSpPr>
          <p:nvPr/>
        </p:nvCxnSpPr>
        <p:spPr>
          <a:xfrm rot="16200000" flipH="1">
            <a:off x="20377470" y="5001726"/>
            <a:ext cx="342432" cy="268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4" name="Shape 248">
            <a:extLst>
              <a:ext uri="{FF2B5EF4-FFF2-40B4-BE49-F238E27FC236}">
                <a16:creationId xmlns:a16="http://schemas.microsoft.com/office/drawing/2014/main" id="{7502E7D5-9C5C-420C-88C2-51B3DD2E61B0}"/>
              </a:ext>
            </a:extLst>
          </p:cNvPr>
          <p:cNvCxnSpPr>
            <a:cxnSpLocks/>
            <a:stCxn id="101" idx="2"/>
            <a:endCxn id="91" idx="0"/>
          </p:cNvCxnSpPr>
          <p:nvPr/>
        </p:nvCxnSpPr>
        <p:spPr>
          <a:xfrm rot="5400000">
            <a:off x="23713786" y="8559784"/>
            <a:ext cx="386086" cy="134186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Shape 248">
            <a:extLst>
              <a:ext uri="{FF2B5EF4-FFF2-40B4-BE49-F238E27FC236}">
                <a16:creationId xmlns:a16="http://schemas.microsoft.com/office/drawing/2014/main" id="{85A530F4-1E0B-48DD-AD7F-830E6EB01AB5}"/>
              </a:ext>
            </a:extLst>
          </p:cNvPr>
          <p:cNvCxnSpPr>
            <a:cxnSpLocks/>
            <a:stCxn id="101" idx="2"/>
            <a:endCxn id="89" idx="0"/>
          </p:cNvCxnSpPr>
          <p:nvPr/>
        </p:nvCxnSpPr>
        <p:spPr>
          <a:xfrm rot="5400000">
            <a:off x="22369552" y="7215550"/>
            <a:ext cx="386086" cy="403033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19" name="Shape 248">
            <a:extLst>
              <a:ext uri="{FF2B5EF4-FFF2-40B4-BE49-F238E27FC236}">
                <a16:creationId xmlns:a16="http://schemas.microsoft.com/office/drawing/2014/main" id="{15B56209-2812-45D2-ADAD-DF88359CF2B3}"/>
              </a:ext>
            </a:extLst>
          </p:cNvPr>
          <p:cNvCxnSpPr>
            <a:cxnSpLocks/>
            <a:stCxn id="79" idx="2"/>
            <a:endCxn id="89" idx="0"/>
          </p:cNvCxnSpPr>
          <p:nvPr/>
        </p:nvCxnSpPr>
        <p:spPr>
          <a:xfrm rot="16200000" flipH="1">
            <a:off x="19688511" y="8564845"/>
            <a:ext cx="376560" cy="134127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3" name="Shape 248">
            <a:extLst>
              <a:ext uri="{FF2B5EF4-FFF2-40B4-BE49-F238E27FC236}">
                <a16:creationId xmlns:a16="http://schemas.microsoft.com/office/drawing/2014/main" id="{95E032AE-0EBF-4995-8C39-DDC6681A1B7E}"/>
              </a:ext>
            </a:extLst>
          </p:cNvPr>
          <p:cNvCxnSpPr>
            <a:cxnSpLocks/>
            <a:stCxn id="79" idx="2"/>
            <a:endCxn id="91" idx="0"/>
          </p:cNvCxnSpPr>
          <p:nvPr/>
        </p:nvCxnSpPr>
        <p:spPr>
          <a:xfrm rot="16200000" flipH="1">
            <a:off x="21032745" y="7220611"/>
            <a:ext cx="376560" cy="402973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Shape 248">
            <a:extLst>
              <a:ext uri="{FF2B5EF4-FFF2-40B4-BE49-F238E27FC236}">
                <a16:creationId xmlns:a16="http://schemas.microsoft.com/office/drawing/2014/main" id="{B2BA28E1-2581-4FA8-BDBE-B599C6A906A2}"/>
              </a:ext>
            </a:extLst>
          </p:cNvPr>
          <p:cNvCxnSpPr>
            <a:cxnSpLocks/>
            <a:stCxn id="83" idx="2"/>
            <a:endCxn id="75" idx="0"/>
          </p:cNvCxnSpPr>
          <p:nvPr/>
        </p:nvCxnSpPr>
        <p:spPr>
          <a:xfrm rot="5400000">
            <a:off x="23062532" y="5001727"/>
            <a:ext cx="342432" cy="268506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Shape 248">
            <a:extLst>
              <a:ext uri="{FF2B5EF4-FFF2-40B4-BE49-F238E27FC236}">
                <a16:creationId xmlns:a16="http://schemas.microsoft.com/office/drawing/2014/main" id="{E0AF8DD7-3889-4346-98A2-39A5A3B56D8A}"/>
              </a:ext>
            </a:extLst>
          </p:cNvPr>
          <p:cNvCxnSpPr>
            <a:cxnSpLocks/>
            <a:stCxn id="83" idx="2"/>
            <a:endCxn id="100" idx="0"/>
          </p:cNvCxnSpPr>
          <p:nvPr/>
        </p:nvCxnSpPr>
        <p:spPr>
          <a:xfrm rot="16200000" flipH="1">
            <a:off x="25748223" y="5001095"/>
            <a:ext cx="341170" cy="26850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3" name="Shape 248">
            <a:extLst>
              <a:ext uri="{FF2B5EF4-FFF2-40B4-BE49-F238E27FC236}">
                <a16:creationId xmlns:a16="http://schemas.microsoft.com/office/drawing/2014/main" id="{C56D727D-4959-4AF2-988E-526B674656E7}"/>
              </a:ext>
            </a:extLst>
          </p:cNvPr>
          <p:cNvCxnSpPr>
            <a:cxnSpLocks/>
            <a:stCxn id="83" idx="2"/>
            <a:endCxn id="98" idx="0"/>
          </p:cNvCxnSpPr>
          <p:nvPr/>
        </p:nvCxnSpPr>
        <p:spPr>
          <a:xfrm rot="5400000">
            <a:off x="24405693" y="6343626"/>
            <a:ext cx="34117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6" name="Shape 248">
            <a:extLst>
              <a:ext uri="{FF2B5EF4-FFF2-40B4-BE49-F238E27FC236}">
                <a16:creationId xmlns:a16="http://schemas.microsoft.com/office/drawing/2014/main" id="{5EA808C1-F8AA-4234-A194-F6D9DE19C15A}"/>
              </a:ext>
            </a:extLst>
          </p:cNvPr>
          <p:cNvCxnSpPr>
            <a:cxnSpLocks/>
            <a:stCxn id="98" idx="2"/>
            <a:endCxn id="101" idx="0"/>
          </p:cNvCxnSpPr>
          <p:nvPr/>
        </p:nvCxnSpPr>
        <p:spPr>
          <a:xfrm rot="16200000" flipH="1">
            <a:off x="24395288" y="7775200"/>
            <a:ext cx="363464" cy="14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9" name="Shape 248">
            <a:extLst>
              <a:ext uri="{FF2B5EF4-FFF2-40B4-BE49-F238E27FC236}">
                <a16:creationId xmlns:a16="http://schemas.microsoft.com/office/drawing/2014/main" id="{64D88D61-5DAA-4B2B-BD1B-324742A8CC4A}"/>
              </a:ext>
            </a:extLst>
          </p:cNvPr>
          <p:cNvCxnSpPr>
            <a:cxnSpLocks/>
            <a:stCxn id="75" idx="2"/>
            <a:endCxn id="88" idx="0"/>
          </p:cNvCxnSpPr>
          <p:nvPr/>
        </p:nvCxnSpPr>
        <p:spPr>
          <a:xfrm rot="5400000">
            <a:off x="21710116" y="7776574"/>
            <a:ext cx="362203"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13" name="Прямоугольник 112">
            <a:extLst>
              <a:ext uri="{FF2B5EF4-FFF2-40B4-BE49-F238E27FC236}">
                <a16:creationId xmlns:a16="http://schemas.microsoft.com/office/drawing/2014/main" id="{692FD614-B45F-44F2-97C1-5B1F574A4286}"/>
              </a:ext>
            </a:extLst>
          </p:cNvPr>
          <p:cNvSpPr/>
          <p:nvPr/>
        </p:nvSpPr>
        <p:spPr>
          <a:xfrm>
            <a:off x="26206788" y="795767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Обитель для чёрных (</a:t>
            </a:r>
            <a:r>
              <a:rPr lang="ru-RU" sz="1400" dirty="0" err="1"/>
              <a:t>кирино</a:t>
            </a:r>
            <a:r>
              <a:rPr lang="ru-RU" sz="1400" dirty="0"/>
              <a:t>)</a:t>
            </a:r>
            <a:endParaRPr lang="ru-RU" sz="500" dirty="0"/>
          </a:p>
        </p:txBody>
      </p:sp>
      <p:cxnSp>
        <p:nvCxnSpPr>
          <p:cNvPr id="117" name="Shape 248">
            <a:extLst>
              <a:ext uri="{FF2B5EF4-FFF2-40B4-BE49-F238E27FC236}">
                <a16:creationId xmlns:a16="http://schemas.microsoft.com/office/drawing/2014/main" id="{DF1CAE3A-A702-4A17-BD9A-7E154FAAA753}"/>
              </a:ext>
            </a:extLst>
          </p:cNvPr>
          <p:cNvCxnSpPr>
            <a:cxnSpLocks/>
            <a:stCxn id="100" idx="2"/>
            <a:endCxn id="113" idx="0"/>
          </p:cNvCxnSpPr>
          <p:nvPr/>
        </p:nvCxnSpPr>
        <p:spPr>
          <a:xfrm rot="16200000" flipH="1">
            <a:off x="27081311" y="7774239"/>
            <a:ext cx="363464" cy="3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0" name="Прямоугольник 119">
            <a:extLst>
              <a:ext uri="{FF2B5EF4-FFF2-40B4-BE49-F238E27FC236}">
                <a16:creationId xmlns:a16="http://schemas.microsoft.com/office/drawing/2014/main" id="{52994B44-4FEE-4BC2-940E-9121055E91A1}"/>
              </a:ext>
            </a:extLst>
          </p:cNvPr>
          <p:cNvSpPr/>
          <p:nvPr/>
        </p:nvSpPr>
        <p:spPr>
          <a:xfrm>
            <a:off x="24866404" y="94237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Объединение континента</a:t>
            </a:r>
            <a:endParaRPr lang="ru-RU" sz="500" dirty="0"/>
          </a:p>
        </p:txBody>
      </p:sp>
      <p:cxnSp>
        <p:nvCxnSpPr>
          <p:cNvPr id="121" name="Shape 248">
            <a:extLst>
              <a:ext uri="{FF2B5EF4-FFF2-40B4-BE49-F238E27FC236}">
                <a16:creationId xmlns:a16="http://schemas.microsoft.com/office/drawing/2014/main" id="{4D38D20E-AC58-411A-A865-3C081EF18269}"/>
              </a:ext>
            </a:extLst>
          </p:cNvPr>
          <p:cNvCxnSpPr>
            <a:cxnSpLocks/>
            <a:stCxn id="101" idx="2"/>
            <a:endCxn id="120" idx="0"/>
          </p:cNvCxnSpPr>
          <p:nvPr/>
        </p:nvCxnSpPr>
        <p:spPr>
          <a:xfrm rot="16200000" flipH="1">
            <a:off x="25058020" y="8557418"/>
            <a:ext cx="386086" cy="13466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4" name="Shape 248">
            <a:extLst>
              <a:ext uri="{FF2B5EF4-FFF2-40B4-BE49-F238E27FC236}">
                <a16:creationId xmlns:a16="http://schemas.microsoft.com/office/drawing/2014/main" id="{96EAAB4B-25A1-45E5-8029-1961F49C27F6}"/>
              </a:ext>
            </a:extLst>
          </p:cNvPr>
          <p:cNvCxnSpPr>
            <a:cxnSpLocks/>
            <a:stCxn id="113" idx="2"/>
            <a:endCxn id="120" idx="0"/>
          </p:cNvCxnSpPr>
          <p:nvPr/>
        </p:nvCxnSpPr>
        <p:spPr>
          <a:xfrm rot="5400000">
            <a:off x="26401512" y="8560526"/>
            <a:ext cx="386086" cy="13403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5" name="Прямоугольник 124">
            <a:extLst>
              <a:ext uri="{FF2B5EF4-FFF2-40B4-BE49-F238E27FC236}">
                <a16:creationId xmlns:a16="http://schemas.microsoft.com/office/drawing/2014/main" id="{BBF66D38-3B77-4A72-80FE-1124919B958E}"/>
              </a:ext>
            </a:extLst>
          </p:cNvPr>
          <p:cNvSpPr/>
          <p:nvPr/>
        </p:nvSpPr>
        <p:spPr>
          <a:xfrm>
            <a:off x="16800112" y="94237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Помочь угнетённым народам Африки</a:t>
            </a:r>
            <a:endParaRPr lang="ru-RU" sz="500" dirty="0"/>
          </a:p>
        </p:txBody>
      </p:sp>
      <p:cxnSp>
        <p:nvCxnSpPr>
          <p:cNvPr id="126" name="Shape 248">
            <a:extLst>
              <a:ext uri="{FF2B5EF4-FFF2-40B4-BE49-F238E27FC236}">
                <a16:creationId xmlns:a16="http://schemas.microsoft.com/office/drawing/2014/main" id="{002436B9-1324-4489-8D67-C6E3C1427869}"/>
              </a:ext>
            </a:extLst>
          </p:cNvPr>
          <p:cNvCxnSpPr>
            <a:cxnSpLocks/>
            <a:stCxn id="76" idx="2"/>
            <a:endCxn id="125" idx="0"/>
          </p:cNvCxnSpPr>
          <p:nvPr/>
        </p:nvCxnSpPr>
        <p:spPr>
          <a:xfrm rot="16200000" flipH="1">
            <a:off x="16999497" y="8565186"/>
            <a:ext cx="380173" cy="133697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Shape 248">
            <a:extLst>
              <a:ext uri="{FF2B5EF4-FFF2-40B4-BE49-F238E27FC236}">
                <a16:creationId xmlns:a16="http://schemas.microsoft.com/office/drawing/2014/main" id="{8B2AE635-F813-4D4B-93C0-BFAE7C59986C}"/>
              </a:ext>
            </a:extLst>
          </p:cNvPr>
          <p:cNvCxnSpPr>
            <a:cxnSpLocks/>
            <a:stCxn id="79" idx="2"/>
            <a:endCxn id="125" idx="0"/>
          </p:cNvCxnSpPr>
          <p:nvPr/>
        </p:nvCxnSpPr>
        <p:spPr>
          <a:xfrm rot="5400000">
            <a:off x="18343834" y="8561439"/>
            <a:ext cx="376560" cy="134808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a:extLst>
              <a:ext uri="{FF2B5EF4-FFF2-40B4-BE49-F238E27FC236}">
                <a16:creationId xmlns:a16="http://schemas.microsoft.com/office/drawing/2014/main" id="{C13EAB58-199B-4B01-9E93-CCDA91E30626}"/>
              </a:ext>
            </a:extLst>
          </p:cNvPr>
          <p:cNvSpPr/>
          <p:nvPr/>
        </p:nvSpPr>
        <p:spPr>
          <a:xfrm>
            <a:off x="9181004" y="504385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Изгнать буров (текущее)</a:t>
            </a:r>
            <a:endParaRPr lang="ru-RU" sz="500" dirty="0"/>
          </a:p>
        </p:txBody>
      </p:sp>
      <p:sp>
        <p:nvSpPr>
          <p:cNvPr id="135" name="Прямоугольник 134">
            <a:extLst>
              <a:ext uri="{FF2B5EF4-FFF2-40B4-BE49-F238E27FC236}">
                <a16:creationId xmlns:a16="http://schemas.microsoft.com/office/drawing/2014/main" id="{9C9F49EE-9417-4A04-A4B0-B121AE471BAB}"/>
              </a:ext>
            </a:extLst>
          </p:cNvPr>
          <p:cNvSpPr/>
          <p:nvPr/>
        </p:nvSpPr>
        <p:spPr>
          <a:xfrm>
            <a:off x="7842729" y="943646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Искать союз с западными демократами (текущее)</a:t>
            </a:r>
            <a:endParaRPr lang="ru-RU" sz="500" dirty="0"/>
          </a:p>
        </p:txBody>
      </p:sp>
      <p:sp>
        <p:nvSpPr>
          <p:cNvPr id="137" name="Прямоугольник 136">
            <a:extLst>
              <a:ext uri="{FF2B5EF4-FFF2-40B4-BE49-F238E27FC236}">
                <a16:creationId xmlns:a16="http://schemas.microsoft.com/office/drawing/2014/main" id="{40BC72D3-CE41-4743-90C0-615333F29391}"/>
              </a:ext>
            </a:extLst>
          </p:cNvPr>
          <p:cNvSpPr/>
          <p:nvPr/>
        </p:nvSpPr>
        <p:spPr>
          <a:xfrm>
            <a:off x="9181004" y="108728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Сотрудничество с великими державами (текущее)</a:t>
            </a:r>
            <a:endParaRPr lang="ru-RU" sz="500" dirty="0"/>
          </a:p>
        </p:txBody>
      </p:sp>
      <p:sp>
        <p:nvSpPr>
          <p:cNvPr id="138" name="Прямоугольник 137">
            <a:extLst>
              <a:ext uri="{FF2B5EF4-FFF2-40B4-BE49-F238E27FC236}">
                <a16:creationId xmlns:a16="http://schemas.microsoft.com/office/drawing/2014/main" id="{3F5C4FA9-61FD-4FD2-97D7-1672A9A1C989}"/>
              </a:ext>
            </a:extLst>
          </p:cNvPr>
          <p:cNvSpPr/>
          <p:nvPr/>
        </p:nvSpPr>
        <p:spPr>
          <a:xfrm>
            <a:off x="6493937" y="1086843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Сокращение научного отставания (текущее)</a:t>
            </a:r>
            <a:endParaRPr lang="ru-RU" sz="500" dirty="0"/>
          </a:p>
        </p:txBody>
      </p:sp>
      <p:sp>
        <p:nvSpPr>
          <p:cNvPr id="140" name="Прямоугольник 139">
            <a:extLst>
              <a:ext uri="{FF2B5EF4-FFF2-40B4-BE49-F238E27FC236}">
                <a16:creationId xmlns:a16="http://schemas.microsoft.com/office/drawing/2014/main" id="{58AFA13B-EEC9-4097-BE09-1C51485C8F1F}"/>
              </a:ext>
            </a:extLst>
          </p:cNvPr>
          <p:cNvSpPr/>
          <p:nvPr/>
        </p:nvSpPr>
        <p:spPr>
          <a:xfrm>
            <a:off x="10532656" y="943646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Демократический союз африканских народов Южной Африки (текущее, но переименовать)</a:t>
            </a:r>
            <a:endParaRPr lang="ru-RU" sz="500" dirty="0"/>
          </a:p>
        </p:txBody>
      </p:sp>
      <p:cxnSp>
        <p:nvCxnSpPr>
          <p:cNvPr id="141" name="Прямая соединительная линия 140">
            <a:extLst>
              <a:ext uri="{FF2B5EF4-FFF2-40B4-BE49-F238E27FC236}">
                <a16:creationId xmlns:a16="http://schemas.microsoft.com/office/drawing/2014/main" id="{BB94E2D8-7880-44D7-97CA-4D17D4CAC014}"/>
              </a:ext>
            </a:extLst>
          </p:cNvPr>
          <p:cNvCxnSpPr>
            <a:cxnSpLocks/>
            <a:stCxn id="135" idx="3"/>
            <a:endCxn id="140" idx="1"/>
          </p:cNvCxnSpPr>
          <p:nvPr/>
        </p:nvCxnSpPr>
        <p:spPr>
          <a:xfrm>
            <a:off x="9958647" y="9976461"/>
            <a:ext cx="574009"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42" name="Прямоугольник 141">
            <a:extLst>
              <a:ext uri="{FF2B5EF4-FFF2-40B4-BE49-F238E27FC236}">
                <a16:creationId xmlns:a16="http://schemas.microsoft.com/office/drawing/2014/main" id="{3F50D8DF-0634-43AD-80A2-E47126298642}"/>
              </a:ext>
            </a:extLst>
          </p:cNvPr>
          <p:cNvSpPr/>
          <p:nvPr/>
        </p:nvSpPr>
        <p:spPr>
          <a:xfrm>
            <a:off x="10531226" y="1233966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Намибию (текущее)</a:t>
            </a:r>
            <a:endParaRPr lang="ru-RU" sz="500" dirty="0"/>
          </a:p>
        </p:txBody>
      </p:sp>
      <p:sp>
        <p:nvSpPr>
          <p:cNvPr id="143" name="Прямоугольник 142">
            <a:extLst>
              <a:ext uri="{FF2B5EF4-FFF2-40B4-BE49-F238E27FC236}">
                <a16:creationId xmlns:a16="http://schemas.microsoft.com/office/drawing/2014/main" id="{95B3EF4F-5151-431D-AA6A-D00E487D5830}"/>
              </a:ext>
            </a:extLst>
          </p:cNvPr>
          <p:cNvSpPr/>
          <p:nvPr/>
        </p:nvSpPr>
        <p:spPr>
          <a:xfrm>
            <a:off x="11821310" y="137156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Конго (текущее)</a:t>
            </a:r>
            <a:endParaRPr lang="ru-RU" sz="500" dirty="0"/>
          </a:p>
        </p:txBody>
      </p:sp>
      <p:sp>
        <p:nvSpPr>
          <p:cNvPr id="144" name="Прямоугольник 143">
            <a:extLst>
              <a:ext uri="{FF2B5EF4-FFF2-40B4-BE49-F238E27FC236}">
                <a16:creationId xmlns:a16="http://schemas.microsoft.com/office/drawing/2014/main" id="{60610E5E-754A-4D53-A261-E399488942B9}"/>
              </a:ext>
            </a:extLst>
          </p:cNvPr>
          <p:cNvSpPr/>
          <p:nvPr/>
        </p:nvSpPr>
        <p:spPr>
          <a:xfrm>
            <a:off x="9174066" y="137156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Конго (текущее)</a:t>
            </a:r>
            <a:endParaRPr lang="ru-RU" sz="500" dirty="0"/>
          </a:p>
        </p:txBody>
      </p:sp>
      <p:cxnSp>
        <p:nvCxnSpPr>
          <p:cNvPr id="145" name="Прямая соединительная линия 144">
            <a:extLst>
              <a:ext uri="{FF2B5EF4-FFF2-40B4-BE49-F238E27FC236}">
                <a16:creationId xmlns:a16="http://schemas.microsoft.com/office/drawing/2014/main" id="{FA260062-FB46-4D5D-9DE2-7B0B8BD8DFD0}"/>
              </a:ext>
            </a:extLst>
          </p:cNvPr>
          <p:cNvCxnSpPr>
            <a:cxnSpLocks/>
            <a:stCxn id="144" idx="3"/>
            <a:endCxn id="143" idx="1"/>
          </p:cNvCxnSpPr>
          <p:nvPr/>
        </p:nvCxnSpPr>
        <p:spPr>
          <a:xfrm>
            <a:off x="11289984" y="14255614"/>
            <a:ext cx="531326"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146" name="Shape 248">
            <a:extLst>
              <a:ext uri="{FF2B5EF4-FFF2-40B4-BE49-F238E27FC236}">
                <a16:creationId xmlns:a16="http://schemas.microsoft.com/office/drawing/2014/main" id="{FC2C2AD8-9C0B-40B1-9111-0A2E007A3288}"/>
              </a:ext>
            </a:extLst>
          </p:cNvPr>
          <p:cNvCxnSpPr>
            <a:cxnSpLocks/>
            <a:stCxn id="132" idx="2"/>
            <a:endCxn id="243" idx="0"/>
          </p:cNvCxnSpPr>
          <p:nvPr/>
        </p:nvCxnSpPr>
        <p:spPr>
          <a:xfrm rot="5400000">
            <a:off x="9370276" y="5645522"/>
            <a:ext cx="390353" cy="134702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Shape 248">
            <a:extLst>
              <a:ext uri="{FF2B5EF4-FFF2-40B4-BE49-F238E27FC236}">
                <a16:creationId xmlns:a16="http://schemas.microsoft.com/office/drawing/2014/main" id="{80E2086F-3E60-4652-AE9A-32DB04678296}"/>
              </a:ext>
            </a:extLst>
          </p:cNvPr>
          <p:cNvCxnSpPr>
            <a:cxnSpLocks/>
            <a:stCxn id="132" idx="2"/>
            <a:endCxn id="245" idx="0"/>
          </p:cNvCxnSpPr>
          <p:nvPr/>
        </p:nvCxnSpPr>
        <p:spPr>
          <a:xfrm rot="16200000" flipH="1">
            <a:off x="10715543" y="5647276"/>
            <a:ext cx="390353" cy="134351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8" name="Shape 248">
            <a:extLst>
              <a:ext uri="{FF2B5EF4-FFF2-40B4-BE49-F238E27FC236}">
                <a16:creationId xmlns:a16="http://schemas.microsoft.com/office/drawing/2014/main" id="{E0B741F2-E935-498D-AC4E-642D3630538B}"/>
              </a:ext>
            </a:extLst>
          </p:cNvPr>
          <p:cNvCxnSpPr>
            <a:cxnSpLocks/>
            <a:stCxn id="135" idx="2"/>
            <a:endCxn id="137" idx="0"/>
          </p:cNvCxnSpPr>
          <p:nvPr/>
        </p:nvCxnSpPr>
        <p:spPr>
          <a:xfrm rot="16200000" flipH="1">
            <a:off x="9391649" y="10025499"/>
            <a:ext cx="356353" cy="13382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9" name="Shape 248">
            <a:extLst>
              <a:ext uri="{FF2B5EF4-FFF2-40B4-BE49-F238E27FC236}">
                <a16:creationId xmlns:a16="http://schemas.microsoft.com/office/drawing/2014/main" id="{47638B92-B99E-4CB4-99E2-4C7AC3B60060}"/>
              </a:ext>
            </a:extLst>
          </p:cNvPr>
          <p:cNvCxnSpPr>
            <a:cxnSpLocks/>
            <a:stCxn id="135" idx="2"/>
            <a:endCxn id="138" idx="0"/>
          </p:cNvCxnSpPr>
          <p:nvPr/>
        </p:nvCxnSpPr>
        <p:spPr>
          <a:xfrm rot="5400000">
            <a:off x="8050303" y="10018054"/>
            <a:ext cx="351978" cy="134879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2" name="Shape 248">
            <a:extLst>
              <a:ext uri="{FF2B5EF4-FFF2-40B4-BE49-F238E27FC236}">
                <a16:creationId xmlns:a16="http://schemas.microsoft.com/office/drawing/2014/main" id="{7C8EDC8E-CDE1-4CA2-91B4-52D4658E58DA}"/>
              </a:ext>
            </a:extLst>
          </p:cNvPr>
          <p:cNvCxnSpPr>
            <a:cxnSpLocks/>
            <a:stCxn id="140" idx="2"/>
            <a:endCxn id="142" idx="0"/>
          </p:cNvCxnSpPr>
          <p:nvPr/>
        </p:nvCxnSpPr>
        <p:spPr>
          <a:xfrm rot="5400000">
            <a:off x="10678300" y="11427346"/>
            <a:ext cx="1823200" cy="14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5" name="Shape 248">
            <a:extLst>
              <a:ext uri="{FF2B5EF4-FFF2-40B4-BE49-F238E27FC236}">
                <a16:creationId xmlns:a16="http://schemas.microsoft.com/office/drawing/2014/main" id="{1279B33C-FD72-4315-86F0-C7DB150F3DD1}"/>
              </a:ext>
            </a:extLst>
          </p:cNvPr>
          <p:cNvCxnSpPr>
            <a:cxnSpLocks/>
            <a:stCxn id="142" idx="2"/>
            <a:endCxn id="144" idx="0"/>
          </p:cNvCxnSpPr>
          <p:nvPr/>
        </p:nvCxnSpPr>
        <p:spPr>
          <a:xfrm rot="5400000">
            <a:off x="10762629" y="12889057"/>
            <a:ext cx="295953" cy="13571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8" name="Shape 248">
            <a:extLst>
              <a:ext uri="{FF2B5EF4-FFF2-40B4-BE49-F238E27FC236}">
                <a16:creationId xmlns:a16="http://schemas.microsoft.com/office/drawing/2014/main" id="{6CED0B40-61B7-466B-8F67-3EF77B3584A5}"/>
              </a:ext>
            </a:extLst>
          </p:cNvPr>
          <p:cNvCxnSpPr>
            <a:cxnSpLocks/>
            <a:stCxn id="142" idx="2"/>
            <a:endCxn id="143" idx="0"/>
          </p:cNvCxnSpPr>
          <p:nvPr/>
        </p:nvCxnSpPr>
        <p:spPr>
          <a:xfrm rot="16200000" flipH="1">
            <a:off x="12086251" y="12922595"/>
            <a:ext cx="295953" cy="12900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61" name="Прямоугольник 160">
            <a:extLst>
              <a:ext uri="{FF2B5EF4-FFF2-40B4-BE49-F238E27FC236}">
                <a16:creationId xmlns:a16="http://schemas.microsoft.com/office/drawing/2014/main" id="{5198995C-E84D-44CF-8362-6FC5D4B1143B}"/>
              </a:ext>
            </a:extLst>
          </p:cNvPr>
          <p:cNvSpPr/>
          <p:nvPr/>
        </p:nvSpPr>
        <p:spPr>
          <a:xfrm>
            <a:off x="14545463" y="13715614"/>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Анголу (текущее)</a:t>
            </a:r>
            <a:endParaRPr lang="ru-RU" sz="500" dirty="0"/>
          </a:p>
        </p:txBody>
      </p:sp>
      <p:sp>
        <p:nvSpPr>
          <p:cNvPr id="162" name="Прямоугольник 161">
            <a:extLst>
              <a:ext uri="{FF2B5EF4-FFF2-40B4-BE49-F238E27FC236}">
                <a16:creationId xmlns:a16="http://schemas.microsoft.com/office/drawing/2014/main" id="{4020F592-5054-4E4A-B023-6359EC72C162}"/>
              </a:ext>
            </a:extLst>
          </p:cNvPr>
          <p:cNvSpPr/>
          <p:nvPr/>
        </p:nvSpPr>
        <p:spPr>
          <a:xfrm>
            <a:off x="14545463" y="10870329"/>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Эфиопию (текущее)</a:t>
            </a:r>
            <a:endParaRPr lang="ru-RU" sz="500" dirty="0"/>
          </a:p>
        </p:txBody>
      </p:sp>
      <p:sp>
        <p:nvSpPr>
          <p:cNvPr id="163" name="Прямоугольник 162">
            <a:extLst>
              <a:ext uri="{FF2B5EF4-FFF2-40B4-BE49-F238E27FC236}">
                <a16:creationId xmlns:a16="http://schemas.microsoft.com/office/drawing/2014/main" id="{8E7A537A-8EE2-4454-A485-36EAF5844820}"/>
              </a:ext>
            </a:extLst>
          </p:cNvPr>
          <p:cNvSpPr/>
          <p:nvPr/>
        </p:nvSpPr>
        <p:spPr>
          <a:xfrm>
            <a:off x="13219723" y="1230419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Мозамбик (текущее)</a:t>
            </a:r>
            <a:endParaRPr lang="ru-RU" sz="500" dirty="0"/>
          </a:p>
        </p:txBody>
      </p:sp>
      <p:sp>
        <p:nvSpPr>
          <p:cNvPr id="164" name="Прямоугольник 163">
            <a:extLst>
              <a:ext uri="{FF2B5EF4-FFF2-40B4-BE49-F238E27FC236}">
                <a16:creationId xmlns:a16="http://schemas.microsoft.com/office/drawing/2014/main" id="{4FF87BA2-DD53-4A8E-BC1F-D19E1127E3CD}"/>
              </a:ext>
            </a:extLst>
          </p:cNvPr>
          <p:cNvSpPr/>
          <p:nvPr/>
        </p:nvSpPr>
        <p:spPr>
          <a:xfrm>
            <a:off x="11871239" y="1087033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Либерию (текущее)</a:t>
            </a:r>
            <a:endParaRPr lang="ru-RU" sz="500" dirty="0"/>
          </a:p>
        </p:txBody>
      </p:sp>
      <p:cxnSp>
        <p:nvCxnSpPr>
          <p:cNvPr id="165" name="Shape 248">
            <a:extLst>
              <a:ext uri="{FF2B5EF4-FFF2-40B4-BE49-F238E27FC236}">
                <a16:creationId xmlns:a16="http://schemas.microsoft.com/office/drawing/2014/main" id="{C584C0F4-71B5-4D37-8305-6677CA9CA6F0}"/>
              </a:ext>
            </a:extLst>
          </p:cNvPr>
          <p:cNvCxnSpPr>
            <a:cxnSpLocks/>
            <a:stCxn id="140" idx="2"/>
            <a:endCxn id="162" idx="0"/>
          </p:cNvCxnSpPr>
          <p:nvPr/>
        </p:nvCxnSpPr>
        <p:spPr>
          <a:xfrm rot="16200000" flipH="1">
            <a:off x="13420084" y="8686991"/>
            <a:ext cx="353868" cy="40128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68" name="Shape 248">
            <a:extLst>
              <a:ext uri="{FF2B5EF4-FFF2-40B4-BE49-F238E27FC236}">
                <a16:creationId xmlns:a16="http://schemas.microsoft.com/office/drawing/2014/main" id="{3E5C971E-8B32-48F3-BCFC-6EDF7FDD62B8}"/>
              </a:ext>
            </a:extLst>
          </p:cNvPr>
          <p:cNvCxnSpPr>
            <a:cxnSpLocks/>
            <a:stCxn id="140" idx="2"/>
            <a:endCxn id="164" idx="0"/>
          </p:cNvCxnSpPr>
          <p:nvPr/>
        </p:nvCxnSpPr>
        <p:spPr>
          <a:xfrm rot="16200000" flipH="1">
            <a:off x="12082972" y="10024103"/>
            <a:ext cx="353869" cy="13385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1" name="Shape 248">
            <a:extLst>
              <a:ext uri="{FF2B5EF4-FFF2-40B4-BE49-F238E27FC236}">
                <a16:creationId xmlns:a16="http://schemas.microsoft.com/office/drawing/2014/main" id="{388CEDB2-BCE5-47F4-A263-5613F83B749C}"/>
              </a:ext>
            </a:extLst>
          </p:cNvPr>
          <p:cNvCxnSpPr>
            <a:cxnSpLocks/>
            <a:stCxn id="142" idx="2"/>
            <a:endCxn id="161" idx="0"/>
          </p:cNvCxnSpPr>
          <p:nvPr/>
        </p:nvCxnSpPr>
        <p:spPr>
          <a:xfrm rot="16200000" flipH="1">
            <a:off x="13448327" y="11560518"/>
            <a:ext cx="295953" cy="40142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75" name="Shape 248">
            <a:extLst>
              <a:ext uri="{FF2B5EF4-FFF2-40B4-BE49-F238E27FC236}">
                <a16:creationId xmlns:a16="http://schemas.microsoft.com/office/drawing/2014/main" id="{15ABCEDF-284E-44F8-83ED-B2CE718081A7}"/>
              </a:ext>
            </a:extLst>
          </p:cNvPr>
          <p:cNvCxnSpPr>
            <a:cxnSpLocks/>
            <a:stCxn id="140" idx="2"/>
            <a:endCxn id="163" idx="0"/>
          </p:cNvCxnSpPr>
          <p:nvPr/>
        </p:nvCxnSpPr>
        <p:spPr>
          <a:xfrm rot="16200000" flipH="1">
            <a:off x="12040280" y="10066795"/>
            <a:ext cx="1787737" cy="2687067"/>
          </a:xfrm>
          <a:prstGeom prst="bentConnector3">
            <a:avLst>
              <a:gd name="adj1" fmla="val 10293"/>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79" name="Прямоугольник 178">
            <a:extLst>
              <a:ext uri="{FF2B5EF4-FFF2-40B4-BE49-F238E27FC236}">
                <a16:creationId xmlns:a16="http://schemas.microsoft.com/office/drawing/2014/main" id="{4D450CD8-6BA8-4CE6-A7AF-1D646DC797A7}"/>
              </a:ext>
            </a:extLst>
          </p:cNvPr>
          <p:cNvSpPr/>
          <p:nvPr/>
        </p:nvSpPr>
        <p:spPr>
          <a:xfrm>
            <a:off x="31377474" y="509938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Создать чёрную Республику </a:t>
            </a:r>
            <a:r>
              <a:rPr lang="ru-RU" sz="400" dirty="0"/>
              <a:t>(Текущее, </a:t>
            </a:r>
            <a:r>
              <a:rPr lang="ru-RU" sz="400" dirty="0" err="1"/>
              <a:t>переименоватьКПСА</a:t>
            </a:r>
            <a:r>
              <a:rPr lang="ru-RU" sz="400" dirty="0"/>
              <a:t>, которым манипулировали аппаратчики Коминтерна, была вынуждена в 1928 году принять лозунг Черной республики во время пресловутого Третьего периода, который должен был ознаменовать начало мировой революции. В последовавших ссорах ведущие члены были изгнаны и осуждены на самых постыдных условиях. Иногда это было, по-видимому, исключение ради исключения (потому что это был единственный способ держать партию в тонусе!).)</a:t>
            </a:r>
            <a:endParaRPr lang="ru-RU" sz="800" dirty="0"/>
          </a:p>
        </p:txBody>
      </p:sp>
      <p:sp>
        <p:nvSpPr>
          <p:cNvPr id="180" name="Прямоугольник 179">
            <a:extLst>
              <a:ext uri="{FF2B5EF4-FFF2-40B4-BE49-F238E27FC236}">
                <a16:creationId xmlns:a16="http://schemas.microsoft.com/office/drawing/2014/main" id="{40BC13A1-50C0-4F8A-A26E-B9A261B680F0}"/>
              </a:ext>
            </a:extLst>
          </p:cNvPr>
          <p:cNvSpPr/>
          <p:nvPr/>
        </p:nvSpPr>
        <p:spPr>
          <a:xfrm>
            <a:off x="28693985" y="651421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Политика родной земли </a:t>
            </a:r>
            <a:r>
              <a:rPr lang="ru-RU" sz="1050" dirty="0"/>
              <a:t>(Текущее)</a:t>
            </a:r>
            <a:endParaRPr lang="ru-RU" sz="800" dirty="0"/>
          </a:p>
        </p:txBody>
      </p:sp>
      <p:cxnSp>
        <p:nvCxnSpPr>
          <p:cNvPr id="181" name="Прямая соединительная линия 180">
            <a:extLst>
              <a:ext uri="{FF2B5EF4-FFF2-40B4-BE49-F238E27FC236}">
                <a16:creationId xmlns:a16="http://schemas.microsoft.com/office/drawing/2014/main" id="{C0AA5F36-639B-4043-9411-7F1C19FF42D1}"/>
              </a:ext>
            </a:extLst>
          </p:cNvPr>
          <p:cNvCxnSpPr>
            <a:cxnSpLocks/>
            <a:stCxn id="197" idx="3"/>
            <a:endCxn id="200" idx="1"/>
          </p:cNvCxnSpPr>
          <p:nvPr/>
        </p:nvCxnSpPr>
        <p:spPr>
          <a:xfrm>
            <a:off x="42766613" y="7124607"/>
            <a:ext cx="570355"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2" name="Прямоугольник 181">
            <a:extLst>
              <a:ext uri="{FF2B5EF4-FFF2-40B4-BE49-F238E27FC236}">
                <a16:creationId xmlns:a16="http://schemas.microsoft.com/office/drawing/2014/main" id="{95166D09-967B-48B4-A7E5-518E9CABBC8E}"/>
              </a:ext>
            </a:extLst>
          </p:cNvPr>
          <p:cNvSpPr/>
          <p:nvPr/>
        </p:nvSpPr>
        <p:spPr>
          <a:xfrm>
            <a:off x="31377561" y="6514210"/>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Межрасовый союз </a:t>
            </a:r>
            <a:r>
              <a:rPr lang="ru-RU" sz="1050" dirty="0"/>
              <a:t>(Текущее)</a:t>
            </a:r>
            <a:endParaRPr lang="ru-RU" sz="800" dirty="0"/>
          </a:p>
        </p:txBody>
      </p:sp>
      <p:sp>
        <p:nvSpPr>
          <p:cNvPr id="183" name="Прямоугольник 182">
            <a:extLst>
              <a:ext uri="{FF2B5EF4-FFF2-40B4-BE49-F238E27FC236}">
                <a16:creationId xmlns:a16="http://schemas.microsoft.com/office/drawing/2014/main" id="{D04E1CE4-188F-4F4B-8A68-8D0B3634515C}"/>
              </a:ext>
            </a:extLst>
          </p:cNvPr>
          <p:cNvSpPr/>
          <p:nvPr/>
        </p:nvSpPr>
        <p:spPr>
          <a:xfrm>
            <a:off x="34062622" y="651861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Национализировать ресурсы южной Африки </a:t>
            </a:r>
            <a:r>
              <a:rPr lang="ru-RU" sz="1050" dirty="0"/>
              <a:t>(Текущее)</a:t>
            </a:r>
            <a:endParaRPr lang="ru-RU" sz="800" dirty="0"/>
          </a:p>
        </p:txBody>
      </p:sp>
      <p:sp>
        <p:nvSpPr>
          <p:cNvPr id="184" name="Прямоугольник 183">
            <a:extLst>
              <a:ext uri="{FF2B5EF4-FFF2-40B4-BE49-F238E27FC236}">
                <a16:creationId xmlns:a16="http://schemas.microsoft.com/office/drawing/2014/main" id="{7D95E591-1D9F-40DF-BB43-A1025426DC3B}"/>
              </a:ext>
            </a:extLst>
          </p:cNvPr>
          <p:cNvSpPr/>
          <p:nvPr/>
        </p:nvSpPr>
        <p:spPr>
          <a:xfrm>
            <a:off x="27362424" y="943011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Вступить в Коминтерн </a:t>
            </a:r>
            <a:r>
              <a:rPr lang="ru-RU" sz="1050" dirty="0"/>
              <a:t>(Текущее)</a:t>
            </a:r>
            <a:endParaRPr lang="ru-RU" sz="800" dirty="0"/>
          </a:p>
        </p:txBody>
      </p:sp>
      <p:cxnSp>
        <p:nvCxnSpPr>
          <p:cNvPr id="186" name="Прямая соединительная линия 185">
            <a:extLst>
              <a:ext uri="{FF2B5EF4-FFF2-40B4-BE49-F238E27FC236}">
                <a16:creationId xmlns:a16="http://schemas.microsoft.com/office/drawing/2014/main" id="{44A51570-E354-4BC7-89EE-75BE5AC24237}"/>
              </a:ext>
            </a:extLst>
          </p:cNvPr>
          <p:cNvCxnSpPr>
            <a:cxnSpLocks/>
            <a:stCxn id="180" idx="3"/>
            <a:endCxn id="182" idx="1"/>
          </p:cNvCxnSpPr>
          <p:nvPr/>
        </p:nvCxnSpPr>
        <p:spPr>
          <a:xfrm>
            <a:off x="30809903" y="7054210"/>
            <a:ext cx="567658"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189" name="Прямоугольник 188">
            <a:extLst>
              <a:ext uri="{FF2B5EF4-FFF2-40B4-BE49-F238E27FC236}">
                <a16:creationId xmlns:a16="http://schemas.microsoft.com/office/drawing/2014/main" id="{A51D4A15-1158-4C28-8484-2097D4960981}"/>
              </a:ext>
            </a:extLst>
          </p:cNvPr>
          <p:cNvSpPr/>
          <p:nvPr/>
        </p:nvSpPr>
        <p:spPr>
          <a:xfrm>
            <a:off x="26007440" y="10813193"/>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советников из Кремля </a:t>
            </a:r>
            <a:r>
              <a:rPr lang="ru-RU" sz="1050" dirty="0"/>
              <a:t>(Текущее)</a:t>
            </a:r>
            <a:endParaRPr lang="ru-RU" sz="800" dirty="0"/>
          </a:p>
        </p:txBody>
      </p:sp>
      <p:cxnSp>
        <p:nvCxnSpPr>
          <p:cNvPr id="190" name="Shape 248">
            <a:extLst>
              <a:ext uri="{FF2B5EF4-FFF2-40B4-BE49-F238E27FC236}">
                <a16:creationId xmlns:a16="http://schemas.microsoft.com/office/drawing/2014/main" id="{51852AA5-4BC9-45D7-B135-81009A9566A8}"/>
              </a:ext>
            </a:extLst>
          </p:cNvPr>
          <p:cNvCxnSpPr>
            <a:cxnSpLocks/>
            <a:stCxn id="184" idx="2"/>
            <a:endCxn id="189" idx="0"/>
          </p:cNvCxnSpPr>
          <p:nvPr/>
        </p:nvCxnSpPr>
        <p:spPr>
          <a:xfrm rot="5400000">
            <a:off x="27591350" y="9984160"/>
            <a:ext cx="303082" cy="135498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3" name="Shape 248">
            <a:extLst>
              <a:ext uri="{FF2B5EF4-FFF2-40B4-BE49-F238E27FC236}">
                <a16:creationId xmlns:a16="http://schemas.microsoft.com/office/drawing/2014/main" id="{D7D93370-20F5-4517-932B-5E66AC2C63FE}"/>
              </a:ext>
            </a:extLst>
          </p:cNvPr>
          <p:cNvCxnSpPr>
            <a:cxnSpLocks/>
            <a:stCxn id="179" idx="2"/>
            <a:endCxn id="180" idx="0"/>
          </p:cNvCxnSpPr>
          <p:nvPr/>
        </p:nvCxnSpPr>
        <p:spPr>
          <a:xfrm rot="5400000">
            <a:off x="30926279" y="5005055"/>
            <a:ext cx="334821" cy="26834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6" name="Shape 248">
            <a:extLst>
              <a:ext uri="{FF2B5EF4-FFF2-40B4-BE49-F238E27FC236}">
                <a16:creationId xmlns:a16="http://schemas.microsoft.com/office/drawing/2014/main" id="{5BB9178E-3847-431F-B9DF-970D3B652FA9}"/>
              </a:ext>
            </a:extLst>
          </p:cNvPr>
          <p:cNvCxnSpPr>
            <a:cxnSpLocks/>
            <a:stCxn id="179" idx="2"/>
            <a:endCxn id="182" idx="0"/>
          </p:cNvCxnSpPr>
          <p:nvPr/>
        </p:nvCxnSpPr>
        <p:spPr>
          <a:xfrm rot="16200000" flipH="1">
            <a:off x="32268066" y="6346755"/>
            <a:ext cx="334821" cy="8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99" name="Shape 248">
            <a:extLst>
              <a:ext uri="{FF2B5EF4-FFF2-40B4-BE49-F238E27FC236}">
                <a16:creationId xmlns:a16="http://schemas.microsoft.com/office/drawing/2014/main" id="{1A9FD21D-78EE-4BA4-B9E1-E5D6A6E41E1D}"/>
              </a:ext>
            </a:extLst>
          </p:cNvPr>
          <p:cNvCxnSpPr>
            <a:cxnSpLocks/>
            <a:stCxn id="179" idx="2"/>
            <a:endCxn id="183" idx="0"/>
          </p:cNvCxnSpPr>
          <p:nvPr/>
        </p:nvCxnSpPr>
        <p:spPr>
          <a:xfrm rot="16200000" flipH="1">
            <a:off x="33608392" y="5006430"/>
            <a:ext cx="339230" cy="26851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2" name="Shape 248">
            <a:extLst>
              <a:ext uri="{FF2B5EF4-FFF2-40B4-BE49-F238E27FC236}">
                <a16:creationId xmlns:a16="http://schemas.microsoft.com/office/drawing/2014/main" id="{EE84D303-F6DA-4C56-92C0-57364B77ACF8}"/>
              </a:ext>
            </a:extLst>
          </p:cNvPr>
          <p:cNvCxnSpPr>
            <a:cxnSpLocks/>
            <a:stCxn id="180" idx="2"/>
            <a:endCxn id="66" idx="0"/>
          </p:cNvCxnSpPr>
          <p:nvPr/>
        </p:nvCxnSpPr>
        <p:spPr>
          <a:xfrm rot="5400000">
            <a:off x="29572230" y="7772266"/>
            <a:ext cx="357771"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08" name="Прямая соединительная линия 207">
            <a:extLst>
              <a:ext uri="{FF2B5EF4-FFF2-40B4-BE49-F238E27FC236}">
                <a16:creationId xmlns:a16="http://schemas.microsoft.com/office/drawing/2014/main" id="{D5947B72-7F18-4E3D-9015-6DE7BA610776}"/>
              </a:ext>
            </a:extLst>
          </p:cNvPr>
          <p:cNvCxnSpPr>
            <a:cxnSpLocks/>
            <a:stCxn id="184" idx="3"/>
            <a:endCxn id="253" idx="1"/>
          </p:cNvCxnSpPr>
          <p:nvPr/>
        </p:nvCxnSpPr>
        <p:spPr>
          <a:xfrm>
            <a:off x="29478342" y="9970111"/>
            <a:ext cx="563811" cy="161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211" name="Прямоугольник 210">
            <a:extLst>
              <a:ext uri="{FF2B5EF4-FFF2-40B4-BE49-F238E27FC236}">
                <a16:creationId xmlns:a16="http://schemas.microsoft.com/office/drawing/2014/main" id="{D75815DF-1295-45F6-A24F-F3F3F8B4BBFB}"/>
              </a:ext>
            </a:extLst>
          </p:cNvPr>
          <p:cNvSpPr/>
          <p:nvPr/>
        </p:nvSpPr>
        <p:spPr>
          <a:xfrm>
            <a:off x="26016965" y="1230419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Программа обмена студентами </a:t>
            </a:r>
            <a:r>
              <a:rPr lang="ru-RU" sz="1050" dirty="0"/>
              <a:t>(Текущее)</a:t>
            </a:r>
            <a:endParaRPr lang="ru-RU" sz="800" dirty="0"/>
          </a:p>
        </p:txBody>
      </p:sp>
      <p:sp>
        <p:nvSpPr>
          <p:cNvPr id="212" name="Прямоугольник 211">
            <a:extLst>
              <a:ext uri="{FF2B5EF4-FFF2-40B4-BE49-F238E27FC236}">
                <a16:creationId xmlns:a16="http://schemas.microsoft.com/office/drawing/2014/main" id="{0151B7FA-9194-430D-BD39-8CC623C30AAC}"/>
              </a:ext>
            </a:extLst>
          </p:cNvPr>
          <p:cNvSpPr/>
          <p:nvPr/>
        </p:nvSpPr>
        <p:spPr>
          <a:xfrm>
            <a:off x="28701851" y="12319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Принести коммунизм в Намибию </a:t>
            </a:r>
            <a:r>
              <a:rPr lang="ru-RU" sz="1050" dirty="0"/>
              <a:t>(Текущее)</a:t>
            </a:r>
            <a:endParaRPr lang="ru-RU" sz="800" dirty="0"/>
          </a:p>
        </p:txBody>
      </p:sp>
      <p:sp>
        <p:nvSpPr>
          <p:cNvPr id="213" name="Прямоугольник 212">
            <a:extLst>
              <a:ext uri="{FF2B5EF4-FFF2-40B4-BE49-F238E27FC236}">
                <a16:creationId xmlns:a16="http://schemas.microsoft.com/office/drawing/2014/main" id="{7729F444-4FEA-432F-8013-2BEBC57E2B6D}"/>
              </a:ext>
            </a:extLst>
          </p:cNvPr>
          <p:cNvSpPr/>
          <p:nvPr/>
        </p:nvSpPr>
        <p:spPr>
          <a:xfrm>
            <a:off x="30042572" y="1368492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Анголу и Мозамбик </a:t>
            </a:r>
            <a:r>
              <a:rPr lang="ru-RU" sz="1050" dirty="0"/>
              <a:t>(Текущее)</a:t>
            </a:r>
            <a:endParaRPr lang="ru-RU" sz="800" dirty="0"/>
          </a:p>
        </p:txBody>
      </p:sp>
      <p:sp>
        <p:nvSpPr>
          <p:cNvPr id="214" name="Прямоугольник 213">
            <a:extLst>
              <a:ext uri="{FF2B5EF4-FFF2-40B4-BE49-F238E27FC236}">
                <a16:creationId xmlns:a16="http://schemas.microsoft.com/office/drawing/2014/main" id="{16AAD304-6FEE-4D2E-9993-5A8DC45D6651}"/>
              </a:ext>
            </a:extLst>
          </p:cNvPr>
          <p:cNvSpPr/>
          <p:nvPr/>
        </p:nvSpPr>
        <p:spPr>
          <a:xfrm>
            <a:off x="30035773" y="151125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Деколонизация Конго </a:t>
            </a:r>
            <a:r>
              <a:rPr lang="ru-RU" sz="1050" dirty="0"/>
              <a:t>(Текущее)</a:t>
            </a:r>
            <a:endParaRPr lang="ru-RU" sz="800" dirty="0"/>
          </a:p>
        </p:txBody>
      </p:sp>
      <p:sp>
        <p:nvSpPr>
          <p:cNvPr id="215" name="Прямоугольник 214">
            <a:extLst>
              <a:ext uri="{FF2B5EF4-FFF2-40B4-BE49-F238E27FC236}">
                <a16:creationId xmlns:a16="http://schemas.microsoft.com/office/drawing/2014/main" id="{74B39C5A-7232-4332-92CA-D9A8138D38DA}"/>
              </a:ext>
            </a:extLst>
          </p:cNvPr>
          <p:cNvSpPr/>
          <p:nvPr/>
        </p:nvSpPr>
        <p:spPr>
          <a:xfrm>
            <a:off x="27356965" y="1368492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 Южноафриканскую республику </a:t>
            </a:r>
            <a:r>
              <a:rPr lang="ru-RU" sz="1050" dirty="0"/>
              <a:t>(новое, сожрать внутренние королевства)</a:t>
            </a:r>
            <a:endParaRPr lang="ru-RU" sz="800" dirty="0"/>
          </a:p>
        </p:txBody>
      </p:sp>
      <p:sp>
        <p:nvSpPr>
          <p:cNvPr id="216" name="Прямоугольник 215">
            <a:extLst>
              <a:ext uri="{FF2B5EF4-FFF2-40B4-BE49-F238E27FC236}">
                <a16:creationId xmlns:a16="http://schemas.microsoft.com/office/drawing/2014/main" id="{AE26874C-3E14-4254-9FF9-22A53182396D}"/>
              </a:ext>
            </a:extLst>
          </p:cNvPr>
          <p:cNvSpPr/>
          <p:nvPr/>
        </p:nvSpPr>
        <p:spPr>
          <a:xfrm>
            <a:off x="32715840" y="1368492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Потребовать Мадагаскар </a:t>
            </a:r>
            <a:r>
              <a:rPr lang="ru-RU" sz="1050" dirty="0"/>
              <a:t>(Новое, сожрать </a:t>
            </a:r>
            <a:r>
              <a:rPr lang="ru-RU" sz="1050" dirty="0" err="1"/>
              <a:t>мадагаскар</a:t>
            </a:r>
            <a:r>
              <a:rPr lang="ru-RU" sz="1050" dirty="0"/>
              <a:t>)</a:t>
            </a:r>
            <a:endParaRPr lang="ru-RU" sz="800" dirty="0"/>
          </a:p>
        </p:txBody>
      </p:sp>
      <p:cxnSp>
        <p:nvCxnSpPr>
          <p:cNvPr id="217" name="Shape 248">
            <a:extLst>
              <a:ext uri="{FF2B5EF4-FFF2-40B4-BE49-F238E27FC236}">
                <a16:creationId xmlns:a16="http://schemas.microsoft.com/office/drawing/2014/main" id="{FC454BD7-96BE-4558-85A5-0C6F748CF25B}"/>
              </a:ext>
            </a:extLst>
          </p:cNvPr>
          <p:cNvCxnSpPr>
            <a:cxnSpLocks/>
            <a:stCxn id="189" idx="2"/>
            <a:endCxn id="211" idx="0"/>
          </p:cNvCxnSpPr>
          <p:nvPr/>
        </p:nvCxnSpPr>
        <p:spPr>
          <a:xfrm rot="16200000" flipH="1">
            <a:off x="26864659" y="12093932"/>
            <a:ext cx="411004" cy="9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4" name="Shape 248">
            <a:extLst>
              <a:ext uri="{FF2B5EF4-FFF2-40B4-BE49-F238E27FC236}">
                <a16:creationId xmlns:a16="http://schemas.microsoft.com/office/drawing/2014/main" id="{458482DB-E941-4E82-968C-B151033B4F35}"/>
              </a:ext>
            </a:extLst>
          </p:cNvPr>
          <p:cNvCxnSpPr>
            <a:cxnSpLocks/>
            <a:stCxn id="257" idx="2"/>
            <a:endCxn id="215" idx="0"/>
          </p:cNvCxnSpPr>
          <p:nvPr/>
        </p:nvCxnSpPr>
        <p:spPr>
          <a:xfrm rot="5400000">
            <a:off x="28861653" y="11446463"/>
            <a:ext cx="1791730" cy="2685188"/>
          </a:xfrm>
          <a:prstGeom prst="bentConnector3">
            <a:avLst>
              <a:gd name="adj1" fmla="val 12256"/>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9" name="Shape 248">
            <a:extLst>
              <a:ext uri="{FF2B5EF4-FFF2-40B4-BE49-F238E27FC236}">
                <a16:creationId xmlns:a16="http://schemas.microsoft.com/office/drawing/2014/main" id="{3AE9B19C-B228-4A22-8CCB-A75C420B187D}"/>
              </a:ext>
            </a:extLst>
          </p:cNvPr>
          <p:cNvCxnSpPr>
            <a:cxnSpLocks/>
            <a:stCxn id="213" idx="2"/>
            <a:endCxn id="214" idx="0"/>
          </p:cNvCxnSpPr>
          <p:nvPr/>
        </p:nvCxnSpPr>
        <p:spPr>
          <a:xfrm rot="5400000">
            <a:off x="30923339" y="14935316"/>
            <a:ext cx="347586" cy="67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a:extLst>
              <a:ext uri="{FF2B5EF4-FFF2-40B4-BE49-F238E27FC236}">
                <a16:creationId xmlns:a16="http://schemas.microsoft.com/office/drawing/2014/main" id="{169ADD3C-7D9B-40F6-B582-CA9FCE0885C3}"/>
              </a:ext>
            </a:extLst>
          </p:cNvPr>
          <p:cNvSpPr/>
          <p:nvPr/>
        </p:nvSpPr>
        <p:spPr>
          <a:xfrm>
            <a:off x="34062622" y="7962475"/>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Провести коллективизацию среди фермеров </a:t>
            </a:r>
            <a:r>
              <a:rPr lang="ru-RU" sz="1050" dirty="0"/>
              <a:t>(Текущее)</a:t>
            </a:r>
            <a:endParaRPr lang="ru-RU" sz="800" dirty="0"/>
          </a:p>
        </p:txBody>
      </p:sp>
      <p:cxnSp>
        <p:nvCxnSpPr>
          <p:cNvPr id="237" name="Shape 248">
            <a:extLst>
              <a:ext uri="{FF2B5EF4-FFF2-40B4-BE49-F238E27FC236}">
                <a16:creationId xmlns:a16="http://schemas.microsoft.com/office/drawing/2014/main" id="{B3D13C37-9FB0-4412-BC63-C2A65F220279}"/>
              </a:ext>
            </a:extLst>
          </p:cNvPr>
          <p:cNvCxnSpPr>
            <a:cxnSpLocks/>
            <a:stCxn id="253" idx="2"/>
            <a:endCxn id="257" idx="0"/>
          </p:cNvCxnSpPr>
          <p:nvPr/>
        </p:nvCxnSpPr>
        <p:spPr>
          <a:xfrm rot="5400000">
            <a:off x="30949381" y="10662460"/>
            <a:ext cx="301463" cy="127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40" name="Shape 248">
            <a:extLst>
              <a:ext uri="{FF2B5EF4-FFF2-40B4-BE49-F238E27FC236}">
                <a16:creationId xmlns:a16="http://schemas.microsoft.com/office/drawing/2014/main" id="{EC3C1C20-31C0-458B-B819-AA2D51E58845}"/>
              </a:ext>
            </a:extLst>
          </p:cNvPr>
          <p:cNvCxnSpPr>
            <a:cxnSpLocks/>
            <a:stCxn id="184" idx="2"/>
            <a:endCxn id="257" idx="0"/>
          </p:cNvCxnSpPr>
          <p:nvPr/>
        </p:nvCxnSpPr>
        <p:spPr>
          <a:xfrm rot="16200000" flipH="1">
            <a:off x="29608707" y="9321786"/>
            <a:ext cx="303081" cy="26797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43" name="Прямоугольник 242">
            <a:extLst>
              <a:ext uri="{FF2B5EF4-FFF2-40B4-BE49-F238E27FC236}">
                <a16:creationId xmlns:a16="http://schemas.microsoft.com/office/drawing/2014/main" id="{EC9BD36C-D972-42C4-93E6-6DAE9234F692}"/>
              </a:ext>
            </a:extLst>
          </p:cNvPr>
          <p:cNvSpPr/>
          <p:nvPr/>
        </p:nvSpPr>
        <p:spPr>
          <a:xfrm>
            <a:off x="7833982" y="651421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Путь мирной пропаганды</a:t>
            </a:r>
            <a:endParaRPr lang="ru-RU" sz="500" dirty="0"/>
          </a:p>
        </p:txBody>
      </p:sp>
      <p:sp>
        <p:nvSpPr>
          <p:cNvPr id="244" name="Прямоугольник 243">
            <a:extLst>
              <a:ext uri="{FF2B5EF4-FFF2-40B4-BE49-F238E27FC236}">
                <a16:creationId xmlns:a16="http://schemas.microsoft.com/office/drawing/2014/main" id="{948FBE2C-B2A6-473E-BB60-11F26ADF54F1}"/>
              </a:ext>
            </a:extLst>
          </p:cNvPr>
          <p:cNvSpPr/>
          <p:nvPr/>
        </p:nvSpPr>
        <p:spPr>
          <a:xfrm>
            <a:off x="5155479" y="651421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Репрессировать коммунистов</a:t>
            </a:r>
            <a:endParaRPr lang="ru-RU" sz="800" dirty="0"/>
          </a:p>
        </p:txBody>
      </p:sp>
      <p:sp>
        <p:nvSpPr>
          <p:cNvPr id="245" name="Прямоугольник 244">
            <a:extLst>
              <a:ext uri="{FF2B5EF4-FFF2-40B4-BE49-F238E27FC236}">
                <a16:creationId xmlns:a16="http://schemas.microsoft.com/office/drawing/2014/main" id="{2E0544E4-9592-4382-8DDF-EB6FEA328AC2}"/>
              </a:ext>
            </a:extLst>
          </p:cNvPr>
          <p:cNvSpPr/>
          <p:nvPr/>
        </p:nvSpPr>
        <p:spPr>
          <a:xfrm>
            <a:off x="10524517" y="651421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Умеренная радикализация партии</a:t>
            </a:r>
            <a:endParaRPr lang="ru-RU" sz="500" dirty="0"/>
          </a:p>
        </p:txBody>
      </p:sp>
      <p:sp>
        <p:nvSpPr>
          <p:cNvPr id="247" name="Прямоугольник 246">
            <a:extLst>
              <a:ext uri="{FF2B5EF4-FFF2-40B4-BE49-F238E27FC236}">
                <a16:creationId xmlns:a16="http://schemas.microsoft.com/office/drawing/2014/main" id="{B8E1ED6E-2489-4B4F-B2DE-827983897179}"/>
              </a:ext>
            </a:extLst>
          </p:cNvPr>
          <p:cNvSpPr/>
          <p:nvPr/>
        </p:nvSpPr>
        <p:spPr>
          <a:xfrm>
            <a:off x="13200695" y="6514210"/>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200" dirty="0"/>
              <a:t>Разрешить женщинам вступать в конгресс</a:t>
            </a:r>
            <a:endParaRPr lang="ru-RU" sz="800" dirty="0"/>
          </a:p>
        </p:txBody>
      </p:sp>
      <p:sp>
        <p:nvSpPr>
          <p:cNvPr id="250" name="Прямоугольник 249">
            <a:extLst>
              <a:ext uri="{FF2B5EF4-FFF2-40B4-BE49-F238E27FC236}">
                <a16:creationId xmlns:a16="http://schemas.microsoft.com/office/drawing/2014/main" id="{F708BF84-9B91-4866-9A16-4D9F425DADEC}"/>
              </a:ext>
            </a:extLst>
          </p:cNvPr>
          <p:cNvSpPr/>
          <p:nvPr/>
        </p:nvSpPr>
        <p:spPr>
          <a:xfrm>
            <a:off x="10524517" y="3962714"/>
            <a:ext cx="2115918" cy="550618"/>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dirty="0"/>
              <a:t>Alfred </a:t>
            </a:r>
            <a:r>
              <a:rPr lang="en-US" sz="1600" dirty="0" err="1"/>
              <a:t>Bitini</a:t>
            </a:r>
            <a:r>
              <a:rPr lang="en-US" sz="1600" dirty="0"/>
              <a:t> </a:t>
            </a:r>
            <a:r>
              <a:rPr lang="en-US" sz="1600" dirty="0" err="1"/>
              <a:t>Xuma</a:t>
            </a:r>
            <a:endParaRPr lang="ru-RU" sz="100" dirty="0"/>
          </a:p>
        </p:txBody>
      </p:sp>
      <p:sp>
        <p:nvSpPr>
          <p:cNvPr id="251" name="Прямоугольник 250">
            <a:extLst>
              <a:ext uri="{FF2B5EF4-FFF2-40B4-BE49-F238E27FC236}">
                <a16:creationId xmlns:a16="http://schemas.microsoft.com/office/drawing/2014/main" id="{6867FE36-1FE1-475F-B884-FABF92EB00BC}"/>
              </a:ext>
            </a:extLst>
          </p:cNvPr>
          <p:cNvSpPr/>
          <p:nvPr/>
        </p:nvSpPr>
        <p:spPr>
          <a:xfrm>
            <a:off x="7841169" y="3962974"/>
            <a:ext cx="2115918" cy="540883"/>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600" dirty="0"/>
              <a:t>Zacharias Richard </a:t>
            </a:r>
            <a:r>
              <a:rPr lang="en-US" sz="1600" dirty="0" err="1"/>
              <a:t>Mahabane</a:t>
            </a:r>
            <a:endParaRPr lang="ru-RU" sz="100" dirty="0"/>
          </a:p>
        </p:txBody>
      </p:sp>
      <p:sp>
        <p:nvSpPr>
          <p:cNvPr id="252" name="Прямоугольник 251">
            <a:extLst>
              <a:ext uri="{FF2B5EF4-FFF2-40B4-BE49-F238E27FC236}">
                <a16:creationId xmlns:a16="http://schemas.microsoft.com/office/drawing/2014/main" id="{5C03381E-AD84-48D0-9DF4-9972112B9350}"/>
              </a:ext>
            </a:extLst>
          </p:cNvPr>
          <p:cNvSpPr/>
          <p:nvPr/>
        </p:nvSpPr>
        <p:spPr>
          <a:xfrm>
            <a:off x="6497428" y="7947058"/>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Межконфессиональная африканская федерация министров</a:t>
            </a:r>
            <a:endParaRPr lang="ru-RU" sz="500" dirty="0"/>
          </a:p>
        </p:txBody>
      </p:sp>
      <p:sp>
        <p:nvSpPr>
          <p:cNvPr id="253" name="Прямоугольник 252">
            <a:extLst>
              <a:ext uri="{FF2B5EF4-FFF2-40B4-BE49-F238E27FC236}">
                <a16:creationId xmlns:a16="http://schemas.microsoft.com/office/drawing/2014/main" id="{850A0E66-09E6-4644-8D6F-21BF01BD6C95}"/>
              </a:ext>
            </a:extLst>
          </p:cNvPr>
          <p:cNvSpPr/>
          <p:nvPr/>
        </p:nvSpPr>
        <p:spPr>
          <a:xfrm>
            <a:off x="30042153" y="943172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Лига национального освобождения</a:t>
            </a:r>
            <a:endParaRPr lang="ru-RU" sz="800" dirty="0"/>
          </a:p>
        </p:txBody>
      </p:sp>
      <p:cxnSp>
        <p:nvCxnSpPr>
          <p:cNvPr id="254" name="Прямая соединительная линия 253">
            <a:extLst>
              <a:ext uri="{FF2B5EF4-FFF2-40B4-BE49-F238E27FC236}">
                <a16:creationId xmlns:a16="http://schemas.microsoft.com/office/drawing/2014/main" id="{05512C7F-F1A2-4A1D-9E7E-FDFD88048733}"/>
              </a:ext>
            </a:extLst>
          </p:cNvPr>
          <p:cNvCxnSpPr>
            <a:cxnSpLocks/>
            <a:stCxn id="243" idx="3"/>
            <a:endCxn id="245" idx="1"/>
          </p:cNvCxnSpPr>
          <p:nvPr/>
        </p:nvCxnSpPr>
        <p:spPr>
          <a:xfrm>
            <a:off x="9949900" y="7054210"/>
            <a:ext cx="574617"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265" name="Shape 248">
            <a:extLst>
              <a:ext uri="{FF2B5EF4-FFF2-40B4-BE49-F238E27FC236}">
                <a16:creationId xmlns:a16="http://schemas.microsoft.com/office/drawing/2014/main" id="{965E4F13-6620-46F1-9F72-BCA7B26C6B87}"/>
              </a:ext>
            </a:extLst>
          </p:cNvPr>
          <p:cNvCxnSpPr>
            <a:cxnSpLocks/>
            <a:stCxn id="132" idx="2"/>
            <a:endCxn id="247" idx="0"/>
          </p:cNvCxnSpPr>
          <p:nvPr/>
        </p:nvCxnSpPr>
        <p:spPr>
          <a:xfrm rot="16200000" flipH="1">
            <a:off x="12053632" y="4309187"/>
            <a:ext cx="390353" cy="40196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68" name="Shape 248">
            <a:extLst>
              <a:ext uri="{FF2B5EF4-FFF2-40B4-BE49-F238E27FC236}">
                <a16:creationId xmlns:a16="http://schemas.microsoft.com/office/drawing/2014/main" id="{43A2D1CA-9033-40EF-87B0-93997D4F9F71}"/>
              </a:ext>
            </a:extLst>
          </p:cNvPr>
          <p:cNvCxnSpPr>
            <a:cxnSpLocks/>
            <a:stCxn id="132" idx="2"/>
            <a:endCxn id="244" idx="0"/>
          </p:cNvCxnSpPr>
          <p:nvPr/>
        </p:nvCxnSpPr>
        <p:spPr>
          <a:xfrm rot="5400000">
            <a:off x="8031025" y="4306271"/>
            <a:ext cx="390353" cy="40255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1" name="Shape 248">
            <a:extLst>
              <a:ext uri="{FF2B5EF4-FFF2-40B4-BE49-F238E27FC236}">
                <a16:creationId xmlns:a16="http://schemas.microsoft.com/office/drawing/2014/main" id="{31EA9CC3-4B9C-471F-B841-04E10150BF96}"/>
              </a:ext>
            </a:extLst>
          </p:cNvPr>
          <p:cNvCxnSpPr>
            <a:cxnSpLocks/>
            <a:stCxn id="243" idx="2"/>
            <a:endCxn id="252" idx="0"/>
          </p:cNvCxnSpPr>
          <p:nvPr/>
        </p:nvCxnSpPr>
        <p:spPr>
          <a:xfrm rot="5400000">
            <a:off x="8047240" y="7102357"/>
            <a:ext cx="352848" cy="133655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4" name="Shape 248">
            <a:extLst>
              <a:ext uri="{FF2B5EF4-FFF2-40B4-BE49-F238E27FC236}">
                <a16:creationId xmlns:a16="http://schemas.microsoft.com/office/drawing/2014/main" id="{A394FB90-22D2-4484-A214-232F2AEB4696}"/>
              </a:ext>
            </a:extLst>
          </p:cNvPr>
          <p:cNvCxnSpPr>
            <a:cxnSpLocks/>
            <a:stCxn id="245" idx="2"/>
            <a:endCxn id="39" idx="0"/>
          </p:cNvCxnSpPr>
          <p:nvPr/>
        </p:nvCxnSpPr>
        <p:spPr>
          <a:xfrm rot="16200000" flipH="1">
            <a:off x="12077057" y="7099629"/>
            <a:ext cx="353871" cy="134303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8" name="Shape 248">
            <a:extLst>
              <a:ext uri="{FF2B5EF4-FFF2-40B4-BE49-F238E27FC236}">
                <a16:creationId xmlns:a16="http://schemas.microsoft.com/office/drawing/2014/main" id="{703E60BD-ADB7-4A72-90BF-7EF67693663E}"/>
              </a:ext>
            </a:extLst>
          </p:cNvPr>
          <p:cNvCxnSpPr>
            <a:cxnSpLocks/>
            <a:stCxn id="243" idx="2"/>
            <a:endCxn id="95" idx="0"/>
          </p:cNvCxnSpPr>
          <p:nvPr/>
        </p:nvCxnSpPr>
        <p:spPr>
          <a:xfrm rot="16200000" flipH="1">
            <a:off x="9380545" y="7105606"/>
            <a:ext cx="369815" cy="13470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1" name="Shape 248">
            <a:extLst>
              <a:ext uri="{FF2B5EF4-FFF2-40B4-BE49-F238E27FC236}">
                <a16:creationId xmlns:a16="http://schemas.microsoft.com/office/drawing/2014/main" id="{2BE0D2B9-EF73-4EA6-8C3F-892E696BB91F}"/>
              </a:ext>
            </a:extLst>
          </p:cNvPr>
          <p:cNvCxnSpPr>
            <a:cxnSpLocks/>
            <a:stCxn id="245" idx="2"/>
            <a:endCxn id="95" idx="0"/>
          </p:cNvCxnSpPr>
          <p:nvPr/>
        </p:nvCxnSpPr>
        <p:spPr>
          <a:xfrm rot="5400000">
            <a:off x="10725813" y="7107361"/>
            <a:ext cx="369815" cy="134351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84" name="Shape 248">
            <a:extLst>
              <a:ext uri="{FF2B5EF4-FFF2-40B4-BE49-F238E27FC236}">
                <a16:creationId xmlns:a16="http://schemas.microsoft.com/office/drawing/2014/main" id="{C4320DC5-3F17-4C64-A1A3-5D0740777DD5}"/>
              </a:ext>
            </a:extLst>
          </p:cNvPr>
          <p:cNvCxnSpPr>
            <a:cxnSpLocks/>
            <a:stCxn id="95" idx="2"/>
            <a:endCxn id="140" idx="0"/>
          </p:cNvCxnSpPr>
          <p:nvPr/>
        </p:nvCxnSpPr>
        <p:spPr>
          <a:xfrm rot="16200000" flipH="1">
            <a:off x="10718571" y="8564417"/>
            <a:ext cx="392436" cy="13516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7" name="Shape 248">
            <a:extLst>
              <a:ext uri="{FF2B5EF4-FFF2-40B4-BE49-F238E27FC236}">
                <a16:creationId xmlns:a16="http://schemas.microsoft.com/office/drawing/2014/main" id="{B5D0389A-2DCC-4BBF-9A57-8FF52A479BBB}"/>
              </a:ext>
            </a:extLst>
          </p:cNvPr>
          <p:cNvCxnSpPr>
            <a:cxnSpLocks/>
            <a:stCxn id="95" idx="2"/>
            <a:endCxn id="135" idx="0"/>
          </p:cNvCxnSpPr>
          <p:nvPr/>
        </p:nvCxnSpPr>
        <p:spPr>
          <a:xfrm rot="5400000">
            <a:off x="9373608" y="8571106"/>
            <a:ext cx="392436" cy="133827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8" name="Прямоугольник 307">
            <a:extLst>
              <a:ext uri="{FF2B5EF4-FFF2-40B4-BE49-F238E27FC236}">
                <a16:creationId xmlns:a16="http://schemas.microsoft.com/office/drawing/2014/main" id="{2556BFD4-D2F0-4404-AAEE-9366CE5E0E2B}"/>
              </a:ext>
            </a:extLst>
          </p:cNvPr>
          <p:cNvSpPr/>
          <p:nvPr/>
        </p:nvSpPr>
        <p:spPr>
          <a:xfrm>
            <a:off x="7841169" y="12355543"/>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Инвестиции от союзников (новое)</a:t>
            </a:r>
            <a:endParaRPr lang="ru-RU" sz="500" dirty="0"/>
          </a:p>
        </p:txBody>
      </p:sp>
      <p:cxnSp>
        <p:nvCxnSpPr>
          <p:cNvPr id="309" name="Shape 248">
            <a:extLst>
              <a:ext uri="{FF2B5EF4-FFF2-40B4-BE49-F238E27FC236}">
                <a16:creationId xmlns:a16="http://schemas.microsoft.com/office/drawing/2014/main" id="{5F86BDF8-1375-4E38-BF60-B4D7F56FC739}"/>
              </a:ext>
            </a:extLst>
          </p:cNvPr>
          <p:cNvCxnSpPr>
            <a:cxnSpLocks/>
            <a:stCxn id="135" idx="2"/>
            <a:endCxn id="308" idx="0"/>
          </p:cNvCxnSpPr>
          <p:nvPr/>
        </p:nvCxnSpPr>
        <p:spPr>
          <a:xfrm rot="5400000">
            <a:off x="7980367" y="11435222"/>
            <a:ext cx="1839082" cy="15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4" name="Прямоугольник 313">
            <a:extLst>
              <a:ext uri="{FF2B5EF4-FFF2-40B4-BE49-F238E27FC236}">
                <a16:creationId xmlns:a16="http://schemas.microsoft.com/office/drawing/2014/main" id="{215ABD23-9D4E-461A-9AF0-4DBCA32E7358}"/>
              </a:ext>
            </a:extLst>
          </p:cNvPr>
          <p:cNvSpPr/>
          <p:nvPr/>
        </p:nvSpPr>
        <p:spPr>
          <a:xfrm>
            <a:off x="15887679" y="12304197"/>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Родезию (новое)</a:t>
            </a:r>
            <a:endParaRPr lang="ru-RU" sz="500" dirty="0"/>
          </a:p>
        </p:txBody>
      </p:sp>
      <p:cxnSp>
        <p:nvCxnSpPr>
          <p:cNvPr id="315" name="Shape 248">
            <a:extLst>
              <a:ext uri="{FF2B5EF4-FFF2-40B4-BE49-F238E27FC236}">
                <a16:creationId xmlns:a16="http://schemas.microsoft.com/office/drawing/2014/main" id="{3DE9E056-50E7-4870-B99F-6A62987742D8}"/>
              </a:ext>
            </a:extLst>
          </p:cNvPr>
          <p:cNvCxnSpPr>
            <a:cxnSpLocks/>
            <a:stCxn id="140" idx="2"/>
            <a:endCxn id="314" idx="0"/>
          </p:cNvCxnSpPr>
          <p:nvPr/>
        </p:nvCxnSpPr>
        <p:spPr>
          <a:xfrm rot="16200000" flipH="1">
            <a:off x="13374258" y="8732817"/>
            <a:ext cx="1787736" cy="5355023"/>
          </a:xfrm>
          <a:prstGeom prst="bentConnector3">
            <a:avLst>
              <a:gd name="adj1" fmla="val 9619"/>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9" name="Прямоугольник 318">
            <a:extLst>
              <a:ext uri="{FF2B5EF4-FFF2-40B4-BE49-F238E27FC236}">
                <a16:creationId xmlns:a16="http://schemas.microsoft.com/office/drawing/2014/main" id="{6735B9BD-008B-4094-B7AA-5B87EFC9DE63}"/>
              </a:ext>
            </a:extLst>
          </p:cNvPr>
          <p:cNvSpPr/>
          <p:nvPr/>
        </p:nvSpPr>
        <p:spPr>
          <a:xfrm>
            <a:off x="29670188" y="266979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Мастерские чернокожих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320" name="Прямоугольник 319">
            <a:extLst>
              <a:ext uri="{FF2B5EF4-FFF2-40B4-BE49-F238E27FC236}">
                <a16:creationId xmlns:a16="http://schemas.microsoft.com/office/drawing/2014/main" id="{C77885C1-D5CA-4930-ADE1-7C46C64D16E5}"/>
              </a:ext>
            </a:extLst>
          </p:cNvPr>
          <p:cNvSpPr/>
          <p:nvPr/>
        </p:nvSpPr>
        <p:spPr>
          <a:xfrm>
            <a:off x="10188403" y="1932164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Новые дороги для оборонительных целей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321" name="Прямоугольник 320">
            <a:extLst>
              <a:ext uri="{FF2B5EF4-FFF2-40B4-BE49-F238E27FC236}">
                <a16:creationId xmlns:a16="http://schemas.microsoft.com/office/drawing/2014/main" id="{961053D9-AAA7-4CAF-848A-3DA66DABCD04}"/>
              </a:ext>
            </a:extLst>
          </p:cNvPr>
          <p:cNvSpPr/>
          <p:nvPr/>
        </p:nvSpPr>
        <p:spPr>
          <a:xfrm>
            <a:off x="32151598" y="266979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Расширение сельского хозяйства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322" name="Прямоугольник 321">
            <a:extLst>
              <a:ext uri="{FF2B5EF4-FFF2-40B4-BE49-F238E27FC236}">
                <a16:creationId xmlns:a16="http://schemas.microsoft.com/office/drawing/2014/main" id="{8A876C97-99BD-45AC-8D01-F343AE503AE2}"/>
              </a:ext>
            </a:extLst>
          </p:cNvPr>
          <p:cNvSpPr/>
          <p:nvPr/>
        </p:nvSpPr>
        <p:spPr>
          <a:xfrm>
            <a:off x="16189605" y="252890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Увеличить золотодобычу </a:t>
            </a:r>
            <a:r>
              <a:rPr lang="ru-RU" sz="300" dirty="0"/>
              <a:t>(Хотя количество чернокожих рабочих росло и в 1930-е годы существовала значительная организация, их положение в производстве заметно изменилось только во время Второй мировой войны, когда они заменили белых, которые добровольно пошли на службу в армию. Увеличилось количество небольших мастерских, чтобы заменить ранее импортированные товары, ускорилось строительство дорог для потенциальных оборонных целей, а производство золота было увеличено для оплаты британской военной машины. Действительно, часть монет была отправлена ​​​​прямо в США за счет Великобритании. Сельское хозяйство также расширилось, чтобы прокормить войска в Африке, на экспорт в Западную Африку и на местный рынок. Все это были области увеличения занятости чернокожих.)</a:t>
            </a:r>
            <a:endParaRPr lang="ru-RU" sz="500" dirty="0"/>
          </a:p>
        </p:txBody>
      </p:sp>
      <p:sp>
        <p:nvSpPr>
          <p:cNvPr id="323" name="Прямоугольник 322">
            <a:extLst>
              <a:ext uri="{FF2B5EF4-FFF2-40B4-BE49-F238E27FC236}">
                <a16:creationId xmlns:a16="http://schemas.microsoft.com/office/drawing/2014/main" id="{665A1BD9-0771-4BD6-B348-D40983890E9C}"/>
              </a:ext>
            </a:extLst>
          </p:cNvPr>
          <p:cNvSpPr/>
          <p:nvPr/>
        </p:nvSpPr>
        <p:spPr>
          <a:xfrm>
            <a:off x="39358557" y="13725138"/>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Объединение цветных, белых и чёрных профсоюзов </a:t>
            </a:r>
            <a:r>
              <a:rPr lang="ru-RU" sz="300" dirty="0"/>
              <a:t>(В частности, нужно было отменить цветную полосу, а черных и белых рабочих объединить в одно профсоюзное движение. До тех пор, пока это не будет достигнуто, рабочие, исключенные из профсоюзов, должны быть организованы в отдельные профсоюзы. Но они </a:t>
            </a:r>
            <a:r>
              <a:rPr lang="ru-RU" sz="300" dirty="0" err="1"/>
              <a:t>подчеркнули:«Ни</a:t>
            </a:r>
            <a:r>
              <a:rPr lang="ru-RU" sz="300" dirty="0"/>
              <a:t> при каких обстоятельствах… мы не рассматриваем такие чисто туземные профсоюзы как оппозиционные профсоюзы или как самостоятельную цель. Это всего лишь шаг к объединению всех профсоюзов, черных и белых, в одну центральную организацию профсоюзов всех рабочих Южной Африки».)</a:t>
            </a:r>
            <a:endParaRPr lang="ru-RU" sz="800" dirty="0"/>
          </a:p>
        </p:txBody>
      </p:sp>
      <p:sp>
        <p:nvSpPr>
          <p:cNvPr id="191" name="Прямоугольник 190">
            <a:extLst>
              <a:ext uri="{FF2B5EF4-FFF2-40B4-BE49-F238E27FC236}">
                <a16:creationId xmlns:a16="http://schemas.microsoft.com/office/drawing/2014/main" id="{752C84E7-7069-46CF-8D98-C9A1A02720BA}"/>
              </a:ext>
            </a:extLst>
          </p:cNvPr>
          <p:cNvSpPr/>
          <p:nvPr/>
        </p:nvSpPr>
        <p:spPr>
          <a:xfrm>
            <a:off x="41925310" y="513937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против апартеида</a:t>
            </a:r>
            <a:endParaRPr lang="ru-RU" sz="500" dirty="0"/>
          </a:p>
        </p:txBody>
      </p:sp>
      <p:sp>
        <p:nvSpPr>
          <p:cNvPr id="194" name="Прямоугольник 193">
            <a:extLst>
              <a:ext uri="{FF2B5EF4-FFF2-40B4-BE49-F238E27FC236}">
                <a16:creationId xmlns:a16="http://schemas.microsoft.com/office/drawing/2014/main" id="{215EA1EA-7CCD-4839-A9B1-0356F6327E10}"/>
              </a:ext>
            </a:extLst>
          </p:cNvPr>
          <p:cNvSpPr/>
          <p:nvPr/>
        </p:nvSpPr>
        <p:spPr>
          <a:xfrm>
            <a:off x="42000994" y="1087646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Военный социализм в африканских условиях (текущее, изменено название 3 воен. Зав, 10% поддержки войны)</a:t>
            </a:r>
            <a:endParaRPr lang="ru-RU" sz="500" dirty="0"/>
          </a:p>
        </p:txBody>
      </p:sp>
      <p:sp>
        <p:nvSpPr>
          <p:cNvPr id="197" name="Прямоугольник 196">
            <a:extLst>
              <a:ext uri="{FF2B5EF4-FFF2-40B4-BE49-F238E27FC236}">
                <a16:creationId xmlns:a16="http://schemas.microsoft.com/office/drawing/2014/main" id="{15DD7879-ED81-4846-A052-BDF25170F776}"/>
              </a:ext>
            </a:extLst>
          </p:cNvPr>
          <p:cNvSpPr/>
          <p:nvPr/>
        </p:nvSpPr>
        <p:spPr>
          <a:xfrm>
            <a:off x="40650695" y="658460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Поддержать мировую революцию (вступление в 4 интернационал, но изменено название)</a:t>
            </a:r>
            <a:endParaRPr lang="ru-RU" sz="500" dirty="0"/>
          </a:p>
        </p:txBody>
      </p:sp>
      <p:sp>
        <p:nvSpPr>
          <p:cNvPr id="198" name="Прямоугольник 197">
            <a:extLst>
              <a:ext uri="{FF2B5EF4-FFF2-40B4-BE49-F238E27FC236}">
                <a16:creationId xmlns:a16="http://schemas.microsoft.com/office/drawing/2014/main" id="{40F3892C-19A4-4EE2-8CF4-3802CB87F842}"/>
              </a:ext>
            </a:extLst>
          </p:cNvPr>
          <p:cNvSpPr/>
          <p:nvPr/>
        </p:nvSpPr>
        <p:spPr>
          <a:xfrm>
            <a:off x="42000994" y="804255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угнетённых</a:t>
            </a:r>
            <a:endParaRPr lang="ru-RU" sz="500" dirty="0"/>
          </a:p>
        </p:txBody>
      </p:sp>
      <p:sp>
        <p:nvSpPr>
          <p:cNvPr id="200" name="Прямоугольник 199">
            <a:extLst>
              <a:ext uri="{FF2B5EF4-FFF2-40B4-BE49-F238E27FC236}">
                <a16:creationId xmlns:a16="http://schemas.microsoft.com/office/drawing/2014/main" id="{FFAA3B33-5852-432D-A3C7-D46B69099BB1}"/>
              </a:ext>
            </a:extLst>
          </p:cNvPr>
          <p:cNvSpPr/>
          <p:nvPr/>
        </p:nvSpPr>
        <p:spPr>
          <a:xfrm>
            <a:off x="43336968" y="658460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движение неевропейского единства</a:t>
            </a:r>
            <a:endParaRPr lang="ru-RU" sz="500" dirty="0"/>
          </a:p>
        </p:txBody>
      </p:sp>
      <p:sp>
        <p:nvSpPr>
          <p:cNvPr id="201" name="Прямоугольник 200">
            <a:extLst>
              <a:ext uri="{FF2B5EF4-FFF2-40B4-BE49-F238E27FC236}">
                <a16:creationId xmlns:a16="http://schemas.microsoft.com/office/drawing/2014/main" id="{5FD3282B-6227-4385-846F-EA7DAB179048}"/>
              </a:ext>
            </a:extLst>
          </p:cNvPr>
          <p:cNvSpPr/>
          <p:nvPr/>
        </p:nvSpPr>
        <p:spPr>
          <a:xfrm>
            <a:off x="40657045" y="122998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Помочь в еврейском вопросе (евреи принадлежали к цветным)</a:t>
            </a:r>
            <a:endParaRPr lang="ru-RU" sz="500" dirty="0"/>
          </a:p>
        </p:txBody>
      </p:sp>
      <p:sp>
        <p:nvSpPr>
          <p:cNvPr id="203" name="Прямоугольник 202">
            <a:extLst>
              <a:ext uri="{FF2B5EF4-FFF2-40B4-BE49-F238E27FC236}">
                <a16:creationId xmlns:a16="http://schemas.microsoft.com/office/drawing/2014/main" id="{057FDB6C-639A-4A2B-B43B-A1EAEDD0FA56}"/>
              </a:ext>
            </a:extLst>
          </p:cNvPr>
          <p:cNvSpPr/>
          <p:nvPr/>
        </p:nvSpPr>
        <p:spPr>
          <a:xfrm>
            <a:off x="43330884" y="12297697"/>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угнетённых арабов (текущее </a:t>
            </a:r>
            <a:r>
              <a:rPr lang="ru-RU" sz="1400" dirty="0" err="1"/>
              <a:t>нац</a:t>
            </a:r>
            <a:r>
              <a:rPr lang="ru-RU" sz="1400" dirty="0"/>
              <a:t> 72 регионов </a:t>
            </a:r>
            <a:r>
              <a:rPr lang="ru-RU" sz="1400" dirty="0" err="1"/>
              <a:t>мус</a:t>
            </a:r>
            <a:r>
              <a:rPr lang="ru-RU" sz="1400" dirty="0"/>
              <a:t> </a:t>
            </a:r>
            <a:r>
              <a:rPr lang="ru-RU" sz="1400" dirty="0" err="1"/>
              <a:t>африки</a:t>
            </a:r>
            <a:r>
              <a:rPr lang="ru-RU" sz="1400" dirty="0"/>
              <a:t>)</a:t>
            </a:r>
            <a:endParaRPr lang="ru-RU" sz="500" dirty="0"/>
          </a:p>
        </p:txBody>
      </p:sp>
      <p:sp>
        <p:nvSpPr>
          <p:cNvPr id="204" name="Прямоугольник 203">
            <a:extLst>
              <a:ext uri="{FF2B5EF4-FFF2-40B4-BE49-F238E27FC236}">
                <a16:creationId xmlns:a16="http://schemas.microsoft.com/office/drawing/2014/main" id="{6C94C3ED-2619-47F4-A7C9-E9B23AF450C0}"/>
              </a:ext>
            </a:extLst>
          </p:cNvPr>
          <p:cNvSpPr/>
          <p:nvPr/>
        </p:nvSpPr>
        <p:spPr>
          <a:xfrm>
            <a:off x="39339577" y="10879746"/>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Спасти индусов от империалистического гнёта (текущее, название изменено)</a:t>
            </a:r>
            <a:endParaRPr lang="ru-RU" sz="500" dirty="0"/>
          </a:p>
        </p:txBody>
      </p:sp>
      <p:sp>
        <p:nvSpPr>
          <p:cNvPr id="209" name="Прямоугольник 208">
            <a:extLst>
              <a:ext uri="{FF2B5EF4-FFF2-40B4-BE49-F238E27FC236}">
                <a16:creationId xmlns:a16="http://schemas.microsoft.com/office/drawing/2014/main" id="{DA264832-EDDB-45DE-857E-EF2A1A0CCA95}"/>
              </a:ext>
            </a:extLst>
          </p:cNvPr>
          <p:cNvSpPr/>
          <p:nvPr/>
        </p:nvSpPr>
        <p:spPr>
          <a:xfrm>
            <a:off x="44674223" y="803870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Турцию (текущее)</a:t>
            </a:r>
            <a:endParaRPr lang="ru-RU" sz="500" dirty="0"/>
          </a:p>
        </p:txBody>
      </p:sp>
      <p:sp>
        <p:nvSpPr>
          <p:cNvPr id="218" name="Прямоугольник 217">
            <a:extLst>
              <a:ext uri="{FF2B5EF4-FFF2-40B4-BE49-F238E27FC236}">
                <a16:creationId xmlns:a16="http://schemas.microsoft.com/office/drawing/2014/main" id="{84BD2C83-7F0B-495E-A795-68E099A4282C}"/>
              </a:ext>
            </a:extLst>
          </p:cNvPr>
          <p:cNvSpPr/>
          <p:nvPr/>
        </p:nvSpPr>
        <p:spPr>
          <a:xfrm>
            <a:off x="47355326" y="8041865"/>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Палестину  (текущее)</a:t>
            </a:r>
            <a:endParaRPr lang="ru-RU" sz="500" dirty="0"/>
          </a:p>
        </p:txBody>
      </p:sp>
      <p:sp>
        <p:nvSpPr>
          <p:cNvPr id="219" name="Прямоугольник 218">
            <a:extLst>
              <a:ext uri="{FF2B5EF4-FFF2-40B4-BE49-F238E27FC236}">
                <a16:creationId xmlns:a16="http://schemas.microsoft.com/office/drawing/2014/main" id="{068D5A92-12C5-4674-BB60-C9AF6DC376DD}"/>
              </a:ext>
            </a:extLst>
          </p:cNvPr>
          <p:cNvSpPr/>
          <p:nvPr/>
        </p:nvSpPr>
        <p:spPr>
          <a:xfrm>
            <a:off x="46019352" y="9500509"/>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Южную Родезию  (текущее)</a:t>
            </a:r>
            <a:endParaRPr lang="ru-RU" sz="500" dirty="0"/>
          </a:p>
        </p:txBody>
      </p:sp>
      <p:cxnSp>
        <p:nvCxnSpPr>
          <p:cNvPr id="225" name="Shape 248">
            <a:extLst>
              <a:ext uri="{FF2B5EF4-FFF2-40B4-BE49-F238E27FC236}">
                <a16:creationId xmlns:a16="http://schemas.microsoft.com/office/drawing/2014/main" id="{EC83F1B2-5677-47B7-89B7-9339717E53CE}"/>
              </a:ext>
            </a:extLst>
          </p:cNvPr>
          <p:cNvCxnSpPr>
            <a:cxnSpLocks/>
            <a:stCxn id="191" idx="2"/>
            <a:endCxn id="197" idx="0"/>
          </p:cNvCxnSpPr>
          <p:nvPr/>
        </p:nvCxnSpPr>
        <p:spPr>
          <a:xfrm rot="5400000">
            <a:off x="42163346" y="5764683"/>
            <a:ext cx="365233" cy="127461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7" name="Shape 248">
            <a:extLst>
              <a:ext uri="{FF2B5EF4-FFF2-40B4-BE49-F238E27FC236}">
                <a16:creationId xmlns:a16="http://schemas.microsoft.com/office/drawing/2014/main" id="{F9072406-5AA8-42DE-92B5-0D4BA917E76A}"/>
              </a:ext>
            </a:extLst>
          </p:cNvPr>
          <p:cNvCxnSpPr>
            <a:cxnSpLocks/>
            <a:stCxn id="191" idx="2"/>
            <a:endCxn id="200" idx="0"/>
          </p:cNvCxnSpPr>
          <p:nvPr/>
        </p:nvCxnSpPr>
        <p:spPr>
          <a:xfrm rot="16200000" flipH="1">
            <a:off x="43506482" y="5696161"/>
            <a:ext cx="365233" cy="14116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28" name="Shape 248">
            <a:extLst>
              <a:ext uri="{FF2B5EF4-FFF2-40B4-BE49-F238E27FC236}">
                <a16:creationId xmlns:a16="http://schemas.microsoft.com/office/drawing/2014/main" id="{5D6B41B9-2CC5-41C0-B3A7-715B18E79872}"/>
              </a:ext>
            </a:extLst>
          </p:cNvPr>
          <p:cNvCxnSpPr>
            <a:cxnSpLocks/>
            <a:stCxn id="200" idx="2"/>
            <a:endCxn id="209" idx="0"/>
          </p:cNvCxnSpPr>
          <p:nvPr/>
        </p:nvCxnSpPr>
        <p:spPr>
          <a:xfrm rot="16200000" flipH="1">
            <a:off x="44876505" y="7183028"/>
            <a:ext cx="374098" cy="133725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1" name="Shape 248">
            <a:extLst>
              <a:ext uri="{FF2B5EF4-FFF2-40B4-BE49-F238E27FC236}">
                <a16:creationId xmlns:a16="http://schemas.microsoft.com/office/drawing/2014/main" id="{256A8B7B-1717-4B4C-9F5D-E711DC225A0F}"/>
              </a:ext>
            </a:extLst>
          </p:cNvPr>
          <p:cNvCxnSpPr>
            <a:cxnSpLocks/>
            <a:stCxn id="200" idx="2"/>
            <a:endCxn id="218" idx="0"/>
          </p:cNvCxnSpPr>
          <p:nvPr/>
        </p:nvCxnSpPr>
        <p:spPr>
          <a:xfrm rot="16200000" flipH="1">
            <a:off x="46215477" y="5844057"/>
            <a:ext cx="377258" cy="40183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3" name="Shape 248">
            <a:extLst>
              <a:ext uri="{FF2B5EF4-FFF2-40B4-BE49-F238E27FC236}">
                <a16:creationId xmlns:a16="http://schemas.microsoft.com/office/drawing/2014/main" id="{11232296-C52D-45C3-BBF1-C59D3E29E989}"/>
              </a:ext>
            </a:extLst>
          </p:cNvPr>
          <p:cNvCxnSpPr>
            <a:cxnSpLocks/>
            <a:stCxn id="200" idx="2"/>
            <a:endCxn id="219" idx="0"/>
          </p:cNvCxnSpPr>
          <p:nvPr/>
        </p:nvCxnSpPr>
        <p:spPr>
          <a:xfrm rot="16200000" flipH="1">
            <a:off x="44818168" y="7241366"/>
            <a:ext cx="1835902" cy="2682384"/>
          </a:xfrm>
          <a:prstGeom prst="bentConnector3">
            <a:avLst>
              <a:gd name="adj1" fmla="val 10679"/>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36" name="Shape 248">
            <a:extLst>
              <a:ext uri="{FF2B5EF4-FFF2-40B4-BE49-F238E27FC236}">
                <a16:creationId xmlns:a16="http://schemas.microsoft.com/office/drawing/2014/main" id="{0E3C4F9F-42F6-472D-8A8B-E36CC3BEAA58}"/>
              </a:ext>
            </a:extLst>
          </p:cNvPr>
          <p:cNvCxnSpPr>
            <a:cxnSpLocks/>
            <a:stCxn id="200" idx="2"/>
            <a:endCxn id="198" idx="0"/>
          </p:cNvCxnSpPr>
          <p:nvPr/>
        </p:nvCxnSpPr>
        <p:spPr>
          <a:xfrm rot="5400000">
            <a:off x="43537964" y="7185596"/>
            <a:ext cx="377952" cy="133597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238" name="Shape 248">
            <a:extLst>
              <a:ext uri="{FF2B5EF4-FFF2-40B4-BE49-F238E27FC236}">
                <a16:creationId xmlns:a16="http://schemas.microsoft.com/office/drawing/2014/main" id="{DC5596EF-0BFD-4C5F-BE4B-81CC4EB3D125}"/>
              </a:ext>
            </a:extLst>
          </p:cNvPr>
          <p:cNvCxnSpPr>
            <a:cxnSpLocks/>
            <a:stCxn id="197" idx="2"/>
            <a:endCxn id="198" idx="0"/>
          </p:cNvCxnSpPr>
          <p:nvPr/>
        </p:nvCxnSpPr>
        <p:spPr>
          <a:xfrm rot="16200000" flipH="1">
            <a:off x="42194827" y="7178433"/>
            <a:ext cx="377952" cy="135029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sp>
        <p:nvSpPr>
          <p:cNvPr id="255" name="Прямоугольник 254">
            <a:extLst>
              <a:ext uri="{FF2B5EF4-FFF2-40B4-BE49-F238E27FC236}">
                <a16:creationId xmlns:a16="http://schemas.microsoft.com/office/drawing/2014/main" id="{46A324E1-A9F3-4F99-9754-C8F10879F564}"/>
              </a:ext>
            </a:extLst>
          </p:cNvPr>
          <p:cNvSpPr/>
          <p:nvPr/>
        </p:nvSpPr>
        <p:spPr>
          <a:xfrm>
            <a:off x="36690454" y="1371561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Снижение налогов на землю </a:t>
            </a:r>
            <a:r>
              <a:rPr lang="ru-RU" sz="400" dirty="0"/>
              <a:t>(подготовленный М. Н. Авербахом (вождем чем самостоятельный тезис. Оригинал статьи, написанной Авербахом, и документы, отправленные позднее в Международный секретариат, не найдены. Однако статья, появившаяся в феврале 1936 г. в « Рабочем голосе»., орган CLSA, по земельному вопросу тупой. Он утверждал, что «простой призыв к земле не составляет аграрной проблемы». Африканцы, изгнанные с земли, страдали в основном от налогов. Их главная потребность заключалась не в земле, а в освобождении от налогов. Авербах, кажется, неправильно понял позицию большинства. Если бы африканцы получили больше земли, писал он, крестьяне по-прежнему страдали бы от этих пагубных налогов, призванных загнать их в шахты, промышленность и фермы.)</a:t>
            </a:r>
            <a:endParaRPr lang="ru-RU" sz="500" dirty="0"/>
          </a:p>
        </p:txBody>
      </p:sp>
      <p:sp>
        <p:nvSpPr>
          <p:cNvPr id="257" name="Прямоугольник 256">
            <a:extLst>
              <a:ext uri="{FF2B5EF4-FFF2-40B4-BE49-F238E27FC236}">
                <a16:creationId xmlns:a16="http://schemas.microsoft.com/office/drawing/2014/main" id="{E19DB08F-F422-42E4-8EC8-DCF6DF6ADE72}"/>
              </a:ext>
            </a:extLst>
          </p:cNvPr>
          <p:cNvSpPr/>
          <p:nvPr/>
        </p:nvSpPr>
        <p:spPr>
          <a:xfrm>
            <a:off x="30042153" y="1081319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Принести независимость туземным республикам </a:t>
            </a:r>
            <a:r>
              <a:rPr lang="ru-RU" sz="600" dirty="0"/>
              <a:t>(Однако в письме от 14 мая 1935 г. в Международный секретариат они заявили, что их тезис критикует сталинский лозунг «Независимые туземные республики как шаг к Рабоче-крестьянской республике»)</a:t>
            </a:r>
            <a:endParaRPr lang="ru-RU" sz="800" dirty="0"/>
          </a:p>
        </p:txBody>
      </p:sp>
      <p:sp>
        <p:nvSpPr>
          <p:cNvPr id="258" name="Прямоугольник 257">
            <a:extLst>
              <a:ext uri="{FF2B5EF4-FFF2-40B4-BE49-F238E27FC236}">
                <a16:creationId xmlns:a16="http://schemas.microsoft.com/office/drawing/2014/main" id="{DBB21772-5DC6-49CD-8347-70472CFCB171}"/>
              </a:ext>
            </a:extLst>
          </p:cNvPr>
          <p:cNvSpPr/>
          <p:nvPr/>
        </p:nvSpPr>
        <p:spPr>
          <a:xfrm>
            <a:off x="38074577" y="1233966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Социальная революция </a:t>
            </a:r>
            <a:r>
              <a:rPr lang="ru-RU" sz="500" dirty="0"/>
              <a:t>(Затем письмо продолжилось. Они подтвердили, что революционная партия должна повернуться прежде всего к черным рабочим. Их национальное самосознание надо было развивать, но не за счет разжигания и развития шовинизма. И национальный, и аграрный вопросы могли найти свое решение только через социальную революцию. На всякий случай они добавили, что центральным лозунгом было «ниспровержение британского империализма и колониального капитализма» и создание Советской Южно-Африканской Республики с правом всех рас на самоопределение и гарантиями прав меньшинств.)</a:t>
            </a:r>
            <a:endParaRPr lang="ru-RU" sz="100" dirty="0"/>
          </a:p>
        </p:txBody>
      </p:sp>
      <p:sp>
        <p:nvSpPr>
          <p:cNvPr id="259" name="Прямоугольник 258">
            <a:extLst>
              <a:ext uri="{FF2B5EF4-FFF2-40B4-BE49-F238E27FC236}">
                <a16:creationId xmlns:a16="http://schemas.microsoft.com/office/drawing/2014/main" id="{08EE18AE-8727-4E84-B350-FF84B357DC6D}"/>
              </a:ext>
            </a:extLst>
          </p:cNvPr>
          <p:cNvSpPr/>
          <p:nvPr/>
        </p:nvSpPr>
        <p:spPr>
          <a:xfrm>
            <a:off x="40672685" y="1517051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 каждого по его способностям; каждому по его потребности» </a:t>
            </a:r>
            <a:r>
              <a:rPr lang="ru-RU" sz="500" dirty="0"/>
              <a:t>(Однако NEUM ничего не сделал, кроме призывов к объединению, у него не было планов действий, и о социализме больше не было разговоров. Забыты были заключительные слова того письма 1938 года, в котором говорилось, что девизом общества, которое они хотели, было «от каждого по его способностям; каждому по его потребности».)</a:t>
            </a:r>
          </a:p>
        </p:txBody>
      </p:sp>
      <p:sp>
        <p:nvSpPr>
          <p:cNvPr id="260" name="Прямоугольник 259">
            <a:extLst>
              <a:ext uri="{FF2B5EF4-FFF2-40B4-BE49-F238E27FC236}">
                <a16:creationId xmlns:a16="http://schemas.microsoft.com/office/drawing/2014/main" id="{621FE09E-C13D-4C26-BDAE-5E66C7E42E9D}"/>
              </a:ext>
            </a:extLst>
          </p:cNvPr>
          <p:cNvSpPr/>
          <p:nvPr/>
        </p:nvSpPr>
        <p:spPr>
          <a:xfrm>
            <a:off x="38047855" y="15186264"/>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Единство крестьян и рабочих </a:t>
            </a:r>
            <a:r>
              <a:rPr lang="ru-RU" sz="600" dirty="0"/>
              <a:t>(Путем популяризации среди рабочих нужд крестьянства и наоборот, большевики добились успеха в своей революции. Так может и наша революция иметь успех. Объединяя и защищая совместными усилиями общие цели и интересы рабочих и крестьян, черных и белых, революционное движение может привести к свержению капитализма и созданию Советской Южной Африки.)</a:t>
            </a:r>
            <a:endParaRPr lang="ru-RU" sz="500" dirty="0"/>
          </a:p>
        </p:txBody>
      </p:sp>
      <p:sp>
        <p:nvSpPr>
          <p:cNvPr id="261" name="Прямоугольник 260">
            <a:extLst>
              <a:ext uri="{FF2B5EF4-FFF2-40B4-BE49-F238E27FC236}">
                <a16:creationId xmlns:a16="http://schemas.microsoft.com/office/drawing/2014/main" id="{956584E7-3DC8-451E-8A93-10468CFF313C}"/>
              </a:ext>
            </a:extLst>
          </p:cNvPr>
          <p:cNvSpPr/>
          <p:nvPr/>
        </p:nvSpPr>
        <p:spPr>
          <a:xfrm>
            <a:off x="41980248" y="13713391"/>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единой образовательной лиги </a:t>
            </a:r>
            <a:r>
              <a:rPr lang="ru-RU" sz="700" dirty="0"/>
              <a:t>(В движение вошли Африканская ассоциация учителей Кейптауна (CATA),Лига цветных учителей Южной Африки (TLSA), Ассоциация избирателей Капской Африки (CAVA) и Организованные органы </a:t>
            </a:r>
            <a:r>
              <a:rPr lang="ru-RU" sz="700" dirty="0" err="1"/>
              <a:t>Транскея</a:t>
            </a:r>
            <a:r>
              <a:rPr lang="ru-RU" sz="700" dirty="0"/>
              <a:t>.)</a:t>
            </a:r>
            <a:endParaRPr lang="ru-RU" sz="800" dirty="0"/>
          </a:p>
        </p:txBody>
      </p:sp>
      <p:sp>
        <p:nvSpPr>
          <p:cNvPr id="262" name="Прямоугольник 261">
            <a:extLst>
              <a:ext uri="{FF2B5EF4-FFF2-40B4-BE49-F238E27FC236}">
                <a16:creationId xmlns:a16="http://schemas.microsoft.com/office/drawing/2014/main" id="{52EFBB1F-7910-4514-87B0-5B6B22F9A1E2}"/>
              </a:ext>
            </a:extLst>
          </p:cNvPr>
          <p:cNvSpPr/>
          <p:nvPr/>
        </p:nvSpPr>
        <p:spPr>
          <a:xfrm>
            <a:off x="39395669" y="807452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Изъять имущество миссионерских церквей </a:t>
            </a:r>
            <a:r>
              <a:rPr lang="ru-RU" sz="500" dirty="0"/>
              <a:t>(Также, в отличие от членов АНК, они не платили дань уважения какой-либо религиозной группе или церкви. Действительно, книга «Роль миссионера в завоевании», широко распространенная в кругах NEUM, была, как следует из ее названия, критикой роли миссионеров в Южной Африке как прародителей завоеваний и ментальных оков.)</a:t>
            </a:r>
            <a:endParaRPr lang="ru-RU" sz="100" dirty="0"/>
          </a:p>
        </p:txBody>
      </p:sp>
      <p:sp>
        <p:nvSpPr>
          <p:cNvPr id="263" name="Прямоугольник 262">
            <a:extLst>
              <a:ext uri="{FF2B5EF4-FFF2-40B4-BE49-F238E27FC236}">
                <a16:creationId xmlns:a16="http://schemas.microsoft.com/office/drawing/2014/main" id="{0AE0E348-7DA9-40B5-B7FB-B39FB858D660}"/>
              </a:ext>
            </a:extLst>
          </p:cNvPr>
          <p:cNvSpPr/>
          <p:nvPr/>
        </p:nvSpPr>
        <p:spPr>
          <a:xfrm>
            <a:off x="43330884" y="946736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Политическая революция в СССР </a:t>
            </a:r>
            <a:r>
              <a:rPr lang="ru-RU" sz="900" dirty="0"/>
              <a:t>(Многие говорили о необходимости «политической» революции в СССР, которая устранит сталинизм и обеспечит руководство грядущей мировой революцией.)</a:t>
            </a:r>
            <a:endParaRPr lang="ru-RU" sz="500" dirty="0"/>
          </a:p>
        </p:txBody>
      </p:sp>
      <p:sp>
        <p:nvSpPr>
          <p:cNvPr id="266" name="Прямоугольник 265">
            <a:extLst>
              <a:ext uri="{FF2B5EF4-FFF2-40B4-BE49-F238E27FC236}">
                <a16:creationId xmlns:a16="http://schemas.microsoft.com/office/drawing/2014/main" id="{2A2DA3A3-7506-43C9-8221-C1A4D02D818C}"/>
              </a:ext>
            </a:extLst>
          </p:cNvPr>
          <p:cNvSpPr/>
          <p:nvPr/>
        </p:nvSpPr>
        <p:spPr>
          <a:xfrm>
            <a:off x="40650694" y="9467362"/>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антиимпериалистические лозунги </a:t>
            </a:r>
            <a:r>
              <a:rPr lang="ru-RU" sz="400" dirty="0"/>
              <a:t>(Все колониальные националисты использовали антиимпериалистические лозунги, и это, по-видимому, поставило их в антикапиталистический лагерь. В свете ранних прокламаций Ленина и Коминтерна такая ориентация привела многие подобные группы к просоветской позиции и поставила их, опять-таки по-видимому, </a:t>
            </a:r>
            <a:r>
              <a:rPr lang="ru-RU" sz="400" dirty="0" err="1"/>
              <a:t>втвердо</a:t>
            </a:r>
            <a:r>
              <a:rPr lang="ru-RU" sz="400" dirty="0"/>
              <a:t> на стороне СССР и против империалистических держав.)</a:t>
            </a:r>
            <a:endParaRPr lang="ru-RU" sz="500" dirty="0"/>
          </a:p>
        </p:txBody>
      </p:sp>
      <p:sp>
        <p:nvSpPr>
          <p:cNvPr id="267" name="Прямоугольник 266">
            <a:extLst>
              <a:ext uri="{FF2B5EF4-FFF2-40B4-BE49-F238E27FC236}">
                <a16:creationId xmlns:a16="http://schemas.microsoft.com/office/drawing/2014/main" id="{6A09D8C1-FE84-48D6-A838-F1E4C6F73CDC}"/>
              </a:ext>
            </a:extLst>
          </p:cNvPr>
          <p:cNvSpPr/>
          <p:nvPr/>
        </p:nvSpPr>
        <p:spPr>
          <a:xfrm>
            <a:off x="48707820" y="9499123"/>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Индию  (новый)</a:t>
            </a:r>
            <a:endParaRPr lang="ru-RU" sz="500" dirty="0"/>
          </a:p>
        </p:txBody>
      </p:sp>
      <p:cxnSp>
        <p:nvCxnSpPr>
          <p:cNvPr id="269" name="Shape 248">
            <a:extLst>
              <a:ext uri="{FF2B5EF4-FFF2-40B4-BE49-F238E27FC236}">
                <a16:creationId xmlns:a16="http://schemas.microsoft.com/office/drawing/2014/main" id="{FBEAA8DC-5277-431B-B72A-96CB92AB08F2}"/>
              </a:ext>
            </a:extLst>
          </p:cNvPr>
          <p:cNvCxnSpPr>
            <a:cxnSpLocks/>
            <a:stCxn id="200" idx="2"/>
            <a:endCxn id="267" idx="0"/>
          </p:cNvCxnSpPr>
          <p:nvPr/>
        </p:nvCxnSpPr>
        <p:spPr>
          <a:xfrm rot="16200000" flipH="1">
            <a:off x="46163095" y="5896439"/>
            <a:ext cx="1834516" cy="5370852"/>
          </a:xfrm>
          <a:prstGeom prst="bentConnector3">
            <a:avLst>
              <a:gd name="adj1" fmla="val 10837"/>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2" name="Shape 248">
            <a:extLst>
              <a:ext uri="{FF2B5EF4-FFF2-40B4-BE49-F238E27FC236}">
                <a16:creationId xmlns:a16="http://schemas.microsoft.com/office/drawing/2014/main" id="{D5D4437B-1223-4FCE-9062-B8243AC66A55}"/>
              </a:ext>
            </a:extLst>
          </p:cNvPr>
          <p:cNvCxnSpPr>
            <a:cxnSpLocks/>
            <a:stCxn id="191" idx="2"/>
            <a:endCxn id="262" idx="0"/>
          </p:cNvCxnSpPr>
          <p:nvPr/>
        </p:nvCxnSpPr>
        <p:spPr>
          <a:xfrm rot="5400000">
            <a:off x="40790875" y="5882128"/>
            <a:ext cx="1855148" cy="2529641"/>
          </a:xfrm>
          <a:prstGeom prst="bentConnector3">
            <a:avLst>
              <a:gd name="adj1" fmla="val 947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5" name="Shape 248">
            <a:extLst>
              <a:ext uri="{FF2B5EF4-FFF2-40B4-BE49-F238E27FC236}">
                <a16:creationId xmlns:a16="http://schemas.microsoft.com/office/drawing/2014/main" id="{D95A6C3B-CFE7-40B6-9CE6-1A9B074D319A}"/>
              </a:ext>
            </a:extLst>
          </p:cNvPr>
          <p:cNvCxnSpPr>
            <a:cxnSpLocks/>
            <a:stCxn id="191" idx="2"/>
            <a:endCxn id="258" idx="0"/>
          </p:cNvCxnSpPr>
          <p:nvPr/>
        </p:nvCxnSpPr>
        <p:spPr>
          <a:xfrm rot="5400000">
            <a:off x="37997760" y="7354151"/>
            <a:ext cx="6120287" cy="3850733"/>
          </a:xfrm>
          <a:prstGeom prst="bentConnector3">
            <a:avLst>
              <a:gd name="adj1" fmla="val 285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7" name="Shape 248">
            <a:extLst>
              <a:ext uri="{FF2B5EF4-FFF2-40B4-BE49-F238E27FC236}">
                <a16:creationId xmlns:a16="http://schemas.microsoft.com/office/drawing/2014/main" id="{1084AFBE-7DDB-4565-899D-F5786F8B9959}"/>
              </a:ext>
            </a:extLst>
          </p:cNvPr>
          <p:cNvCxnSpPr>
            <a:cxnSpLocks/>
            <a:stCxn id="258" idx="2"/>
            <a:endCxn id="255" idx="0"/>
          </p:cNvCxnSpPr>
          <p:nvPr/>
        </p:nvCxnSpPr>
        <p:spPr>
          <a:xfrm rot="5400000">
            <a:off x="38292499" y="12875576"/>
            <a:ext cx="295953" cy="13841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0" name="Shape 248">
            <a:extLst>
              <a:ext uri="{FF2B5EF4-FFF2-40B4-BE49-F238E27FC236}">
                <a16:creationId xmlns:a16="http://schemas.microsoft.com/office/drawing/2014/main" id="{25708BBE-8555-4AEA-85E9-6204F5F68A3E}"/>
              </a:ext>
            </a:extLst>
          </p:cNvPr>
          <p:cNvCxnSpPr>
            <a:cxnSpLocks/>
            <a:stCxn id="258" idx="2"/>
            <a:endCxn id="261" idx="0"/>
          </p:cNvCxnSpPr>
          <p:nvPr/>
        </p:nvCxnSpPr>
        <p:spPr>
          <a:xfrm rot="16200000" flipH="1">
            <a:off x="40938506" y="11613690"/>
            <a:ext cx="293730" cy="390567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3" name="Shape 248">
            <a:extLst>
              <a:ext uri="{FF2B5EF4-FFF2-40B4-BE49-F238E27FC236}">
                <a16:creationId xmlns:a16="http://schemas.microsoft.com/office/drawing/2014/main" id="{0E0F779A-C2E1-4552-804D-2183B64A70F0}"/>
              </a:ext>
            </a:extLst>
          </p:cNvPr>
          <p:cNvCxnSpPr>
            <a:cxnSpLocks/>
            <a:stCxn id="258" idx="2"/>
            <a:endCxn id="323" idx="0"/>
          </p:cNvCxnSpPr>
          <p:nvPr/>
        </p:nvCxnSpPr>
        <p:spPr>
          <a:xfrm rot="16200000" flipH="1">
            <a:off x="39621788" y="12930409"/>
            <a:ext cx="305477" cy="12839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6" name="Shape 248">
            <a:extLst>
              <a:ext uri="{FF2B5EF4-FFF2-40B4-BE49-F238E27FC236}">
                <a16:creationId xmlns:a16="http://schemas.microsoft.com/office/drawing/2014/main" id="{EB6E88A6-88A3-42F9-BD1A-6684BEB9B8D6}"/>
              </a:ext>
            </a:extLst>
          </p:cNvPr>
          <p:cNvCxnSpPr>
            <a:cxnSpLocks/>
            <a:stCxn id="255" idx="2"/>
            <a:endCxn id="260" idx="0"/>
          </p:cNvCxnSpPr>
          <p:nvPr/>
        </p:nvCxnSpPr>
        <p:spPr>
          <a:xfrm rot="16200000" flipH="1">
            <a:off x="38231788" y="14312238"/>
            <a:ext cx="390650" cy="135740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9" name="Shape 248">
            <a:extLst>
              <a:ext uri="{FF2B5EF4-FFF2-40B4-BE49-F238E27FC236}">
                <a16:creationId xmlns:a16="http://schemas.microsoft.com/office/drawing/2014/main" id="{B02C59D2-F9E9-489C-9E27-CE850599413C}"/>
              </a:ext>
            </a:extLst>
          </p:cNvPr>
          <p:cNvCxnSpPr>
            <a:cxnSpLocks/>
            <a:stCxn id="323" idx="2"/>
            <a:endCxn id="260" idx="0"/>
          </p:cNvCxnSpPr>
          <p:nvPr/>
        </p:nvCxnSpPr>
        <p:spPr>
          <a:xfrm rot="5400000">
            <a:off x="39570602" y="14340350"/>
            <a:ext cx="381126" cy="13107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2" name="Shape 248">
            <a:extLst>
              <a:ext uri="{FF2B5EF4-FFF2-40B4-BE49-F238E27FC236}">
                <a16:creationId xmlns:a16="http://schemas.microsoft.com/office/drawing/2014/main" id="{8B496B63-0C0F-4927-8651-F1B95AF109E8}"/>
              </a:ext>
            </a:extLst>
          </p:cNvPr>
          <p:cNvCxnSpPr>
            <a:cxnSpLocks/>
            <a:stCxn id="261" idx="2"/>
            <a:endCxn id="259" idx="0"/>
          </p:cNvCxnSpPr>
          <p:nvPr/>
        </p:nvCxnSpPr>
        <p:spPr>
          <a:xfrm rot="5400000">
            <a:off x="42195865" y="14328171"/>
            <a:ext cx="377123" cy="130756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6" name="Shape 248">
            <a:extLst>
              <a:ext uri="{FF2B5EF4-FFF2-40B4-BE49-F238E27FC236}">
                <a16:creationId xmlns:a16="http://schemas.microsoft.com/office/drawing/2014/main" id="{E6DE7C41-4D34-4CBF-97CF-6AF882811621}"/>
              </a:ext>
            </a:extLst>
          </p:cNvPr>
          <p:cNvCxnSpPr>
            <a:cxnSpLocks/>
            <a:stCxn id="198" idx="2"/>
            <a:endCxn id="266" idx="0"/>
          </p:cNvCxnSpPr>
          <p:nvPr/>
        </p:nvCxnSpPr>
        <p:spPr>
          <a:xfrm rot="5400000">
            <a:off x="42211402" y="8619810"/>
            <a:ext cx="344803" cy="13503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99" name="Shape 248">
            <a:extLst>
              <a:ext uri="{FF2B5EF4-FFF2-40B4-BE49-F238E27FC236}">
                <a16:creationId xmlns:a16="http://schemas.microsoft.com/office/drawing/2014/main" id="{5847288F-E13F-43FA-AA58-BCF5A8AF3328}"/>
              </a:ext>
            </a:extLst>
          </p:cNvPr>
          <p:cNvCxnSpPr>
            <a:cxnSpLocks/>
            <a:stCxn id="198" idx="2"/>
            <a:endCxn id="263" idx="0"/>
          </p:cNvCxnSpPr>
          <p:nvPr/>
        </p:nvCxnSpPr>
        <p:spPr>
          <a:xfrm rot="16200000" flipH="1">
            <a:off x="43551497" y="8630015"/>
            <a:ext cx="344803" cy="132989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3" name="Shape 248">
            <a:extLst>
              <a:ext uri="{FF2B5EF4-FFF2-40B4-BE49-F238E27FC236}">
                <a16:creationId xmlns:a16="http://schemas.microsoft.com/office/drawing/2014/main" id="{C80F61D8-ADF1-4B65-8A1E-844EE7901F2F}"/>
              </a:ext>
            </a:extLst>
          </p:cNvPr>
          <p:cNvCxnSpPr>
            <a:cxnSpLocks/>
            <a:stCxn id="266" idx="2"/>
            <a:endCxn id="194" idx="0"/>
          </p:cNvCxnSpPr>
          <p:nvPr/>
        </p:nvCxnSpPr>
        <p:spPr>
          <a:xfrm rot="16200000" flipH="1">
            <a:off x="42219254" y="10036761"/>
            <a:ext cx="329099" cy="135030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06" name="Shape 248">
            <a:extLst>
              <a:ext uri="{FF2B5EF4-FFF2-40B4-BE49-F238E27FC236}">
                <a16:creationId xmlns:a16="http://schemas.microsoft.com/office/drawing/2014/main" id="{43615F59-8DE9-4A52-A00D-280ED942E214}"/>
              </a:ext>
            </a:extLst>
          </p:cNvPr>
          <p:cNvCxnSpPr>
            <a:cxnSpLocks/>
            <a:stCxn id="263" idx="2"/>
            <a:endCxn id="194" idx="0"/>
          </p:cNvCxnSpPr>
          <p:nvPr/>
        </p:nvCxnSpPr>
        <p:spPr>
          <a:xfrm rot="5400000">
            <a:off x="43559349" y="10046966"/>
            <a:ext cx="329099" cy="132989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10" name="Shape 248">
            <a:extLst>
              <a:ext uri="{FF2B5EF4-FFF2-40B4-BE49-F238E27FC236}">
                <a16:creationId xmlns:a16="http://schemas.microsoft.com/office/drawing/2014/main" id="{3E568EFD-AB22-4B1D-ABAE-A49289BD4CD7}"/>
              </a:ext>
            </a:extLst>
          </p:cNvPr>
          <p:cNvCxnSpPr>
            <a:cxnSpLocks/>
            <a:stCxn id="266" idx="2"/>
            <a:endCxn id="204" idx="0"/>
          </p:cNvCxnSpPr>
          <p:nvPr/>
        </p:nvCxnSpPr>
        <p:spPr>
          <a:xfrm rot="5400000">
            <a:off x="40886903" y="10057996"/>
            <a:ext cx="332384" cy="131111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2" name="Shape 248">
            <a:extLst>
              <a:ext uri="{FF2B5EF4-FFF2-40B4-BE49-F238E27FC236}">
                <a16:creationId xmlns:a16="http://schemas.microsoft.com/office/drawing/2014/main" id="{EF759961-7159-4379-AA26-833B860B0ED0}"/>
              </a:ext>
            </a:extLst>
          </p:cNvPr>
          <p:cNvCxnSpPr>
            <a:cxnSpLocks/>
            <a:stCxn id="266" idx="2"/>
            <a:endCxn id="201" idx="0"/>
          </p:cNvCxnSpPr>
          <p:nvPr/>
        </p:nvCxnSpPr>
        <p:spPr>
          <a:xfrm rot="16200000" flipH="1">
            <a:off x="40835598" y="11420416"/>
            <a:ext cx="1752461" cy="63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17" name="Shape 248">
            <a:extLst>
              <a:ext uri="{FF2B5EF4-FFF2-40B4-BE49-F238E27FC236}">
                <a16:creationId xmlns:a16="http://schemas.microsoft.com/office/drawing/2014/main" id="{7F1D5B0D-BF85-4F7E-8FDE-7B0B73F1D859}"/>
              </a:ext>
            </a:extLst>
          </p:cNvPr>
          <p:cNvCxnSpPr>
            <a:cxnSpLocks/>
            <a:stCxn id="266" idx="2"/>
            <a:endCxn id="203" idx="0"/>
          </p:cNvCxnSpPr>
          <p:nvPr/>
        </p:nvCxnSpPr>
        <p:spPr>
          <a:xfrm rot="16200000" flipH="1">
            <a:off x="42173581" y="10082434"/>
            <a:ext cx="1750335" cy="2680190"/>
          </a:xfrm>
          <a:prstGeom prst="bentConnector3">
            <a:avLst>
              <a:gd name="adj1" fmla="val 944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4" name="Прямоугольник 323">
            <a:extLst>
              <a:ext uri="{FF2B5EF4-FFF2-40B4-BE49-F238E27FC236}">
                <a16:creationId xmlns:a16="http://schemas.microsoft.com/office/drawing/2014/main" id="{090D5B30-D28E-45E5-80C9-AC7113668184}"/>
              </a:ext>
            </a:extLst>
          </p:cNvPr>
          <p:cNvSpPr/>
          <p:nvPr/>
        </p:nvSpPr>
        <p:spPr>
          <a:xfrm>
            <a:off x="44674223" y="10869040"/>
            <a:ext cx="2115918" cy="1080000"/>
          </a:xfrm>
          <a:prstGeom prst="rect">
            <a:avLst/>
          </a:prstGeom>
          <a:solidFill>
            <a:srgbClr val="FFC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войну колонизаторам (войну евро державам у кого есть терки в </a:t>
            </a:r>
            <a:r>
              <a:rPr lang="ru-RU" sz="1400" dirty="0" err="1"/>
              <a:t>африке</a:t>
            </a:r>
            <a:r>
              <a:rPr lang="ru-RU" sz="1400" dirty="0"/>
              <a:t>)</a:t>
            </a:r>
            <a:endParaRPr lang="ru-RU" sz="500" dirty="0"/>
          </a:p>
        </p:txBody>
      </p:sp>
      <p:cxnSp>
        <p:nvCxnSpPr>
          <p:cNvPr id="325" name="Shape 248">
            <a:extLst>
              <a:ext uri="{FF2B5EF4-FFF2-40B4-BE49-F238E27FC236}">
                <a16:creationId xmlns:a16="http://schemas.microsoft.com/office/drawing/2014/main" id="{7C694EB8-431B-486D-BF60-285B9805A151}"/>
              </a:ext>
            </a:extLst>
          </p:cNvPr>
          <p:cNvCxnSpPr>
            <a:cxnSpLocks/>
            <a:stCxn id="266" idx="2"/>
            <a:endCxn id="324" idx="0"/>
          </p:cNvCxnSpPr>
          <p:nvPr/>
        </p:nvCxnSpPr>
        <p:spPr>
          <a:xfrm rot="16200000" flipH="1">
            <a:off x="43559578" y="8696436"/>
            <a:ext cx="321678" cy="40235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42" name="Прямоугольник 241">
            <a:extLst>
              <a:ext uri="{FF2B5EF4-FFF2-40B4-BE49-F238E27FC236}">
                <a16:creationId xmlns:a16="http://schemas.microsoft.com/office/drawing/2014/main" id="{6201302F-2B79-485A-8CA8-C76C5AFF5369}"/>
              </a:ext>
            </a:extLst>
          </p:cNvPr>
          <p:cNvSpPr/>
          <p:nvPr/>
        </p:nvSpPr>
        <p:spPr>
          <a:xfrm>
            <a:off x="28701851" y="1654009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Испанские колонии</a:t>
            </a:r>
            <a:endParaRPr lang="ru-RU" sz="800" dirty="0"/>
          </a:p>
        </p:txBody>
      </p:sp>
      <p:sp>
        <p:nvSpPr>
          <p:cNvPr id="246" name="Прямоугольник 245">
            <a:extLst>
              <a:ext uri="{FF2B5EF4-FFF2-40B4-BE49-F238E27FC236}">
                <a16:creationId xmlns:a16="http://schemas.microsoft.com/office/drawing/2014/main" id="{143F99BB-7B85-4860-8066-4F19AE080121}"/>
              </a:ext>
            </a:extLst>
          </p:cNvPr>
          <p:cNvSpPr/>
          <p:nvPr/>
        </p:nvSpPr>
        <p:spPr>
          <a:xfrm>
            <a:off x="31377561" y="16540094"/>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Итальянские колонии</a:t>
            </a:r>
            <a:endParaRPr lang="ru-RU" sz="800" dirty="0"/>
          </a:p>
        </p:txBody>
      </p:sp>
      <p:sp>
        <p:nvSpPr>
          <p:cNvPr id="249" name="Прямоугольник 248">
            <a:extLst>
              <a:ext uri="{FF2B5EF4-FFF2-40B4-BE49-F238E27FC236}">
                <a16:creationId xmlns:a16="http://schemas.microsoft.com/office/drawing/2014/main" id="{CBF8D7E5-5FA7-45F0-905E-03584CFA09A9}"/>
              </a:ext>
            </a:extLst>
          </p:cNvPr>
          <p:cNvSpPr/>
          <p:nvPr/>
        </p:nvSpPr>
        <p:spPr>
          <a:xfrm>
            <a:off x="32715840" y="943011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Пустить </a:t>
            </a:r>
            <a:r>
              <a:rPr lang="ru-RU" sz="1400" dirty="0" err="1"/>
              <a:t>Умсебензи</a:t>
            </a:r>
            <a:r>
              <a:rPr lang="ru-RU" sz="1400" dirty="0"/>
              <a:t> в массы </a:t>
            </a:r>
            <a:r>
              <a:rPr lang="ru-RU" sz="1050" dirty="0"/>
              <a:t>(новое, газета компартии)</a:t>
            </a:r>
            <a:endParaRPr lang="ru-RU" sz="800" dirty="0"/>
          </a:p>
        </p:txBody>
      </p:sp>
      <p:sp>
        <p:nvSpPr>
          <p:cNvPr id="256" name="Прямоугольник 255">
            <a:extLst>
              <a:ext uri="{FF2B5EF4-FFF2-40B4-BE49-F238E27FC236}">
                <a16:creationId xmlns:a16="http://schemas.microsoft.com/office/drawing/2014/main" id="{DCF614AC-43D5-42AB-9B39-98F93934600F}"/>
              </a:ext>
            </a:extLst>
          </p:cNvPr>
          <p:cNvSpPr/>
          <p:nvPr/>
        </p:nvSpPr>
        <p:spPr>
          <a:xfrm>
            <a:off x="31802715" y="27973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Фолкеркская</a:t>
            </a:r>
            <a:r>
              <a:rPr lang="ru-RU" sz="1400" dirty="0"/>
              <a:t> забастовка 1937 года </a:t>
            </a:r>
            <a:r>
              <a:rPr lang="ru-RU" sz="100" dirty="0"/>
              <a:t>(Забастовка на </a:t>
            </a:r>
            <a:r>
              <a:rPr lang="ru-RU" sz="100" dirty="0" err="1"/>
              <a:t>Falkirk</a:t>
            </a:r>
            <a:r>
              <a:rPr lang="ru-RU" sz="100" dirty="0"/>
              <a:t> </a:t>
            </a:r>
            <a:r>
              <a:rPr lang="ru-RU" sz="100" dirty="0" err="1"/>
              <a:t>Iron</a:t>
            </a:r>
            <a:r>
              <a:rPr lang="ru-RU" sz="100" dirty="0"/>
              <a:t> </a:t>
            </a:r>
            <a:r>
              <a:rPr lang="ru-RU" sz="100" dirty="0" err="1"/>
              <a:t>Works</a:t>
            </a:r>
            <a:r>
              <a:rPr lang="ru-RU" sz="100" dirty="0"/>
              <a:t> в 1937 г., когда индийские рабочие и активисты CPSA, среди которых Х.А. Найду и </a:t>
            </a:r>
            <a:r>
              <a:rPr lang="ru-RU" sz="100" dirty="0" err="1"/>
              <a:t>Поннен</a:t>
            </a:r>
            <a:r>
              <a:rPr lang="ru-RU" sz="100" dirty="0"/>
              <a:t>, были вовлечены в конфликт с руководством в течение более трех месяцев, демонстрирует некоторую преемственность тенденций в организации профсоюзов, о которых говорилось выше. Первоначально все рабочие фабрики, белые, индийцы и африканцы, бастовали из-за заработной платы. Однако белые рабочие пришли к отдельному соглашению с руководством, и большинство чернокожих неквалифицированных рабочих по понятным причинам чувствовали себя обиженными, поскольку они были отстранены от работы и не получали повышения заработной платы. По словам Джорджа </a:t>
            </a:r>
            <a:r>
              <a:rPr lang="ru-RU" sz="100" dirty="0" err="1"/>
              <a:t>Поннена</a:t>
            </a:r>
            <a:r>
              <a:rPr lang="ru-RU" sz="100" dirty="0"/>
              <a:t>, в этот момент к нему пришла группа рабочих с фабрики и попросила помощи в создании собственного профсоюза, поскольку они чувствовали, что их интересы не представляет АЕС. Руководство отказалось это признать. Рабочие подтвердили, что создали отдельный профсоюз только из-за продолжающейся дискриминации в оплате труда и </a:t>
            </a:r>
            <a:r>
              <a:rPr lang="ru-RU" sz="100" dirty="0" err="1"/>
              <a:t>виктимизации</a:t>
            </a:r>
            <a:r>
              <a:rPr lang="ru-RU" sz="100" dirty="0"/>
              <a:t> по целому ряду вопросов, включая доступ к туалетам. Рабочие объявили забастовку, но довольно быстро вернулись к работе, когда руководство согласилось встретиться с ними, чтобы обсудить их требования. Однако мало что было достигнуто, и компания решила принять «жесткий» подход, чтобы быстро решить проблему. Вскоре после 11 мая Найду был уволен, а 26 других рабочих, включая председателя профсоюза премьер-министра Гарри, были переведены на короткий срок. В ответ рабочие решили работать на власть. Руководство попросило их всех покинуть завод и на следующий день ввело локаут и закрыло рабочее место. Когда рабочие не появились на следующий день, В этот момент, по словам Джорджа </a:t>
            </a:r>
            <a:r>
              <a:rPr lang="ru-RU" sz="100" dirty="0" err="1"/>
              <a:t>Поннена</a:t>
            </a:r>
            <a:r>
              <a:rPr lang="ru-RU" sz="100" dirty="0"/>
              <a:t>, организаторы забастовки обратились за поддержкой к Индийскому конгрессу </a:t>
            </a:r>
            <a:r>
              <a:rPr lang="ru-RU" sz="100" dirty="0" err="1"/>
              <a:t>Натала</a:t>
            </a:r>
            <a:r>
              <a:rPr lang="ru-RU" sz="100" dirty="0"/>
              <a:t>. «Мы сказали: смотрите, вы должны представлять индийских рабочих… мы смогли убедить их, что их долг — поддерживать рабочих». Как уже было сказано, и из хороших материальных соображений, были прецеденты вовлечения общины в забастовки, затрагивающие индийских рабочих, тем более что это был один из способов мобилизовать финансовую поддержку, необходимую для ее </a:t>
            </a:r>
            <a:r>
              <a:rPr lang="ru-RU" sz="100" dirty="0" err="1"/>
              <a:t>продолжения.Учитывая</a:t>
            </a:r>
            <a:r>
              <a:rPr lang="ru-RU" sz="100" dirty="0"/>
              <a:t> неспособность белых рабочих и официального профсоюзного движения поддержать забастовку, обращение к общественным ресурсам казалось наиболее очевидным краткосрочным решением. Однако прямое вовлечение NIC означало сделать еще один шаг вперед и имело определенные важные политические последствия. Во-первых, забастовку теперь стали называть «индейской». NIC не хотел сидеть в стороне и просто организовывать финансовую поддержку, и AI </a:t>
            </a:r>
            <a:r>
              <a:rPr lang="ru-RU" sz="100" dirty="0" err="1"/>
              <a:t>Kajee</a:t>
            </a:r>
            <a:r>
              <a:rPr lang="ru-RU" sz="100" dirty="0"/>
              <a:t>, «умеренный» лидер NIC, активно участвовал в переговорах. Если NIC собирался помочь финансово и помочь организовать сообщество в целом, он был полон решимости получить политическую славу. Первым действием </a:t>
            </a:r>
            <a:r>
              <a:rPr lang="ru-RU" sz="100" dirty="0" err="1"/>
              <a:t>Каджи</a:t>
            </a:r>
            <a:r>
              <a:rPr lang="ru-RU" sz="100" dirty="0"/>
              <a:t> было попросить генерального агента Индии в Южной Африке принять участие. Риторика NIC говорила о защите «чести индейцев» и требовала улучшения положения семей рабочих, вовлеченных в спор. Индийская пресса стала называть забастовку «индейским спором», что еще больше маргинализировало сто участвовавших в ней африканских </a:t>
            </a:r>
            <a:r>
              <a:rPr lang="ru-RU" sz="100" dirty="0" err="1"/>
              <a:t>рабочих.NIC</a:t>
            </a:r>
            <a:r>
              <a:rPr lang="ru-RU" sz="100" dirty="0"/>
              <a:t> теперь усугубил это разделение, придав спору исключительно индийский характер и заставив генерального агента действовать конкретно от имени индийских рабочих. 28 мая секретарь генерального агента провел переговоры с руководством от имени индийских рабочих, участвовавших в споре. Вскоре после этого Конгресс южноафриканских индейцев также провел совещание с руководством и безуспешно пытался убедить рабочих вернуться к работе. Когда Промышленный совет постановил, что фабрика в </a:t>
            </a:r>
            <a:r>
              <a:rPr lang="ru-RU" sz="100" dirty="0" err="1"/>
              <a:t>Фолкерке</a:t>
            </a:r>
            <a:r>
              <a:rPr lang="ru-RU" sz="100" dirty="0"/>
              <a:t> действовала в рамках своих прав, уволив своих сотрудников, </a:t>
            </a:r>
            <a:r>
              <a:rPr lang="ru-RU" sz="100" dirty="0" err="1"/>
              <a:t>Каджи</a:t>
            </a:r>
            <a:r>
              <a:rPr lang="ru-RU" sz="100" dirty="0"/>
              <a:t> и секретарь генерального агента сообщили рабочим эту новость. По данным Промышленного совета, </a:t>
            </a:r>
            <a:r>
              <a:rPr lang="ru-RU" sz="100" dirty="0" err="1"/>
              <a:t>Каджи</a:t>
            </a:r>
            <a:r>
              <a:rPr lang="ru-RU" sz="100" dirty="0"/>
              <a:t> присутствовал на собрании в качестве «официального делегата Конгресса», чтобы «поддержать» индийских рабочих, в то время как AC </a:t>
            </a:r>
            <a:r>
              <a:rPr lang="ru-RU" sz="100" dirty="0" err="1"/>
              <a:t>Wanless</a:t>
            </a:r>
            <a:r>
              <a:rPr lang="ru-RU" sz="100" dirty="0"/>
              <a:t> представлял профсоюз. Но именно </a:t>
            </a:r>
            <a:r>
              <a:rPr lang="ru-RU" sz="100" dirty="0" err="1"/>
              <a:t>Каджи</a:t>
            </a:r>
            <a:r>
              <a:rPr lang="ru-RU" sz="100" dirty="0"/>
              <a:t> в конечном итоге сделал осуждающее заявление о Промышленном совете и его позиции в споре. Он также напал на AEU за то, что он не организовал всех рабочих на заводе. Он предложил принять NISUW в качестве дочернего профсоюза, но без африканских членов, опасаясь расстроить свое собственное белое членство. Это было сочтено слишком запоздалым, и предложение было </a:t>
            </a:r>
            <a:r>
              <a:rPr lang="ru-RU" sz="100" dirty="0" err="1"/>
              <a:t>отклонено.Таким</a:t>
            </a:r>
            <a:r>
              <a:rPr lang="ru-RU" sz="100" dirty="0"/>
              <a:t> образом, NIC стал активно участвовать в споре, оказывая забастовщикам материальную и моральную помощь. Они также организовали массовый митинг, на котором присутствовало около 1200 человек и который получил широкое освещение в прессе. NIC должен был продолжать выполнять свою роль представителей индийских рабочих как части индийской общины; это подчеркивало индийский характер спора: «нападение на этих людей происходит потому, что они индейцы, потому что они лишены политической власти». Таким образом, забастовка стала частью широкой политической программы NIC. </a:t>
            </a:r>
            <a:r>
              <a:rPr lang="ru-RU" sz="100" dirty="0" err="1"/>
              <a:t>Каджи</a:t>
            </a:r>
            <a:r>
              <a:rPr lang="ru-RU" sz="100" dirty="0"/>
              <a:t> заявил, что «мы прежде всего индийцы». Но члены индийской компартии также участвовали в переговорах как члены забастовочного комитета и как члены Конгресса. Юсуф </a:t>
            </a:r>
            <a:r>
              <a:rPr lang="ru-RU" sz="100" dirty="0" err="1"/>
              <a:t>Даду</a:t>
            </a:r>
            <a:r>
              <a:rPr lang="ru-RU" sz="100" dirty="0"/>
              <a:t>, который должен был стать видным индийским членом CPSA в 1940-х годах, входил в состав делегации, в которую входили С. Нана, Мула и Ахмед </a:t>
            </a:r>
            <a:r>
              <a:rPr lang="ru-RU" sz="100" dirty="0" err="1"/>
              <a:t>Катрада</a:t>
            </a:r>
            <a:r>
              <a:rPr lang="ru-RU" sz="100" dirty="0"/>
              <a:t>, которые встретились с министром труда в еще одной неудавшейся попытке разрешить спор. . Члены CPSA, участвовавшие в забастовке, недостаточно отличались от NIC и фактически использовали тактику народного фронта, а не тактику единого фронта. Они были включены в состав националистической </a:t>
            </a:r>
            <a:r>
              <a:rPr lang="ru-RU" sz="100" dirty="0" err="1"/>
              <a:t>организации.Спор</a:t>
            </a:r>
            <a:r>
              <a:rPr lang="ru-RU" sz="100" dirty="0"/>
              <a:t> на литейном заводе в </a:t>
            </a:r>
            <a:r>
              <a:rPr lang="ru-RU" sz="100" dirty="0" err="1"/>
              <a:t>Фолкерке</a:t>
            </a:r>
            <a:r>
              <a:rPr lang="ru-RU" sz="100" dirty="0"/>
              <a:t> характеризовался несколькими способами. Белые рабочие и официальное профсоюзное движение того времени </a:t>
            </a:r>
            <a:r>
              <a:rPr lang="ru-RU" sz="100" dirty="0" err="1"/>
              <a:t>патемалистически</a:t>
            </a:r>
            <a:r>
              <a:rPr lang="ru-RU" sz="100" dirty="0"/>
              <a:t> считали, что рабочие на самом деле не понимают, что они делают, не знакомы с надлежащей профсоюзной процедурой и в любом случае являются несчастными обманщиками «красных» со скрытыми мотивами. Похоже, что рабочие обращались к членам партии за помощью в создании профсоюза, но </a:t>
            </a:r>
            <a:r>
              <a:rPr lang="ru-RU" sz="100" dirty="0" err="1"/>
              <a:t>Поннен</a:t>
            </a:r>
            <a:r>
              <a:rPr lang="ru-RU" sz="100" dirty="0"/>
              <a:t> и Найду уже имели репутацию профсоюзных активистов еще до того, как вступили в CPSA. «После нашей работы по организации рабочих на швейной фабрике до того, как мы вступили в партию, мы стали хорошо известны как организаторы, и люди часто приходили к нам за советом, если на их рабочем месте возник спор». Скорее всего, к ним обратились из-за их профсоюзного опыта, а не членства в партии. Это подтверждается тем фактом, что лица, участвовавшие в забастовке, довольно лицемерно относились к своим связям с компартией, как показывают тогдашние статьи в </a:t>
            </a:r>
            <a:r>
              <a:rPr lang="ru-RU" sz="100" dirty="0" err="1"/>
              <a:t>Indian</a:t>
            </a:r>
            <a:r>
              <a:rPr lang="ru-RU" sz="100" dirty="0"/>
              <a:t> </a:t>
            </a:r>
            <a:r>
              <a:rPr lang="ru-RU" sz="100" dirty="0" err="1"/>
              <a:t>Opinion</a:t>
            </a:r>
            <a:r>
              <a:rPr lang="ru-RU" sz="100" dirty="0"/>
              <a:t>. Приняв довольно авторитарный тон, 25 июня газета сообщила, что «спор между Менеджмент и их индийские сотрудники(</a:t>
            </a:r>
            <a:r>
              <a:rPr lang="ru-RU" sz="100" dirty="0" err="1"/>
              <a:t>sic</a:t>
            </a:r>
            <a:r>
              <a:rPr lang="ru-RU" sz="100" dirty="0"/>
              <a:t>) остается неурегулированным ... ». Он повторил утверждения о том, что руководство считало, что рабочие находились под влиянием коммунистов, и предупредил индийских рабочих, чтобы они не следовали примеру белых рабочих, которые использовали забастовочное оружие, потому что у них не было той же политической силы. и не имел поддержки белых </a:t>
            </a:r>
            <a:r>
              <a:rPr lang="ru-RU" sz="100" dirty="0" err="1"/>
              <a:t>рабочих.Газета</a:t>
            </a:r>
            <a:r>
              <a:rPr lang="ru-RU" sz="100" dirty="0"/>
              <a:t> также процитировала письмо в </a:t>
            </a:r>
            <a:r>
              <a:rPr lang="ru-RU" sz="100" dirty="0" err="1"/>
              <a:t>Natal</a:t>
            </a:r>
            <a:r>
              <a:rPr lang="ru-RU" sz="100" dirty="0"/>
              <a:t> </a:t>
            </a:r>
            <a:r>
              <a:rPr lang="ru-RU" sz="100" dirty="0" err="1"/>
              <a:t>Advertiser</a:t>
            </a:r>
            <a:r>
              <a:rPr lang="ru-RU" sz="100" dirty="0"/>
              <a:t> от премьер-министра Хани, к настоящему времени члена партии. Он начинался так: «Мы, рабочие </a:t>
            </a:r>
            <a:r>
              <a:rPr lang="ru-RU" sz="100" dirty="0" err="1"/>
              <a:t>Falkirk</a:t>
            </a:r>
            <a:r>
              <a:rPr lang="ru-RU" sz="100" dirty="0"/>
              <a:t> </a:t>
            </a:r>
            <a:r>
              <a:rPr lang="ru-RU" sz="100" dirty="0" err="1"/>
              <a:t>Iron</a:t>
            </a:r>
            <a:r>
              <a:rPr lang="ru-RU" sz="100" dirty="0"/>
              <a:t> </a:t>
            </a:r>
            <a:r>
              <a:rPr lang="ru-RU" sz="100" dirty="0" err="1"/>
              <a:t>Company</a:t>
            </a:r>
            <a:r>
              <a:rPr lang="ru-RU" sz="100" dirty="0"/>
              <a:t>, не знаем, что такое коммунизм. Мы совершенно </a:t>
            </a:r>
            <a:r>
              <a:rPr lang="ru-RU" sz="100" dirty="0" err="1"/>
              <a:t>неорганизованны</a:t>
            </a:r>
            <a:r>
              <a:rPr lang="ru-RU" sz="100" dirty="0"/>
              <a:t>. Нас не приняли в члены Объединенного инженерного союза». Изложив конкретные претензии неевропейских рабочих, Гарри заявил, что «если в результате этого спора мы будем приняты в члены Объединенного инженерного союза, мы будем полностью удовлетворены, и наш союз выполнит свою задачу и будет немедленно распущен». расформированы ... (это) было несправедливо по отношению к нам, (что), подняв пугало коммунизма ... (они) пытаются оттолкнуть общественное сочувствие от нашего дела ».Попытка Хани </a:t>
            </a:r>
            <a:r>
              <a:rPr lang="ru-RU" sz="100" dirty="0" err="1"/>
              <a:t>дистанцировать</a:t>
            </a:r>
            <a:r>
              <a:rPr lang="ru-RU" sz="100" dirty="0"/>
              <a:t> забастовщиков от Коммунистической партии, возможно, неудивительна, учитывая атмосферу того времени. Но в какой-то степени этому поверили, потому что все требования рабочих, выдвинутые через забастовочный комитет, касались условий трудового спора, т. е. о дискриминации в оплате труда, </a:t>
            </a:r>
            <a:r>
              <a:rPr lang="ru-RU" sz="100" dirty="0" err="1"/>
              <a:t>виктимизации</a:t>
            </a:r>
            <a:r>
              <a:rPr lang="ru-RU" sz="100" dirty="0"/>
              <a:t> и праве объединяться в профсоюзы. Я не нашел никаких доказательств того, что члены КПСА, которые также были в забастовочном комитете, когда-либо пытались расширить забастовку, приняв более широкую политическую повестку дня. В соответствии с более ранней деятельностью индийских профсоюзов, индийские члены CPSA следовали традиции реформистской воинственности индийских рабочих, которая опиралась на ресурсы и организационный опыт индийской общины, а не открывала период радикального </a:t>
            </a:r>
            <a:r>
              <a:rPr lang="ru-RU" sz="100" dirty="0" err="1"/>
              <a:t>антикапитализма.Вторым</a:t>
            </a:r>
            <a:r>
              <a:rPr lang="ru-RU" sz="100" dirty="0"/>
              <a:t> важным моментом, который следует учитывать, является роль сетевого адаптера. Внимательное прочтение событий позволяет предположить, что представители NIC действительно озвучивали требования рабочих. </a:t>
            </a:r>
            <a:r>
              <a:rPr lang="ru-RU" sz="100" dirty="0" err="1"/>
              <a:t>Каджи</a:t>
            </a:r>
            <a:r>
              <a:rPr lang="ru-RU" sz="100" dirty="0"/>
              <a:t>, в частности, приложил все усилия, чтобы опровергнуть выводы Промышленного совета, согласно которым руководство не проводило локаут и что рабочие, участвовавшие в споре, запугивали других забастовщиков. Однако его нападки на AEU за то, что он не организовал всех рабочих на фабрике, были довольно ироничными, поскольку </a:t>
            </a:r>
            <a:r>
              <a:rPr lang="ru-RU" sz="100" dirty="0" err="1"/>
              <a:t>Каджи</a:t>
            </a:r>
            <a:r>
              <a:rPr lang="ru-RU" sz="100" dirty="0"/>
              <a:t>, известный бизнесмен, резко выступал против объединения своих рабочих в профсоюзы. Вдобавок к этому, по словам </a:t>
            </a:r>
            <a:r>
              <a:rPr lang="ru-RU" sz="100" dirty="0" err="1"/>
              <a:t>Поннена</a:t>
            </a:r>
            <a:r>
              <a:rPr lang="ru-RU" sz="100" dirty="0"/>
              <a:t>, и он, и Найду входили в забастовочный комитет вместе с членами NIC и работали вместе. Опять же, как и в случае с более ранними индийскими рабочими организациями, в эту борьбу были вовлечены различные слои общества, потому что дифференциальная дискриминация сделала «</a:t>
            </a:r>
            <a:r>
              <a:rPr lang="ru-RU" sz="100" dirty="0" err="1"/>
              <a:t>индейство</a:t>
            </a:r>
            <a:r>
              <a:rPr lang="ru-RU" sz="100" dirty="0"/>
              <a:t>» важной категорией идентификации. Члены компартии организовались вокруг того, чтобы вырвать уступки от капитала, а не противостоять ему прямо, и, позволив африканским рабочим быть </a:t>
            </a:r>
            <a:r>
              <a:rPr lang="ru-RU" sz="100" dirty="0" err="1"/>
              <a:t>маргинализованными</a:t>
            </a:r>
            <a:r>
              <a:rPr lang="ru-RU" sz="100" dirty="0"/>
              <a:t> в споре, помогли подчеркнуть «индейский характер» забастовки. В процессе они нарушили формирование нерасовой классовой идентичности. Члены индийской компартии действовали так же, как раньше действовали радикальные индийские </a:t>
            </a:r>
            <a:r>
              <a:rPr lang="ru-RU" sz="100" dirty="0" err="1"/>
              <a:t>рабочие.Кроме</a:t>
            </a:r>
            <a:r>
              <a:rPr lang="ru-RU" sz="100" dirty="0"/>
              <a:t> того, забастовка произошла в то время, когда Коминтерн на своем VII конгрессе в 1935 г. вновь обратился к политике народного фронта. призывал все коммунистические партии к союзу с буржуазными организациями; и, как мы видели, антифашизм как предпосылка борьбы за демократические права обеспечил более широкую политическую повестку дня. Эти события предполагают, что не было четкого разделения между «радикальной» профсоюзной политикой и буржуазными союзами 1940-х годов. Индийские члены КПСА объединялись с буржуазными индийскими организациями в различных контекстах, в том числе в профсоюзах, вплоть до 1940-х годов, как мы увидим. Эта тактика также нашла отражение в отношениях между АНК и профсоюзами в 1950-х годах.</a:t>
            </a:r>
            <a:endParaRPr lang="ru-RU" sz="500" dirty="0"/>
          </a:p>
        </p:txBody>
      </p:sp>
      <p:sp>
        <p:nvSpPr>
          <p:cNvPr id="270" name="Прямоугольник 269">
            <a:extLst>
              <a:ext uri="{FF2B5EF4-FFF2-40B4-BE49-F238E27FC236}">
                <a16:creationId xmlns:a16="http://schemas.microsoft.com/office/drawing/2014/main" id="{555106CE-DEF1-48D2-8A1A-B669E0709E11}"/>
              </a:ext>
            </a:extLst>
          </p:cNvPr>
          <p:cNvSpPr/>
          <p:nvPr/>
        </p:nvSpPr>
        <p:spPr>
          <a:xfrm>
            <a:off x="34473147" y="279735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Забастовка Данлопа 1942 года </a:t>
            </a:r>
            <a:r>
              <a:rPr lang="ru-RU" sz="100" dirty="0"/>
              <a:t>(В начале 1940-х годов в Трансваале и Натале еще были широко распространены забастовочные действия. В Дурбане было несколько забастовок, когда совместные действия африканских и индийских рабочих обеспечили рабочим некоторые льготы. Чтобы воспрепятствовать этой тенденции, и правительство, и промышленность искали способы обуздать власть радикальных профсоюзов в этот период. В декабре 1942 года правительство приняло Военную меру 145, которая объявила вне закона забастовки африканских рабочих, которым грозил штраф в размере 500 фунтов стерлингов или три года тюремного заключения в случае проведения забастовки. Работодатели, со своей стороны, стремились координировать свои действия между отраслями промышленности и сформировали Ассоциацию работодателей </a:t>
            </a:r>
            <a:r>
              <a:rPr lang="ru-RU" sz="100" dirty="0" err="1"/>
              <a:t>Натала</a:t>
            </a:r>
            <a:r>
              <a:rPr lang="ru-RU" sz="100" dirty="0"/>
              <a:t>, которая стремилась координировать работодателей и руководство в отношении профсоюзов. Они также пытались более эффективно подавлять забастовки и более эффективно направлять поток африканской рабочей силы. Одним из способов, с помощью которого они пытались подорвать радикальную профсоюзную деятельность, было создание профсоюзов компаний в качестве альтернативы воинствующим нерасовым профсоюзам, которые начинали возникать в этот </a:t>
            </a:r>
            <a:r>
              <a:rPr lang="ru-RU" sz="100" dirty="0" err="1"/>
              <a:t>период.Попытка</a:t>
            </a:r>
            <a:r>
              <a:rPr lang="ru-RU" sz="100" dirty="0"/>
              <a:t> руководства сделать это на резиновом заводе Данлоп послужила фоном для забастовки, вспыхнувшей там в декабре 1942 г. С 1938 </a:t>
            </a:r>
            <a:r>
              <a:rPr lang="ru-RU" sz="100" dirty="0" err="1"/>
              <a:t>г.Промышленный</a:t>
            </a:r>
            <a:r>
              <a:rPr lang="ru-RU" sz="100" dirty="0"/>
              <a:t> союз работников каучука </a:t>
            </a:r>
            <a:r>
              <a:rPr lang="ru-RU" sz="100" dirty="0" err="1"/>
              <a:t>Натала</a:t>
            </a:r>
            <a:r>
              <a:rPr lang="ru-RU" sz="100" dirty="0"/>
              <a:t> (NRWIU) представлял 450 рабочих из Европы, Азии и коренных народов на заводе и добился улучшения их условий и заработной платы. К 1942 году в них насчитывалось 625 членов, большинство из которых были индийцами и африканцами. Однако в начале года руководство фабрики начало проводить политику замены индийской рабочей силы африканской, поскольку она была дешевле. С марта по декабрь 1942 года число индийских рабочих на фабрике сократилось с 282 до 149, несмотря на то, что промышленный арбитраж уже постановил, что 30 процентов работников </a:t>
            </a:r>
            <a:r>
              <a:rPr lang="ru-RU" sz="100" dirty="0" err="1"/>
              <a:t>Dunlop</a:t>
            </a:r>
            <a:r>
              <a:rPr lang="ru-RU" sz="100" dirty="0"/>
              <a:t> должны быть индийцами, а еще 40 процентов — африканцами. . Данлоп пытался возразить, что компания повторно нанимает белых рабочих, которые ушли в армию, потому что пообещала, что примет их обратно в подходящее время. Но расследование, проведенное Индийским конгрессом в Натале, показало, что белые рабочие, которых нанимали на фабрику, на самом деле были </a:t>
            </a:r>
            <a:r>
              <a:rPr lang="ru-RU" sz="100" dirty="0" err="1"/>
              <a:t>новобранцами.В</a:t>
            </a:r>
            <a:r>
              <a:rPr lang="ru-RU" sz="100" dirty="0"/>
              <a:t> то же время Данлоп создал профсоюз компании и с помощью различных средств, в том числе завуалированных угроз, что компания будет удерживать только «лояльных сотрудников», сумел получить значительное количество белых рабочих, а также несколько африканцев. , присоединиться. До этого момента они были членами NRWIU. Кроме того, в декабре также были уволены тринадцать «воинствующих индийских рабочих», все из которых долгое время работали в компании. Когда руководство отклонило просьбу NRWIU о восстановлении мужчин на работе, профсоюз объявил забастовку. Ни белые рабочие, ни африканцы, не входящие в профсоюзы, не поддержали забастовку. Бастующие быстро предстали перед судом, но к индийцам и африканцам снова относились по-разному, поскольку они имели разный правовой статус. Забастовочный комитет, избранный в </a:t>
            </a:r>
            <a:r>
              <a:rPr lang="ru-RU" sz="100" dirty="0" err="1"/>
              <a:t>Dunlop</a:t>
            </a:r>
            <a:r>
              <a:rPr lang="ru-RU" sz="100" dirty="0"/>
              <a:t>, читается как «Кто есть кто» среди индийских членов CPSA. с Джорджем </a:t>
            </a:r>
            <a:r>
              <a:rPr lang="ru-RU" sz="100" dirty="0" err="1"/>
              <a:t>Понненом</a:t>
            </a:r>
            <a:r>
              <a:rPr lang="ru-RU" sz="100" dirty="0"/>
              <a:t>, Х.А. Найду, доктором медицины Найду и Р.Д. Найду среди его членов. Полин Подбери, единственная женщина в линии пикета, член комитета и CPSA, которая вскоре должна была выйти замуж за Х.А. Найду, была арестована и обвинена в подстрекательстве к насилию. Р. Д. Найду был христианином из Южной Индии, который, как и </a:t>
            </a:r>
            <a:r>
              <a:rPr lang="ru-RU" sz="100" dirty="0" err="1"/>
              <a:t>Поннен</a:t>
            </a:r>
            <a:r>
              <a:rPr lang="ru-RU" sz="100" dirty="0"/>
              <a:t>, прервал свое образование и провел подростковый год, продавая хлеб по домам. Он стал политизированным, прочитав «Историю британских профсоюзов» Сидни и Беатрис </a:t>
            </a:r>
            <a:r>
              <a:rPr lang="ru-RU" sz="100" dirty="0" err="1"/>
              <a:t>Уэбб</a:t>
            </a:r>
            <a:r>
              <a:rPr lang="ru-RU" sz="100" dirty="0"/>
              <a:t>, и с начала 1930-х годов стал активным членом южноафриканских профсоюзов. Р. Д. Найду присоединился к партии через Группу либеральных исследований. которая вскоре должна была выйти замуж за Х.А. Найду, была арестована и обвинена в подстрекательстве к насилию. Р. Д. Найду был христианином из Южной Индии, который, как и </a:t>
            </a:r>
            <a:r>
              <a:rPr lang="ru-RU" sz="100" dirty="0" err="1"/>
              <a:t>Поннен</a:t>
            </a:r>
            <a:r>
              <a:rPr lang="ru-RU" sz="100" dirty="0"/>
              <a:t>, прервал свое образование и провел подростковый год, продавая хлеб по домам. Он стал политизированным, прочитав «Историю британских профсоюзов» Сидни и Беатрис </a:t>
            </a:r>
            <a:r>
              <a:rPr lang="ru-RU" sz="100" dirty="0" err="1"/>
              <a:t>Уэбб</a:t>
            </a:r>
            <a:r>
              <a:rPr lang="ru-RU" sz="100" dirty="0"/>
              <a:t>, и с начала 1930-х годов стал активным членом южноафриканских профсоюзов. Р. Д. Найду присоединился к партии через Группу либеральных исследований. которая вскоре должна была выйти замуж за Х.А. Найду, была арестована и обвинена в подстрекательстве к насилию. Р. Д. Найду был христианином из Южной Индии, который, как и </a:t>
            </a:r>
            <a:r>
              <a:rPr lang="ru-RU" sz="100" dirty="0" err="1"/>
              <a:t>Поннен</a:t>
            </a:r>
            <a:r>
              <a:rPr lang="ru-RU" sz="100" dirty="0"/>
              <a:t>, прервал свое образование и провел подростковый год, продавая хлеб по домам. Он стал политизированным, прочитав «Историю британских профсоюзов» Сидни и Беатрис </a:t>
            </a:r>
            <a:r>
              <a:rPr lang="ru-RU" sz="100" dirty="0" err="1"/>
              <a:t>Уэбб</a:t>
            </a:r>
            <a:r>
              <a:rPr lang="ru-RU" sz="100" dirty="0"/>
              <a:t>, и с начала 1930-х годов стал активным членом южноафриканских профсоюзов. Р. Д. Найду присоединился к партии через Группу либеральных исследований. Он стал политизированным, прочитав «Историю британских профсоюзов» Сидни и Беатрис </a:t>
            </a:r>
            <a:r>
              <a:rPr lang="ru-RU" sz="100" dirty="0" err="1"/>
              <a:t>Уэбб</a:t>
            </a:r>
            <a:r>
              <a:rPr lang="ru-RU" sz="100" dirty="0"/>
              <a:t>, и с начала 1930-х годов стал активным членом южноафриканских профсоюзов. Р. Д. Найду присоединился к партии через Группу либеральных исследований. Он стал политизированным, прочитав «Историю британских профсоюзов» Сидни и Беатрис </a:t>
            </a:r>
            <a:r>
              <a:rPr lang="ru-RU" sz="100" dirty="0" err="1"/>
              <a:t>Уэбб</a:t>
            </a:r>
            <a:r>
              <a:rPr lang="ru-RU" sz="100" dirty="0"/>
              <a:t>, и с начала 1930-х годов стал активным членом южноафриканских профсоюзов. Р. Д. Найду присоединился к партии через Группу либеральных исследований. . Вместе с членами NIC забастовочный комитет </a:t>
            </a:r>
            <a:r>
              <a:rPr lang="ru-RU" sz="100" dirty="0" err="1"/>
              <a:t>Dunlop</a:t>
            </a:r>
            <a:r>
              <a:rPr lang="ru-RU" sz="100" dirty="0"/>
              <a:t> участвовал в сборе денег и еды, а также в формулировании политических требований забастовки. Однако после вторжения Германии в Советский Союз ни CPSA, ни NIC не хотели сорвать военные действия, и это смягчило их отношение к забастовке </a:t>
            </a:r>
            <a:r>
              <a:rPr lang="ru-RU" sz="100" dirty="0" err="1"/>
              <a:t>Dunlop</a:t>
            </a:r>
            <a:r>
              <a:rPr lang="ru-RU" sz="100" dirty="0"/>
              <a:t>. </a:t>
            </a:r>
            <a:r>
              <a:rPr lang="ru-RU" sz="100" dirty="0" err="1"/>
              <a:t>Каджи</a:t>
            </a:r>
            <a:r>
              <a:rPr lang="ru-RU" sz="100" dirty="0"/>
              <a:t> заметил: «Хотел бы я, чтобы не было войны, и этот могучий осьминог </a:t>
            </a:r>
            <a:r>
              <a:rPr lang="ru-RU" sz="100" dirty="0" err="1"/>
              <a:t>Данлопса</a:t>
            </a:r>
            <a:r>
              <a:rPr lang="ru-RU" sz="100" dirty="0"/>
              <a:t> мог бы почувствовать на себе оружие бойкота его товаров как здесь, так и в Индии».17 января 1943 года у мэрии Дурбана был созван массовый митинг, на котором присутствовало более 4000 человек, чтобы выразить поддержку забастовщикам и выразить протест против создания профсоюзов компаний. Собрание проходило под председательством </a:t>
            </a:r>
            <a:r>
              <a:rPr lang="ru-RU" sz="100" dirty="0" err="1"/>
              <a:t>Алека</a:t>
            </a:r>
            <a:r>
              <a:rPr lang="ru-RU" sz="100" dirty="0"/>
              <a:t> </a:t>
            </a:r>
            <a:r>
              <a:rPr lang="ru-RU" sz="100" dirty="0" err="1"/>
              <a:t>Уэнлесса</a:t>
            </a:r>
            <a:r>
              <a:rPr lang="ru-RU" sz="100" dirty="0"/>
              <a:t>, который знаменательно заявил, что попытка навязать компании профсоюзное движение была «проявлением фашизма и прямой угрозой военным усилиям». Продолжая в том же духе, Р. Д. Найду заявил, что это «противоречит целям Организации Объединенных Наций, (которые) боролись за свободу ассоциации». NIC также отправил сообщение о поддержке и выразил опасения по поводу срыва военных действий, но еще раз открыто «</a:t>
            </a:r>
            <a:r>
              <a:rPr lang="ru-RU" sz="100" dirty="0" err="1"/>
              <a:t>индианизировал</a:t>
            </a:r>
            <a:r>
              <a:rPr lang="ru-RU" sz="100" dirty="0"/>
              <a:t>» спор. Он заявил, что поддерживает забастовщиков, но хотел бы выступить посредником от имени рабочих до начала забастовки. Члены NIC обратились к Верховному комиссару Индии с просьбой обсудить этот вопрос с министром труда, поскольку теперь этот вопрос «вышел за рамки профсоюзной деятельности и приобрел индийский национальный </a:t>
            </a:r>
            <a:r>
              <a:rPr lang="ru-RU" sz="100" dirty="0" err="1"/>
              <a:t>аспект».В</a:t>
            </a:r>
            <a:r>
              <a:rPr lang="ru-RU" sz="100" dirty="0"/>
              <a:t> январе 1943 года забастовка была проиграна. Забастовавшие индийские и африканские рабочие были уволены руководством </a:t>
            </a:r>
            <a:r>
              <a:rPr lang="ru-RU" sz="100" dirty="0" err="1"/>
              <a:t>Dunlop</a:t>
            </a:r>
            <a:r>
              <a:rPr lang="ru-RU" sz="100" dirty="0"/>
              <a:t>. Африканских забастовщиков обвинили в насилии по отношению к «паршивым» рабочим. В основном африканские рабочие заменили забастовщиков, более 580 из которых были специально доставлены на грузовиках из </a:t>
            </a:r>
            <a:r>
              <a:rPr lang="ru-RU" sz="100" dirty="0" err="1"/>
              <a:t>Пондоленда</a:t>
            </a:r>
            <a:r>
              <a:rPr lang="ru-RU" sz="100" dirty="0"/>
              <a:t> и обучены </a:t>
            </a:r>
            <a:r>
              <a:rPr lang="ru-RU" sz="100" dirty="0" err="1"/>
              <a:t>белыми.рабочая</a:t>
            </a:r>
            <a:r>
              <a:rPr lang="ru-RU" sz="100" dirty="0"/>
              <a:t> сила. Это «избирательное использование резервной армии труда» помогло вызвать значительное недоверие и неприязнь среди индийцев и африканцев, но это не было чем-то новым, просто старые обиды и конкуренция, которые усилились и выдвинулись на первый план. Эта враждебность усилилась в этот период, поскольку, хотя растущая индустриализация и рост сектора услуг давали больше возможностей для трудоустройства, африканцы чувствовали, что индийцы блокируют их шансы. Индейцы долгое время после забастовки не работали в </a:t>
            </a:r>
            <a:r>
              <a:rPr lang="ru-RU" sz="100" dirty="0" err="1"/>
              <a:t>Dunlop</a:t>
            </a:r>
            <a:r>
              <a:rPr lang="ru-RU" sz="100" dirty="0"/>
              <a:t>. После еще одной судьбоносной забастовки в истории труда Индии, забастовки индийских рабочих прачечной в Дурбане в 1945 году, индийская рабочая сила снова была заменена африканской, и индийцы больше никогда не </a:t>
            </a:r>
            <a:r>
              <a:rPr lang="ru-RU" sz="100" dirty="0" err="1"/>
              <a:t>работали.В</a:t>
            </a:r>
            <a:r>
              <a:rPr lang="ru-RU" sz="100" dirty="0"/>
              <a:t> 1930-е годы призрак фашизма диктовал политические стратегии и политику левых организаций по всему миру. Международная оппозиция фашизму и стремление к демократическим правам в сочетании с развивающейся программой CPSA в контексте политики Южной Африки. Конкретные случаи организации профсоюзов, рассмотренные в этой главе, показывают, что индийские рабочие стали частью этой программы и что профсоюзные реформы рассматривались как часть более широкой борьбы за права, гражданство и антифашизм. Этой организационной работе способствовало вступление в партию ряда активных индийских профсоюзных деятелей, которые продолжили традицию борьбы индийских рабочих, борьбы, которая всегда опиралась на поддержку общества как в Южной Африке, так и за рубежом. Идея самопомощи, которая способствовала формированию представлений о сообществе, была особенно влиятельной в сфере образования, где многие индийцы были политизированы в рамках либеральной традиции, поощрявшей идеи равенства и гражданства. Союзы с NIC во время этих забастовок происходили в контексте изменения политики Коминтерна и его антифашистской платформы, но им способствовали более широкие понятия «сообщества» и сближение интересов лидеров NIC и CPSA. Однако участие NIC усилило восприятие забастовок как специфически «индейских» и маргинализированных африканских рабочих в профсоюзных спорах. Дифференциальное обращение, которое государство предоставляло африканским рабочим, также поощряло классовый опыт через вектор национальности, способствуя ощущению того, что они являются именно «индейцами», африканцами или белыми рабочими». </a:t>
            </a:r>
            <a:r>
              <a:rPr lang="ru-RU" sz="100" dirty="0" err="1"/>
              <a:t>Однако,Члены</a:t>
            </a:r>
            <a:r>
              <a:rPr lang="ru-RU" sz="100" dirty="0"/>
              <a:t> CPSA и индийские националистические организации были сложными, динамичными и проницаемыми. В следующей главе я более подробно рассмотрю участие CPSA в индийских организациях широкого фронта, в отношении Ганди и движения за независимость Индии, а также в отношении классовых вопросов. Я выделю некоторые различия, которые возникли между индийцами в Коммунистической партии и индийских националистических организациях, с оспариваемым видением </a:t>
            </a:r>
            <a:r>
              <a:rPr lang="ru-RU" sz="100" dirty="0" err="1"/>
              <a:t>индейства</a:t>
            </a:r>
            <a:r>
              <a:rPr lang="ru-RU" sz="100" dirty="0"/>
              <a:t>, сообщества и политических действий. Я также буду обсуждать преемственность в политической программе КП, которая противоречит идее отчетливого разрыва между радикальной политикой 1930-х и 40-х годов и предполагаемым примирением с националистическими организациями в 1950-х годах.</a:t>
            </a:r>
            <a:endParaRPr lang="ru-RU" sz="500" dirty="0"/>
          </a:p>
        </p:txBody>
      </p:sp>
      <p:sp>
        <p:nvSpPr>
          <p:cNvPr id="273" name="Прямоугольник 272">
            <a:extLst>
              <a:ext uri="{FF2B5EF4-FFF2-40B4-BE49-F238E27FC236}">
                <a16:creationId xmlns:a16="http://schemas.microsoft.com/office/drawing/2014/main" id="{790C883A-8E36-488E-9D37-AB7A70439BE5}"/>
              </a:ext>
            </a:extLst>
          </p:cNvPr>
          <p:cNvSpPr/>
          <p:nvPr/>
        </p:nvSpPr>
        <p:spPr>
          <a:xfrm>
            <a:off x="35353393" y="944281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все силы на борьбу с фашизмом! </a:t>
            </a:r>
            <a:r>
              <a:rPr lang="ru-RU" sz="1050" dirty="0"/>
              <a:t>(Всеобщая мобилизация)</a:t>
            </a:r>
            <a:endParaRPr lang="ru-RU" sz="800" dirty="0"/>
          </a:p>
        </p:txBody>
      </p:sp>
      <p:cxnSp>
        <p:nvCxnSpPr>
          <p:cNvPr id="276" name="Shape 248">
            <a:extLst>
              <a:ext uri="{FF2B5EF4-FFF2-40B4-BE49-F238E27FC236}">
                <a16:creationId xmlns:a16="http://schemas.microsoft.com/office/drawing/2014/main" id="{4AA09D23-CE38-421D-BBD5-32E3F4CE98E5}"/>
              </a:ext>
            </a:extLst>
          </p:cNvPr>
          <p:cNvCxnSpPr>
            <a:cxnSpLocks/>
            <a:stCxn id="183" idx="2"/>
            <a:endCxn id="235" idx="0"/>
          </p:cNvCxnSpPr>
          <p:nvPr/>
        </p:nvCxnSpPr>
        <p:spPr>
          <a:xfrm rot="5400000">
            <a:off x="34938653" y="7780547"/>
            <a:ext cx="36385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79" name="Shape 248">
            <a:extLst>
              <a:ext uri="{FF2B5EF4-FFF2-40B4-BE49-F238E27FC236}">
                <a16:creationId xmlns:a16="http://schemas.microsoft.com/office/drawing/2014/main" id="{3FA42726-9174-4F29-BF65-55ADC46C885A}"/>
              </a:ext>
            </a:extLst>
          </p:cNvPr>
          <p:cNvCxnSpPr>
            <a:cxnSpLocks/>
            <a:stCxn id="183" idx="2"/>
            <a:endCxn id="65" idx="0"/>
          </p:cNvCxnSpPr>
          <p:nvPr/>
        </p:nvCxnSpPr>
        <p:spPr>
          <a:xfrm rot="5400000">
            <a:off x="33601326" y="6432726"/>
            <a:ext cx="353362" cy="268514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2" name="Shape 248">
            <a:extLst>
              <a:ext uri="{FF2B5EF4-FFF2-40B4-BE49-F238E27FC236}">
                <a16:creationId xmlns:a16="http://schemas.microsoft.com/office/drawing/2014/main" id="{32093D4D-B7AB-4952-AC16-553CF78E1350}"/>
              </a:ext>
            </a:extLst>
          </p:cNvPr>
          <p:cNvCxnSpPr>
            <a:cxnSpLocks/>
            <a:stCxn id="66" idx="2"/>
            <a:endCxn id="184" idx="0"/>
          </p:cNvCxnSpPr>
          <p:nvPr/>
        </p:nvCxnSpPr>
        <p:spPr>
          <a:xfrm rot="5400000">
            <a:off x="28886269" y="8566095"/>
            <a:ext cx="398130" cy="13299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5" name="Shape 248">
            <a:extLst>
              <a:ext uri="{FF2B5EF4-FFF2-40B4-BE49-F238E27FC236}">
                <a16:creationId xmlns:a16="http://schemas.microsoft.com/office/drawing/2014/main" id="{4D3DE100-6F63-4974-9A7E-28065A179310}"/>
              </a:ext>
            </a:extLst>
          </p:cNvPr>
          <p:cNvCxnSpPr>
            <a:cxnSpLocks/>
            <a:stCxn id="66" idx="2"/>
            <a:endCxn id="253" idx="0"/>
          </p:cNvCxnSpPr>
          <p:nvPr/>
        </p:nvCxnSpPr>
        <p:spPr>
          <a:xfrm rot="16200000" flipH="1">
            <a:off x="30225324" y="8556941"/>
            <a:ext cx="399748" cy="13498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288" name="Shape 248">
            <a:extLst>
              <a:ext uri="{FF2B5EF4-FFF2-40B4-BE49-F238E27FC236}">
                <a16:creationId xmlns:a16="http://schemas.microsoft.com/office/drawing/2014/main" id="{E5891B7E-CB5F-4EBA-B244-E22ED8E1A91A}"/>
              </a:ext>
            </a:extLst>
          </p:cNvPr>
          <p:cNvCxnSpPr>
            <a:cxnSpLocks/>
            <a:stCxn id="66" idx="2"/>
            <a:endCxn id="249" idx="0"/>
          </p:cNvCxnSpPr>
          <p:nvPr/>
        </p:nvCxnSpPr>
        <p:spPr>
          <a:xfrm rot="16200000" flipH="1">
            <a:off x="31562977" y="7219289"/>
            <a:ext cx="398130" cy="4023514"/>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0" name="Прямоугольник 289">
            <a:extLst>
              <a:ext uri="{FF2B5EF4-FFF2-40B4-BE49-F238E27FC236}">
                <a16:creationId xmlns:a16="http://schemas.microsoft.com/office/drawing/2014/main" id="{278D16BB-FDBF-449B-A690-A858ABF81FDD}"/>
              </a:ext>
            </a:extLst>
          </p:cNvPr>
          <p:cNvSpPr/>
          <p:nvPr/>
        </p:nvSpPr>
        <p:spPr>
          <a:xfrm>
            <a:off x="31377561" y="12319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Принести коммунизм в Родезию </a:t>
            </a:r>
            <a:r>
              <a:rPr lang="ru-RU" sz="1050" dirty="0"/>
              <a:t>(новое)</a:t>
            </a:r>
            <a:endParaRPr lang="ru-RU" sz="800" dirty="0"/>
          </a:p>
        </p:txBody>
      </p:sp>
      <p:cxnSp>
        <p:nvCxnSpPr>
          <p:cNvPr id="297" name="Shape 248">
            <a:extLst>
              <a:ext uri="{FF2B5EF4-FFF2-40B4-BE49-F238E27FC236}">
                <a16:creationId xmlns:a16="http://schemas.microsoft.com/office/drawing/2014/main" id="{2E5CEB81-8F51-4CC7-BFD3-6870AF84267A}"/>
              </a:ext>
            </a:extLst>
          </p:cNvPr>
          <p:cNvCxnSpPr>
            <a:cxnSpLocks/>
            <a:stCxn id="290" idx="2"/>
            <a:endCxn id="213" idx="0"/>
          </p:cNvCxnSpPr>
          <p:nvPr/>
        </p:nvCxnSpPr>
        <p:spPr>
          <a:xfrm rot="5400000">
            <a:off x="31625436" y="12874837"/>
            <a:ext cx="285181" cy="13349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0" name="Shape 248">
            <a:extLst>
              <a:ext uri="{FF2B5EF4-FFF2-40B4-BE49-F238E27FC236}">
                <a16:creationId xmlns:a16="http://schemas.microsoft.com/office/drawing/2014/main" id="{84E866F4-D79B-450D-9F47-A00044FA3472}"/>
              </a:ext>
            </a:extLst>
          </p:cNvPr>
          <p:cNvCxnSpPr>
            <a:cxnSpLocks/>
            <a:stCxn id="212" idx="2"/>
            <a:endCxn id="213" idx="0"/>
          </p:cNvCxnSpPr>
          <p:nvPr/>
        </p:nvCxnSpPr>
        <p:spPr>
          <a:xfrm rot="16200000" flipH="1">
            <a:off x="30287580" y="12871970"/>
            <a:ext cx="285181" cy="1340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2" name="Shape 248">
            <a:extLst>
              <a:ext uri="{FF2B5EF4-FFF2-40B4-BE49-F238E27FC236}">
                <a16:creationId xmlns:a16="http://schemas.microsoft.com/office/drawing/2014/main" id="{6806A5C0-9C92-4221-9909-972B914DA1ED}"/>
              </a:ext>
            </a:extLst>
          </p:cNvPr>
          <p:cNvCxnSpPr>
            <a:cxnSpLocks/>
            <a:stCxn id="257" idx="2"/>
            <a:endCxn id="212" idx="0"/>
          </p:cNvCxnSpPr>
          <p:nvPr/>
        </p:nvCxnSpPr>
        <p:spPr>
          <a:xfrm rot="5400000">
            <a:off x="30216687" y="11436315"/>
            <a:ext cx="426549" cy="134030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05" name="Shape 248">
            <a:extLst>
              <a:ext uri="{FF2B5EF4-FFF2-40B4-BE49-F238E27FC236}">
                <a16:creationId xmlns:a16="http://schemas.microsoft.com/office/drawing/2014/main" id="{166046F6-53A2-4A8F-9E82-FECD6D61EDCA}"/>
              </a:ext>
            </a:extLst>
          </p:cNvPr>
          <p:cNvCxnSpPr>
            <a:cxnSpLocks/>
            <a:stCxn id="257" idx="2"/>
            <a:endCxn id="290" idx="0"/>
          </p:cNvCxnSpPr>
          <p:nvPr/>
        </p:nvCxnSpPr>
        <p:spPr>
          <a:xfrm rot="16200000" flipH="1">
            <a:off x="31554542" y="11438762"/>
            <a:ext cx="426549" cy="133540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1" name="Прямоугольник 310">
            <a:extLst>
              <a:ext uri="{FF2B5EF4-FFF2-40B4-BE49-F238E27FC236}">
                <a16:creationId xmlns:a16="http://schemas.microsoft.com/office/drawing/2014/main" id="{868A50E7-D497-4453-8F17-23811042DB8B}"/>
              </a:ext>
            </a:extLst>
          </p:cNvPr>
          <p:cNvSpPr/>
          <p:nvPr/>
        </p:nvSpPr>
        <p:spPr>
          <a:xfrm>
            <a:off x="27356965" y="151125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Британские колонии </a:t>
            </a:r>
            <a:r>
              <a:rPr lang="ru-RU" sz="1050" dirty="0"/>
              <a:t>(Текущее)</a:t>
            </a:r>
            <a:endParaRPr lang="ru-RU" sz="800" dirty="0"/>
          </a:p>
        </p:txBody>
      </p:sp>
      <p:cxnSp>
        <p:nvCxnSpPr>
          <p:cNvPr id="313" name="Shape 248">
            <a:extLst>
              <a:ext uri="{FF2B5EF4-FFF2-40B4-BE49-F238E27FC236}">
                <a16:creationId xmlns:a16="http://schemas.microsoft.com/office/drawing/2014/main" id="{BEB45FBF-7486-4531-8351-79A56BEB7C89}"/>
              </a:ext>
            </a:extLst>
          </p:cNvPr>
          <p:cNvCxnSpPr>
            <a:cxnSpLocks/>
            <a:stCxn id="257" idx="2"/>
            <a:endCxn id="216" idx="0"/>
          </p:cNvCxnSpPr>
          <p:nvPr/>
        </p:nvCxnSpPr>
        <p:spPr>
          <a:xfrm rot="16200000" flipH="1">
            <a:off x="31541090" y="11452213"/>
            <a:ext cx="1791730" cy="2673687"/>
          </a:xfrm>
          <a:prstGeom prst="bentConnector3">
            <a:avLst>
              <a:gd name="adj1" fmla="val 11724"/>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16" name="Прямоугольник 315">
            <a:extLst>
              <a:ext uri="{FF2B5EF4-FFF2-40B4-BE49-F238E27FC236}">
                <a16:creationId xmlns:a16="http://schemas.microsoft.com/office/drawing/2014/main" id="{C8C7E08F-B7C9-4CD3-8C8F-5B457D7950AB}"/>
              </a:ext>
            </a:extLst>
          </p:cNvPr>
          <p:cNvSpPr/>
          <p:nvPr/>
        </p:nvSpPr>
        <p:spPr>
          <a:xfrm>
            <a:off x="32714580" y="15112508"/>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Освободить Французские колонии </a:t>
            </a:r>
            <a:r>
              <a:rPr lang="ru-RU" sz="1050" dirty="0"/>
              <a:t>(Текущее)</a:t>
            </a:r>
            <a:endParaRPr lang="ru-RU" sz="800" dirty="0"/>
          </a:p>
        </p:txBody>
      </p:sp>
      <p:cxnSp>
        <p:nvCxnSpPr>
          <p:cNvPr id="318" name="Shape 248">
            <a:extLst>
              <a:ext uri="{FF2B5EF4-FFF2-40B4-BE49-F238E27FC236}">
                <a16:creationId xmlns:a16="http://schemas.microsoft.com/office/drawing/2014/main" id="{C6747080-ACF1-466D-BAE8-F4F3F47DC1F4}"/>
              </a:ext>
            </a:extLst>
          </p:cNvPr>
          <p:cNvCxnSpPr>
            <a:cxnSpLocks/>
            <a:stCxn id="215" idx="2"/>
            <a:endCxn id="311" idx="0"/>
          </p:cNvCxnSpPr>
          <p:nvPr/>
        </p:nvCxnSpPr>
        <p:spPr>
          <a:xfrm rot="5400000">
            <a:off x="28241131" y="14938715"/>
            <a:ext cx="347586"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6" name="Shape 248">
            <a:extLst>
              <a:ext uri="{FF2B5EF4-FFF2-40B4-BE49-F238E27FC236}">
                <a16:creationId xmlns:a16="http://schemas.microsoft.com/office/drawing/2014/main" id="{58161C5D-DEC3-4839-BC8D-724EEFE6C33B}"/>
              </a:ext>
            </a:extLst>
          </p:cNvPr>
          <p:cNvCxnSpPr>
            <a:cxnSpLocks/>
            <a:stCxn id="216" idx="2"/>
            <a:endCxn id="316" idx="0"/>
          </p:cNvCxnSpPr>
          <p:nvPr/>
        </p:nvCxnSpPr>
        <p:spPr>
          <a:xfrm rot="5400000">
            <a:off x="33599376" y="14938085"/>
            <a:ext cx="347586" cy="1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29" name="Shape 248">
            <a:extLst>
              <a:ext uri="{FF2B5EF4-FFF2-40B4-BE49-F238E27FC236}">
                <a16:creationId xmlns:a16="http://schemas.microsoft.com/office/drawing/2014/main" id="{BED6FD35-7ED6-489B-ACD7-6FC6A87D7BDF}"/>
              </a:ext>
            </a:extLst>
          </p:cNvPr>
          <p:cNvCxnSpPr>
            <a:cxnSpLocks/>
            <a:stCxn id="311" idx="2"/>
            <a:endCxn id="242" idx="0"/>
          </p:cNvCxnSpPr>
          <p:nvPr/>
        </p:nvCxnSpPr>
        <p:spPr>
          <a:xfrm rot="16200000" flipH="1">
            <a:off x="28913574" y="15693858"/>
            <a:ext cx="347586" cy="134488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2" name="Shape 248">
            <a:extLst>
              <a:ext uri="{FF2B5EF4-FFF2-40B4-BE49-F238E27FC236}">
                <a16:creationId xmlns:a16="http://schemas.microsoft.com/office/drawing/2014/main" id="{A63CAA29-B0BF-400A-84BE-FBC537E38D9C}"/>
              </a:ext>
            </a:extLst>
          </p:cNvPr>
          <p:cNvCxnSpPr>
            <a:cxnSpLocks/>
            <a:stCxn id="311" idx="2"/>
            <a:endCxn id="246" idx="0"/>
          </p:cNvCxnSpPr>
          <p:nvPr/>
        </p:nvCxnSpPr>
        <p:spPr>
          <a:xfrm rot="16200000" flipH="1">
            <a:off x="30251429" y="14356003"/>
            <a:ext cx="347586" cy="4020596"/>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5" name="Shape 248">
            <a:extLst>
              <a:ext uri="{FF2B5EF4-FFF2-40B4-BE49-F238E27FC236}">
                <a16:creationId xmlns:a16="http://schemas.microsoft.com/office/drawing/2014/main" id="{5EC344A3-0BF5-4484-9C11-CE03EA7FB834}"/>
              </a:ext>
            </a:extLst>
          </p:cNvPr>
          <p:cNvCxnSpPr>
            <a:cxnSpLocks/>
            <a:stCxn id="214" idx="2"/>
            <a:endCxn id="242" idx="0"/>
          </p:cNvCxnSpPr>
          <p:nvPr/>
        </p:nvCxnSpPr>
        <p:spPr>
          <a:xfrm rot="5400000">
            <a:off x="30252978" y="15699340"/>
            <a:ext cx="347586" cy="133392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38" name="Shape 248">
            <a:extLst>
              <a:ext uri="{FF2B5EF4-FFF2-40B4-BE49-F238E27FC236}">
                <a16:creationId xmlns:a16="http://schemas.microsoft.com/office/drawing/2014/main" id="{A7F12841-AB34-4CC1-9965-824DF87AC7B9}"/>
              </a:ext>
            </a:extLst>
          </p:cNvPr>
          <p:cNvCxnSpPr>
            <a:cxnSpLocks/>
            <a:stCxn id="214" idx="2"/>
            <a:endCxn id="246" idx="0"/>
          </p:cNvCxnSpPr>
          <p:nvPr/>
        </p:nvCxnSpPr>
        <p:spPr>
          <a:xfrm rot="16200000" flipH="1">
            <a:off x="31590833" y="15695407"/>
            <a:ext cx="347586" cy="1341788"/>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1" name="Shape 248">
            <a:extLst>
              <a:ext uri="{FF2B5EF4-FFF2-40B4-BE49-F238E27FC236}">
                <a16:creationId xmlns:a16="http://schemas.microsoft.com/office/drawing/2014/main" id="{6336FDC1-AA70-43B0-9203-70B8EF94EAD4}"/>
              </a:ext>
            </a:extLst>
          </p:cNvPr>
          <p:cNvCxnSpPr>
            <a:cxnSpLocks/>
            <a:stCxn id="316" idx="2"/>
            <a:endCxn id="242" idx="0"/>
          </p:cNvCxnSpPr>
          <p:nvPr/>
        </p:nvCxnSpPr>
        <p:spPr>
          <a:xfrm rot="5400000">
            <a:off x="31592382" y="14359937"/>
            <a:ext cx="347586" cy="401272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4" name="Shape 248">
            <a:extLst>
              <a:ext uri="{FF2B5EF4-FFF2-40B4-BE49-F238E27FC236}">
                <a16:creationId xmlns:a16="http://schemas.microsoft.com/office/drawing/2014/main" id="{1C5B0918-B29C-4027-908B-CB9D03FDFEA9}"/>
              </a:ext>
            </a:extLst>
          </p:cNvPr>
          <p:cNvCxnSpPr>
            <a:cxnSpLocks/>
            <a:stCxn id="316" idx="2"/>
            <a:endCxn id="246" idx="0"/>
          </p:cNvCxnSpPr>
          <p:nvPr/>
        </p:nvCxnSpPr>
        <p:spPr>
          <a:xfrm rot="5400000">
            <a:off x="32930237" y="15697792"/>
            <a:ext cx="347586" cy="1337019"/>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47" name="Shape 248">
            <a:extLst>
              <a:ext uri="{FF2B5EF4-FFF2-40B4-BE49-F238E27FC236}">
                <a16:creationId xmlns:a16="http://schemas.microsoft.com/office/drawing/2014/main" id="{6A050BE5-6D0C-4AD4-868D-EC7425253258}"/>
              </a:ext>
            </a:extLst>
          </p:cNvPr>
          <p:cNvCxnSpPr>
            <a:cxnSpLocks/>
            <a:stCxn id="66" idx="2"/>
            <a:endCxn id="273" idx="0"/>
          </p:cNvCxnSpPr>
          <p:nvPr/>
        </p:nvCxnSpPr>
        <p:spPr>
          <a:xfrm rot="16200000" flipH="1">
            <a:off x="32875403" y="5906862"/>
            <a:ext cx="410830" cy="666106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a:extLst>
              <a:ext uri="{FF2B5EF4-FFF2-40B4-BE49-F238E27FC236}">
                <a16:creationId xmlns:a16="http://schemas.microsoft.com/office/drawing/2014/main" id="{765E26F8-259A-4760-98B9-CFA5E8DB365C}"/>
              </a:ext>
            </a:extLst>
          </p:cNvPr>
          <p:cNvSpPr/>
          <p:nvPr/>
        </p:nvSpPr>
        <p:spPr>
          <a:xfrm>
            <a:off x="32714580" y="1080204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Республику Намибия </a:t>
            </a:r>
            <a:r>
              <a:rPr lang="ru-RU" sz="1050" dirty="0"/>
              <a:t>(новое)</a:t>
            </a:r>
            <a:endParaRPr lang="ru-RU" sz="800" dirty="0"/>
          </a:p>
        </p:txBody>
      </p:sp>
      <p:cxnSp>
        <p:nvCxnSpPr>
          <p:cNvPr id="351" name="Shape 248">
            <a:extLst>
              <a:ext uri="{FF2B5EF4-FFF2-40B4-BE49-F238E27FC236}">
                <a16:creationId xmlns:a16="http://schemas.microsoft.com/office/drawing/2014/main" id="{148F55FF-8BDD-4E8A-BE73-081B70FFD284}"/>
              </a:ext>
            </a:extLst>
          </p:cNvPr>
          <p:cNvCxnSpPr>
            <a:cxnSpLocks/>
            <a:stCxn id="253" idx="2"/>
            <a:endCxn id="350" idx="0"/>
          </p:cNvCxnSpPr>
          <p:nvPr/>
        </p:nvCxnSpPr>
        <p:spPr>
          <a:xfrm rot="16200000" flipH="1">
            <a:off x="32291169" y="9320671"/>
            <a:ext cx="290313" cy="267242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4" name="Прямоугольник 353">
            <a:extLst>
              <a:ext uri="{FF2B5EF4-FFF2-40B4-BE49-F238E27FC236}">
                <a16:creationId xmlns:a16="http://schemas.microsoft.com/office/drawing/2014/main" id="{BDEC123E-8F59-477F-B827-9EB5E35E3B23}"/>
              </a:ext>
            </a:extLst>
          </p:cNvPr>
          <p:cNvSpPr/>
          <p:nvPr/>
        </p:nvSpPr>
        <p:spPr>
          <a:xfrm>
            <a:off x="35353393" y="10795767"/>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Пригласить Родезийскую республику </a:t>
            </a:r>
            <a:r>
              <a:rPr lang="ru-RU" sz="1050" dirty="0"/>
              <a:t>(новое)</a:t>
            </a:r>
            <a:endParaRPr lang="ru-RU" sz="800" dirty="0"/>
          </a:p>
        </p:txBody>
      </p:sp>
      <p:cxnSp>
        <p:nvCxnSpPr>
          <p:cNvPr id="355" name="Shape 248">
            <a:extLst>
              <a:ext uri="{FF2B5EF4-FFF2-40B4-BE49-F238E27FC236}">
                <a16:creationId xmlns:a16="http://schemas.microsoft.com/office/drawing/2014/main" id="{0D0F5707-F5F0-4A89-9C8D-7B643700012E}"/>
              </a:ext>
            </a:extLst>
          </p:cNvPr>
          <p:cNvCxnSpPr>
            <a:cxnSpLocks/>
            <a:stCxn id="253" idx="2"/>
            <a:endCxn id="354" idx="0"/>
          </p:cNvCxnSpPr>
          <p:nvPr/>
        </p:nvCxnSpPr>
        <p:spPr>
          <a:xfrm rot="16200000" flipH="1">
            <a:off x="33613713" y="7998128"/>
            <a:ext cx="284038" cy="531124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58" name="Прямоугольник 357">
            <a:extLst>
              <a:ext uri="{FF2B5EF4-FFF2-40B4-BE49-F238E27FC236}">
                <a16:creationId xmlns:a16="http://schemas.microsoft.com/office/drawing/2014/main" id="{303508BD-E009-4A74-9100-C9F0887DF0CB}"/>
              </a:ext>
            </a:extLst>
          </p:cNvPr>
          <p:cNvSpPr/>
          <p:nvPr/>
        </p:nvSpPr>
        <p:spPr>
          <a:xfrm>
            <a:off x="34057752" y="12319741"/>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Объединиться с союзными республиками </a:t>
            </a:r>
            <a:r>
              <a:rPr lang="ru-RU" sz="1050" dirty="0"/>
              <a:t>(новое)</a:t>
            </a:r>
            <a:endParaRPr lang="ru-RU" sz="800" dirty="0"/>
          </a:p>
        </p:txBody>
      </p:sp>
      <p:cxnSp>
        <p:nvCxnSpPr>
          <p:cNvPr id="359" name="Shape 248">
            <a:extLst>
              <a:ext uri="{FF2B5EF4-FFF2-40B4-BE49-F238E27FC236}">
                <a16:creationId xmlns:a16="http://schemas.microsoft.com/office/drawing/2014/main" id="{FF497636-6F8A-4D52-A5D8-7BDAE47FFF42}"/>
              </a:ext>
            </a:extLst>
          </p:cNvPr>
          <p:cNvCxnSpPr>
            <a:cxnSpLocks/>
            <a:stCxn id="350" idx="2"/>
            <a:endCxn id="358" idx="0"/>
          </p:cNvCxnSpPr>
          <p:nvPr/>
        </p:nvCxnSpPr>
        <p:spPr>
          <a:xfrm rot="16200000" flipH="1">
            <a:off x="34225276" y="11429305"/>
            <a:ext cx="437699" cy="134317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3" name="Shape 248">
            <a:extLst>
              <a:ext uri="{FF2B5EF4-FFF2-40B4-BE49-F238E27FC236}">
                <a16:creationId xmlns:a16="http://schemas.microsoft.com/office/drawing/2014/main" id="{7BA2ACFB-4C24-4A72-A2EB-4B1262117E3C}"/>
              </a:ext>
            </a:extLst>
          </p:cNvPr>
          <p:cNvCxnSpPr>
            <a:cxnSpLocks/>
            <a:stCxn id="354" idx="2"/>
            <a:endCxn id="358" idx="0"/>
          </p:cNvCxnSpPr>
          <p:nvPr/>
        </p:nvCxnSpPr>
        <p:spPr>
          <a:xfrm rot="5400000">
            <a:off x="35541545" y="11449934"/>
            <a:ext cx="443974" cy="129564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81" name="Прямая соединительная линия 380">
            <a:extLst>
              <a:ext uri="{FF2B5EF4-FFF2-40B4-BE49-F238E27FC236}">
                <a16:creationId xmlns:a16="http://schemas.microsoft.com/office/drawing/2014/main" id="{CD8E8FE1-3FE9-4617-A9E7-1413F44D5694}"/>
              </a:ext>
            </a:extLst>
          </p:cNvPr>
          <p:cNvCxnSpPr>
            <a:cxnSpLocks/>
            <a:stCxn id="179" idx="3"/>
            <a:endCxn id="191" idx="1"/>
          </p:cNvCxnSpPr>
          <p:nvPr/>
        </p:nvCxnSpPr>
        <p:spPr>
          <a:xfrm>
            <a:off x="33493392" y="5639389"/>
            <a:ext cx="8431918" cy="39985"/>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sp>
        <p:nvSpPr>
          <p:cNvPr id="401" name="Прямоугольник 400">
            <a:extLst>
              <a:ext uri="{FF2B5EF4-FFF2-40B4-BE49-F238E27FC236}">
                <a16:creationId xmlns:a16="http://schemas.microsoft.com/office/drawing/2014/main" id="{1A5ACA76-F98C-4AAE-8C89-68E8846C4F3E}"/>
              </a:ext>
            </a:extLst>
          </p:cNvPr>
          <p:cNvSpPr/>
          <p:nvPr/>
        </p:nvSpPr>
        <p:spPr>
          <a:xfrm>
            <a:off x="5626984" y="1880417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200"/>
              <a:t>24 фокуса</a:t>
            </a:r>
            <a:endParaRPr lang="ru-RU" sz="3200" dirty="0"/>
          </a:p>
        </p:txBody>
      </p:sp>
      <p:sp>
        <p:nvSpPr>
          <p:cNvPr id="294" name="Прямоугольник 293">
            <a:extLst>
              <a:ext uri="{FF2B5EF4-FFF2-40B4-BE49-F238E27FC236}">
                <a16:creationId xmlns:a16="http://schemas.microsoft.com/office/drawing/2014/main" id="{6E35469B-525C-4828-B38E-EB394D1EC372}"/>
              </a:ext>
            </a:extLst>
          </p:cNvPr>
          <p:cNvSpPr/>
          <p:nvPr/>
        </p:nvSpPr>
        <p:spPr>
          <a:xfrm>
            <a:off x="36746111" y="6516939"/>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Создание женской секции партии </a:t>
            </a:r>
            <a:r>
              <a:rPr lang="ru-RU" sz="1050" dirty="0"/>
              <a:t>(</a:t>
            </a:r>
            <a:r>
              <a:rPr lang="en-US" sz="1050" dirty="0"/>
              <a:t>Josie </a:t>
            </a:r>
            <a:r>
              <a:rPr lang="en-US" sz="1050" dirty="0" err="1"/>
              <a:t>Mpama</a:t>
            </a:r>
            <a:r>
              <a:rPr lang="ru-RU" sz="1050" dirty="0"/>
              <a:t> станет доступна как советник)</a:t>
            </a:r>
            <a:endParaRPr lang="ru-RU" sz="800" dirty="0"/>
          </a:p>
        </p:txBody>
      </p:sp>
      <p:cxnSp>
        <p:nvCxnSpPr>
          <p:cNvPr id="295" name="Shape 248">
            <a:extLst>
              <a:ext uri="{FF2B5EF4-FFF2-40B4-BE49-F238E27FC236}">
                <a16:creationId xmlns:a16="http://schemas.microsoft.com/office/drawing/2014/main" id="{98250168-2090-4892-8242-4BC7C0F6FB8F}"/>
              </a:ext>
            </a:extLst>
          </p:cNvPr>
          <p:cNvCxnSpPr>
            <a:cxnSpLocks/>
            <a:stCxn id="179" idx="2"/>
            <a:endCxn id="294" idx="0"/>
          </p:cNvCxnSpPr>
          <p:nvPr/>
        </p:nvCxnSpPr>
        <p:spPr>
          <a:xfrm rot="16200000" flipH="1">
            <a:off x="34950976" y="3663845"/>
            <a:ext cx="337550" cy="536863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01" name="Прямоугольник 300">
            <a:extLst>
              <a:ext uri="{FF2B5EF4-FFF2-40B4-BE49-F238E27FC236}">
                <a16:creationId xmlns:a16="http://schemas.microsoft.com/office/drawing/2014/main" id="{E0B91D39-873F-4E56-AD7B-A4D2A2CCFE0A}"/>
              </a:ext>
            </a:extLst>
          </p:cNvPr>
          <p:cNvSpPr/>
          <p:nvPr/>
        </p:nvSpPr>
        <p:spPr>
          <a:xfrm>
            <a:off x="1421221" y="796882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Набрать новых командующих</a:t>
            </a:r>
            <a:endParaRPr lang="ru-RU" sz="800" dirty="0"/>
          </a:p>
        </p:txBody>
      </p:sp>
      <p:sp>
        <p:nvSpPr>
          <p:cNvPr id="304" name="Прямоугольник 303">
            <a:extLst>
              <a:ext uri="{FF2B5EF4-FFF2-40B4-BE49-F238E27FC236}">
                <a16:creationId xmlns:a16="http://schemas.microsoft.com/office/drawing/2014/main" id="{1EC70A17-71D7-4837-A6E2-DD76104A96BE}"/>
              </a:ext>
            </a:extLst>
          </p:cNvPr>
          <p:cNvSpPr/>
          <p:nvPr/>
        </p:nvSpPr>
        <p:spPr>
          <a:xfrm>
            <a:off x="36747770" y="7949272"/>
            <a:ext cx="2115918" cy="1080000"/>
          </a:xfrm>
          <a:prstGeom prst="rect">
            <a:avLst/>
          </a:prstGeom>
          <a:solidFill>
            <a:srgbClr val="FF0000"/>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Женские профсоюзы</a:t>
            </a:r>
            <a:endParaRPr lang="ru-RU" sz="800" dirty="0"/>
          </a:p>
        </p:txBody>
      </p:sp>
      <p:cxnSp>
        <p:nvCxnSpPr>
          <p:cNvPr id="307" name="Shape 248">
            <a:extLst>
              <a:ext uri="{FF2B5EF4-FFF2-40B4-BE49-F238E27FC236}">
                <a16:creationId xmlns:a16="http://schemas.microsoft.com/office/drawing/2014/main" id="{3D4FFAB0-F1E2-47BA-8A15-E97093B366CB}"/>
              </a:ext>
            </a:extLst>
          </p:cNvPr>
          <p:cNvCxnSpPr>
            <a:cxnSpLocks/>
            <a:stCxn id="294" idx="2"/>
            <a:endCxn id="304" idx="0"/>
          </p:cNvCxnSpPr>
          <p:nvPr/>
        </p:nvCxnSpPr>
        <p:spPr>
          <a:xfrm rot="16200000" flipH="1">
            <a:off x="37628733" y="7772275"/>
            <a:ext cx="352333" cy="165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27" name="Прямоугольник 326">
            <a:extLst>
              <a:ext uri="{FF2B5EF4-FFF2-40B4-BE49-F238E27FC236}">
                <a16:creationId xmlns:a16="http://schemas.microsoft.com/office/drawing/2014/main" id="{A2AB9ED9-5B3C-4386-B630-F3FB0647C62A}"/>
              </a:ext>
            </a:extLst>
          </p:cNvPr>
          <p:cNvSpPr/>
          <p:nvPr/>
        </p:nvSpPr>
        <p:spPr>
          <a:xfrm>
            <a:off x="1421221" y="504385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Копьё Нации</a:t>
            </a:r>
            <a:endParaRPr lang="ru-RU" sz="800" dirty="0"/>
          </a:p>
        </p:txBody>
      </p:sp>
      <p:sp>
        <p:nvSpPr>
          <p:cNvPr id="330" name="Прямоугольник 329">
            <a:extLst>
              <a:ext uri="{FF2B5EF4-FFF2-40B4-BE49-F238E27FC236}">
                <a16:creationId xmlns:a16="http://schemas.microsoft.com/office/drawing/2014/main" id="{8934B9E5-7DDC-45E3-B553-D88557E3717A}"/>
              </a:ext>
            </a:extLst>
          </p:cNvPr>
          <p:cNvSpPr/>
          <p:nvPr/>
        </p:nvSpPr>
        <p:spPr>
          <a:xfrm>
            <a:off x="2771979" y="65128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Подготовиться к партизанской войне</a:t>
            </a:r>
            <a:endParaRPr lang="ru-RU" sz="800" dirty="0"/>
          </a:p>
        </p:txBody>
      </p:sp>
      <p:sp>
        <p:nvSpPr>
          <p:cNvPr id="331" name="Прямоугольник 330">
            <a:extLst>
              <a:ext uri="{FF2B5EF4-FFF2-40B4-BE49-F238E27FC236}">
                <a16:creationId xmlns:a16="http://schemas.microsoft.com/office/drawing/2014/main" id="{2A539DFE-7DE2-4F44-A176-FBF949A136E7}"/>
              </a:ext>
            </a:extLst>
          </p:cNvPr>
          <p:cNvSpPr/>
          <p:nvPr/>
        </p:nvSpPr>
        <p:spPr>
          <a:xfrm>
            <a:off x="77348" y="651289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Провести набор среди населения</a:t>
            </a:r>
            <a:endParaRPr lang="ru-RU" sz="800" dirty="0"/>
          </a:p>
        </p:txBody>
      </p:sp>
      <p:cxnSp>
        <p:nvCxnSpPr>
          <p:cNvPr id="333" name="Shape 248">
            <a:extLst>
              <a:ext uri="{FF2B5EF4-FFF2-40B4-BE49-F238E27FC236}">
                <a16:creationId xmlns:a16="http://schemas.microsoft.com/office/drawing/2014/main" id="{B197B95A-64FD-40DB-8AEF-404BEC0A4FAF}"/>
              </a:ext>
            </a:extLst>
          </p:cNvPr>
          <p:cNvCxnSpPr>
            <a:cxnSpLocks/>
            <a:stCxn id="327" idx="2"/>
            <a:endCxn id="331" idx="0"/>
          </p:cNvCxnSpPr>
          <p:nvPr/>
        </p:nvCxnSpPr>
        <p:spPr>
          <a:xfrm rot="5400000">
            <a:off x="1612725" y="5646438"/>
            <a:ext cx="389039" cy="134387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4" name="Shape 248">
            <a:extLst>
              <a:ext uri="{FF2B5EF4-FFF2-40B4-BE49-F238E27FC236}">
                <a16:creationId xmlns:a16="http://schemas.microsoft.com/office/drawing/2014/main" id="{AEF02320-8584-4B14-9DA4-9E158D4E6BE1}"/>
              </a:ext>
            </a:extLst>
          </p:cNvPr>
          <p:cNvCxnSpPr>
            <a:cxnSpLocks/>
            <a:stCxn id="327" idx="2"/>
            <a:endCxn id="330" idx="0"/>
          </p:cNvCxnSpPr>
          <p:nvPr/>
        </p:nvCxnSpPr>
        <p:spPr>
          <a:xfrm rot="16200000" flipH="1">
            <a:off x="2960040" y="5642995"/>
            <a:ext cx="389039" cy="135075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36" name="Shape 248">
            <a:extLst>
              <a:ext uri="{FF2B5EF4-FFF2-40B4-BE49-F238E27FC236}">
                <a16:creationId xmlns:a16="http://schemas.microsoft.com/office/drawing/2014/main" id="{FFE49214-3D1A-47C5-853C-A519DED7E626}"/>
              </a:ext>
            </a:extLst>
          </p:cNvPr>
          <p:cNvCxnSpPr>
            <a:cxnSpLocks/>
            <a:stCxn id="327" idx="2"/>
            <a:endCxn id="301" idx="0"/>
          </p:cNvCxnSpPr>
          <p:nvPr/>
        </p:nvCxnSpPr>
        <p:spPr>
          <a:xfrm rot="5400000">
            <a:off x="1556695" y="7046340"/>
            <a:ext cx="1844970" cy="127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7" name="Прямоугольник 336">
            <a:extLst>
              <a:ext uri="{FF2B5EF4-FFF2-40B4-BE49-F238E27FC236}">
                <a16:creationId xmlns:a16="http://schemas.microsoft.com/office/drawing/2014/main" id="{4810CE09-044F-4028-9963-17F645CF17E1}"/>
              </a:ext>
            </a:extLst>
          </p:cNvPr>
          <p:cNvSpPr/>
          <p:nvPr/>
        </p:nvSpPr>
        <p:spPr>
          <a:xfrm>
            <a:off x="85299" y="943646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Разработать тактику боевых групп</a:t>
            </a:r>
            <a:endParaRPr lang="ru-RU" sz="800" dirty="0"/>
          </a:p>
        </p:txBody>
      </p:sp>
      <p:sp>
        <p:nvSpPr>
          <p:cNvPr id="339" name="Прямоугольник 338">
            <a:extLst>
              <a:ext uri="{FF2B5EF4-FFF2-40B4-BE49-F238E27FC236}">
                <a16:creationId xmlns:a16="http://schemas.microsoft.com/office/drawing/2014/main" id="{DACD93FF-4987-4926-8F38-D945341E780F}"/>
              </a:ext>
            </a:extLst>
          </p:cNvPr>
          <p:cNvSpPr/>
          <p:nvPr/>
        </p:nvSpPr>
        <p:spPr>
          <a:xfrm>
            <a:off x="2772818" y="943011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Обучение методам саботажа</a:t>
            </a:r>
            <a:endParaRPr lang="ru-RU" sz="800" dirty="0"/>
          </a:p>
        </p:txBody>
      </p:sp>
      <p:cxnSp>
        <p:nvCxnSpPr>
          <p:cNvPr id="340" name="Shape 248">
            <a:extLst>
              <a:ext uri="{FF2B5EF4-FFF2-40B4-BE49-F238E27FC236}">
                <a16:creationId xmlns:a16="http://schemas.microsoft.com/office/drawing/2014/main" id="{57ED5092-06C9-451A-9497-EE2BA068B736}"/>
              </a:ext>
            </a:extLst>
          </p:cNvPr>
          <p:cNvCxnSpPr>
            <a:cxnSpLocks/>
            <a:stCxn id="331" idx="2"/>
            <a:endCxn id="337" idx="0"/>
          </p:cNvCxnSpPr>
          <p:nvPr/>
        </p:nvCxnSpPr>
        <p:spPr>
          <a:xfrm rot="16200000" flipH="1">
            <a:off x="217499" y="8510701"/>
            <a:ext cx="1843567" cy="795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2" name="Shape 248">
            <a:extLst>
              <a:ext uri="{FF2B5EF4-FFF2-40B4-BE49-F238E27FC236}">
                <a16:creationId xmlns:a16="http://schemas.microsoft.com/office/drawing/2014/main" id="{89C02F00-0F9E-417D-B0F2-B3BC9ACDD8E7}"/>
              </a:ext>
            </a:extLst>
          </p:cNvPr>
          <p:cNvCxnSpPr>
            <a:cxnSpLocks/>
            <a:stCxn id="330" idx="2"/>
            <a:endCxn id="339" idx="0"/>
          </p:cNvCxnSpPr>
          <p:nvPr/>
        </p:nvCxnSpPr>
        <p:spPr>
          <a:xfrm rot="16200000" flipH="1">
            <a:off x="2911749" y="8511082"/>
            <a:ext cx="1837217" cy="83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3" name="Прямоугольник 342">
            <a:extLst>
              <a:ext uri="{FF2B5EF4-FFF2-40B4-BE49-F238E27FC236}">
                <a16:creationId xmlns:a16="http://schemas.microsoft.com/office/drawing/2014/main" id="{84AADFEF-C44F-4A0C-B548-AD6C27E9481A}"/>
              </a:ext>
            </a:extLst>
          </p:cNvPr>
          <p:cNvSpPr/>
          <p:nvPr/>
        </p:nvSpPr>
        <p:spPr>
          <a:xfrm>
            <a:off x="13197215" y="9428151"/>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Женская лига Африканского национального конгресса</a:t>
            </a:r>
            <a:endParaRPr lang="ru-RU" sz="500" dirty="0"/>
          </a:p>
        </p:txBody>
      </p:sp>
      <p:cxnSp>
        <p:nvCxnSpPr>
          <p:cNvPr id="345" name="Shape 248">
            <a:extLst>
              <a:ext uri="{FF2B5EF4-FFF2-40B4-BE49-F238E27FC236}">
                <a16:creationId xmlns:a16="http://schemas.microsoft.com/office/drawing/2014/main" id="{ED164C79-E745-4E00-B162-C077CEB94B3D}"/>
              </a:ext>
            </a:extLst>
          </p:cNvPr>
          <p:cNvCxnSpPr>
            <a:cxnSpLocks/>
            <a:stCxn id="82" idx="2"/>
            <a:endCxn id="343" idx="0"/>
          </p:cNvCxnSpPr>
          <p:nvPr/>
        </p:nvCxnSpPr>
        <p:spPr>
          <a:xfrm rot="5400000">
            <a:off x="14471165" y="7378221"/>
            <a:ext cx="1833940" cy="2265921"/>
          </a:xfrm>
          <a:prstGeom prst="bentConnector3">
            <a:avLst>
              <a:gd name="adj1" fmla="val 10112"/>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46" name="Shape 248">
            <a:extLst>
              <a:ext uri="{FF2B5EF4-FFF2-40B4-BE49-F238E27FC236}">
                <a16:creationId xmlns:a16="http://schemas.microsoft.com/office/drawing/2014/main" id="{AB025B75-CA82-4738-9584-661FF1F9AFC7}"/>
              </a:ext>
            </a:extLst>
          </p:cNvPr>
          <p:cNvCxnSpPr>
            <a:cxnSpLocks/>
            <a:stCxn id="247" idx="2"/>
            <a:endCxn id="343" idx="0"/>
          </p:cNvCxnSpPr>
          <p:nvPr/>
        </p:nvCxnSpPr>
        <p:spPr>
          <a:xfrm rot="5400000">
            <a:off x="13339944" y="8509440"/>
            <a:ext cx="1833941" cy="34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48" name="Прямоугольник 347">
            <a:extLst>
              <a:ext uri="{FF2B5EF4-FFF2-40B4-BE49-F238E27FC236}">
                <a16:creationId xmlns:a16="http://schemas.microsoft.com/office/drawing/2014/main" id="{D55A3798-78DE-4AEA-B65A-44853BA63CDC}"/>
              </a:ext>
            </a:extLst>
          </p:cNvPr>
          <p:cNvSpPr/>
          <p:nvPr/>
        </p:nvSpPr>
        <p:spPr>
          <a:xfrm>
            <a:off x="5155354" y="9467362"/>
            <a:ext cx="2115918" cy="1080000"/>
          </a:xfrm>
          <a:prstGeom prst="rect">
            <a:avLst/>
          </a:prstGeom>
          <a:solidFill>
            <a:schemeClr val="accent1">
              <a:lumMod val="60000"/>
              <a:lumOff val="40000"/>
            </a:schemeClr>
          </a:solidFill>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Восстановить уничтоженные профсоюзы</a:t>
            </a:r>
            <a:endParaRPr lang="ru-RU" sz="500" dirty="0"/>
          </a:p>
        </p:txBody>
      </p:sp>
      <p:cxnSp>
        <p:nvCxnSpPr>
          <p:cNvPr id="349" name="Shape 248">
            <a:extLst>
              <a:ext uri="{FF2B5EF4-FFF2-40B4-BE49-F238E27FC236}">
                <a16:creationId xmlns:a16="http://schemas.microsoft.com/office/drawing/2014/main" id="{0D3B46AE-B282-44B8-8A12-4E5EECB02E66}"/>
              </a:ext>
            </a:extLst>
          </p:cNvPr>
          <p:cNvCxnSpPr>
            <a:cxnSpLocks/>
            <a:stCxn id="244" idx="2"/>
            <a:endCxn id="348" idx="0"/>
          </p:cNvCxnSpPr>
          <p:nvPr/>
        </p:nvCxnSpPr>
        <p:spPr>
          <a:xfrm rot="5400000">
            <a:off x="5276800" y="8530724"/>
            <a:ext cx="1873152" cy="12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291" name="Прямоугольник 290">
            <a:extLst>
              <a:ext uri="{FF2B5EF4-FFF2-40B4-BE49-F238E27FC236}">
                <a16:creationId xmlns:a16="http://schemas.microsoft.com/office/drawing/2014/main" id="{BBE97868-F913-4A04-B315-FFBD7C869FB8}"/>
              </a:ext>
            </a:extLst>
          </p:cNvPr>
          <p:cNvSpPr/>
          <p:nvPr/>
        </p:nvSpPr>
        <p:spPr>
          <a:xfrm>
            <a:off x="23559833" y="238651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Открыть троллейбусное движение в Кейптауне (текущее)</a:t>
            </a:r>
            <a:endParaRPr lang="ru-RU" sz="800" dirty="0"/>
          </a:p>
        </p:txBody>
      </p:sp>
      <p:sp>
        <p:nvSpPr>
          <p:cNvPr id="293" name="Прямоугольник 292">
            <a:extLst>
              <a:ext uri="{FF2B5EF4-FFF2-40B4-BE49-F238E27FC236}">
                <a16:creationId xmlns:a16="http://schemas.microsoft.com/office/drawing/2014/main" id="{19E19291-2883-482A-9158-780CCDD02818}"/>
              </a:ext>
            </a:extLst>
          </p:cNvPr>
          <p:cNvSpPr/>
          <p:nvPr/>
        </p:nvSpPr>
        <p:spPr>
          <a:xfrm>
            <a:off x="21103961" y="252890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Внедрить новые локомотивы (тут бы поезда) </a:t>
            </a:r>
            <a:r>
              <a:rPr lang="ru-RU" sz="800" dirty="0"/>
              <a:t>(текущее)</a:t>
            </a:r>
          </a:p>
        </p:txBody>
      </p:sp>
      <p:sp>
        <p:nvSpPr>
          <p:cNvPr id="298" name="Прямоугольник 297">
            <a:extLst>
              <a:ext uri="{FF2B5EF4-FFF2-40B4-BE49-F238E27FC236}">
                <a16:creationId xmlns:a16="http://schemas.microsoft.com/office/drawing/2014/main" id="{4BA95604-B998-4EA7-9838-175247CF76FD}"/>
              </a:ext>
            </a:extLst>
          </p:cNvPr>
          <p:cNvSpPr/>
          <p:nvPr/>
        </p:nvSpPr>
        <p:spPr>
          <a:xfrm>
            <a:off x="39395669" y="281235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Поддержка фермеров </a:t>
            </a:r>
            <a:r>
              <a:rPr lang="ru-RU" sz="800" dirty="0"/>
              <a:t>(текущее)</a:t>
            </a:r>
          </a:p>
        </p:txBody>
      </p:sp>
      <p:sp>
        <p:nvSpPr>
          <p:cNvPr id="328" name="Прямоугольник 327">
            <a:extLst>
              <a:ext uri="{FF2B5EF4-FFF2-40B4-BE49-F238E27FC236}">
                <a16:creationId xmlns:a16="http://schemas.microsoft.com/office/drawing/2014/main" id="{53C43E60-FC48-46CC-864E-BD598363B666}"/>
              </a:ext>
            </a:extLst>
          </p:cNvPr>
          <p:cNvSpPr/>
          <p:nvPr/>
        </p:nvSpPr>
        <p:spPr>
          <a:xfrm>
            <a:off x="39395669" y="2956553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Протекционистская политика в сельском хозяйстве </a:t>
            </a:r>
            <a:r>
              <a:rPr lang="ru-RU" sz="800" dirty="0"/>
              <a:t>(текущее)</a:t>
            </a:r>
          </a:p>
        </p:txBody>
      </p:sp>
      <p:sp>
        <p:nvSpPr>
          <p:cNvPr id="352" name="Прямоугольник 351">
            <a:extLst>
              <a:ext uri="{FF2B5EF4-FFF2-40B4-BE49-F238E27FC236}">
                <a16:creationId xmlns:a16="http://schemas.microsoft.com/office/drawing/2014/main" id="{D82CBD72-A5B1-4138-A246-8784A951427E}"/>
              </a:ext>
            </a:extLst>
          </p:cNvPr>
          <p:cNvSpPr/>
          <p:nvPr/>
        </p:nvSpPr>
        <p:spPr>
          <a:xfrm>
            <a:off x="39395669" y="3098409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Принять поддержку от </a:t>
            </a:r>
            <a:r>
              <a:rPr lang="ru-RU" sz="1400" dirty="0" err="1"/>
              <a:t>Реддингсдаадбонд</a:t>
            </a:r>
            <a:r>
              <a:rPr lang="ru-RU" sz="1400" dirty="0"/>
              <a:t> </a:t>
            </a:r>
            <a:r>
              <a:rPr lang="ru-RU" sz="800" dirty="0"/>
              <a:t>(текущее)</a:t>
            </a:r>
          </a:p>
        </p:txBody>
      </p:sp>
      <p:sp>
        <p:nvSpPr>
          <p:cNvPr id="356" name="Прямоугольник 355">
            <a:extLst>
              <a:ext uri="{FF2B5EF4-FFF2-40B4-BE49-F238E27FC236}">
                <a16:creationId xmlns:a16="http://schemas.microsoft.com/office/drawing/2014/main" id="{F30D2F31-8C89-4480-AD61-A748CEF20503}"/>
              </a:ext>
            </a:extLst>
          </p:cNvPr>
          <p:cNvSpPr/>
          <p:nvPr/>
        </p:nvSpPr>
        <p:spPr>
          <a:xfrm>
            <a:off x="24722844" y="2956740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Вложения в пятую провинцию </a:t>
            </a:r>
            <a:r>
              <a:rPr lang="ru-RU" sz="800" dirty="0"/>
              <a:t>(текущее)</a:t>
            </a:r>
          </a:p>
        </p:txBody>
      </p:sp>
      <p:sp>
        <p:nvSpPr>
          <p:cNvPr id="357" name="Прямоугольник 356">
            <a:extLst>
              <a:ext uri="{FF2B5EF4-FFF2-40B4-BE49-F238E27FC236}">
                <a16:creationId xmlns:a16="http://schemas.microsoft.com/office/drawing/2014/main" id="{2FEA859D-10FB-4DAA-9DBD-D0DC7593E82F}"/>
              </a:ext>
            </a:extLst>
          </p:cNvPr>
          <p:cNvSpPr/>
          <p:nvPr/>
        </p:nvSpPr>
        <p:spPr>
          <a:xfrm>
            <a:off x="27300505" y="29566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автономию ЮЗА</a:t>
            </a:r>
            <a:r>
              <a:rPr lang="ru-RU" sz="800" dirty="0"/>
              <a:t> (текущее)</a:t>
            </a:r>
          </a:p>
        </p:txBody>
      </p:sp>
      <p:sp>
        <p:nvSpPr>
          <p:cNvPr id="360" name="Прямоугольник 359">
            <a:extLst>
              <a:ext uri="{FF2B5EF4-FFF2-40B4-BE49-F238E27FC236}">
                <a16:creationId xmlns:a16="http://schemas.microsoft.com/office/drawing/2014/main" id="{1151439D-42B9-4DDC-B179-24BAE7966164}"/>
              </a:ext>
            </a:extLst>
          </p:cNvPr>
          <p:cNvSpPr/>
          <p:nvPr/>
        </p:nvSpPr>
        <p:spPr>
          <a:xfrm>
            <a:off x="25956271" y="309915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Дешёвая чернокожая сила </a:t>
            </a:r>
            <a:r>
              <a:rPr lang="ru-RU" sz="800" dirty="0"/>
              <a:t>(текущее)</a:t>
            </a:r>
          </a:p>
        </p:txBody>
      </p:sp>
      <p:cxnSp>
        <p:nvCxnSpPr>
          <p:cNvPr id="365" name="Shape 248">
            <a:extLst>
              <a:ext uri="{FF2B5EF4-FFF2-40B4-BE49-F238E27FC236}">
                <a16:creationId xmlns:a16="http://schemas.microsoft.com/office/drawing/2014/main" id="{A31771CB-5275-4C25-86A3-AEC450D8ADA5}"/>
              </a:ext>
            </a:extLst>
          </p:cNvPr>
          <p:cNvCxnSpPr>
            <a:cxnSpLocks/>
            <a:stCxn id="373" idx="2"/>
            <a:endCxn id="357" idx="0"/>
          </p:cNvCxnSpPr>
          <p:nvPr/>
        </p:nvCxnSpPr>
        <p:spPr>
          <a:xfrm rot="16200000" flipH="1">
            <a:off x="27547250" y="28755252"/>
            <a:ext cx="337629" cy="128480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6" name="Shape 248">
            <a:extLst>
              <a:ext uri="{FF2B5EF4-FFF2-40B4-BE49-F238E27FC236}">
                <a16:creationId xmlns:a16="http://schemas.microsoft.com/office/drawing/2014/main" id="{0B92EA90-7AF8-459E-B3F8-E86651C88809}"/>
              </a:ext>
            </a:extLst>
          </p:cNvPr>
          <p:cNvCxnSpPr>
            <a:cxnSpLocks/>
            <a:stCxn id="373" idx="2"/>
            <a:endCxn id="356" idx="0"/>
          </p:cNvCxnSpPr>
          <p:nvPr/>
        </p:nvCxnSpPr>
        <p:spPr>
          <a:xfrm rot="5400000">
            <a:off x="26257953" y="28751689"/>
            <a:ext cx="338562" cy="129286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67" name="Shape 248">
            <a:extLst>
              <a:ext uri="{FF2B5EF4-FFF2-40B4-BE49-F238E27FC236}">
                <a16:creationId xmlns:a16="http://schemas.microsoft.com/office/drawing/2014/main" id="{E0B58690-7BFB-4341-9B0B-D2CF51567296}"/>
              </a:ext>
            </a:extLst>
          </p:cNvPr>
          <p:cNvCxnSpPr>
            <a:cxnSpLocks/>
            <a:stCxn id="357" idx="2"/>
            <a:endCxn id="360" idx="0"/>
          </p:cNvCxnSpPr>
          <p:nvPr/>
        </p:nvCxnSpPr>
        <p:spPr>
          <a:xfrm rot="5400000">
            <a:off x="27513794" y="30146903"/>
            <a:ext cx="345107" cy="134423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8" name="Shape 248">
            <a:extLst>
              <a:ext uri="{FF2B5EF4-FFF2-40B4-BE49-F238E27FC236}">
                <a16:creationId xmlns:a16="http://schemas.microsoft.com/office/drawing/2014/main" id="{A0D9E41C-B9B6-4B98-AA22-DCB7343A00A2}"/>
              </a:ext>
            </a:extLst>
          </p:cNvPr>
          <p:cNvCxnSpPr>
            <a:cxnSpLocks/>
            <a:stCxn id="356" idx="2"/>
            <a:endCxn id="360" idx="0"/>
          </p:cNvCxnSpPr>
          <p:nvPr/>
        </p:nvCxnSpPr>
        <p:spPr>
          <a:xfrm rot="16200000" flipH="1">
            <a:off x="26225429" y="30202773"/>
            <a:ext cx="344174" cy="1233427"/>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369" name="Прямая со стрелкой 368">
            <a:extLst>
              <a:ext uri="{FF2B5EF4-FFF2-40B4-BE49-F238E27FC236}">
                <a16:creationId xmlns:a16="http://schemas.microsoft.com/office/drawing/2014/main" id="{9D249F8A-B7A7-43BA-92E6-20E880B1B672}"/>
              </a:ext>
            </a:extLst>
          </p:cNvPr>
          <p:cNvCxnSpPr>
            <a:cxnSpLocks/>
            <a:stCxn id="298" idx="2"/>
            <a:endCxn id="328" idx="0"/>
          </p:cNvCxnSpPr>
          <p:nvPr/>
        </p:nvCxnSpPr>
        <p:spPr>
          <a:xfrm>
            <a:off x="40453628" y="29203567"/>
            <a:ext cx="0" cy="3619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a:extLst>
              <a:ext uri="{FF2B5EF4-FFF2-40B4-BE49-F238E27FC236}">
                <a16:creationId xmlns:a16="http://schemas.microsoft.com/office/drawing/2014/main" id="{AACC8D4D-10C2-4D31-B6DD-52A4CBAEACD4}"/>
              </a:ext>
            </a:extLst>
          </p:cNvPr>
          <p:cNvCxnSpPr>
            <a:cxnSpLocks/>
            <a:stCxn id="328" idx="2"/>
            <a:endCxn id="352" idx="0"/>
          </p:cNvCxnSpPr>
          <p:nvPr/>
        </p:nvCxnSpPr>
        <p:spPr>
          <a:xfrm>
            <a:off x="40453628" y="30645533"/>
            <a:ext cx="0" cy="33856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a:extLst>
              <a:ext uri="{FF2B5EF4-FFF2-40B4-BE49-F238E27FC236}">
                <a16:creationId xmlns:a16="http://schemas.microsoft.com/office/drawing/2014/main" id="{6589CDF3-EA74-4502-BEF2-691BB87A46C4}"/>
              </a:ext>
            </a:extLst>
          </p:cNvPr>
          <p:cNvSpPr/>
          <p:nvPr/>
        </p:nvSpPr>
        <p:spPr>
          <a:xfrm>
            <a:off x="23559833"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Заложить новые доки в Кейптауне (1945 </a:t>
            </a:r>
            <a:r>
              <a:rPr lang="ru-RU" sz="1400" dirty="0" err="1"/>
              <a:t>г.Построен</a:t>
            </a:r>
            <a:r>
              <a:rPr lang="ru-RU" sz="1400" dirty="0"/>
              <a:t> Дункан Док.)</a:t>
            </a:r>
            <a:endParaRPr lang="ru-RU" sz="800" dirty="0"/>
          </a:p>
        </p:txBody>
      </p:sp>
      <p:sp>
        <p:nvSpPr>
          <p:cNvPr id="373" name="Прямоугольник 372">
            <a:extLst>
              <a:ext uri="{FF2B5EF4-FFF2-40B4-BE49-F238E27FC236}">
                <a16:creationId xmlns:a16="http://schemas.microsoft.com/office/drawing/2014/main" id="{2FC2B334-CF25-4EFB-958E-A3877D34A5B4}"/>
              </a:ext>
            </a:extLst>
          </p:cNvPr>
          <p:cNvSpPr/>
          <p:nvPr/>
        </p:nvSpPr>
        <p:spPr>
          <a:xfrm>
            <a:off x="26015705"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внутренних регионов (текущее)</a:t>
            </a:r>
            <a:endParaRPr lang="ru-RU" sz="800" dirty="0"/>
          </a:p>
        </p:txBody>
      </p:sp>
      <p:sp>
        <p:nvSpPr>
          <p:cNvPr id="383" name="Прямоугольник 382">
            <a:extLst>
              <a:ext uri="{FF2B5EF4-FFF2-40B4-BE49-F238E27FC236}">
                <a16:creationId xmlns:a16="http://schemas.microsoft.com/office/drawing/2014/main" id="{74E3C8C4-8719-4232-8983-702495896567}"/>
              </a:ext>
            </a:extLst>
          </p:cNvPr>
          <p:cNvSpPr/>
          <p:nvPr/>
        </p:nvSpPr>
        <p:spPr>
          <a:xfrm>
            <a:off x="29670188" y="2386072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социальные реформы (текущее)</a:t>
            </a:r>
            <a:endParaRPr lang="ru-RU" sz="800" dirty="0"/>
          </a:p>
        </p:txBody>
      </p:sp>
      <p:sp>
        <p:nvSpPr>
          <p:cNvPr id="384" name="Прямоугольник 383">
            <a:extLst>
              <a:ext uri="{FF2B5EF4-FFF2-40B4-BE49-F238E27FC236}">
                <a16:creationId xmlns:a16="http://schemas.microsoft.com/office/drawing/2014/main" id="{34CBEC2C-B29B-4008-BB32-C0D97A96B6A4}"/>
              </a:ext>
            </a:extLst>
          </p:cNvPr>
          <p:cNvSpPr/>
          <p:nvPr/>
        </p:nvSpPr>
        <p:spPr>
          <a:xfrm>
            <a:off x="28471577" y="252793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сеть школ для чёрных(текущее)</a:t>
            </a:r>
            <a:endParaRPr lang="ru-RU" sz="800" dirty="0"/>
          </a:p>
        </p:txBody>
      </p:sp>
      <p:sp>
        <p:nvSpPr>
          <p:cNvPr id="385" name="Прямоугольник 384">
            <a:extLst>
              <a:ext uri="{FF2B5EF4-FFF2-40B4-BE49-F238E27FC236}">
                <a16:creationId xmlns:a16="http://schemas.microsoft.com/office/drawing/2014/main" id="{F6212F07-8BD3-444F-ADFF-B5C47CFD3244}"/>
              </a:ext>
            </a:extLst>
          </p:cNvPr>
          <p:cNvSpPr/>
          <p:nvPr/>
        </p:nvSpPr>
        <p:spPr>
          <a:xfrm>
            <a:off x="30927448" y="252793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Вложиться в образование для белых (текущее)</a:t>
            </a:r>
            <a:endParaRPr lang="ru-RU" sz="800" dirty="0"/>
          </a:p>
        </p:txBody>
      </p:sp>
      <p:sp>
        <p:nvSpPr>
          <p:cNvPr id="387" name="Прямоугольник 386">
            <a:extLst>
              <a:ext uri="{FF2B5EF4-FFF2-40B4-BE49-F238E27FC236}">
                <a16:creationId xmlns:a16="http://schemas.microsoft.com/office/drawing/2014/main" id="{98064EED-8B9F-4A13-90EE-26802E23532C}"/>
              </a:ext>
            </a:extLst>
          </p:cNvPr>
          <p:cNvSpPr/>
          <p:nvPr/>
        </p:nvSpPr>
        <p:spPr>
          <a:xfrm>
            <a:off x="18690173" y="29566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Расширить университет Претории (текущее)</a:t>
            </a:r>
            <a:endParaRPr lang="ru-RU" sz="800" dirty="0"/>
          </a:p>
        </p:txBody>
      </p:sp>
      <p:sp>
        <p:nvSpPr>
          <p:cNvPr id="393" name="Прямоугольник 392">
            <a:extLst>
              <a:ext uri="{FF2B5EF4-FFF2-40B4-BE49-F238E27FC236}">
                <a16:creationId xmlns:a16="http://schemas.microsoft.com/office/drawing/2014/main" id="{7D821894-30E4-4D16-B7A3-4288BF3A8DD5}"/>
              </a:ext>
            </a:extLst>
          </p:cNvPr>
          <p:cNvSpPr/>
          <p:nvPr/>
        </p:nvSpPr>
        <p:spPr>
          <a:xfrm>
            <a:off x="17418194" y="309915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Изучение атомной энергетики (текущее)</a:t>
            </a:r>
            <a:endParaRPr lang="ru-RU" sz="800" dirty="0"/>
          </a:p>
        </p:txBody>
      </p:sp>
      <p:sp>
        <p:nvSpPr>
          <p:cNvPr id="394" name="Прямоугольник 393">
            <a:extLst>
              <a:ext uri="{FF2B5EF4-FFF2-40B4-BE49-F238E27FC236}">
                <a16:creationId xmlns:a16="http://schemas.microsoft.com/office/drawing/2014/main" id="{85C37AE4-8F03-4A08-9707-A3ADEC64EC29}"/>
              </a:ext>
            </a:extLst>
          </p:cNvPr>
          <p:cNvSpPr/>
          <p:nvPr/>
        </p:nvSpPr>
        <p:spPr>
          <a:xfrm>
            <a:off x="19875372" y="30984096"/>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Изучение ракетных технологий (текущее)</a:t>
            </a:r>
            <a:endParaRPr lang="ru-RU" sz="800" dirty="0"/>
          </a:p>
        </p:txBody>
      </p:sp>
      <p:cxnSp>
        <p:nvCxnSpPr>
          <p:cNvPr id="395" name="Прямая соединительная линия 394">
            <a:extLst>
              <a:ext uri="{FF2B5EF4-FFF2-40B4-BE49-F238E27FC236}">
                <a16:creationId xmlns:a16="http://schemas.microsoft.com/office/drawing/2014/main" id="{EA678973-43FE-47C6-B2EF-08BFA8BDCB5C}"/>
              </a:ext>
            </a:extLst>
          </p:cNvPr>
          <p:cNvCxnSpPr>
            <a:cxnSpLocks/>
            <a:stCxn id="356" idx="3"/>
            <a:endCxn id="357" idx="1"/>
          </p:cNvCxnSpPr>
          <p:nvPr/>
        </p:nvCxnSpPr>
        <p:spPr>
          <a:xfrm flipV="1">
            <a:off x="26838762" y="30106467"/>
            <a:ext cx="461743" cy="933"/>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6" name="Прямая соединительная линия 395">
            <a:extLst>
              <a:ext uri="{FF2B5EF4-FFF2-40B4-BE49-F238E27FC236}">
                <a16:creationId xmlns:a16="http://schemas.microsoft.com/office/drawing/2014/main" id="{E8A01847-02CC-4C2D-B6D4-08D7E256ABCB}"/>
              </a:ext>
            </a:extLst>
          </p:cNvPr>
          <p:cNvCxnSpPr>
            <a:cxnSpLocks/>
            <a:stCxn id="393" idx="3"/>
            <a:endCxn id="394" idx="1"/>
          </p:cNvCxnSpPr>
          <p:nvPr/>
        </p:nvCxnSpPr>
        <p:spPr>
          <a:xfrm flipV="1">
            <a:off x="19534112" y="31524096"/>
            <a:ext cx="341260" cy="7478"/>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7" name="Прямая соединительная линия 396">
            <a:extLst>
              <a:ext uri="{FF2B5EF4-FFF2-40B4-BE49-F238E27FC236}">
                <a16:creationId xmlns:a16="http://schemas.microsoft.com/office/drawing/2014/main" id="{1BE9E3DD-A17F-40ED-BBBC-532AEDB0BD61}"/>
              </a:ext>
            </a:extLst>
          </p:cNvPr>
          <p:cNvCxnSpPr>
            <a:cxnSpLocks/>
            <a:stCxn id="384" idx="3"/>
            <a:endCxn id="385" idx="1"/>
          </p:cNvCxnSpPr>
          <p:nvPr/>
        </p:nvCxnSpPr>
        <p:spPr>
          <a:xfrm>
            <a:off x="30587495" y="25819318"/>
            <a:ext cx="339953" cy="0"/>
          </a:xfrm>
          <a:prstGeom prst="line">
            <a:avLst/>
          </a:prstGeom>
          <a:ln w="38100">
            <a:solidFill>
              <a:srgbClr val="FF0000"/>
            </a:solidFill>
          </a:ln>
        </p:spPr>
        <p:style>
          <a:lnRef idx="1">
            <a:schemeClr val="accent2"/>
          </a:lnRef>
          <a:fillRef idx="0">
            <a:schemeClr val="accent2"/>
          </a:fillRef>
          <a:effectRef idx="0">
            <a:schemeClr val="accent2"/>
          </a:effectRef>
          <a:fontRef idx="minor">
            <a:schemeClr val="tx1"/>
          </a:fontRef>
        </p:style>
      </p:cxnSp>
      <p:cxnSp>
        <p:nvCxnSpPr>
          <p:cNvPr id="398" name="Shape 248">
            <a:extLst>
              <a:ext uri="{FF2B5EF4-FFF2-40B4-BE49-F238E27FC236}">
                <a16:creationId xmlns:a16="http://schemas.microsoft.com/office/drawing/2014/main" id="{EC82461A-7A55-41A3-80AF-7A628CA5F8E5}"/>
              </a:ext>
            </a:extLst>
          </p:cNvPr>
          <p:cNvCxnSpPr>
            <a:cxnSpLocks/>
            <a:stCxn id="387" idx="2"/>
            <a:endCxn id="394" idx="0"/>
          </p:cNvCxnSpPr>
          <p:nvPr/>
        </p:nvCxnSpPr>
        <p:spPr>
          <a:xfrm rot="16200000" flipH="1">
            <a:off x="20171917" y="30222681"/>
            <a:ext cx="337629" cy="118519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399" name="Shape 248">
            <a:extLst>
              <a:ext uri="{FF2B5EF4-FFF2-40B4-BE49-F238E27FC236}">
                <a16:creationId xmlns:a16="http://schemas.microsoft.com/office/drawing/2014/main" id="{04663475-868B-4441-B2AC-AFF94DAC204A}"/>
              </a:ext>
            </a:extLst>
          </p:cNvPr>
          <p:cNvCxnSpPr>
            <a:cxnSpLocks/>
            <a:stCxn id="387" idx="2"/>
            <a:endCxn id="393" idx="0"/>
          </p:cNvCxnSpPr>
          <p:nvPr/>
        </p:nvCxnSpPr>
        <p:spPr>
          <a:xfrm rot="5400000">
            <a:off x="18939590" y="30183031"/>
            <a:ext cx="345107" cy="127197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0" name="Прямоугольник 399">
            <a:extLst>
              <a:ext uri="{FF2B5EF4-FFF2-40B4-BE49-F238E27FC236}">
                <a16:creationId xmlns:a16="http://schemas.microsoft.com/office/drawing/2014/main" id="{98CB1FCD-D016-4556-A623-C25C9F69458D}"/>
              </a:ext>
            </a:extLst>
          </p:cNvPr>
          <p:cNvSpPr/>
          <p:nvPr/>
        </p:nvSpPr>
        <p:spPr>
          <a:xfrm>
            <a:off x="18690174" y="3268331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Внедрить современные стандарты образования (текущее)</a:t>
            </a:r>
            <a:endParaRPr lang="ru-RU" sz="800" dirty="0"/>
          </a:p>
        </p:txBody>
      </p:sp>
      <p:sp>
        <p:nvSpPr>
          <p:cNvPr id="402" name="Прямоугольник 401">
            <a:extLst>
              <a:ext uri="{FF2B5EF4-FFF2-40B4-BE49-F238E27FC236}">
                <a16:creationId xmlns:a16="http://schemas.microsoft.com/office/drawing/2014/main" id="{76B6BE5D-EF5C-4074-A4B4-832065D90F0E}"/>
              </a:ext>
            </a:extLst>
          </p:cNvPr>
          <p:cNvSpPr/>
          <p:nvPr/>
        </p:nvSpPr>
        <p:spPr>
          <a:xfrm>
            <a:off x="18690174" y="3411310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Поднять грамотность до высочайшего уровня (текущее)</a:t>
            </a:r>
            <a:endParaRPr lang="ru-RU" sz="800" dirty="0"/>
          </a:p>
        </p:txBody>
      </p:sp>
      <p:cxnSp>
        <p:nvCxnSpPr>
          <p:cNvPr id="403" name="Shape 248">
            <a:extLst>
              <a:ext uri="{FF2B5EF4-FFF2-40B4-BE49-F238E27FC236}">
                <a16:creationId xmlns:a16="http://schemas.microsoft.com/office/drawing/2014/main" id="{B3D5614B-64AC-46FA-9641-F98A81F2C35D}"/>
              </a:ext>
            </a:extLst>
          </p:cNvPr>
          <p:cNvCxnSpPr>
            <a:cxnSpLocks/>
            <a:stCxn id="394" idx="2"/>
            <a:endCxn id="400" idx="0"/>
          </p:cNvCxnSpPr>
          <p:nvPr/>
        </p:nvCxnSpPr>
        <p:spPr>
          <a:xfrm rot="5400000">
            <a:off x="20031122" y="31781107"/>
            <a:ext cx="619221" cy="118519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4" name="Shape 248">
            <a:extLst>
              <a:ext uri="{FF2B5EF4-FFF2-40B4-BE49-F238E27FC236}">
                <a16:creationId xmlns:a16="http://schemas.microsoft.com/office/drawing/2014/main" id="{58E38658-E864-43E9-A148-A077C3FEA59C}"/>
              </a:ext>
            </a:extLst>
          </p:cNvPr>
          <p:cNvCxnSpPr>
            <a:cxnSpLocks/>
            <a:stCxn id="393" idx="2"/>
            <a:endCxn id="400" idx="0"/>
          </p:cNvCxnSpPr>
          <p:nvPr/>
        </p:nvCxnSpPr>
        <p:spPr>
          <a:xfrm rot="16200000" flipH="1">
            <a:off x="18806272" y="31741455"/>
            <a:ext cx="611743" cy="127198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05" name="Прямая со стрелкой 404">
            <a:extLst>
              <a:ext uri="{FF2B5EF4-FFF2-40B4-BE49-F238E27FC236}">
                <a16:creationId xmlns:a16="http://schemas.microsoft.com/office/drawing/2014/main" id="{EC4112ED-EFAE-47CF-8D4A-2D56C5D17F7D}"/>
              </a:ext>
            </a:extLst>
          </p:cNvPr>
          <p:cNvCxnSpPr>
            <a:cxnSpLocks/>
            <a:stCxn id="400" idx="2"/>
            <a:endCxn id="402" idx="0"/>
          </p:cNvCxnSpPr>
          <p:nvPr/>
        </p:nvCxnSpPr>
        <p:spPr>
          <a:xfrm>
            <a:off x="19748133" y="33763317"/>
            <a:ext cx="0" cy="34979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406" name="Прямоугольник 405">
            <a:extLst>
              <a:ext uri="{FF2B5EF4-FFF2-40B4-BE49-F238E27FC236}">
                <a16:creationId xmlns:a16="http://schemas.microsoft.com/office/drawing/2014/main" id="{11D53174-6F15-4B59-9C87-AEC60385AFE0}"/>
              </a:ext>
            </a:extLst>
          </p:cNvPr>
          <p:cNvSpPr/>
          <p:nvPr/>
        </p:nvSpPr>
        <p:spPr>
          <a:xfrm>
            <a:off x="32151598" y="2815007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Винодельни Пинотаж (1941) </a:t>
            </a:r>
            <a:r>
              <a:rPr lang="ru-RU" sz="300" dirty="0"/>
              <a:t>(Пинотаж / ˈ p ɪ n ə t ɑː ʒ / PIN -ə-</a:t>
            </a:r>
            <a:r>
              <a:rPr lang="ru-RU" sz="300" dirty="0" err="1"/>
              <a:t>tahzh</a:t>
            </a:r>
            <a:r>
              <a:rPr lang="ru-RU" sz="300" dirty="0"/>
              <a:t> [1] - красный винный виноград, который является фирменным сортом Южной Африки . Он был выращен там в 1925 году как помесь </a:t>
            </a:r>
            <a:r>
              <a:rPr lang="ru-RU" sz="300" dirty="0" err="1"/>
              <a:t>Пино</a:t>
            </a:r>
            <a:r>
              <a:rPr lang="ru-RU" sz="300" dirty="0"/>
              <a:t> нуар и </a:t>
            </a:r>
            <a:r>
              <a:rPr lang="ru-RU" sz="300" dirty="0" err="1"/>
              <a:t>Синсо</a:t>
            </a:r>
            <a:r>
              <a:rPr lang="ru-RU" sz="300" dirty="0"/>
              <a:t> (в то время </a:t>
            </a:r>
            <a:r>
              <a:rPr lang="ru-RU" sz="300" dirty="0" err="1"/>
              <a:t>Сенсо</a:t>
            </a:r>
            <a:r>
              <a:rPr lang="ru-RU" sz="300" dirty="0"/>
              <a:t> был известен в Южной Африке как «Эрмитаж», отсюда и название) . Обычно из него производят темно-красные сортовые вина с дымным, ежевичным и землистым вкусом, иногда с нотками бананов и тропических фруктов , но его критикуют за то, что иногда </a:t>
            </a:r>
            <a:r>
              <a:rPr lang="ru-RU" sz="300" dirty="0" err="1"/>
              <a:t>пахнетацетон</a:t>
            </a:r>
            <a:r>
              <a:rPr lang="ru-RU" sz="300" dirty="0"/>
              <a:t> . [2] Виноград является виноградарским внутривидовым скрещиванием двух разновидностей </a:t>
            </a:r>
            <a:r>
              <a:rPr lang="ru-RU" sz="300" dirty="0" err="1"/>
              <a:t>Vitis</a:t>
            </a:r>
            <a:r>
              <a:rPr lang="ru-RU" sz="300" dirty="0"/>
              <a:t> </a:t>
            </a:r>
            <a:r>
              <a:rPr lang="ru-RU" sz="300" dirty="0" err="1"/>
              <a:t>vinifera</a:t>
            </a:r>
            <a:r>
              <a:rPr lang="ru-RU" sz="300" dirty="0"/>
              <a:t> , а не межвидовым гибридом . Молодые растения были перемещены в сельскохозяйственный колледж </a:t>
            </a:r>
            <a:r>
              <a:rPr lang="ru-RU" sz="300" dirty="0" err="1"/>
              <a:t>Эльзенбурга</a:t>
            </a:r>
            <a:r>
              <a:rPr lang="ru-RU" sz="300" dirty="0"/>
              <a:t> под руководством преемника </a:t>
            </a:r>
            <a:r>
              <a:rPr lang="ru-RU" sz="300" dirty="0" err="1"/>
              <a:t>Перольда</a:t>
            </a:r>
            <a:r>
              <a:rPr lang="ru-RU" sz="300" dirty="0"/>
              <a:t>, Си </a:t>
            </a:r>
            <a:r>
              <a:rPr lang="ru-RU" sz="300" dirty="0" err="1"/>
              <a:t>Джей</a:t>
            </a:r>
            <a:r>
              <a:rPr lang="ru-RU" sz="300" dirty="0"/>
              <a:t> </a:t>
            </a:r>
            <a:r>
              <a:rPr lang="ru-RU" sz="300" dirty="0" err="1"/>
              <a:t>Терона</a:t>
            </a:r>
            <a:r>
              <a:rPr lang="ru-RU" sz="300" dirty="0"/>
              <a:t>. В 1935 году </a:t>
            </a:r>
            <a:r>
              <a:rPr lang="ru-RU" sz="300" dirty="0" err="1"/>
              <a:t>Терон</a:t>
            </a:r>
            <a:r>
              <a:rPr lang="ru-RU" sz="300" dirty="0"/>
              <a:t> привил их к недавно созданным подвоям </a:t>
            </a:r>
            <a:r>
              <a:rPr lang="ru-RU" sz="300" dirty="0" err="1"/>
              <a:t>Richter</a:t>
            </a:r>
            <a:r>
              <a:rPr lang="ru-RU" sz="300" dirty="0"/>
              <a:t> 99 и </a:t>
            </a:r>
            <a:r>
              <a:rPr lang="ru-RU" sz="300" dirty="0" err="1"/>
              <a:t>Richter</a:t>
            </a:r>
            <a:r>
              <a:rPr lang="ru-RU" sz="300" dirty="0"/>
              <a:t> 57 в </a:t>
            </a:r>
            <a:r>
              <a:rPr lang="ru-RU" sz="300" dirty="0" err="1"/>
              <a:t>Велгеваллене</a:t>
            </a:r>
            <a:r>
              <a:rPr lang="ru-RU" sz="300" dirty="0"/>
              <a:t>. [3] Тем временем </a:t>
            </a:r>
            <a:r>
              <a:rPr lang="ru-RU" sz="300" dirty="0" err="1"/>
              <a:t>Перольд</a:t>
            </a:r>
            <a:r>
              <a:rPr lang="ru-RU" sz="300" dirty="0"/>
              <a:t> продолжал навещать своих бывших коллег. </a:t>
            </a:r>
            <a:r>
              <a:rPr lang="ru-RU" sz="300" dirty="0" err="1"/>
              <a:t>Терон</a:t>
            </a:r>
            <a:r>
              <a:rPr lang="ru-RU" sz="300" dirty="0"/>
              <a:t> показал ему только что привитые лозы, и тот, который прижился лучше всего, был выбран для размножения и получил название Пинотаж. Первое вино было произведено в 1941 году в </a:t>
            </a:r>
            <a:r>
              <a:rPr lang="ru-RU" sz="300" dirty="0" err="1"/>
              <a:t>Эльзенбурге</a:t>
            </a:r>
            <a:r>
              <a:rPr lang="ru-RU" sz="300" dirty="0"/>
              <a:t>, а первые коммерческие посадки были произведены в </a:t>
            </a:r>
            <a:r>
              <a:rPr lang="ru-RU" sz="300" dirty="0" err="1"/>
              <a:t>Миртл-Гроув</a:t>
            </a:r>
            <a:r>
              <a:rPr lang="ru-RU" sz="300" dirty="0"/>
              <a:t> недалеко от перевала сэра </a:t>
            </a:r>
            <a:r>
              <a:rPr lang="ru-RU" sz="300" dirty="0" err="1"/>
              <a:t>Лоури</a:t>
            </a:r>
            <a:r>
              <a:rPr lang="ru-RU" sz="300" dirty="0"/>
              <a:t> . [3] Также в 1941 году Пол </a:t>
            </a:r>
            <a:r>
              <a:rPr lang="ru-RU" sz="300" dirty="0" err="1"/>
              <a:t>Зауэр</a:t>
            </a:r>
            <a:r>
              <a:rPr lang="ru-RU" sz="300" dirty="0"/>
              <a:t> посадил лозы Пинотажа в поместье </a:t>
            </a:r>
            <a:r>
              <a:rPr lang="ru-RU" sz="300" dirty="0" err="1"/>
              <a:t>Канонкоп.и</a:t>
            </a:r>
            <a:r>
              <a:rPr lang="ru-RU" sz="300" dirty="0"/>
              <a:t> </a:t>
            </a:r>
            <a:r>
              <a:rPr lang="ru-RU" sz="300" dirty="0" err="1"/>
              <a:t>Danie</a:t>
            </a:r>
            <a:r>
              <a:rPr lang="ru-RU" sz="300" dirty="0"/>
              <a:t> </a:t>
            </a:r>
            <a:r>
              <a:rPr lang="ru-RU" sz="300" dirty="0" err="1"/>
              <a:t>Rossouw</a:t>
            </a:r>
            <a:r>
              <a:rPr lang="ru-RU" sz="300" dirty="0"/>
              <a:t>, вина которого впоследствии приобрели большую известность и могут выдерживаться до 25 лет, так что это поместье даже называют «грозным лидером набора красных вин Кейптауна». [)</a:t>
            </a:r>
            <a:endParaRPr lang="ru-RU" sz="800" dirty="0"/>
          </a:p>
        </p:txBody>
      </p:sp>
      <p:sp>
        <p:nvSpPr>
          <p:cNvPr id="407" name="Прямоугольник 406">
            <a:extLst>
              <a:ext uri="{FF2B5EF4-FFF2-40B4-BE49-F238E27FC236}">
                <a16:creationId xmlns:a16="http://schemas.microsoft.com/office/drawing/2014/main" id="{B2BDEA18-D950-4D2A-84E0-6AFC7BFECBD1}"/>
              </a:ext>
            </a:extLst>
          </p:cNvPr>
          <p:cNvSpPr/>
          <p:nvPr/>
        </p:nvSpPr>
        <p:spPr>
          <a:xfrm>
            <a:off x="13732000" y="2670411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Увеличить добычу Хрома </a:t>
            </a:r>
            <a:r>
              <a:rPr lang="ru-RU" sz="300" dirty="0"/>
              <a:t>(Хром — еще один ведущий продукт горнодобывающей промышленности Южной Африки. Металл, используемый в производстве нержавеющей стали и для различных промышленных применений, добывается на 10 участках по всей стране. Производство хрома в Южной Африке составляло 100% от общего объема производства в мире в 2005 году и состояло из 7 490 000 метрических тонн (7 370 000 длинных тонн ; 8 260 000 коротких тонн ) материала. [24] Южная Африка обладает примерно тремя четвертями жизнеспособных ресурсов </a:t>
            </a:r>
            <a:r>
              <a:rPr lang="ru-RU" sz="300" dirty="0" err="1"/>
              <a:t>хромитовой</a:t>
            </a:r>
            <a:r>
              <a:rPr lang="ru-RU" sz="300" dirty="0"/>
              <a:t> руды в мире. В 2012 году в Южной Африке насчитывалось четырнадцать отдельных плавильных заводов по производству феррохрома с общей производственной мощностью более 4,7 млн ​​тонн в год. [37])</a:t>
            </a:r>
            <a:endParaRPr lang="ru-RU" sz="800" dirty="0"/>
          </a:p>
        </p:txBody>
      </p:sp>
      <p:sp>
        <p:nvSpPr>
          <p:cNvPr id="408" name="Прямоугольник 407">
            <a:extLst>
              <a:ext uri="{FF2B5EF4-FFF2-40B4-BE49-F238E27FC236}">
                <a16:creationId xmlns:a16="http://schemas.microsoft.com/office/drawing/2014/main" id="{B510A4A1-0CB1-4B30-877B-8169A826C48F}"/>
              </a:ext>
            </a:extLst>
          </p:cNvPr>
          <p:cNvSpPr/>
          <p:nvPr/>
        </p:nvSpPr>
        <p:spPr>
          <a:xfrm>
            <a:off x="16189605" y="23868483"/>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Экспериментальные работы в алмазной </a:t>
            </a:r>
            <a:r>
              <a:rPr lang="ru-RU" sz="1400" dirty="0" err="1"/>
              <a:t>отрасле</a:t>
            </a:r>
            <a:r>
              <a:rPr lang="ru-RU" sz="1400" dirty="0"/>
              <a:t> </a:t>
            </a:r>
            <a:r>
              <a:rPr lang="ru-RU" sz="500" dirty="0"/>
              <a:t>(начале 1930-х годов компания провела экспериментальные работы, которые в значительной степени стали первыми в использовании алмазных сверл . Это было весьма предпочтительно по сравнению с более дорогими и более редкими углеродами, использовавшимися ранее. [33] Золотая лихорадка в Свободном штате стала возможной отчасти благодаря этому нововведению, поскольку месторождения требовали глубокого бурения для достижения золотоносных рифов . [33])</a:t>
            </a:r>
            <a:endParaRPr lang="ru-RU" sz="800" dirty="0"/>
          </a:p>
        </p:txBody>
      </p:sp>
      <p:sp>
        <p:nvSpPr>
          <p:cNvPr id="409" name="Прямоугольник 408">
            <a:extLst>
              <a:ext uri="{FF2B5EF4-FFF2-40B4-BE49-F238E27FC236}">
                <a16:creationId xmlns:a16="http://schemas.microsoft.com/office/drawing/2014/main" id="{5B3B97FD-E9A5-466E-B336-C13C2EC33A2A}"/>
              </a:ext>
            </a:extLst>
          </p:cNvPr>
          <p:cNvSpPr/>
          <p:nvPr/>
        </p:nvSpPr>
        <p:spPr>
          <a:xfrm>
            <a:off x="18646783" y="252890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угледобывающих кампаний</a:t>
            </a:r>
            <a:endParaRPr lang="ru-RU" sz="800" dirty="0"/>
          </a:p>
        </p:txBody>
      </p:sp>
      <p:sp>
        <p:nvSpPr>
          <p:cNvPr id="410" name="Прямоугольник 409">
            <a:extLst>
              <a:ext uri="{FF2B5EF4-FFF2-40B4-BE49-F238E27FC236}">
                <a16:creationId xmlns:a16="http://schemas.microsoft.com/office/drawing/2014/main" id="{A6251E2A-62E6-457D-B6AD-4AB5C5F67C14}"/>
              </a:ext>
            </a:extLst>
          </p:cNvPr>
          <p:cNvSpPr/>
          <p:nvPr/>
        </p:nvSpPr>
        <p:spPr>
          <a:xfrm>
            <a:off x="16189605" y="2671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Начать добычу урана</a:t>
            </a:r>
            <a:endParaRPr lang="ru-RU" sz="800" dirty="0"/>
          </a:p>
        </p:txBody>
      </p:sp>
      <p:sp>
        <p:nvSpPr>
          <p:cNvPr id="411" name="Прямоугольник 410">
            <a:extLst>
              <a:ext uri="{FF2B5EF4-FFF2-40B4-BE49-F238E27FC236}">
                <a16:creationId xmlns:a16="http://schemas.microsoft.com/office/drawing/2014/main" id="{A810956C-8C81-46CD-82F1-2C73CD6A360D}"/>
              </a:ext>
            </a:extLst>
          </p:cNvPr>
          <p:cNvSpPr/>
          <p:nvPr/>
        </p:nvSpPr>
        <p:spPr>
          <a:xfrm>
            <a:off x="14946375"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Углубить раскопки железной руды</a:t>
            </a:r>
            <a:endParaRPr lang="ru-RU" sz="800" dirty="0"/>
          </a:p>
        </p:txBody>
      </p:sp>
      <p:sp>
        <p:nvSpPr>
          <p:cNvPr id="412" name="Прямоугольник 411">
            <a:extLst>
              <a:ext uri="{FF2B5EF4-FFF2-40B4-BE49-F238E27FC236}">
                <a16:creationId xmlns:a16="http://schemas.microsoft.com/office/drawing/2014/main" id="{E013B640-13C2-4561-A980-61EEF4C9936B}"/>
              </a:ext>
            </a:extLst>
          </p:cNvPr>
          <p:cNvSpPr/>
          <p:nvPr/>
        </p:nvSpPr>
        <p:spPr>
          <a:xfrm>
            <a:off x="13732427" y="2528269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Занять лидирующее место в алмазной отрасли</a:t>
            </a:r>
            <a:endParaRPr lang="ru-RU" sz="800" dirty="0"/>
          </a:p>
        </p:txBody>
      </p:sp>
      <p:sp>
        <p:nvSpPr>
          <p:cNvPr id="413" name="Прямоугольник 412">
            <a:extLst>
              <a:ext uri="{FF2B5EF4-FFF2-40B4-BE49-F238E27FC236}">
                <a16:creationId xmlns:a16="http://schemas.microsoft.com/office/drawing/2014/main" id="{8BB552E8-5927-43C6-9CBE-BD94613D3A4F}"/>
              </a:ext>
            </a:extLst>
          </p:cNvPr>
          <p:cNvSpPr/>
          <p:nvPr/>
        </p:nvSpPr>
        <p:spPr>
          <a:xfrm>
            <a:off x="23378812" y="2170582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https://en.m.wikipedia.org/wiki/De_Beers</a:t>
            </a:r>
            <a:endParaRPr lang="ru-RU" sz="800" dirty="0"/>
          </a:p>
        </p:txBody>
      </p:sp>
      <p:sp>
        <p:nvSpPr>
          <p:cNvPr id="414" name="Прямоугольник 413">
            <a:extLst>
              <a:ext uri="{FF2B5EF4-FFF2-40B4-BE49-F238E27FC236}">
                <a16:creationId xmlns:a16="http://schemas.microsoft.com/office/drawing/2014/main" id="{3B68D7CC-ADC7-45FC-AAC2-C4834B00D8D4}"/>
              </a:ext>
            </a:extLst>
          </p:cNvPr>
          <p:cNvSpPr/>
          <p:nvPr/>
        </p:nvSpPr>
        <p:spPr>
          <a:xfrm>
            <a:off x="26015705" y="252890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Обезопасить горнодобывающую отрасль </a:t>
            </a:r>
            <a:r>
              <a:rPr lang="ru-RU" sz="100" dirty="0"/>
              <a:t>(Условия на большинстве рудников в Южной Африке очень похожи на условия в других местах [47], за исключением золотых рудников, где низкий геотермический градиент , т. е. скорость, с которой температура повышается с глубиной, часто составляет всего 9 °C на километр глубины ( по сравнению со среднемировым значением около 25 °C/км [48] ), и это, в сочетании с узкими и очень непрерывными рудными телами в крепких и прочных породах, позволяет вести добычу на глубинах, недоступных где-либо еще в </a:t>
            </a:r>
            <a:r>
              <a:rPr lang="ru-RU" sz="100" dirty="0" err="1"/>
              <a:t>мире.Кварцевая</a:t>
            </a:r>
            <a:r>
              <a:rPr lang="ru-RU" sz="100" dirty="0"/>
              <a:t> пыль представляет собой постоянную потенциальную опасность, поэтому всю буровую пыль и рыхлую породу необходимо постоянно смачивать, чтобы предотвратить силикоз , смертельную болезнь, поражающую легкие. К сожалению, узость наклонных рифов/рудных тел препятствует механизации, за исключением очень немногих случаев, и большинство работ очень трудоемки. Требования к вентиляции для поддержания приемлемых условий труда огромны, и обследование золотых приисков в Южной Африке показало, что среднее количество циркулирующего вентиляционного воздуха составляло около 6 кубических метров в секунду (210 куб. Футов / с) на 1000 тонн добытой породы в месяц. [49]Еще одна серьезная проблема — тепло. В более глубоких рудниках охлаждение всасываемого воздуха часто необходимо для поддержания приемлемых условий, и теперь это становится необходимым на некоторых платиновых рудниках, которые, хотя и неглубокие, имеют более высокий геотермический градиент. [50] Охлаждение очень </a:t>
            </a:r>
            <a:r>
              <a:rPr lang="ru-RU" sz="100" dirty="0" err="1"/>
              <a:t>энергозатратно</a:t>
            </a:r>
            <a:r>
              <a:rPr lang="ru-RU" sz="100" dirty="0"/>
              <a:t>, и в настоящее время остается спорным вопрос, сможет ли ЭСКОМ , государственная энергетическая компания, обеспечить необходимую мощность после недавнего [ когда? ] проблем, которые сократят энергоснабжение до 90% от прежнего уровня как минимум до 2012 года, когда будет готова новая электростанция. [51] [52]Горнодобывающую промышленность Южной Африки часто критикуют за плохие показатели безопасности и большое количество смертельных случаев, но условия улучшаются. Общее число погибших составило 533 человека в 1995 г. и снизилось до 199 в 2006 г. [53] В период с 1984 по 2005 г. погибло более 11 000 горняков. [54] Общий коэффициент смертности в 2006 г. составлял 0,43 на 1000 человек в год, но за этим скрываются некоторые важные различия. Коэффициент добычи золота составил 0,71, добычи платины — 0,24, добычи прочего — 0,35. (Для сравнения, в шестидесятые годы этот показатель составлял около 1,5 — см. любой ежегодник Горной палаты того периода). Причина различия совершенно ясна; золотые рудники намного глубже, а условия более трудные и опасные, чем на более мелких платиновых </a:t>
            </a:r>
            <a:r>
              <a:rPr lang="ru-RU" sz="100" dirty="0" err="1"/>
              <a:t>рудниках.Падение</a:t>
            </a:r>
            <a:r>
              <a:rPr lang="ru-RU" sz="100" dirty="0"/>
              <a:t> грунта преобладало среди причин в 72 случаях, несчастные случаи с машинами, транспортом и горнодобывающей промышленностью стали причиной 70, а остальные были классифицированы как общие. [55] Падения земли, </a:t>
            </a:r>
            <a:r>
              <a:rPr lang="ru-RU" sz="100" dirty="0" err="1"/>
              <a:t>ок</a:t>
            </a:r>
            <a:r>
              <a:rPr lang="ru-RU" sz="100" dirty="0"/>
              <a:t>. две трети были на глубоких золотых приисках, что является отражением чрезвычайного давления на глубине и постоянного движения вмещающей породы . Среди машин, горнодобывающих и транспортных смертей работали гризли [ требуется уточнение ]без ремней безопасности, работа под рыхлой породой в рудоспусках, раздавливание этой смертоносной комбинацией локомотива и вентиляционной дверной рамы (зазор между ними всего несколько дюймов) и работа на работающих конвейерах — все это прямое нарушение правил техники безопасности. . Также упоминалось бурение осечек, явный пример небрежной и небезопасной </a:t>
            </a:r>
            <a:r>
              <a:rPr lang="ru-RU" sz="100" dirty="0" err="1"/>
              <a:t>добычи.Трудно</a:t>
            </a:r>
            <a:r>
              <a:rPr lang="ru-RU" sz="100" dirty="0"/>
              <a:t> понять, как можно устранить провалы грунта, учитывая их частую непредсказуемость, возрастающую с глубиной, и трудности с обеспечением непрерывной крепи кровли, как на угольных шахтах лавой из-за сильного забойного взрыва в крепких породах рудника. золотых приисках, но очевидно, что многое можно сделать для улучшения обучения и привития горнякам, многие из которых относительно неопытны, чувства безопасности.)</a:t>
            </a:r>
            <a:endParaRPr lang="ru-RU" sz="800" dirty="0"/>
          </a:p>
        </p:txBody>
      </p:sp>
      <p:sp>
        <p:nvSpPr>
          <p:cNvPr id="415" name="Прямоугольник 414">
            <a:extLst>
              <a:ext uri="{FF2B5EF4-FFF2-40B4-BE49-F238E27FC236}">
                <a16:creationId xmlns:a16="http://schemas.microsoft.com/office/drawing/2014/main" id="{0208E2E7-22A1-4E23-AD59-E183A4AB30B4}"/>
              </a:ext>
            </a:extLst>
          </p:cNvPr>
          <p:cNvSpPr/>
          <p:nvPr/>
        </p:nvSpPr>
        <p:spPr>
          <a:xfrm>
            <a:off x="33383319" y="2527931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 туземном тресте и земле </a:t>
            </a:r>
            <a:r>
              <a:rPr lang="ru-RU" sz="300" dirty="0"/>
              <a:t>(Это постановление предусматривало, что резервные земли, которые чернокожему населению в соответствии с Законом о землях коренных народов 1913 года, были выделены на 7,13% (9 709 586 акров) для увеличения примерно до 13,6% от общей площади тогдашней Южной Африки. Это значение не было достигнуто и оставалось таким невыполненным до 1980-х годов. (Ссылка 1) Еще в 1972 году правительство приобрело 1 146 451 акр земли, чтобы удовлетворить это требование на родине. [1]Ввиду того, что чернокожее население составляло в это время около 61% в общей численности населения, этот коэффициент площади был очень мал. Во время мировой экономической депрессии ущерб, нанесенный сельскохозяйственным угодьям в результате эрозии и чрезмерного выпаса скота , сыграл важную роль в подготовке Закона. В то же время права чернокожих как фермеров-арендаторов были ограничены белыми владельцами. С тех пор чернокожим разрешалось жить только на фермах, принадлежавших белым, и на них работали чернокожие </a:t>
            </a:r>
            <a:r>
              <a:rPr lang="ru-RU" sz="300" dirty="0" err="1"/>
              <a:t>служащие.Это</a:t>
            </a:r>
            <a:r>
              <a:rPr lang="ru-RU" sz="300" dirty="0"/>
              <a:t> давление со стороны продавцов, вызванное законом, вынудило многих чернокожих искать работу по найму за пределами своей семьи и племенных традиций, уходящих корнями в жилые районы. Пунктами назначения этих миграций были крупные фермы белых и города, преимущественно промышленные городские центры. [2])</a:t>
            </a:r>
            <a:endParaRPr lang="ru-RU" sz="800" dirty="0"/>
          </a:p>
        </p:txBody>
      </p:sp>
      <p:sp>
        <p:nvSpPr>
          <p:cNvPr id="416" name="Прямоугольник 415">
            <a:extLst>
              <a:ext uri="{FF2B5EF4-FFF2-40B4-BE49-F238E27FC236}">
                <a16:creationId xmlns:a16="http://schemas.microsoft.com/office/drawing/2014/main" id="{5183ADFB-0CE9-4641-8F3A-B7B41140F3D9}"/>
              </a:ext>
            </a:extLst>
          </p:cNvPr>
          <p:cNvSpPr/>
          <p:nvPr/>
        </p:nvSpPr>
        <p:spPr>
          <a:xfrm>
            <a:off x="23563377" y="2671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Южноафриканская радиовещательная корпорация </a:t>
            </a:r>
            <a:r>
              <a:rPr lang="ru-RU" sz="700" dirty="0"/>
              <a:t>(1936. ЗАКОН № 22.По словам </a:t>
            </a:r>
            <a:r>
              <a:rPr lang="ru-RU" sz="700" dirty="0" err="1"/>
              <a:t>Риджа</a:t>
            </a:r>
            <a:r>
              <a:rPr lang="ru-RU" sz="700" dirty="0"/>
              <a:t>, в результате была создана Южноафриканская радиовещательная корпорация (1996: 34, примечание 10).)</a:t>
            </a:r>
            <a:endParaRPr lang="ru-RU" sz="800" dirty="0"/>
          </a:p>
        </p:txBody>
      </p:sp>
      <p:sp>
        <p:nvSpPr>
          <p:cNvPr id="417" name="Прямоугольник 416">
            <a:extLst>
              <a:ext uri="{FF2B5EF4-FFF2-40B4-BE49-F238E27FC236}">
                <a16:creationId xmlns:a16="http://schemas.microsoft.com/office/drawing/2014/main" id="{8DAA09BF-0621-4F87-82F3-0F2D1D560DB6}"/>
              </a:ext>
            </a:extLst>
          </p:cNvPr>
          <p:cNvSpPr/>
          <p:nvPr/>
        </p:nvSpPr>
        <p:spPr>
          <a:xfrm>
            <a:off x="27235394" y="266979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 промышленном примирении и заработной плате </a:t>
            </a:r>
            <a:r>
              <a:rPr lang="ru-RU" sz="300" dirty="0"/>
              <a:t>(1937. ЗАКОН О ПРИМИРЕНИИ В ПРОМЫШЛЕННОСТИ [ПОПРАВКА] № 36.Это вместе с Законом о заработной плате того же года «применяло правило равной оплаты за равный труд на всех уровнях. Ни одному агентству по установлению заработной платы не разрешалось дискриминировать по признаку расы или цвета кожи. То, что казалось редким примером щедрости, на самом деле представляло собой грубую дискриминацию. Так как это не позволяло африканцам и цветным подрезаться, и это был единственный способ, с помощью которого они могли компенсировать предрассудки и отсутствие навыков» (</a:t>
            </a:r>
            <a:r>
              <a:rPr lang="ru-RU" sz="300" dirty="0" err="1"/>
              <a:t>Simons</a:t>
            </a:r>
            <a:r>
              <a:rPr lang="ru-RU" sz="300" dirty="0"/>
              <a:t> &amp; </a:t>
            </a:r>
            <a:r>
              <a:rPr lang="ru-RU" sz="300" dirty="0" err="1"/>
              <a:t>Simons</a:t>
            </a:r>
            <a:r>
              <a:rPr lang="ru-RU" sz="300" dirty="0"/>
              <a:t> 1969: 515).)</a:t>
            </a:r>
            <a:endParaRPr lang="ru-RU" sz="800" dirty="0"/>
          </a:p>
        </p:txBody>
      </p:sp>
      <p:sp>
        <p:nvSpPr>
          <p:cNvPr id="418" name="Прямоугольник 417">
            <a:extLst>
              <a:ext uri="{FF2B5EF4-FFF2-40B4-BE49-F238E27FC236}">
                <a16:creationId xmlns:a16="http://schemas.microsoft.com/office/drawing/2014/main" id="{CCF4112B-78CF-44C9-BFC8-E5AE5800A998}"/>
              </a:ext>
            </a:extLst>
          </p:cNvPr>
          <p:cNvSpPr/>
          <p:nvPr/>
        </p:nvSpPr>
        <p:spPr>
          <a:xfrm>
            <a:off x="34633008" y="2669790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Закон о маркетинге</a:t>
            </a:r>
            <a:r>
              <a:rPr lang="ru-RU" sz="500" dirty="0"/>
              <a:t>(1937. ЗАКОН О </a:t>
            </a:r>
            <a:r>
              <a:rPr lang="ru-RU" sz="500" dirty="0" err="1"/>
              <a:t>МАРКЕТИНГЕ.Это</a:t>
            </a:r>
            <a:r>
              <a:rPr lang="ru-RU" sz="500" dirty="0"/>
              <a:t> «устанавливало контроль над ценами на сельскую продукцию, искусственно удерживая доходы сельских жителей на уровне, соизмеримом с доходами городских производителей» (</a:t>
            </a:r>
            <a:r>
              <a:rPr lang="ru-RU" sz="500" dirty="0" err="1"/>
              <a:t>Worden</a:t>
            </a:r>
            <a:r>
              <a:rPr lang="ru-RU" sz="500" dirty="0"/>
              <a:t> 1994: 58). Советы по контролю были созданы ранее, но Закон о маркетинге регулировал систему как таковую. Советы «будут работать с кооперативами белых фермеров как с единственными покупателями ряда товаров. К 1950 г. более 90% белых фермеров принадлежали по крайней мере к одному кооперативу» (</a:t>
            </a:r>
            <a:r>
              <a:rPr lang="ru-RU" sz="500" dirty="0" err="1"/>
              <a:t>Beinart</a:t>
            </a:r>
            <a:r>
              <a:rPr lang="ru-RU" sz="500" dirty="0"/>
              <a:t> 1994: 113). См. также ЗАКОН ОБ ЭРОЗИИ ПОЧВ 1932 г.)</a:t>
            </a:r>
            <a:endParaRPr lang="ru-RU" sz="800" dirty="0"/>
          </a:p>
        </p:txBody>
      </p:sp>
      <p:sp>
        <p:nvSpPr>
          <p:cNvPr id="419" name="Прямоугольник 418">
            <a:extLst>
              <a:ext uri="{FF2B5EF4-FFF2-40B4-BE49-F238E27FC236}">
                <a16:creationId xmlns:a16="http://schemas.microsoft.com/office/drawing/2014/main" id="{97EDE762-91A1-4BD2-B3B0-16CF467752B1}"/>
              </a:ext>
            </a:extLst>
          </p:cNvPr>
          <p:cNvSpPr/>
          <p:nvPr/>
        </p:nvSpPr>
        <p:spPr>
          <a:xfrm>
            <a:off x="19877236" y="2814883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Постройка трансконтинентальной железной дороги в Африке </a:t>
            </a:r>
            <a:r>
              <a:rPr lang="ru-RU" sz="300" dirty="0"/>
              <a:t>(Железная дорога Кейптаун — Каир — незавершённый проект трансконтинентальной железной дороги, пересекающей Африку с юга на север. План был инициирован в конце XIX века </a:t>
            </a:r>
            <a:r>
              <a:rPr lang="ru-RU" sz="300" dirty="0" err="1"/>
              <a:t>Сесилом</a:t>
            </a:r>
            <a:r>
              <a:rPr lang="ru-RU" sz="300" dirty="0"/>
              <a:t> Джоном </a:t>
            </a:r>
            <a:r>
              <a:rPr lang="ru-RU" sz="300" dirty="0" err="1"/>
              <a:t>Родсом</a:t>
            </a:r>
            <a:r>
              <a:rPr lang="ru-RU" sz="300" dirty="0"/>
              <a:t> с целью соединить смежные владения Британской империи непрерывной транспортной линией от Кейптауна (Южная Африка) до Каира (Египет). Большинство участков введены в эксплуатацию, но большая часть между Суданом и Угандой так и не была построена. Имеются два разрыва: Асуан (Египет) - Вади-</a:t>
            </a:r>
            <a:r>
              <a:rPr lang="ru-RU" sz="300" dirty="0" err="1"/>
              <a:t>Халфа</a:t>
            </a:r>
            <a:r>
              <a:rPr lang="ru-RU" sz="300" dirty="0"/>
              <a:t> (Судан) и </a:t>
            </a:r>
            <a:r>
              <a:rPr lang="ru-RU" sz="300" dirty="0" err="1"/>
              <a:t>Вау</a:t>
            </a:r>
            <a:r>
              <a:rPr lang="ru-RU" sz="300" dirty="0"/>
              <a:t> (Южный Судан) - Кампала (Уганда). На обоих участках запланировано строительство железнодорожных линий. Приблизительно к 2050 году движение от Каира до Кейптауна на поезде станет возможно.)</a:t>
            </a:r>
            <a:endParaRPr lang="ru-RU" sz="800" dirty="0"/>
          </a:p>
        </p:txBody>
      </p:sp>
      <p:sp>
        <p:nvSpPr>
          <p:cNvPr id="420" name="Прямоугольник 419">
            <a:extLst>
              <a:ext uri="{FF2B5EF4-FFF2-40B4-BE49-F238E27FC236}">
                <a16:creationId xmlns:a16="http://schemas.microsoft.com/office/drawing/2014/main" id="{026787F2-46EB-48E7-8A00-39DBCA329709}"/>
              </a:ext>
            </a:extLst>
          </p:cNvPr>
          <p:cNvSpPr/>
          <p:nvPr/>
        </p:nvSpPr>
        <p:spPr>
          <a:xfrm>
            <a:off x="18646783" y="2671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Внутренние железные дороги</a:t>
            </a:r>
            <a:endParaRPr lang="ru-RU" sz="800" dirty="0"/>
          </a:p>
        </p:txBody>
      </p:sp>
      <p:sp>
        <p:nvSpPr>
          <p:cNvPr id="421" name="Прямоугольник 420">
            <a:extLst>
              <a:ext uri="{FF2B5EF4-FFF2-40B4-BE49-F238E27FC236}">
                <a16:creationId xmlns:a16="http://schemas.microsoft.com/office/drawing/2014/main" id="{F99920BC-5BD7-4AA3-BB90-FD60CF3820C9}"/>
              </a:ext>
            </a:extLst>
          </p:cNvPr>
          <p:cNvSpPr/>
          <p:nvPr/>
        </p:nvSpPr>
        <p:spPr>
          <a:xfrm>
            <a:off x="21104388" y="2670657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Трансвааль –центр железных дорог</a:t>
            </a:r>
            <a:endParaRPr lang="ru-RU" sz="800" dirty="0"/>
          </a:p>
        </p:txBody>
      </p:sp>
      <p:sp>
        <p:nvSpPr>
          <p:cNvPr id="422" name="Прямоугольник 421">
            <a:extLst>
              <a:ext uri="{FF2B5EF4-FFF2-40B4-BE49-F238E27FC236}">
                <a16:creationId xmlns:a16="http://schemas.microsoft.com/office/drawing/2014/main" id="{C9A6598D-6EBA-41F5-A086-7422F7D1CBBC}"/>
              </a:ext>
            </a:extLst>
          </p:cNvPr>
          <p:cNvSpPr/>
          <p:nvPr/>
        </p:nvSpPr>
        <p:spPr>
          <a:xfrm>
            <a:off x="23559833" y="2528904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Запустить электростанцию Столовой бухты (1936) </a:t>
            </a:r>
            <a:r>
              <a:rPr lang="ru-RU" sz="1000" dirty="0"/>
              <a:t>(1936 г. - построены Георгиевский собор и электростанция Столовой бухты)</a:t>
            </a:r>
            <a:endParaRPr lang="ru-RU" sz="800" dirty="0"/>
          </a:p>
        </p:txBody>
      </p:sp>
      <p:cxnSp>
        <p:nvCxnSpPr>
          <p:cNvPr id="425" name="Shape 248">
            <a:extLst>
              <a:ext uri="{FF2B5EF4-FFF2-40B4-BE49-F238E27FC236}">
                <a16:creationId xmlns:a16="http://schemas.microsoft.com/office/drawing/2014/main" id="{1C0E1EDA-6112-449B-8D45-E7C72731CCF7}"/>
              </a:ext>
            </a:extLst>
          </p:cNvPr>
          <p:cNvCxnSpPr>
            <a:cxnSpLocks/>
            <a:stCxn id="408" idx="2"/>
            <a:endCxn id="412" idx="0"/>
          </p:cNvCxnSpPr>
          <p:nvPr/>
        </p:nvCxnSpPr>
        <p:spPr>
          <a:xfrm rot="5400000">
            <a:off x="15851868" y="23887001"/>
            <a:ext cx="334215" cy="24571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28" name="Shape 248">
            <a:extLst>
              <a:ext uri="{FF2B5EF4-FFF2-40B4-BE49-F238E27FC236}">
                <a16:creationId xmlns:a16="http://schemas.microsoft.com/office/drawing/2014/main" id="{A1569A00-87C6-4ACC-9C9F-5AE7DDFE889E}"/>
              </a:ext>
            </a:extLst>
          </p:cNvPr>
          <p:cNvCxnSpPr>
            <a:cxnSpLocks/>
            <a:stCxn id="408" idx="2"/>
            <a:endCxn id="409" idx="0"/>
          </p:cNvCxnSpPr>
          <p:nvPr/>
        </p:nvCxnSpPr>
        <p:spPr>
          <a:xfrm rot="16200000" flipH="1">
            <a:off x="18305871" y="23890176"/>
            <a:ext cx="340565" cy="24571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1" name="Shape 248">
            <a:extLst>
              <a:ext uri="{FF2B5EF4-FFF2-40B4-BE49-F238E27FC236}">
                <a16:creationId xmlns:a16="http://schemas.microsoft.com/office/drawing/2014/main" id="{56649A38-32E3-4575-AD86-B79539030BD1}"/>
              </a:ext>
            </a:extLst>
          </p:cNvPr>
          <p:cNvCxnSpPr>
            <a:cxnSpLocks/>
            <a:stCxn id="291" idx="2"/>
            <a:endCxn id="293" idx="0"/>
          </p:cNvCxnSpPr>
          <p:nvPr/>
        </p:nvCxnSpPr>
        <p:spPr>
          <a:xfrm rot="5400000">
            <a:off x="23217923" y="23889179"/>
            <a:ext cx="343866" cy="245587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4" name="Shape 248">
            <a:extLst>
              <a:ext uri="{FF2B5EF4-FFF2-40B4-BE49-F238E27FC236}">
                <a16:creationId xmlns:a16="http://schemas.microsoft.com/office/drawing/2014/main" id="{4393AA00-4777-49B6-A614-A445AD9E48FA}"/>
              </a:ext>
            </a:extLst>
          </p:cNvPr>
          <p:cNvCxnSpPr>
            <a:cxnSpLocks/>
            <a:stCxn id="293" idx="2"/>
            <a:endCxn id="420" idx="0"/>
          </p:cNvCxnSpPr>
          <p:nvPr/>
        </p:nvCxnSpPr>
        <p:spPr>
          <a:xfrm rot="5400000">
            <a:off x="20759971" y="25313819"/>
            <a:ext cx="346720" cy="2457178"/>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37" name="Shape 248">
            <a:extLst>
              <a:ext uri="{FF2B5EF4-FFF2-40B4-BE49-F238E27FC236}">
                <a16:creationId xmlns:a16="http://schemas.microsoft.com/office/drawing/2014/main" id="{95CC49D0-1574-4AE3-9C68-91FF8A89FF0B}"/>
              </a:ext>
            </a:extLst>
          </p:cNvPr>
          <p:cNvCxnSpPr>
            <a:cxnSpLocks/>
            <a:stCxn id="420" idx="2"/>
            <a:endCxn id="419" idx="0"/>
          </p:cNvCxnSpPr>
          <p:nvPr/>
        </p:nvCxnSpPr>
        <p:spPr>
          <a:xfrm rot="16200000" flipH="1">
            <a:off x="20143433" y="27357076"/>
            <a:ext cx="353070" cy="123045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0" name="Shape 248">
            <a:extLst>
              <a:ext uri="{FF2B5EF4-FFF2-40B4-BE49-F238E27FC236}">
                <a16:creationId xmlns:a16="http://schemas.microsoft.com/office/drawing/2014/main" id="{CA5992D2-100E-4BF6-8084-8A327F4990F1}"/>
              </a:ext>
            </a:extLst>
          </p:cNvPr>
          <p:cNvCxnSpPr>
            <a:cxnSpLocks/>
            <a:stCxn id="421" idx="2"/>
            <a:endCxn id="419" idx="0"/>
          </p:cNvCxnSpPr>
          <p:nvPr/>
        </p:nvCxnSpPr>
        <p:spPr>
          <a:xfrm rot="5400000">
            <a:off x="21367641" y="27354131"/>
            <a:ext cx="362261" cy="122715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3" name="Shape 248">
            <a:extLst>
              <a:ext uri="{FF2B5EF4-FFF2-40B4-BE49-F238E27FC236}">
                <a16:creationId xmlns:a16="http://schemas.microsoft.com/office/drawing/2014/main" id="{75DBBB45-4351-426F-9388-2BEF9986DFAD}"/>
              </a:ext>
            </a:extLst>
          </p:cNvPr>
          <p:cNvCxnSpPr>
            <a:cxnSpLocks/>
            <a:stCxn id="408" idx="2"/>
            <a:endCxn id="411" idx="0"/>
          </p:cNvCxnSpPr>
          <p:nvPr/>
        </p:nvCxnSpPr>
        <p:spPr>
          <a:xfrm rot="5400000">
            <a:off x="15025772" y="25927045"/>
            <a:ext cx="3200355" cy="1243230"/>
          </a:xfrm>
          <a:prstGeom prst="bentConnector3">
            <a:avLst>
              <a:gd name="adj1" fmla="val 526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48" name="Прямая со стрелкой 447">
            <a:extLst>
              <a:ext uri="{FF2B5EF4-FFF2-40B4-BE49-F238E27FC236}">
                <a16:creationId xmlns:a16="http://schemas.microsoft.com/office/drawing/2014/main" id="{D054572B-74CE-49FB-B23F-137ACAB3AA29}"/>
              </a:ext>
            </a:extLst>
          </p:cNvPr>
          <p:cNvCxnSpPr>
            <a:cxnSpLocks/>
            <a:stCxn id="412" idx="2"/>
            <a:endCxn id="407" idx="0"/>
          </p:cNvCxnSpPr>
          <p:nvPr/>
        </p:nvCxnSpPr>
        <p:spPr>
          <a:xfrm flipH="1">
            <a:off x="14789959" y="26362698"/>
            <a:ext cx="427" cy="34141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1" name="Прямая со стрелкой 450">
            <a:extLst>
              <a:ext uri="{FF2B5EF4-FFF2-40B4-BE49-F238E27FC236}">
                <a16:creationId xmlns:a16="http://schemas.microsoft.com/office/drawing/2014/main" id="{2C43F354-059D-4DB0-8721-719221C10B3F}"/>
              </a:ext>
            </a:extLst>
          </p:cNvPr>
          <p:cNvCxnSpPr>
            <a:cxnSpLocks/>
            <a:stCxn id="322" idx="2"/>
            <a:endCxn id="410" idx="0"/>
          </p:cNvCxnSpPr>
          <p:nvPr/>
        </p:nvCxnSpPr>
        <p:spPr>
          <a:xfrm>
            <a:off x="17247564" y="26369048"/>
            <a:ext cx="0" cy="3467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4" name="Прямая со стрелкой 453">
            <a:extLst>
              <a:ext uri="{FF2B5EF4-FFF2-40B4-BE49-F238E27FC236}">
                <a16:creationId xmlns:a16="http://schemas.microsoft.com/office/drawing/2014/main" id="{B6C01A1F-50D4-4C7F-90CA-A7766887112D}"/>
              </a:ext>
            </a:extLst>
          </p:cNvPr>
          <p:cNvCxnSpPr>
            <a:cxnSpLocks/>
            <a:stCxn id="409" idx="2"/>
            <a:endCxn id="420" idx="0"/>
          </p:cNvCxnSpPr>
          <p:nvPr/>
        </p:nvCxnSpPr>
        <p:spPr>
          <a:xfrm>
            <a:off x="19704742" y="26369048"/>
            <a:ext cx="0" cy="3467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57" name="Shape 248">
            <a:extLst>
              <a:ext uri="{FF2B5EF4-FFF2-40B4-BE49-F238E27FC236}">
                <a16:creationId xmlns:a16="http://schemas.microsoft.com/office/drawing/2014/main" id="{585F9789-D5B6-4751-945B-516EC2C58F23}"/>
              </a:ext>
            </a:extLst>
          </p:cNvPr>
          <p:cNvCxnSpPr>
            <a:cxnSpLocks/>
            <a:stCxn id="409" idx="2"/>
            <a:endCxn id="421" idx="0"/>
          </p:cNvCxnSpPr>
          <p:nvPr/>
        </p:nvCxnSpPr>
        <p:spPr>
          <a:xfrm rot="16200000" flipH="1">
            <a:off x="20764780" y="25309009"/>
            <a:ext cx="337529" cy="2457605"/>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0" name="Прямая со стрелкой 459">
            <a:extLst>
              <a:ext uri="{FF2B5EF4-FFF2-40B4-BE49-F238E27FC236}">
                <a16:creationId xmlns:a16="http://schemas.microsoft.com/office/drawing/2014/main" id="{08C12D7C-36D5-4E12-9188-111687479AB6}"/>
              </a:ext>
            </a:extLst>
          </p:cNvPr>
          <p:cNvCxnSpPr>
            <a:cxnSpLocks/>
            <a:stCxn id="291" idx="2"/>
            <a:endCxn id="422" idx="0"/>
          </p:cNvCxnSpPr>
          <p:nvPr/>
        </p:nvCxnSpPr>
        <p:spPr>
          <a:xfrm>
            <a:off x="24617792" y="24945182"/>
            <a:ext cx="0" cy="34386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63" name="Прямая со стрелкой 462">
            <a:extLst>
              <a:ext uri="{FF2B5EF4-FFF2-40B4-BE49-F238E27FC236}">
                <a16:creationId xmlns:a16="http://schemas.microsoft.com/office/drawing/2014/main" id="{BE6B48E0-57CB-4905-B3CF-5A9AF18FA3F4}"/>
              </a:ext>
            </a:extLst>
          </p:cNvPr>
          <p:cNvCxnSpPr>
            <a:cxnSpLocks/>
            <a:stCxn id="422" idx="2"/>
            <a:endCxn id="416" idx="0"/>
          </p:cNvCxnSpPr>
          <p:nvPr/>
        </p:nvCxnSpPr>
        <p:spPr>
          <a:xfrm>
            <a:off x="24617792" y="26369048"/>
            <a:ext cx="3544" cy="34672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0" name="Shape 248">
            <a:extLst>
              <a:ext uri="{FF2B5EF4-FFF2-40B4-BE49-F238E27FC236}">
                <a16:creationId xmlns:a16="http://schemas.microsoft.com/office/drawing/2014/main" id="{163D0B73-AD3F-45C1-9871-F265D332646A}"/>
              </a:ext>
            </a:extLst>
          </p:cNvPr>
          <p:cNvCxnSpPr>
            <a:cxnSpLocks/>
            <a:stCxn id="422" idx="2"/>
            <a:endCxn id="373" idx="0"/>
          </p:cNvCxnSpPr>
          <p:nvPr/>
        </p:nvCxnSpPr>
        <p:spPr>
          <a:xfrm rot="16200000" flipH="1">
            <a:off x="24955833" y="26031007"/>
            <a:ext cx="1779790" cy="2455872"/>
          </a:xfrm>
          <a:prstGeom prst="bentConnector3">
            <a:avLst>
              <a:gd name="adj1" fmla="val 8763"/>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4" name="Shape 248">
            <a:extLst>
              <a:ext uri="{FF2B5EF4-FFF2-40B4-BE49-F238E27FC236}">
                <a16:creationId xmlns:a16="http://schemas.microsoft.com/office/drawing/2014/main" id="{38B97A0C-CF15-45DB-9FD6-EC725FD84812}"/>
              </a:ext>
            </a:extLst>
          </p:cNvPr>
          <p:cNvCxnSpPr>
            <a:cxnSpLocks/>
            <a:stCxn id="417" idx="2"/>
            <a:endCxn id="373" idx="0"/>
          </p:cNvCxnSpPr>
          <p:nvPr/>
        </p:nvCxnSpPr>
        <p:spPr>
          <a:xfrm rot="5400000">
            <a:off x="27498044" y="27353529"/>
            <a:ext cx="370930" cy="12196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77" name="Shape 248">
            <a:extLst>
              <a:ext uri="{FF2B5EF4-FFF2-40B4-BE49-F238E27FC236}">
                <a16:creationId xmlns:a16="http://schemas.microsoft.com/office/drawing/2014/main" id="{E43BDC75-E8C3-42B8-B225-CDFD4A24FC1F}"/>
              </a:ext>
            </a:extLst>
          </p:cNvPr>
          <p:cNvCxnSpPr>
            <a:cxnSpLocks/>
            <a:stCxn id="383" idx="2"/>
            <a:endCxn id="414" idx="0"/>
          </p:cNvCxnSpPr>
          <p:nvPr/>
        </p:nvCxnSpPr>
        <p:spPr>
          <a:xfrm rot="5400000">
            <a:off x="28726746" y="23287647"/>
            <a:ext cx="348320" cy="365448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0" name="Shape 248">
            <a:extLst>
              <a:ext uri="{FF2B5EF4-FFF2-40B4-BE49-F238E27FC236}">
                <a16:creationId xmlns:a16="http://schemas.microsoft.com/office/drawing/2014/main" id="{87234C00-795E-4185-BB78-B4DFED59D8D5}"/>
              </a:ext>
            </a:extLst>
          </p:cNvPr>
          <p:cNvCxnSpPr>
            <a:cxnSpLocks/>
            <a:stCxn id="383" idx="2"/>
            <a:endCxn id="384" idx="0"/>
          </p:cNvCxnSpPr>
          <p:nvPr/>
        </p:nvCxnSpPr>
        <p:spPr>
          <a:xfrm rot="5400000">
            <a:off x="29959547" y="24510718"/>
            <a:ext cx="338590" cy="119861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3" name="Shape 248">
            <a:extLst>
              <a:ext uri="{FF2B5EF4-FFF2-40B4-BE49-F238E27FC236}">
                <a16:creationId xmlns:a16="http://schemas.microsoft.com/office/drawing/2014/main" id="{D4CCABE6-97D4-4105-93E9-32A70EB5ACB6}"/>
              </a:ext>
            </a:extLst>
          </p:cNvPr>
          <p:cNvCxnSpPr>
            <a:cxnSpLocks/>
            <a:stCxn id="383" idx="2"/>
            <a:endCxn id="385" idx="0"/>
          </p:cNvCxnSpPr>
          <p:nvPr/>
        </p:nvCxnSpPr>
        <p:spPr>
          <a:xfrm rot="16200000" flipH="1">
            <a:off x="31187482" y="24481393"/>
            <a:ext cx="338590" cy="12572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488" name="Shape 248">
            <a:extLst>
              <a:ext uri="{FF2B5EF4-FFF2-40B4-BE49-F238E27FC236}">
                <a16:creationId xmlns:a16="http://schemas.microsoft.com/office/drawing/2014/main" id="{04406A94-4D68-4E3B-A185-816972AAD50D}"/>
              </a:ext>
            </a:extLst>
          </p:cNvPr>
          <p:cNvCxnSpPr>
            <a:cxnSpLocks/>
            <a:stCxn id="384" idx="2"/>
            <a:endCxn id="417" idx="0"/>
          </p:cNvCxnSpPr>
          <p:nvPr/>
        </p:nvCxnSpPr>
        <p:spPr>
          <a:xfrm rot="5400000">
            <a:off x="28742150" y="25910522"/>
            <a:ext cx="338590" cy="1236183"/>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1" name="Shape 248">
            <a:extLst>
              <a:ext uri="{FF2B5EF4-FFF2-40B4-BE49-F238E27FC236}">
                <a16:creationId xmlns:a16="http://schemas.microsoft.com/office/drawing/2014/main" id="{379DA79B-7B03-4CE3-B5C7-7E9C569C7BFF}"/>
              </a:ext>
            </a:extLst>
          </p:cNvPr>
          <p:cNvCxnSpPr>
            <a:cxnSpLocks/>
            <a:stCxn id="385" idx="2"/>
            <a:endCxn id="417" idx="0"/>
          </p:cNvCxnSpPr>
          <p:nvPr/>
        </p:nvCxnSpPr>
        <p:spPr>
          <a:xfrm rot="5400000">
            <a:off x="29970085" y="24682586"/>
            <a:ext cx="338590" cy="3692054"/>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4" name="Shape 248">
            <a:extLst>
              <a:ext uri="{FF2B5EF4-FFF2-40B4-BE49-F238E27FC236}">
                <a16:creationId xmlns:a16="http://schemas.microsoft.com/office/drawing/2014/main" id="{D41A89F4-AADC-494A-A04C-F120E6B71608}"/>
              </a:ext>
            </a:extLst>
          </p:cNvPr>
          <p:cNvCxnSpPr>
            <a:cxnSpLocks/>
            <a:stCxn id="385" idx="2"/>
            <a:endCxn id="319" idx="0"/>
          </p:cNvCxnSpPr>
          <p:nvPr/>
        </p:nvCxnSpPr>
        <p:spPr>
          <a:xfrm rot="5400000">
            <a:off x="31187482" y="25899983"/>
            <a:ext cx="338590" cy="1257260"/>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497" name="Shape 248">
            <a:extLst>
              <a:ext uri="{FF2B5EF4-FFF2-40B4-BE49-F238E27FC236}">
                <a16:creationId xmlns:a16="http://schemas.microsoft.com/office/drawing/2014/main" id="{3687ACE2-F7C0-4ECB-9022-B8221549BF70}"/>
              </a:ext>
            </a:extLst>
          </p:cNvPr>
          <p:cNvCxnSpPr>
            <a:cxnSpLocks/>
            <a:stCxn id="384" idx="2"/>
            <a:endCxn id="319" idx="0"/>
          </p:cNvCxnSpPr>
          <p:nvPr/>
        </p:nvCxnSpPr>
        <p:spPr>
          <a:xfrm rot="16200000" flipH="1">
            <a:off x="29959546" y="25929307"/>
            <a:ext cx="338590" cy="1198611"/>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00" name="Shape 248">
            <a:extLst>
              <a:ext uri="{FF2B5EF4-FFF2-40B4-BE49-F238E27FC236}">
                <a16:creationId xmlns:a16="http://schemas.microsoft.com/office/drawing/2014/main" id="{592B8110-494B-4B66-B594-90A5E025E9F1}"/>
              </a:ext>
            </a:extLst>
          </p:cNvPr>
          <p:cNvCxnSpPr>
            <a:cxnSpLocks/>
            <a:stCxn id="383" idx="2"/>
            <a:endCxn id="415" idx="0"/>
          </p:cNvCxnSpPr>
          <p:nvPr/>
        </p:nvCxnSpPr>
        <p:spPr>
          <a:xfrm rot="16200000" flipH="1">
            <a:off x="32415417" y="23253457"/>
            <a:ext cx="338590" cy="371313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5" name="Shape 248">
            <a:extLst>
              <a:ext uri="{FF2B5EF4-FFF2-40B4-BE49-F238E27FC236}">
                <a16:creationId xmlns:a16="http://schemas.microsoft.com/office/drawing/2014/main" id="{5A4B961B-3733-4129-BC73-3B4C2244B2D4}"/>
              </a:ext>
            </a:extLst>
          </p:cNvPr>
          <p:cNvCxnSpPr>
            <a:cxnSpLocks/>
            <a:stCxn id="415" idx="2"/>
            <a:endCxn id="321" idx="0"/>
          </p:cNvCxnSpPr>
          <p:nvPr/>
        </p:nvCxnSpPr>
        <p:spPr>
          <a:xfrm rot="5400000">
            <a:off x="33656123" y="25912753"/>
            <a:ext cx="338590" cy="123172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9" name="Shape 248">
            <a:extLst>
              <a:ext uri="{FF2B5EF4-FFF2-40B4-BE49-F238E27FC236}">
                <a16:creationId xmlns:a16="http://schemas.microsoft.com/office/drawing/2014/main" id="{0E49FC30-7F95-414C-BCF1-C89612144E07}"/>
              </a:ext>
            </a:extLst>
          </p:cNvPr>
          <p:cNvCxnSpPr>
            <a:cxnSpLocks/>
            <a:stCxn id="415" idx="2"/>
            <a:endCxn id="418" idx="0"/>
          </p:cNvCxnSpPr>
          <p:nvPr/>
        </p:nvCxnSpPr>
        <p:spPr>
          <a:xfrm rot="16200000" flipH="1">
            <a:off x="34896827" y="25903768"/>
            <a:ext cx="338590" cy="124968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6" name="Прямая со стрелкой 575">
            <a:extLst>
              <a:ext uri="{FF2B5EF4-FFF2-40B4-BE49-F238E27FC236}">
                <a16:creationId xmlns:a16="http://schemas.microsoft.com/office/drawing/2014/main" id="{9786A1C4-F115-4707-BEB8-7BD45F18AFA1}"/>
              </a:ext>
            </a:extLst>
          </p:cNvPr>
          <p:cNvCxnSpPr>
            <a:cxnSpLocks/>
            <a:stCxn id="321" idx="2"/>
            <a:endCxn id="406" idx="0"/>
          </p:cNvCxnSpPr>
          <p:nvPr/>
        </p:nvCxnSpPr>
        <p:spPr>
          <a:xfrm>
            <a:off x="33209557" y="27777908"/>
            <a:ext cx="0" cy="372163"/>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77" name="Shape 248">
            <a:extLst>
              <a:ext uri="{FF2B5EF4-FFF2-40B4-BE49-F238E27FC236}">
                <a16:creationId xmlns:a16="http://schemas.microsoft.com/office/drawing/2014/main" id="{753EC60F-B04B-4CC8-905A-0721667E1DD6}"/>
              </a:ext>
            </a:extLst>
          </p:cNvPr>
          <p:cNvCxnSpPr>
            <a:cxnSpLocks/>
            <a:stCxn id="373" idx="2"/>
            <a:endCxn id="387" idx="0"/>
          </p:cNvCxnSpPr>
          <p:nvPr/>
        </p:nvCxnSpPr>
        <p:spPr>
          <a:xfrm rot="5400000">
            <a:off x="23242084" y="25734886"/>
            <a:ext cx="337629" cy="7325532"/>
          </a:xfrm>
          <a:prstGeom prst="bentConnector3">
            <a:avLst>
              <a:gd name="adj1" fmla="val 50000"/>
            </a:avLst>
          </a:prstGeom>
          <a:ln w="28575">
            <a:prstDash val="dash"/>
            <a:tailEnd type="arrow"/>
          </a:ln>
        </p:spPr>
        <p:style>
          <a:lnRef idx="1">
            <a:schemeClr val="accent1"/>
          </a:lnRef>
          <a:fillRef idx="0">
            <a:schemeClr val="accent1"/>
          </a:fillRef>
          <a:effectRef idx="0">
            <a:schemeClr val="accent1"/>
          </a:effectRef>
          <a:fontRef idx="minor">
            <a:schemeClr val="tx1"/>
          </a:fontRef>
        </p:style>
      </p:cxnSp>
      <p:cxnSp>
        <p:nvCxnSpPr>
          <p:cNvPr id="578" name="Shape 248">
            <a:extLst>
              <a:ext uri="{FF2B5EF4-FFF2-40B4-BE49-F238E27FC236}">
                <a16:creationId xmlns:a16="http://schemas.microsoft.com/office/drawing/2014/main" id="{79E19F73-D641-4C7A-AA27-959AAEAD578F}"/>
              </a:ext>
            </a:extLst>
          </p:cNvPr>
          <p:cNvCxnSpPr>
            <a:cxnSpLocks/>
            <a:stCxn id="410" idx="2"/>
            <a:endCxn id="393" idx="0"/>
          </p:cNvCxnSpPr>
          <p:nvPr/>
        </p:nvCxnSpPr>
        <p:spPr>
          <a:xfrm rot="16200000" flipH="1">
            <a:off x="16263955" y="28779376"/>
            <a:ext cx="3195806" cy="1228589"/>
          </a:xfrm>
          <a:prstGeom prst="bentConnector3">
            <a:avLst>
              <a:gd name="adj1" fmla="val 708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97" name="Прямая со стрелкой 596">
            <a:extLst>
              <a:ext uri="{FF2B5EF4-FFF2-40B4-BE49-F238E27FC236}">
                <a16:creationId xmlns:a16="http://schemas.microsoft.com/office/drawing/2014/main" id="{EFF7721C-2831-4027-8613-EB301D241B42}"/>
              </a:ext>
            </a:extLst>
          </p:cNvPr>
          <p:cNvCxnSpPr>
            <a:cxnSpLocks/>
            <a:stCxn id="416" idx="2"/>
            <a:endCxn id="371" idx="0"/>
          </p:cNvCxnSpPr>
          <p:nvPr/>
        </p:nvCxnSpPr>
        <p:spPr>
          <a:xfrm flipH="1">
            <a:off x="24617792" y="27795768"/>
            <a:ext cx="3544" cy="3530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33761</TotalTime>
  <Words>7819</Words>
  <Application>Microsoft Office PowerPoint</Application>
  <PresentationFormat>Произвольный</PresentationFormat>
  <Paragraphs>175</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1904</cp:revision>
  <dcterms:created xsi:type="dcterms:W3CDTF">2018-10-23T08:09:21Z</dcterms:created>
  <dcterms:modified xsi:type="dcterms:W3CDTF">2023-04-06T20:21:10Z</dcterms:modified>
</cp:coreProperties>
</file>