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74" autoAdjust="0"/>
  </p:normalViewPr>
  <p:slideViewPr>
    <p:cSldViewPr snapToGrid="0">
      <p:cViewPr>
        <p:scale>
          <a:sx n="80" d="100"/>
          <a:sy n="80" d="100"/>
        </p:scale>
        <p:origin x="-4140" y="-37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20.02.2023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20.02.2023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Прямоугольник 191"/>
          <p:cNvSpPr/>
          <p:nvPr/>
        </p:nvSpPr>
        <p:spPr>
          <a:xfrm>
            <a:off x="8929681" y="67078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Увеличение действующей армии</a:t>
            </a:r>
            <a:endParaRPr lang="ru-RU" sz="500" dirty="0"/>
          </a:p>
        </p:txBody>
      </p:sp>
      <p:cxnSp>
        <p:nvCxnSpPr>
          <p:cNvPr id="223" name="Прямая соединительная линия 222"/>
          <p:cNvCxnSpPr>
            <a:cxnSpLocks/>
          </p:cNvCxnSpPr>
          <p:nvPr/>
        </p:nvCxnSpPr>
        <p:spPr>
          <a:xfrm flipV="1">
            <a:off x="19120081" y="3770652"/>
            <a:ext cx="497229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9" name="Прямоугольник 568"/>
          <p:cNvSpPr/>
          <p:nvPr/>
        </p:nvSpPr>
        <p:spPr>
          <a:xfrm>
            <a:off x="14228531" y="23360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160 фокусов</a:t>
            </a:r>
          </a:p>
        </p:txBody>
      </p:sp>
      <p:cxnSp>
        <p:nvCxnSpPr>
          <p:cNvPr id="592" name="Shape 248"/>
          <p:cNvCxnSpPr>
            <a:cxnSpLocks/>
            <a:stCxn id="22" idx="2"/>
            <a:endCxn id="17" idx="0"/>
          </p:cNvCxnSpPr>
          <p:nvPr/>
        </p:nvCxnSpPr>
        <p:spPr>
          <a:xfrm rot="16200000" flipH="1">
            <a:off x="6738229" y="13087716"/>
            <a:ext cx="353071" cy="11824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Прямоугольник 745">
            <a:extLst>
              <a:ext uri="{FF2B5EF4-FFF2-40B4-BE49-F238E27FC236}">
                <a16:creationId xmlns:a16="http://schemas.microsoft.com/office/drawing/2014/main" id="{5A5C35EB-BF83-444C-A337-D22BC58B37C6}"/>
              </a:ext>
            </a:extLst>
          </p:cNvPr>
          <p:cNvSpPr/>
          <p:nvPr/>
        </p:nvSpPr>
        <p:spPr>
          <a:xfrm>
            <a:off x="8929681" y="52859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стрелковый резерв</a:t>
            </a:r>
            <a:endParaRPr lang="ru-RU" sz="800" dirty="0"/>
          </a:p>
        </p:txBody>
      </p:sp>
      <p:sp>
        <p:nvSpPr>
          <p:cNvPr id="749" name="Прямоугольник 748">
            <a:extLst>
              <a:ext uri="{FF2B5EF4-FFF2-40B4-BE49-F238E27FC236}">
                <a16:creationId xmlns:a16="http://schemas.microsoft.com/office/drawing/2014/main" id="{4D6886D0-A543-4D66-A88B-993D92E2F107}"/>
              </a:ext>
            </a:extLst>
          </p:cNvPr>
          <p:cNvSpPr/>
          <p:nvPr/>
        </p:nvSpPr>
        <p:spPr>
          <a:xfrm>
            <a:off x="10176493" y="814096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Призвать коммандос</a:t>
            </a:r>
            <a:endParaRPr lang="ru-RU" sz="500" dirty="0"/>
          </a:p>
        </p:txBody>
      </p:sp>
      <p:sp>
        <p:nvSpPr>
          <p:cNvPr id="750" name="Прямоугольник 749">
            <a:extLst>
              <a:ext uri="{FF2B5EF4-FFF2-40B4-BE49-F238E27FC236}">
                <a16:creationId xmlns:a16="http://schemas.microsoft.com/office/drawing/2014/main" id="{C60663F4-93E7-48C2-A729-0CF3A6AE70E8}"/>
              </a:ext>
            </a:extLst>
          </p:cNvPr>
          <p:cNvSpPr/>
          <p:nvPr/>
        </p:nvSpPr>
        <p:spPr>
          <a:xfrm>
            <a:off x="0" y="107451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Отменить закон об обороне Южной Африки</a:t>
            </a:r>
            <a:endParaRPr lang="ru-RU" sz="800" dirty="0"/>
          </a:p>
        </p:txBody>
      </p:sp>
      <p:sp>
        <p:nvSpPr>
          <p:cNvPr id="755" name="Прямоугольник 754">
            <a:extLst>
              <a:ext uri="{FF2B5EF4-FFF2-40B4-BE49-F238E27FC236}">
                <a16:creationId xmlns:a16="http://schemas.microsoft.com/office/drawing/2014/main" id="{407FADE5-2BD4-42E7-964D-CBB0D4267168}"/>
              </a:ext>
            </a:extLst>
          </p:cNvPr>
          <p:cNvSpPr/>
          <p:nvPr/>
        </p:nvSpPr>
        <p:spPr>
          <a:xfrm>
            <a:off x="0" y="-54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наступательной стратегии</a:t>
            </a:r>
            <a:endParaRPr lang="ru-RU" sz="5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A6F6301-CA97-4EB0-A44D-E7FF27A013B5}"/>
              </a:ext>
            </a:extLst>
          </p:cNvPr>
          <p:cNvSpPr/>
          <p:nvPr/>
        </p:nvSpPr>
        <p:spPr>
          <a:xfrm>
            <a:off x="6448008" y="138554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Разносторонняя тренировка</a:t>
            </a:r>
            <a:endParaRPr lang="ru-RU" sz="5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21854E5-65A8-4BC0-9062-E1F29DFF7724}"/>
              </a:ext>
            </a:extLst>
          </p:cNvPr>
          <p:cNvSpPr/>
          <p:nvPr/>
        </p:nvSpPr>
        <p:spPr>
          <a:xfrm>
            <a:off x="8929681" y="138554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наших асов</a:t>
            </a:r>
            <a:endParaRPr lang="ru-RU" sz="5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33C32B1-7FB5-4427-AC80-41EF0E3274D9}"/>
              </a:ext>
            </a:extLst>
          </p:cNvPr>
          <p:cNvSpPr/>
          <p:nvPr/>
        </p:nvSpPr>
        <p:spPr>
          <a:xfrm>
            <a:off x="7721047" y="1242018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Мобильное депо ВВС</a:t>
            </a:r>
            <a:endParaRPr lang="ru-RU" sz="5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E8DA818-D0A4-4747-B22E-8EA433779FBF}"/>
              </a:ext>
            </a:extLst>
          </p:cNvPr>
          <p:cNvSpPr/>
          <p:nvPr/>
        </p:nvSpPr>
        <p:spPr>
          <a:xfrm>
            <a:off x="7721047" y="109982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«Железное место»</a:t>
            </a:r>
            <a:endParaRPr lang="ru-RU" sz="5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C1F0354-3AC0-4BAF-B8BB-C910E7C4A5D6}"/>
              </a:ext>
            </a:extLst>
          </p:cNvPr>
          <p:cNvSpPr/>
          <p:nvPr/>
        </p:nvSpPr>
        <p:spPr>
          <a:xfrm>
            <a:off x="5265845" y="109982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Аэропорт Порт-Элизабет(1936)</a:t>
            </a:r>
            <a:endParaRPr lang="ru-RU" sz="5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26AB241-048C-4E7B-8C47-DD836E054087}"/>
              </a:ext>
            </a:extLst>
          </p:cNvPr>
          <p:cNvSpPr/>
          <p:nvPr/>
        </p:nvSpPr>
        <p:spPr>
          <a:xfrm>
            <a:off x="5265603" y="1242238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аэропорт Порт-Элизабет (1942)</a:t>
            </a:r>
            <a:endParaRPr lang="ru-RU" sz="5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E58D11B-FF28-4315-BCA2-A769980F1758}"/>
              </a:ext>
            </a:extLst>
          </p:cNvPr>
          <p:cNvSpPr/>
          <p:nvPr/>
        </p:nvSpPr>
        <p:spPr>
          <a:xfrm>
            <a:off x="1579306" y="67078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обучения в ЮАК (1939)</a:t>
            </a:r>
            <a:endParaRPr lang="ru-RU" sz="5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5D89978-ED38-4BF1-8A1D-667372754781}"/>
              </a:ext>
            </a:extLst>
          </p:cNvPr>
          <p:cNvSpPr/>
          <p:nvPr/>
        </p:nvSpPr>
        <p:spPr>
          <a:xfrm>
            <a:off x="1582196" y="814096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армейские школы</a:t>
            </a:r>
            <a:endParaRPr lang="ru-RU" sz="5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71F1D95-8056-47E0-8042-78976D883C77}"/>
              </a:ext>
            </a:extLst>
          </p:cNvPr>
          <p:cNvSpPr/>
          <p:nvPr/>
        </p:nvSpPr>
        <p:spPr>
          <a:xfrm>
            <a:off x="4013657" y="138554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80 Аэронавигационное училище (1946)</a:t>
            </a:r>
            <a:endParaRPr lang="ru-RU" sz="5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F9C69CF-CC3F-47D0-B213-FA599973B24B}"/>
              </a:ext>
            </a:extLst>
          </p:cNvPr>
          <p:cNvSpPr/>
          <p:nvPr/>
        </p:nvSpPr>
        <p:spPr>
          <a:xfrm>
            <a:off x="8929681" y="207538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 октябре 1939 года контр-адмирал Гай Галифакс , отставной офицер Королевского флота, проживающий в Южной Африке, был назначен директором Военно-морской службы Южной Африки, позже переименованной в Силы обороны в море (SDF) в январе 1940 года </a:t>
            </a:r>
            <a:r>
              <a:rPr lang="en-US" sz="800" dirty="0"/>
              <a:t>https://en.wikipedia.org/wiki/Guy_Hallifax</a:t>
            </a:r>
            <a:endParaRPr lang="ru-RU" sz="1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D69AD52-26EA-4816-8BCF-6D9B1B889307}"/>
              </a:ext>
            </a:extLst>
          </p:cNvPr>
          <p:cNvSpPr/>
          <p:nvPr/>
        </p:nvSpPr>
        <p:spPr>
          <a:xfrm>
            <a:off x="354713" y="124240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Переоборудование китобоев и траулеров (1939)</a:t>
            </a:r>
            <a:endParaRPr lang="ru-RU" sz="5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792B2C5D-D74D-4FB3-8B78-C7BCC7046C90}"/>
              </a:ext>
            </a:extLst>
          </p:cNvPr>
          <p:cNvSpPr/>
          <p:nvPr/>
        </p:nvSpPr>
        <p:spPr>
          <a:xfrm>
            <a:off x="1579306" y="1099259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Промышленная программа флота (1939)</a:t>
            </a:r>
            <a:endParaRPr lang="ru-RU" sz="5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EE84AD7-C133-4B21-8162-048600DC6053}"/>
              </a:ext>
            </a:extLst>
          </p:cNvPr>
          <p:cNvSpPr/>
          <p:nvPr/>
        </p:nvSpPr>
        <p:spPr>
          <a:xfrm>
            <a:off x="1579306" y="138554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военно-морские ведомства (1942)</a:t>
            </a:r>
            <a:endParaRPr lang="ru-RU" sz="50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AE0D071-9F16-46A2-A3C7-D4043769D316}"/>
              </a:ext>
            </a:extLst>
          </p:cNvPr>
          <p:cNvSpPr/>
          <p:nvPr/>
        </p:nvSpPr>
        <p:spPr>
          <a:xfrm>
            <a:off x="2810158" y="1242566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базы в </a:t>
            </a:r>
            <a:r>
              <a:rPr lang="ru-RU" sz="1400" dirty="0" err="1"/>
              <a:t>Саймонстауне</a:t>
            </a:r>
            <a:r>
              <a:rPr lang="ru-RU" sz="1400" dirty="0"/>
              <a:t> (ваниль)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FA86464-4A7A-4479-B421-35E994E3C985}"/>
              </a:ext>
            </a:extLst>
          </p:cNvPr>
          <p:cNvSpPr/>
          <p:nvPr/>
        </p:nvSpPr>
        <p:spPr>
          <a:xfrm>
            <a:off x="9268536" y="3189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Армия на старте в 5к</a:t>
            </a:r>
            <a:endParaRPr lang="ru-RU" sz="5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DE14A81-2776-4187-BF76-C4A0AB64650B}"/>
              </a:ext>
            </a:extLst>
          </p:cNvPr>
          <p:cNvSpPr/>
          <p:nvPr/>
        </p:nvSpPr>
        <p:spPr>
          <a:xfrm>
            <a:off x="7721048" y="814096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Туземный военный корпус</a:t>
            </a:r>
            <a:endParaRPr lang="ru-RU" sz="5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BD8229D-379D-4D52-BB0C-76E0E81CD826}"/>
              </a:ext>
            </a:extLst>
          </p:cNvPr>
          <p:cNvSpPr/>
          <p:nvPr/>
        </p:nvSpPr>
        <p:spPr>
          <a:xfrm>
            <a:off x="5299277" y="4995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В начале 1940 года NEAS установил уровень набора в 8000 чернокожих солдат, но к 1941 году требования резко изменились, и NEAS рассчитывал на уровень 60 000 человек. [1] : 26 Вербовка закончилась в 1943 году, когда союзники одержали верх над силами Оси в Северной Африке, и потребность в этих типах войск уменьшилась. [1] : 26 Цифры различаются по окончательным уровням: 77 239 по оценке UDF и другие как высокие 80 479, которые могут включать новобранцев, которые были отклонены. [4] : 77 Цифры показывают, что самый высокий набор пришелся из Трансвааля: 52 037 человек, в основном из-за засухи в Северном Трансваале, 9 555 человек из Капской провинции, 7 366 человек из </a:t>
            </a:r>
            <a:r>
              <a:rPr lang="ru-RU" sz="200" dirty="0" err="1"/>
              <a:t>Натала</a:t>
            </a:r>
            <a:r>
              <a:rPr lang="ru-RU" sz="200" dirty="0"/>
              <a:t>, 4 522 человека из Оранжевого Свободного государства и 7 000 человек из Юго-Западной Африки. [4] : 77 Тридцать процентов новобранцев прибыли из городских районов Южной Африки, а остальные семьдесят процентов прибыли из сельской местности. [1] : 44Первоначальный набор осуществлялся с помощью плакатов и фильмов. Плакаты с вербовкой часто размещались в общественных местах, часто посещаемых чернокожими мужчинами. [1] : 27 Использовались также пропагандистские вербовочные фильмы, на которых были показаны новобранцы, проходящие обучение, с использованием передвижных </a:t>
            </a:r>
            <a:r>
              <a:rPr lang="ru-RU" sz="200" dirty="0" err="1"/>
              <a:t>кинофургонов</a:t>
            </a:r>
            <a:r>
              <a:rPr lang="ru-RU" sz="200" dirty="0"/>
              <a:t>, которые демонстрировали фильмы в черных районах страны. [1] : 27 Были предприняты попытки использовать уполномоченных по рождению для вербовки чернокожих, но они были скорее препятствием для процесса, поскольку большинство чернокожих с самого начала не доверяли им. [1] : 27. Частные компании пытались способствовать найму своих чернокожих сотрудников, но это не одобрялось белыми владельцами. [1] : 27Другой метод заключался в том, чтобы обратиться к чернокожим вождям в сельской местности и с помощью денежных поощрений заставить их приказать некоторым из своих людей подписать документы о вербовке. [1] : 29 Этот метод был открыт для злоупотреблений со стороны вождей при выборе того, кто должен идти, а также для мошеннических практик получения государственных денег с последующим отказом в предоставлении рекрутов. [1] : 31Были также вопросы, касающиеся восприятия войны и ожиданий их роли в Военном корпусе туземцев. Большинство сельских чернокожих мало понимали, что такое война в Европе, и некоторые потенциальные новобранцы ожидали, что их обучение будет включать изучение новой профессии, исключенной из законов о расовой занятости внутри страны. [1] : 38Низкая заработная плата также мешала найму. Как и в гражданской жизни, ставки заработной платы были основаны на расе, при этом чернокожие находились в самом низу шкалы, при этом базовая заработная плата в корпусе устанавливалась на уровне 1 шиллинга 6 пенсов в день для неженатых военнослужащих и тех, у кого есть иждивенцы, 2 шиллинга 3 пенса в отличие от основных белых солдат, которые платили по 5 шиллингов в день. [1] : 40 Высшим званием, которое могли получить черные войска, был сержант. [1] : 44 Другим препятствием был отказ низших белых чинов подчиняться приказам черного солдата более высокого ранга. [1] : 45 Это можно было бы преодолеть только в том случае, если бы белый офицер дал разрешение черному солдату. [1] : 38</a:t>
            </a:r>
            <a:endParaRPr lang="ru-RU" sz="1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5577797A-63B1-4A4D-BF5F-CE7415CAF008}"/>
              </a:ext>
            </a:extLst>
          </p:cNvPr>
          <p:cNvSpPr/>
          <p:nvPr/>
        </p:nvSpPr>
        <p:spPr>
          <a:xfrm>
            <a:off x="1579306" y="52859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региональных командований (1939)</a:t>
            </a:r>
            <a:endParaRPr lang="ru-RU" sz="5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EC51DEA3-FD70-4670-A431-295D6B333808}"/>
              </a:ext>
            </a:extLst>
          </p:cNvPr>
          <p:cNvSpPr/>
          <p:nvPr/>
        </p:nvSpPr>
        <p:spPr>
          <a:xfrm>
            <a:off x="19795604" y="458592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Молодежная лига Африканского национального конгресса </a:t>
            </a:r>
            <a:r>
              <a:rPr lang="ru-RU" sz="500" dirty="0"/>
              <a:t>(Молодежная лига Африканского национального конгресса ( АНКИЛ ) является молодежным крылом Африканского национального конгресса (АНК). Как указано в ее уставе, Молодежная лига АНК возглавляется Национальным исполнительным комитетом (НИК) и Национальным рабочим комитетом (НРК).)</a:t>
            </a:r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EA2CA77D-FB8E-4EA3-BD84-AEE2E9318B52}"/>
              </a:ext>
            </a:extLst>
          </p:cNvPr>
          <p:cNvSpPr/>
          <p:nvPr/>
        </p:nvSpPr>
        <p:spPr>
          <a:xfrm>
            <a:off x="5265603" y="52859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выпуск боеприпасов на </a:t>
            </a:r>
            <a:r>
              <a:rPr lang="en-US" sz="1400" dirty="0"/>
              <a:t>Magazine Hill</a:t>
            </a:r>
            <a:r>
              <a:rPr lang="ru-RU" sz="1400" dirty="0"/>
              <a:t> (1938)</a:t>
            </a:r>
            <a:endParaRPr lang="ru-RU" sz="5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D556DD8-C967-42C9-9A2B-4B9E2DB3097F}"/>
              </a:ext>
            </a:extLst>
          </p:cNvPr>
          <p:cNvSpPr/>
          <p:nvPr/>
        </p:nvSpPr>
        <p:spPr>
          <a:xfrm>
            <a:off x="3951434" y="81320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заводы для танковой техники (1942)</a:t>
            </a:r>
            <a:endParaRPr lang="ru-RU" sz="5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45E2E65-98B9-4262-8BA0-E3EE832689F7}"/>
              </a:ext>
            </a:extLst>
          </p:cNvPr>
          <p:cNvSpPr/>
          <p:nvPr/>
        </p:nvSpPr>
        <p:spPr>
          <a:xfrm>
            <a:off x="2810158" y="95740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бронетехники (ваниль)</a:t>
            </a:r>
            <a:r>
              <a:rPr lang="ru-RU" sz="800" dirty="0"/>
              <a:t> (1942)</a:t>
            </a:r>
            <a:endParaRPr lang="ru-RU" sz="500" dirty="0"/>
          </a:p>
        </p:txBody>
      </p:sp>
      <p:cxnSp>
        <p:nvCxnSpPr>
          <p:cNvPr id="49" name="Shape 248">
            <a:extLst>
              <a:ext uri="{FF2B5EF4-FFF2-40B4-BE49-F238E27FC236}">
                <a16:creationId xmlns:a16="http://schemas.microsoft.com/office/drawing/2014/main" id="{BD5D228F-210F-458B-89AE-DDE88B49461D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rot="5400000">
            <a:off x="4783406" y="6591910"/>
            <a:ext cx="1766145" cy="1314169"/>
          </a:xfrm>
          <a:prstGeom prst="bentConnector3">
            <a:avLst>
              <a:gd name="adj1" fmla="val 847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6EE00FE-646D-4C1F-A9C8-51C2B2622237}"/>
              </a:ext>
            </a:extLst>
          </p:cNvPr>
          <p:cNvSpPr/>
          <p:nvPr/>
        </p:nvSpPr>
        <p:spPr>
          <a:xfrm>
            <a:off x="5265603" y="67078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Улучшить патрон .303 (ваниль)</a:t>
            </a:r>
            <a:endParaRPr lang="ru-RU" sz="500" dirty="0"/>
          </a:p>
        </p:txBody>
      </p:sp>
      <p:cxnSp>
        <p:nvCxnSpPr>
          <p:cNvPr id="55" name="Shape 248">
            <a:extLst>
              <a:ext uri="{FF2B5EF4-FFF2-40B4-BE49-F238E27FC236}">
                <a16:creationId xmlns:a16="http://schemas.microsoft.com/office/drawing/2014/main" id="{E7E90FE1-73EE-4AA8-B507-2A9427ABD363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rot="5400000">
            <a:off x="6152577" y="6536907"/>
            <a:ext cx="3419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BEA30B09-C375-448F-862A-864DB922DE93}"/>
              </a:ext>
            </a:extLst>
          </p:cNvPr>
          <p:cNvSpPr/>
          <p:nvPr/>
        </p:nvSpPr>
        <p:spPr>
          <a:xfrm>
            <a:off x="5265603" y="95740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Фабрика </a:t>
            </a:r>
            <a:r>
              <a:rPr lang="ru-RU" sz="1400" dirty="0" err="1"/>
              <a:t>Ленц</a:t>
            </a:r>
            <a:r>
              <a:rPr lang="ru-RU" sz="1400" dirty="0"/>
              <a:t> </a:t>
            </a:r>
            <a:r>
              <a:rPr lang="ru-RU" sz="1400" dirty="0" err="1"/>
              <a:t>Бобм</a:t>
            </a:r>
            <a:r>
              <a:rPr lang="ru-RU" sz="1400" dirty="0"/>
              <a:t> (дорога)</a:t>
            </a:r>
            <a:endParaRPr lang="ru-RU" sz="50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CCA94CF1-3EF1-4DC8-8583-E856FE0E7B60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>
          <a:xfrm>
            <a:off x="6323562" y="7787892"/>
            <a:ext cx="0" cy="17861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E4E35A0E-E65F-407D-AB83-AA088EBABEBC}"/>
              </a:ext>
            </a:extLst>
          </p:cNvPr>
          <p:cNvCxnSpPr>
            <a:cxnSpLocks/>
            <a:stCxn id="746" idx="2"/>
            <a:endCxn id="192" idx="0"/>
          </p:cNvCxnSpPr>
          <p:nvPr/>
        </p:nvCxnSpPr>
        <p:spPr>
          <a:xfrm>
            <a:off x="9987640" y="6365922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248">
            <a:extLst>
              <a:ext uri="{FF2B5EF4-FFF2-40B4-BE49-F238E27FC236}">
                <a16:creationId xmlns:a16="http://schemas.microsoft.com/office/drawing/2014/main" id="{5D4BE53E-DF5C-4E66-B1E7-1885D3B286F1}"/>
              </a:ext>
            </a:extLst>
          </p:cNvPr>
          <p:cNvCxnSpPr>
            <a:cxnSpLocks/>
            <a:stCxn id="192" idx="2"/>
            <a:endCxn id="36" idx="0"/>
          </p:cNvCxnSpPr>
          <p:nvPr/>
        </p:nvCxnSpPr>
        <p:spPr>
          <a:xfrm rot="5400000">
            <a:off x="9206789" y="7360111"/>
            <a:ext cx="353070" cy="12086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248">
            <a:extLst>
              <a:ext uri="{FF2B5EF4-FFF2-40B4-BE49-F238E27FC236}">
                <a16:creationId xmlns:a16="http://schemas.microsoft.com/office/drawing/2014/main" id="{55A42631-74CA-4086-8355-0D18574FCB06}"/>
              </a:ext>
            </a:extLst>
          </p:cNvPr>
          <p:cNvCxnSpPr>
            <a:cxnSpLocks/>
            <a:stCxn id="192" idx="2"/>
            <a:endCxn id="749" idx="0"/>
          </p:cNvCxnSpPr>
          <p:nvPr/>
        </p:nvCxnSpPr>
        <p:spPr>
          <a:xfrm rot="16200000" flipH="1">
            <a:off x="10434511" y="7341021"/>
            <a:ext cx="353070" cy="12468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28846087-0D11-4C41-98D5-FF64F01C8EED}"/>
              </a:ext>
            </a:extLst>
          </p:cNvPr>
          <p:cNvSpPr/>
          <p:nvPr/>
        </p:nvSpPr>
        <p:spPr>
          <a:xfrm>
            <a:off x="7721047" y="95629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Служба тылового обеспечения </a:t>
            </a:r>
            <a:r>
              <a:rPr lang="en-US" sz="1400" dirty="0"/>
              <a:t>Q</a:t>
            </a:r>
            <a:endParaRPr lang="ru-RU" sz="500" dirty="0"/>
          </a:p>
        </p:txBody>
      </p: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6BD4381-1AF6-47C0-9685-3C3F816BB149}"/>
              </a:ext>
            </a:extLst>
          </p:cNvPr>
          <p:cNvCxnSpPr>
            <a:cxnSpLocks/>
            <a:stCxn id="36" idx="2"/>
            <a:endCxn id="73" idx="0"/>
          </p:cNvCxnSpPr>
          <p:nvPr/>
        </p:nvCxnSpPr>
        <p:spPr>
          <a:xfrm flipH="1">
            <a:off x="8779006" y="9220962"/>
            <a:ext cx="1" cy="3419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25EF6ECF-6406-4EAA-9FFF-5F8B11AAFEEA}"/>
              </a:ext>
            </a:extLst>
          </p:cNvPr>
          <p:cNvSpPr/>
          <p:nvPr/>
        </p:nvSpPr>
        <p:spPr>
          <a:xfrm>
            <a:off x="10174791" y="95740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в джунглях и пустыни</a:t>
            </a:r>
            <a:endParaRPr lang="ru-RU" sz="500" dirty="0"/>
          </a:p>
        </p:txBody>
      </p: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6E9786A6-51F2-4C7F-A2C6-9E3184A50EA9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8779006" y="12078208"/>
            <a:ext cx="0" cy="341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4803635F-708D-4CBC-A897-0D61B6AA5CE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6323562" y="12078208"/>
            <a:ext cx="242" cy="344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>
            <a:extLst>
              <a:ext uri="{FF2B5EF4-FFF2-40B4-BE49-F238E27FC236}">
                <a16:creationId xmlns:a16="http://schemas.microsoft.com/office/drawing/2014/main" id="{700C8A12-2D4F-49EA-86E1-78C48BA648F3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rot="5400000">
            <a:off x="1849254" y="11636014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>
            <a:extLst>
              <a:ext uri="{FF2B5EF4-FFF2-40B4-BE49-F238E27FC236}">
                <a16:creationId xmlns:a16="http://schemas.microsoft.com/office/drawing/2014/main" id="{59BFC179-4040-42B9-B9FD-CEBEB4F660EA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rot="16200000" flipH="1">
            <a:off x="3076157" y="11633703"/>
            <a:ext cx="353069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>
            <a:extLst>
              <a:ext uri="{FF2B5EF4-FFF2-40B4-BE49-F238E27FC236}">
                <a16:creationId xmlns:a16="http://schemas.microsoft.com/office/drawing/2014/main" id="{62AA7CF6-F06B-4A00-B8C6-DA4C8C11283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16200000" flipH="1">
            <a:off x="1849253" y="13067443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248">
            <a:extLst>
              <a:ext uri="{FF2B5EF4-FFF2-40B4-BE49-F238E27FC236}">
                <a16:creationId xmlns:a16="http://schemas.microsoft.com/office/drawing/2014/main" id="{1E71622C-0B52-40C2-B2A7-7C300CBE6EA7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rot="5400000">
            <a:off x="3077796" y="13065133"/>
            <a:ext cx="349791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hape 248">
            <a:extLst>
              <a:ext uri="{FF2B5EF4-FFF2-40B4-BE49-F238E27FC236}">
                <a16:creationId xmlns:a16="http://schemas.microsoft.com/office/drawing/2014/main" id="{678CE35A-0F37-49CD-B54A-CAFFF9D4A1F6}"/>
              </a:ext>
            </a:extLst>
          </p:cNvPr>
          <p:cNvCxnSpPr>
            <a:cxnSpLocks/>
            <a:stCxn id="31" idx="2"/>
            <a:endCxn id="25" idx="0"/>
          </p:cNvCxnSpPr>
          <p:nvPr/>
        </p:nvCxnSpPr>
        <p:spPr>
          <a:xfrm rot="16200000" flipH="1">
            <a:off x="4294971" y="13078809"/>
            <a:ext cx="349791" cy="12034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hape 248">
            <a:extLst>
              <a:ext uri="{FF2B5EF4-FFF2-40B4-BE49-F238E27FC236}">
                <a16:creationId xmlns:a16="http://schemas.microsoft.com/office/drawing/2014/main" id="{E6261722-3108-462A-B217-3F7FD3B0DDFB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rot="5400000">
            <a:off x="5521054" y="13052946"/>
            <a:ext cx="353071" cy="12519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248">
            <a:extLst>
              <a:ext uri="{FF2B5EF4-FFF2-40B4-BE49-F238E27FC236}">
                <a16:creationId xmlns:a16="http://schemas.microsoft.com/office/drawing/2014/main" id="{FD5E7D5A-F053-4AE5-BA18-1275C8A6FF31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 rot="16200000" flipH="1">
            <a:off x="9205686" y="13073500"/>
            <a:ext cx="355275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248">
            <a:extLst>
              <a:ext uri="{FF2B5EF4-FFF2-40B4-BE49-F238E27FC236}">
                <a16:creationId xmlns:a16="http://schemas.microsoft.com/office/drawing/2014/main" id="{FE9E9FAE-0CA2-4071-8287-52722FDADD22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rot="5400000">
            <a:off x="7964850" y="13041298"/>
            <a:ext cx="355275" cy="12730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AF761871-6C13-4546-83B1-02B3391D9F15}"/>
              </a:ext>
            </a:extLst>
          </p:cNvPr>
          <p:cNvSpPr/>
          <p:nvPr/>
        </p:nvSpPr>
        <p:spPr>
          <a:xfrm>
            <a:off x="2810158" y="152852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Дурбан (1946)</a:t>
            </a:r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D2CDA8C3-CF75-4C72-93E9-E8DBACEC6530}"/>
              </a:ext>
            </a:extLst>
          </p:cNvPr>
          <p:cNvSpPr/>
          <p:nvPr/>
        </p:nvSpPr>
        <p:spPr>
          <a:xfrm>
            <a:off x="350856" y="152852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Силы морской обороны (ваниль, но против конвоев, 1940)</a:t>
            </a:r>
            <a:endParaRPr lang="ru-RU" sz="500" dirty="0"/>
          </a:p>
        </p:txBody>
      </p: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F58F84DE-E9C4-4BD7-8748-A78C2F6FD8BF}"/>
              </a:ext>
            </a:extLst>
          </p:cNvPr>
          <p:cNvCxnSpPr>
            <a:cxnSpLocks/>
            <a:stCxn id="28" idx="2"/>
            <a:endCxn id="111" idx="0"/>
          </p:cNvCxnSpPr>
          <p:nvPr/>
        </p:nvCxnSpPr>
        <p:spPr>
          <a:xfrm flipH="1">
            <a:off x="1408815" y="13504025"/>
            <a:ext cx="3857" cy="17812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B1276E7E-09F3-4F48-83F0-61AD6A00A2DC}"/>
              </a:ext>
            </a:extLst>
          </p:cNvPr>
          <p:cNvCxnSpPr>
            <a:cxnSpLocks/>
            <a:stCxn id="31" idx="2"/>
            <a:endCxn id="110" idx="0"/>
          </p:cNvCxnSpPr>
          <p:nvPr/>
        </p:nvCxnSpPr>
        <p:spPr>
          <a:xfrm>
            <a:off x="3868117" y="13505664"/>
            <a:ext cx="0" cy="17795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Прямоугольник 117">
            <a:extLst>
              <a:ext uri="{FF2B5EF4-FFF2-40B4-BE49-F238E27FC236}">
                <a16:creationId xmlns:a16="http://schemas.microsoft.com/office/drawing/2014/main" id="{B9B0CFE7-80AC-4244-B88C-C62FC2E3D2AD}"/>
              </a:ext>
            </a:extLst>
          </p:cNvPr>
          <p:cNvSpPr/>
          <p:nvPr/>
        </p:nvSpPr>
        <p:spPr>
          <a:xfrm>
            <a:off x="7721047" y="152894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Довести «кэб-</a:t>
            </a:r>
            <a:r>
              <a:rPr lang="ru-RU" sz="1400" dirty="0" err="1"/>
              <a:t>рэнк</a:t>
            </a:r>
            <a:r>
              <a:rPr lang="ru-RU" sz="1400" dirty="0"/>
              <a:t>» до совершенства(ваниль)</a:t>
            </a:r>
            <a:endParaRPr lang="ru-RU" sz="500" dirty="0"/>
          </a:p>
        </p:txBody>
      </p: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AFFC3425-EE6E-4A23-8273-1B43F1F5FFD8}"/>
              </a:ext>
            </a:extLst>
          </p:cNvPr>
          <p:cNvCxnSpPr>
            <a:cxnSpLocks/>
            <a:stCxn id="749" idx="2"/>
            <a:endCxn id="77" idx="0"/>
          </p:cNvCxnSpPr>
          <p:nvPr/>
        </p:nvCxnSpPr>
        <p:spPr>
          <a:xfrm flipH="1">
            <a:off x="11232750" y="9220962"/>
            <a:ext cx="1702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hape 248">
            <a:extLst>
              <a:ext uri="{FF2B5EF4-FFF2-40B4-BE49-F238E27FC236}">
                <a16:creationId xmlns:a16="http://schemas.microsoft.com/office/drawing/2014/main" id="{1281530A-C1F3-48DD-BF88-2B748908877C}"/>
              </a:ext>
            </a:extLst>
          </p:cNvPr>
          <p:cNvCxnSpPr>
            <a:cxnSpLocks/>
            <a:stCxn id="17" idx="2"/>
            <a:endCxn id="118" idx="0"/>
          </p:cNvCxnSpPr>
          <p:nvPr/>
        </p:nvCxnSpPr>
        <p:spPr>
          <a:xfrm rot="16200000" flipH="1">
            <a:off x="7965480" y="14475941"/>
            <a:ext cx="354012" cy="1273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hape 248">
            <a:extLst>
              <a:ext uri="{FF2B5EF4-FFF2-40B4-BE49-F238E27FC236}">
                <a16:creationId xmlns:a16="http://schemas.microsoft.com/office/drawing/2014/main" id="{5BC99ECC-6DFA-4AF9-A537-86299940BCE8}"/>
              </a:ext>
            </a:extLst>
          </p:cNvPr>
          <p:cNvCxnSpPr>
            <a:cxnSpLocks/>
            <a:stCxn id="18" idx="2"/>
            <a:endCxn id="118" idx="0"/>
          </p:cNvCxnSpPr>
          <p:nvPr/>
        </p:nvCxnSpPr>
        <p:spPr>
          <a:xfrm rot="5400000">
            <a:off x="9206317" y="14508144"/>
            <a:ext cx="354012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D611DF3-BAD3-4686-8234-9390823E265F}"/>
              </a:ext>
            </a:extLst>
          </p:cNvPr>
          <p:cNvCxnSpPr>
            <a:cxnSpLocks/>
            <a:stCxn id="38" idx="2"/>
            <a:endCxn id="23" idx="0"/>
          </p:cNvCxnSpPr>
          <p:nvPr/>
        </p:nvCxnSpPr>
        <p:spPr>
          <a:xfrm>
            <a:off x="2637265" y="6365922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248">
            <a:extLst>
              <a:ext uri="{FF2B5EF4-FFF2-40B4-BE49-F238E27FC236}">
                <a16:creationId xmlns:a16="http://schemas.microsoft.com/office/drawing/2014/main" id="{09A8D863-1F84-47A3-B5DC-A2A2F04B9107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4257773" y="8822411"/>
            <a:ext cx="361965" cy="11412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AE319B6-0D5D-4CAD-8389-B4F846942362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2637265" y="7787892"/>
            <a:ext cx="2890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D5C4CE5D-E228-4302-A40B-45607257F566}"/>
              </a:ext>
            </a:extLst>
          </p:cNvPr>
          <p:cNvSpPr/>
          <p:nvPr/>
        </p:nvSpPr>
        <p:spPr>
          <a:xfrm>
            <a:off x="22315309" y="4383257"/>
            <a:ext cx="2115918" cy="108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C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 неевропейских профсоюзов </a:t>
            </a:r>
            <a:r>
              <a:rPr lang="ru-RU" sz="500" dirty="0"/>
              <a:t>(Совет неевропейских профсоюзов (CNETU) был национальной федерацией профсоюзов , объединяющей профсоюзы, представляющие чернокожих рабочих в Южной Африке. Федерация была создана в ноябре 1941 года в результате слияния Координационного комитета неевропейских профсоюзов и недавно созданного Объединенного комитета африканских профсоюзов, связанного с Максом Гордоном .)</a:t>
            </a:r>
            <a:endParaRPr lang="ru-RU" sz="800" dirty="0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9814D52B-042A-4826-B9FB-5E23E9DC90C4}"/>
              </a:ext>
            </a:extLst>
          </p:cNvPr>
          <p:cNvSpPr/>
          <p:nvPr/>
        </p:nvSpPr>
        <p:spPr>
          <a:xfrm>
            <a:off x="22565474" y="643049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Власть большинства </a:t>
            </a:r>
            <a:r>
              <a:rPr lang="ru-RU" sz="800" dirty="0"/>
              <a:t>(</a:t>
            </a:r>
            <a:r>
              <a:rPr lang="ru-RU" sz="800" dirty="0" err="1"/>
              <a:t>Котане</a:t>
            </a:r>
            <a:r>
              <a:rPr lang="ru-RU" sz="800" dirty="0"/>
              <a:t> был уважаемым участником борьбы за власть большинства в Южной Африке даже среди некоммунистических лидеров. Уолтер </a:t>
            </a:r>
            <a:r>
              <a:rPr lang="ru-RU" sz="800" dirty="0" err="1"/>
              <a:t>Сисулу</a:t>
            </a:r>
            <a:r>
              <a:rPr lang="ru-RU" sz="800" dirty="0"/>
              <a:t> назвал его «гигантом борьбы» из-за его логического и недогматического подхода.)</a:t>
            </a:r>
          </a:p>
        </p:txBody>
      </p:sp>
      <p:sp>
        <p:nvSpPr>
          <p:cNvPr id="68" name="Прямоугольник 67">
            <a:extLst>
              <a:ext uri="{FF2B5EF4-FFF2-40B4-BE49-F238E27FC236}">
                <a16:creationId xmlns:a16="http://schemas.microsoft.com/office/drawing/2014/main" id="{A67F4286-6233-429D-8ADF-4E6DFFA36893}"/>
              </a:ext>
            </a:extLst>
          </p:cNvPr>
          <p:cNvSpPr/>
          <p:nvPr/>
        </p:nvSpPr>
        <p:spPr>
          <a:xfrm>
            <a:off x="12593759" y="42664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Albert Luthuli</a:t>
            </a:r>
            <a:r>
              <a:rPr lang="ru-RU" sz="1400" dirty="0"/>
              <a:t> – министр образования у чёрных</a:t>
            </a:r>
            <a:endParaRPr lang="ru-RU" sz="500" dirty="0"/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D1E21AE8-FED8-415A-84BE-CECD9BE7D909}"/>
              </a:ext>
            </a:extLst>
          </p:cNvPr>
          <p:cNvSpPr/>
          <p:nvPr/>
        </p:nvSpPr>
        <p:spPr>
          <a:xfrm>
            <a:off x="24650944" y="438325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Хартия Свободы (</a:t>
            </a:r>
            <a:r>
              <a:rPr lang="en-US" sz="1400" dirty="0"/>
              <a:t>https://en.m.wikipedia.org/wiki/Freedom_Charter</a:t>
            </a:r>
            <a:r>
              <a:rPr lang="ru-RU" sz="1400" dirty="0"/>
              <a:t>)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31279</TotalTime>
  <Words>946</Words>
  <Application>Microsoft Office PowerPoint</Application>
  <PresentationFormat>Произвольный</PresentationFormat>
  <Paragraphs>40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1792</cp:revision>
  <dcterms:created xsi:type="dcterms:W3CDTF">2018-10-23T08:09:21Z</dcterms:created>
  <dcterms:modified xsi:type="dcterms:W3CDTF">2023-02-20T09:08:36Z</dcterms:modified>
</cp:coreProperties>
</file>