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E878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74" autoAdjust="0"/>
  </p:normalViewPr>
  <p:slideViewPr>
    <p:cSldViewPr snapToGrid="0">
      <p:cViewPr>
        <p:scale>
          <a:sx n="60" d="100"/>
          <a:sy n="60" d="100"/>
        </p:scale>
        <p:origin x="-8412" y="-151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29.08.2023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Прямоугольник 125"/>
          <p:cNvSpPr/>
          <p:nvPr/>
        </p:nvSpPr>
        <p:spPr>
          <a:xfrm>
            <a:off x="13791649" y="494081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Революционная социалистическая партия</a:t>
            </a:r>
          </a:p>
        </p:txBody>
      </p:sp>
      <p:cxnSp>
        <p:nvCxnSpPr>
          <p:cNvPr id="157" name="Прямая соединительная линия 156"/>
          <p:cNvCxnSpPr>
            <a:cxnSpLocks/>
            <a:stCxn id="204" idx="1"/>
            <a:endCxn id="149" idx="3"/>
          </p:cNvCxnSpPr>
          <p:nvPr/>
        </p:nvCxnSpPr>
        <p:spPr>
          <a:xfrm flipH="1">
            <a:off x="18366107" y="11347507"/>
            <a:ext cx="38074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3544899-0EE6-4BB7-B778-205C69B53277}"/>
              </a:ext>
            </a:extLst>
          </p:cNvPr>
          <p:cNvSpPr/>
          <p:nvPr/>
        </p:nvSpPr>
        <p:spPr>
          <a:xfrm>
            <a:off x="11412495" y="644864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Борьба с безработицей</a:t>
            </a:r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E1D56071-D672-4436-9189-8D4BC6086459}"/>
              </a:ext>
            </a:extLst>
          </p:cNvPr>
          <p:cNvSpPr/>
          <p:nvPr/>
        </p:nvSpPr>
        <p:spPr>
          <a:xfrm>
            <a:off x="18746853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Интернациональный антивоенный фронт</a:t>
            </a:r>
          </a:p>
        </p:txBody>
      </p:sp>
      <p:sp>
        <p:nvSpPr>
          <p:cNvPr id="318" name="Прямоугольник 317">
            <a:extLst>
              <a:ext uri="{FF2B5EF4-FFF2-40B4-BE49-F238E27FC236}">
                <a16:creationId xmlns:a16="http://schemas.microsoft.com/office/drawing/2014/main" id="{1EFE5386-8F48-4331-B975-9356E5E55F01}"/>
              </a:ext>
            </a:extLst>
          </p:cNvPr>
          <p:cNvSpPr/>
          <p:nvPr/>
        </p:nvSpPr>
        <p:spPr>
          <a:xfrm>
            <a:off x="16250190" y="929087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Пролетарская</a:t>
            </a:r>
            <a:r>
              <a:rPr lang="ru-RU" sz="700" dirty="0"/>
              <a:t> </a:t>
            </a:r>
            <a:r>
              <a:rPr lang="ru-RU" sz="1400" dirty="0"/>
              <a:t>мировая революция</a:t>
            </a:r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93C62C15-B0D7-4FF5-8AC8-0D49F8D19AE5}"/>
              </a:ext>
            </a:extLst>
          </p:cNvPr>
          <p:cNvSpPr/>
          <p:nvPr/>
        </p:nvSpPr>
        <p:spPr>
          <a:xfrm>
            <a:off x="16251086" y="6410676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закон о борьбе с забастовками</a:t>
            </a:r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8D01AC0B-ADDB-4504-98C9-19828B188B48}"/>
              </a:ext>
            </a:extLst>
          </p:cNvPr>
          <p:cNvSpPr/>
          <p:nvPr/>
        </p:nvSpPr>
        <p:spPr>
          <a:xfrm>
            <a:off x="13770379" y="930016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рабочих советов</a:t>
            </a:r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04D70944-041B-435E-B04F-5BA316C5F5A6}"/>
              </a:ext>
            </a:extLst>
          </p:cNvPr>
          <p:cNvSpPr/>
          <p:nvPr/>
        </p:nvSpPr>
        <p:spPr>
          <a:xfrm>
            <a:off x="18730000" y="929087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армии системой рабочей милиции</a:t>
            </a:r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84D94725-5A52-4F85-BD08-096154350000}"/>
              </a:ext>
            </a:extLst>
          </p:cNvPr>
          <p:cNvSpPr/>
          <p:nvPr/>
        </p:nvSpPr>
        <p:spPr>
          <a:xfrm>
            <a:off x="11412495" y="929888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условия труда</a:t>
            </a:r>
          </a:p>
        </p:txBody>
      </p:sp>
      <p:sp>
        <p:nvSpPr>
          <p:cNvPr id="146" name="Прямоугольник 145">
            <a:extLst>
              <a:ext uri="{FF2B5EF4-FFF2-40B4-BE49-F238E27FC236}">
                <a16:creationId xmlns:a16="http://schemas.microsoft.com/office/drawing/2014/main" id="{C5289642-8620-4E45-AD1F-76E35F95EC48}"/>
              </a:ext>
            </a:extLst>
          </p:cNvPr>
          <p:cNvSpPr/>
          <p:nvPr/>
        </p:nvSpPr>
        <p:spPr>
          <a:xfrm>
            <a:off x="8952306" y="6441823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Минимальная заработная плата</a:t>
            </a:r>
          </a:p>
        </p:txBody>
      </p:sp>
      <p:sp>
        <p:nvSpPr>
          <p:cNvPr id="147" name="Прямоугольник 146">
            <a:extLst>
              <a:ext uri="{FF2B5EF4-FFF2-40B4-BE49-F238E27FC236}">
                <a16:creationId xmlns:a16="http://schemas.microsoft.com/office/drawing/2014/main" id="{8F3703E0-B68B-4964-A99B-9C3A4EA59680}"/>
              </a:ext>
            </a:extLst>
          </p:cNvPr>
          <p:cNvSpPr/>
          <p:nvPr/>
        </p:nvSpPr>
        <p:spPr>
          <a:xfrm>
            <a:off x="8760682" y="10815520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Понижение пенсионного возраста</a:t>
            </a:r>
          </a:p>
        </p:txBody>
      </p:sp>
      <p:sp>
        <p:nvSpPr>
          <p:cNvPr id="149" name="Прямоугольник 148">
            <a:extLst>
              <a:ext uri="{FF2B5EF4-FFF2-40B4-BE49-F238E27FC236}">
                <a16:creationId xmlns:a16="http://schemas.microsoft.com/office/drawing/2014/main" id="{40A430D9-D46E-4862-824C-EC3401744507}"/>
              </a:ext>
            </a:extLst>
          </p:cNvPr>
          <p:cNvSpPr/>
          <p:nvPr/>
        </p:nvSpPr>
        <p:spPr>
          <a:xfrm>
            <a:off x="1625018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Секция 4 интернационала</a:t>
            </a:r>
          </a:p>
        </p:txBody>
      </p:sp>
      <p:cxnSp>
        <p:nvCxnSpPr>
          <p:cNvPr id="150" name="Соединительная линия уступом 175">
            <a:extLst>
              <a:ext uri="{FF2B5EF4-FFF2-40B4-BE49-F238E27FC236}">
                <a16:creationId xmlns:a16="http://schemas.microsoft.com/office/drawing/2014/main" id="{1DCC0943-0954-403F-A2C2-B37263991614}"/>
              </a:ext>
            </a:extLst>
          </p:cNvPr>
          <p:cNvCxnSpPr>
            <a:cxnSpLocks/>
            <a:stCxn id="126" idx="2"/>
            <a:endCxn id="201" idx="0"/>
          </p:cNvCxnSpPr>
          <p:nvPr/>
        </p:nvCxnSpPr>
        <p:spPr>
          <a:xfrm rot="5400000">
            <a:off x="13446115" y="5045156"/>
            <a:ext cx="427832" cy="23791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175">
            <a:extLst>
              <a:ext uri="{FF2B5EF4-FFF2-40B4-BE49-F238E27FC236}">
                <a16:creationId xmlns:a16="http://schemas.microsoft.com/office/drawing/2014/main" id="{11DE3EBA-FF10-4C26-9A7D-B345D11A992E}"/>
              </a:ext>
            </a:extLst>
          </p:cNvPr>
          <p:cNvCxnSpPr>
            <a:cxnSpLocks/>
            <a:stCxn id="144" idx="2"/>
            <a:endCxn id="258" idx="0"/>
          </p:cNvCxnSpPr>
          <p:nvPr/>
        </p:nvCxnSpPr>
        <p:spPr>
          <a:xfrm rot="5400000">
            <a:off x="12251730" y="10591263"/>
            <a:ext cx="431098" cy="6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Соединительная линия уступом 175">
            <a:extLst>
              <a:ext uri="{FF2B5EF4-FFF2-40B4-BE49-F238E27FC236}">
                <a16:creationId xmlns:a16="http://schemas.microsoft.com/office/drawing/2014/main" id="{5DD35F2F-B601-4D62-B070-13132331D9B2}"/>
              </a:ext>
            </a:extLst>
          </p:cNvPr>
          <p:cNvCxnSpPr>
            <a:cxnSpLocks/>
            <a:stCxn id="144" idx="2"/>
            <a:endCxn id="147" idx="0"/>
          </p:cNvCxnSpPr>
          <p:nvPr/>
        </p:nvCxnSpPr>
        <p:spPr>
          <a:xfrm rot="5400000">
            <a:off x="10926233" y="9271298"/>
            <a:ext cx="436631" cy="26518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175">
            <a:extLst>
              <a:ext uri="{FF2B5EF4-FFF2-40B4-BE49-F238E27FC236}">
                <a16:creationId xmlns:a16="http://schemas.microsoft.com/office/drawing/2014/main" id="{C10BFE03-03D5-4C54-A202-0DC9B891B68F}"/>
              </a:ext>
            </a:extLst>
          </p:cNvPr>
          <p:cNvCxnSpPr>
            <a:cxnSpLocks/>
            <a:stCxn id="190" idx="2"/>
            <a:endCxn id="143" idx="0"/>
          </p:cNvCxnSpPr>
          <p:nvPr/>
        </p:nvCxnSpPr>
        <p:spPr>
          <a:xfrm rot="16200000" flipH="1">
            <a:off x="18382794" y="7885706"/>
            <a:ext cx="334070" cy="2476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75">
            <a:extLst>
              <a:ext uri="{FF2B5EF4-FFF2-40B4-BE49-F238E27FC236}">
                <a16:creationId xmlns:a16="http://schemas.microsoft.com/office/drawing/2014/main" id="{07C2B2BC-73F1-4979-89EB-460499B0051B}"/>
              </a:ext>
            </a:extLst>
          </p:cNvPr>
          <p:cNvCxnSpPr>
            <a:cxnSpLocks/>
            <a:stCxn id="190" idx="2"/>
            <a:endCxn id="138" idx="0"/>
          </p:cNvCxnSpPr>
          <p:nvPr/>
        </p:nvCxnSpPr>
        <p:spPr>
          <a:xfrm rot="5400000">
            <a:off x="15898338" y="7886802"/>
            <a:ext cx="343363" cy="2483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75">
            <a:extLst>
              <a:ext uri="{FF2B5EF4-FFF2-40B4-BE49-F238E27FC236}">
                <a16:creationId xmlns:a16="http://schemas.microsoft.com/office/drawing/2014/main" id="{E35B5EDC-28F8-4E20-BE87-B6124C94E37D}"/>
              </a:ext>
            </a:extLst>
          </p:cNvPr>
          <p:cNvCxnSpPr>
            <a:cxnSpLocks/>
            <a:stCxn id="318" idx="2"/>
            <a:endCxn id="149" idx="0"/>
          </p:cNvCxnSpPr>
          <p:nvPr/>
        </p:nvCxnSpPr>
        <p:spPr>
          <a:xfrm rot="5400000">
            <a:off x="17089833" y="10589191"/>
            <a:ext cx="436632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Соединительная линия уступом 175">
            <a:extLst>
              <a:ext uri="{FF2B5EF4-FFF2-40B4-BE49-F238E27FC236}">
                <a16:creationId xmlns:a16="http://schemas.microsoft.com/office/drawing/2014/main" id="{ED51EF43-ACA2-48AE-9458-9E116E711DB8}"/>
              </a:ext>
            </a:extLst>
          </p:cNvPr>
          <p:cNvCxnSpPr>
            <a:cxnSpLocks/>
            <a:stCxn id="318" idx="2"/>
            <a:endCxn id="204" idx="0"/>
          </p:cNvCxnSpPr>
          <p:nvPr/>
        </p:nvCxnSpPr>
        <p:spPr>
          <a:xfrm rot="16200000" flipH="1">
            <a:off x="18338164" y="9340859"/>
            <a:ext cx="436632" cy="24966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FB60B473-47C6-4277-BD95-DB94C7852F16}"/>
              </a:ext>
            </a:extLst>
          </p:cNvPr>
          <p:cNvCxnSpPr>
            <a:cxnSpLocks/>
            <a:stCxn id="258" idx="2"/>
            <a:endCxn id="295" idx="0"/>
          </p:cNvCxnSpPr>
          <p:nvPr/>
        </p:nvCxnSpPr>
        <p:spPr>
          <a:xfrm rot="16200000" flipH="1">
            <a:off x="12289572" y="12064519"/>
            <a:ext cx="352240" cy="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Соединительная линия уступом 175">
            <a:extLst>
              <a:ext uri="{FF2B5EF4-FFF2-40B4-BE49-F238E27FC236}">
                <a16:creationId xmlns:a16="http://schemas.microsoft.com/office/drawing/2014/main" id="{334F020F-24CF-42A4-A386-AEA5ADAC0BA7}"/>
              </a:ext>
            </a:extLst>
          </p:cNvPr>
          <p:cNvCxnSpPr>
            <a:cxnSpLocks/>
            <a:stCxn id="258" idx="2"/>
            <a:endCxn id="332" idx="0"/>
          </p:cNvCxnSpPr>
          <p:nvPr/>
        </p:nvCxnSpPr>
        <p:spPr>
          <a:xfrm rot="5400000">
            <a:off x="10960035" y="10739366"/>
            <a:ext cx="353449" cy="26546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43CB489-868B-4D8C-9E5C-526852CAEBE4}"/>
              </a:ext>
            </a:extLst>
          </p:cNvPr>
          <p:cNvSpPr/>
          <p:nvPr/>
        </p:nvSpPr>
        <p:spPr>
          <a:xfrm>
            <a:off x="10065979" y="7846625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Ленинскую молодую гвардию</a:t>
            </a:r>
          </a:p>
        </p:txBody>
      </p:sp>
      <p:cxnSp>
        <p:nvCxnSpPr>
          <p:cNvPr id="189" name="Прямая со стрелкой 188">
            <a:extLst>
              <a:ext uri="{FF2B5EF4-FFF2-40B4-BE49-F238E27FC236}">
                <a16:creationId xmlns:a16="http://schemas.microsoft.com/office/drawing/2014/main" id="{499DCAE2-234B-427D-8B4B-B48885DAAC45}"/>
              </a:ext>
            </a:extLst>
          </p:cNvPr>
          <p:cNvCxnSpPr>
            <a:cxnSpLocks/>
            <a:stCxn id="126" idx="2"/>
            <a:endCxn id="168" idx="0"/>
          </p:cNvCxnSpPr>
          <p:nvPr/>
        </p:nvCxnSpPr>
        <p:spPr>
          <a:xfrm flipH="1">
            <a:off x="14842888" y="6020817"/>
            <a:ext cx="6720" cy="4192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CE31B362-7751-4446-9F65-2394038CD544}"/>
              </a:ext>
            </a:extLst>
          </p:cNvPr>
          <p:cNvSpPr/>
          <p:nvPr/>
        </p:nvSpPr>
        <p:spPr>
          <a:xfrm>
            <a:off x="13770379" y="1080750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Международное бюро революционного социалистического единства</a:t>
            </a:r>
          </a:p>
        </p:txBody>
      </p: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96C997B5-CCBE-461B-8DF3-2E188284653E}"/>
              </a:ext>
            </a:extLst>
          </p:cNvPr>
          <p:cNvCxnSpPr>
            <a:cxnSpLocks/>
            <a:stCxn id="149" idx="1"/>
            <a:endCxn id="40" idx="3"/>
          </p:cNvCxnSpPr>
          <p:nvPr/>
        </p:nvCxnSpPr>
        <p:spPr>
          <a:xfrm flipH="1">
            <a:off x="15886297" y="11347507"/>
            <a:ext cx="36389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75">
            <a:extLst>
              <a:ext uri="{FF2B5EF4-FFF2-40B4-BE49-F238E27FC236}">
                <a16:creationId xmlns:a16="http://schemas.microsoft.com/office/drawing/2014/main" id="{3A69AF3C-F791-4E1E-8438-9CC2EAE2CE03}"/>
              </a:ext>
            </a:extLst>
          </p:cNvPr>
          <p:cNvCxnSpPr>
            <a:cxnSpLocks/>
            <a:stCxn id="318" idx="2"/>
            <a:endCxn id="40" idx="0"/>
          </p:cNvCxnSpPr>
          <p:nvPr/>
        </p:nvCxnSpPr>
        <p:spPr>
          <a:xfrm rot="5400000">
            <a:off x="15849928" y="9349286"/>
            <a:ext cx="436632" cy="24798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Прямоугольник 46">
            <a:extLst>
              <a:ext uri="{FF2B5EF4-FFF2-40B4-BE49-F238E27FC236}">
                <a16:creationId xmlns:a16="http://schemas.microsoft.com/office/drawing/2014/main" id="{D76DCFD2-1733-49F9-971B-AE49D10768F2}"/>
              </a:ext>
            </a:extLst>
          </p:cNvPr>
          <p:cNvSpPr/>
          <p:nvPr/>
        </p:nvSpPr>
        <p:spPr>
          <a:xfrm>
            <a:off x="28709859" y="644877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>
                <a:solidFill>
                  <a:schemeClr val="bg1"/>
                </a:solidFill>
              </a:rPr>
              <a:t>De</a:t>
            </a:r>
            <a:r>
              <a:rPr lang="ru-RU" sz="1400" dirty="0">
                <a:solidFill>
                  <a:schemeClr val="bg1"/>
                </a:solidFill>
              </a:rPr>
              <a:t> </a:t>
            </a:r>
            <a:r>
              <a:rPr lang="ru-RU" sz="1400" dirty="0" err="1">
                <a:solidFill>
                  <a:schemeClr val="bg1"/>
                </a:solidFill>
              </a:rPr>
              <a:t>Syndicalist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70" name="Прямоугольник 69">
            <a:extLst>
              <a:ext uri="{FF2B5EF4-FFF2-40B4-BE49-F238E27FC236}">
                <a16:creationId xmlns:a16="http://schemas.microsoft.com/office/drawing/2014/main" id="{342C4259-AF63-4059-9BE1-7698FC73D941}"/>
              </a:ext>
            </a:extLst>
          </p:cNvPr>
          <p:cNvSpPr/>
          <p:nvPr/>
        </p:nvSpPr>
        <p:spPr>
          <a:xfrm>
            <a:off x="21223574" y="494081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Торжество коммунистической партии</a:t>
            </a:r>
          </a:p>
        </p:txBody>
      </p:sp>
      <p:cxnSp>
        <p:nvCxnSpPr>
          <p:cNvPr id="71" name="Прямая соединительная линия 70">
            <a:extLst>
              <a:ext uri="{FF2B5EF4-FFF2-40B4-BE49-F238E27FC236}">
                <a16:creationId xmlns:a16="http://schemas.microsoft.com/office/drawing/2014/main" id="{1065DBDE-0343-4DDE-A250-71F107EDEA35}"/>
              </a:ext>
            </a:extLst>
          </p:cNvPr>
          <p:cNvCxnSpPr>
            <a:cxnSpLocks/>
            <a:stCxn id="70" idx="1"/>
            <a:endCxn id="126" idx="3"/>
          </p:cNvCxnSpPr>
          <p:nvPr/>
        </p:nvCxnSpPr>
        <p:spPr>
          <a:xfrm flipH="1">
            <a:off x="15907567" y="5480817"/>
            <a:ext cx="531600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366F5F6C-483B-4ACD-91D6-A9E691839C70}"/>
              </a:ext>
            </a:extLst>
          </p:cNvPr>
          <p:cNvSpPr/>
          <p:nvPr/>
        </p:nvSpPr>
        <p:spPr>
          <a:xfrm>
            <a:off x="2122666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Оплот истинного коммунизма (ваниль)</a:t>
            </a:r>
          </a:p>
        </p:txBody>
      </p: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10125C76-08EB-440D-8A53-FC23906A3025}"/>
              </a:ext>
            </a:extLst>
          </p:cNvPr>
          <p:cNvSpPr/>
          <p:nvPr/>
        </p:nvSpPr>
        <p:spPr>
          <a:xfrm>
            <a:off x="23747992" y="108091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 (ваниль)</a:t>
            </a:r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A1833F58-8C31-4146-8F2D-3CA644C1D16F}"/>
              </a:ext>
            </a:extLst>
          </p:cNvPr>
          <p:cNvSpPr/>
          <p:nvPr/>
        </p:nvSpPr>
        <p:spPr>
          <a:xfrm>
            <a:off x="26195323" y="1080917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Подтвердить лояльность городу Москва (ваниль)</a:t>
            </a:r>
          </a:p>
        </p:txBody>
      </p:sp>
      <p:cxnSp>
        <p:nvCxnSpPr>
          <p:cNvPr id="80" name="Прямая соединительная линия 79">
            <a:extLst>
              <a:ext uri="{FF2B5EF4-FFF2-40B4-BE49-F238E27FC236}">
                <a16:creationId xmlns:a16="http://schemas.microsoft.com/office/drawing/2014/main" id="{B7BBD189-7659-4584-B271-7DF8F92634C3}"/>
              </a:ext>
            </a:extLst>
          </p:cNvPr>
          <p:cNvCxnSpPr>
            <a:cxnSpLocks/>
            <a:stCxn id="77" idx="1"/>
            <a:endCxn id="76" idx="3"/>
          </p:cNvCxnSpPr>
          <p:nvPr/>
        </p:nvCxnSpPr>
        <p:spPr>
          <a:xfrm flipH="1">
            <a:off x="23342581" y="11349171"/>
            <a:ext cx="405411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Прямая соединительная линия 82">
            <a:extLst>
              <a:ext uri="{FF2B5EF4-FFF2-40B4-BE49-F238E27FC236}">
                <a16:creationId xmlns:a16="http://schemas.microsoft.com/office/drawing/2014/main" id="{E177FD22-3AD3-43C9-AD14-4346EE9A3F04}"/>
              </a:ext>
            </a:extLst>
          </p:cNvPr>
          <p:cNvCxnSpPr>
            <a:cxnSpLocks/>
            <a:stCxn id="79" idx="1"/>
            <a:endCxn id="77" idx="3"/>
          </p:cNvCxnSpPr>
          <p:nvPr/>
        </p:nvCxnSpPr>
        <p:spPr>
          <a:xfrm flipH="1" flipV="1">
            <a:off x="25863910" y="11349171"/>
            <a:ext cx="331413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AD767D07-12A0-482F-AED3-8FB784E027A3}"/>
              </a:ext>
            </a:extLst>
          </p:cNvPr>
          <p:cNvSpPr/>
          <p:nvPr/>
        </p:nvSpPr>
        <p:spPr>
          <a:xfrm>
            <a:off x="21226663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 кольце врагов (ваниль)</a:t>
            </a:r>
          </a:p>
        </p:txBody>
      </p:sp>
      <p:sp>
        <p:nvSpPr>
          <p:cNvPr id="87" name="Прямоугольник 86">
            <a:extLst>
              <a:ext uri="{FF2B5EF4-FFF2-40B4-BE49-F238E27FC236}">
                <a16:creationId xmlns:a16="http://schemas.microsoft.com/office/drawing/2014/main" id="{CC4BBF75-07C6-4CA5-A8D7-44A4699C08DC}"/>
              </a:ext>
            </a:extLst>
          </p:cNvPr>
          <p:cNvSpPr/>
          <p:nvPr/>
        </p:nvSpPr>
        <p:spPr>
          <a:xfrm>
            <a:off x="21226663" y="1677897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Гостеприимная страна (ваниль)</a:t>
            </a:r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2D86051A-B657-4518-A31A-E3425E7B1BF9}"/>
              </a:ext>
            </a:extLst>
          </p:cNvPr>
          <p:cNvSpPr/>
          <p:nvPr/>
        </p:nvSpPr>
        <p:spPr>
          <a:xfrm>
            <a:off x="22468828" y="12229068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Движение социализма на юг (ваниль)</a:t>
            </a:r>
          </a:p>
        </p:txBody>
      </p:sp>
      <p:cxnSp>
        <p:nvCxnSpPr>
          <p:cNvPr id="89" name="Соединительная линия уступом 175">
            <a:extLst>
              <a:ext uri="{FF2B5EF4-FFF2-40B4-BE49-F238E27FC236}">
                <a16:creationId xmlns:a16="http://schemas.microsoft.com/office/drawing/2014/main" id="{5CB48EFB-136F-4070-8340-0A522C2F6809}"/>
              </a:ext>
            </a:extLst>
          </p:cNvPr>
          <p:cNvCxnSpPr>
            <a:cxnSpLocks/>
            <a:stCxn id="76" idx="2"/>
            <a:endCxn id="88" idx="0"/>
          </p:cNvCxnSpPr>
          <p:nvPr/>
        </p:nvCxnSpPr>
        <p:spPr>
          <a:xfrm rot="16200000" flipH="1">
            <a:off x="22735757" y="11438037"/>
            <a:ext cx="33989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175">
            <a:extLst>
              <a:ext uri="{FF2B5EF4-FFF2-40B4-BE49-F238E27FC236}">
                <a16:creationId xmlns:a16="http://schemas.microsoft.com/office/drawing/2014/main" id="{63CBBFDA-3735-4B9C-9329-96E9ABFAE985}"/>
              </a:ext>
            </a:extLst>
          </p:cNvPr>
          <p:cNvCxnSpPr>
            <a:cxnSpLocks/>
            <a:stCxn id="77" idx="2"/>
            <a:endCxn id="88" idx="0"/>
          </p:cNvCxnSpPr>
          <p:nvPr/>
        </p:nvCxnSpPr>
        <p:spPr>
          <a:xfrm rot="5400000">
            <a:off x="23996421" y="11419537"/>
            <a:ext cx="339897" cy="12791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Соединительная линия уступом 175">
            <a:extLst>
              <a:ext uri="{FF2B5EF4-FFF2-40B4-BE49-F238E27FC236}">
                <a16:creationId xmlns:a16="http://schemas.microsoft.com/office/drawing/2014/main" id="{18E581A8-013C-43A7-B480-F75FA8B9D989}"/>
              </a:ext>
            </a:extLst>
          </p:cNvPr>
          <p:cNvCxnSpPr>
            <a:cxnSpLocks/>
            <a:stCxn id="79" idx="2"/>
            <a:endCxn id="88" idx="0"/>
          </p:cNvCxnSpPr>
          <p:nvPr/>
        </p:nvCxnSpPr>
        <p:spPr>
          <a:xfrm rot="5400000">
            <a:off x="25220088" y="10195873"/>
            <a:ext cx="339895" cy="372649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A4C4E412-1DCD-4818-BE7B-DE5FD7B5D281}"/>
              </a:ext>
            </a:extLst>
          </p:cNvPr>
          <p:cNvSpPr/>
          <p:nvPr/>
        </p:nvSpPr>
        <p:spPr>
          <a:xfrm>
            <a:off x="24953158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промышленности (ваниль)</a:t>
            </a:r>
          </a:p>
        </p:txBody>
      </p:sp>
      <p:cxnSp>
        <p:nvCxnSpPr>
          <p:cNvPr id="99" name="Соединительная линия уступом 175">
            <a:extLst>
              <a:ext uri="{FF2B5EF4-FFF2-40B4-BE49-F238E27FC236}">
                <a16:creationId xmlns:a16="http://schemas.microsoft.com/office/drawing/2014/main" id="{DCD1F1C6-3983-4635-A883-D83D7C10A114}"/>
              </a:ext>
            </a:extLst>
          </p:cNvPr>
          <p:cNvCxnSpPr>
            <a:cxnSpLocks/>
            <a:stCxn id="79" idx="2"/>
            <a:endCxn id="98" idx="0"/>
          </p:cNvCxnSpPr>
          <p:nvPr/>
        </p:nvCxnSpPr>
        <p:spPr>
          <a:xfrm rot="5400000">
            <a:off x="26462253" y="11438038"/>
            <a:ext cx="339894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Соединительная линия уступом 175">
            <a:extLst>
              <a:ext uri="{FF2B5EF4-FFF2-40B4-BE49-F238E27FC236}">
                <a16:creationId xmlns:a16="http://schemas.microsoft.com/office/drawing/2014/main" id="{65F9EC03-108B-4E8B-A78B-BA5EF524FF04}"/>
              </a:ext>
            </a:extLst>
          </p:cNvPr>
          <p:cNvCxnSpPr>
            <a:cxnSpLocks/>
            <a:stCxn id="77" idx="2"/>
            <a:endCxn id="98" idx="0"/>
          </p:cNvCxnSpPr>
          <p:nvPr/>
        </p:nvCxnSpPr>
        <p:spPr>
          <a:xfrm rot="16200000" flipH="1">
            <a:off x="25238586" y="11456536"/>
            <a:ext cx="339896" cy="12051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Прямоугольник 104">
            <a:extLst>
              <a:ext uri="{FF2B5EF4-FFF2-40B4-BE49-F238E27FC236}">
                <a16:creationId xmlns:a16="http://schemas.microsoft.com/office/drawing/2014/main" id="{593EF44A-A889-40AB-8198-12E4B4E7C45B}"/>
              </a:ext>
            </a:extLst>
          </p:cNvPr>
          <p:cNvSpPr/>
          <p:nvPr/>
        </p:nvSpPr>
        <p:spPr>
          <a:xfrm>
            <a:off x="27437487" y="1222906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Советские эксперты (ваниль)</a:t>
            </a:r>
          </a:p>
        </p:txBody>
      </p:sp>
      <p:cxnSp>
        <p:nvCxnSpPr>
          <p:cNvPr id="106" name="Соединительная линия уступом 175">
            <a:extLst>
              <a:ext uri="{FF2B5EF4-FFF2-40B4-BE49-F238E27FC236}">
                <a16:creationId xmlns:a16="http://schemas.microsoft.com/office/drawing/2014/main" id="{A669113C-1557-4107-B1E0-921FFE48A035}"/>
              </a:ext>
            </a:extLst>
          </p:cNvPr>
          <p:cNvCxnSpPr>
            <a:cxnSpLocks/>
            <a:stCxn id="79" idx="2"/>
            <a:endCxn id="105" idx="0"/>
          </p:cNvCxnSpPr>
          <p:nvPr/>
        </p:nvCxnSpPr>
        <p:spPr>
          <a:xfrm rot="16200000" flipH="1">
            <a:off x="27704417" y="11438038"/>
            <a:ext cx="339894" cy="1242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>
            <a:extLst>
              <a:ext uri="{FF2B5EF4-FFF2-40B4-BE49-F238E27FC236}">
                <a16:creationId xmlns:a16="http://schemas.microsoft.com/office/drawing/2014/main" id="{0EA34B49-5C15-4F93-A433-B54A1B90022D}"/>
              </a:ext>
            </a:extLst>
          </p:cNvPr>
          <p:cNvSpPr/>
          <p:nvPr/>
        </p:nvSpPr>
        <p:spPr>
          <a:xfrm>
            <a:off x="23744931" y="13734527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Французское военное представительство (ваниль)</a:t>
            </a:r>
          </a:p>
        </p:txBody>
      </p:sp>
      <p:cxnSp>
        <p:nvCxnSpPr>
          <p:cNvPr id="110" name="Соединительная линия уступом 175">
            <a:extLst>
              <a:ext uri="{FF2B5EF4-FFF2-40B4-BE49-F238E27FC236}">
                <a16:creationId xmlns:a16="http://schemas.microsoft.com/office/drawing/2014/main" id="{B8731ED6-88B8-43A2-81AD-67D3831583CB}"/>
              </a:ext>
            </a:extLst>
          </p:cNvPr>
          <p:cNvCxnSpPr>
            <a:cxnSpLocks/>
            <a:stCxn id="77" idx="2"/>
            <a:endCxn id="109" idx="0"/>
          </p:cNvCxnSpPr>
          <p:nvPr/>
        </p:nvCxnSpPr>
        <p:spPr>
          <a:xfrm rot="5400000">
            <a:off x="23881743" y="12810319"/>
            <a:ext cx="1845356" cy="3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>
            <a:extLst>
              <a:ext uri="{FF2B5EF4-FFF2-40B4-BE49-F238E27FC236}">
                <a16:creationId xmlns:a16="http://schemas.microsoft.com/office/drawing/2014/main" id="{DDD852FB-296B-4E94-971C-21F09E42C0A4}"/>
              </a:ext>
            </a:extLst>
          </p:cNvPr>
          <p:cNvCxnSpPr>
            <a:cxnSpLocks/>
            <a:stCxn id="76" idx="2"/>
            <a:endCxn id="86" idx="0"/>
          </p:cNvCxnSpPr>
          <p:nvPr/>
        </p:nvCxnSpPr>
        <p:spPr>
          <a:xfrm>
            <a:off x="22284622" y="11889173"/>
            <a:ext cx="0" cy="1856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>
            <a:extLst>
              <a:ext uri="{FF2B5EF4-FFF2-40B4-BE49-F238E27FC236}">
                <a16:creationId xmlns:a16="http://schemas.microsoft.com/office/drawing/2014/main" id="{00B82B20-01B6-46D1-B449-47EF83B3CEB6}"/>
              </a:ext>
            </a:extLst>
          </p:cNvPr>
          <p:cNvSpPr/>
          <p:nvPr/>
        </p:nvSpPr>
        <p:spPr>
          <a:xfrm>
            <a:off x="26195985" y="1374570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 общего блага (ваниль)</a:t>
            </a:r>
          </a:p>
        </p:txBody>
      </p:sp>
      <p:cxnSp>
        <p:nvCxnSpPr>
          <p:cNvPr id="123" name="Соединительная линия уступом 175">
            <a:extLst>
              <a:ext uri="{FF2B5EF4-FFF2-40B4-BE49-F238E27FC236}">
                <a16:creationId xmlns:a16="http://schemas.microsoft.com/office/drawing/2014/main" id="{6F355A47-8469-4F71-96DD-B911272B628E}"/>
              </a:ext>
            </a:extLst>
          </p:cNvPr>
          <p:cNvCxnSpPr>
            <a:cxnSpLocks/>
            <a:stCxn id="98" idx="2"/>
            <a:endCxn id="122" idx="0"/>
          </p:cNvCxnSpPr>
          <p:nvPr/>
        </p:nvCxnSpPr>
        <p:spPr>
          <a:xfrm rot="16200000" flipH="1">
            <a:off x="26414212" y="12905971"/>
            <a:ext cx="436637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>
            <a:extLst>
              <a:ext uri="{FF2B5EF4-FFF2-40B4-BE49-F238E27FC236}">
                <a16:creationId xmlns:a16="http://schemas.microsoft.com/office/drawing/2014/main" id="{2C8AA921-F932-4A1A-9545-B8BDDC7EA695}"/>
              </a:ext>
            </a:extLst>
          </p:cNvPr>
          <p:cNvSpPr/>
          <p:nvPr/>
        </p:nvSpPr>
        <p:spPr>
          <a:xfrm>
            <a:off x="27437487" y="1526234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Охват Европы (ваниль)</a:t>
            </a:r>
          </a:p>
        </p:txBody>
      </p:sp>
      <p:sp>
        <p:nvSpPr>
          <p:cNvPr id="128" name="Прямоугольник 127">
            <a:extLst>
              <a:ext uri="{FF2B5EF4-FFF2-40B4-BE49-F238E27FC236}">
                <a16:creationId xmlns:a16="http://schemas.microsoft.com/office/drawing/2014/main" id="{178DB374-FAC3-4ABA-8346-6E2F0A705F12}"/>
              </a:ext>
            </a:extLst>
          </p:cNvPr>
          <p:cNvSpPr/>
          <p:nvPr/>
        </p:nvSpPr>
        <p:spPr>
          <a:xfrm>
            <a:off x="2495315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Мобилизация населения (ваниль)</a:t>
            </a:r>
          </a:p>
        </p:txBody>
      </p:sp>
      <p:sp>
        <p:nvSpPr>
          <p:cNvPr id="129" name="Прямоугольник 128">
            <a:extLst>
              <a:ext uri="{FF2B5EF4-FFF2-40B4-BE49-F238E27FC236}">
                <a16:creationId xmlns:a16="http://schemas.microsoft.com/office/drawing/2014/main" id="{82A82A01-8FF6-4A47-B321-65E8CC8B6E04}"/>
              </a:ext>
            </a:extLst>
          </p:cNvPr>
          <p:cNvSpPr/>
          <p:nvPr/>
        </p:nvSpPr>
        <p:spPr>
          <a:xfrm>
            <a:off x="22468828" y="15262339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Предотвращение вторжения с запада (ваниль)</a:t>
            </a:r>
          </a:p>
        </p:txBody>
      </p:sp>
      <p:cxnSp>
        <p:nvCxnSpPr>
          <p:cNvPr id="130" name="Прямая со стрелкой 129">
            <a:extLst>
              <a:ext uri="{FF2B5EF4-FFF2-40B4-BE49-F238E27FC236}">
                <a16:creationId xmlns:a16="http://schemas.microsoft.com/office/drawing/2014/main" id="{A2D855F9-0C43-4A65-BB15-CBC55839DB42}"/>
              </a:ext>
            </a:extLst>
          </p:cNvPr>
          <p:cNvCxnSpPr>
            <a:cxnSpLocks/>
            <a:stCxn id="86" idx="2"/>
            <a:endCxn id="87" idx="0"/>
          </p:cNvCxnSpPr>
          <p:nvPr/>
        </p:nvCxnSpPr>
        <p:spPr>
          <a:xfrm>
            <a:off x="22284622" y="14825704"/>
            <a:ext cx="0" cy="19532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Соединительная линия уступом 175">
            <a:extLst>
              <a:ext uri="{FF2B5EF4-FFF2-40B4-BE49-F238E27FC236}">
                <a16:creationId xmlns:a16="http://schemas.microsoft.com/office/drawing/2014/main" id="{44788654-1266-46F8-AAB6-811F47CF57D4}"/>
              </a:ext>
            </a:extLst>
          </p:cNvPr>
          <p:cNvCxnSpPr>
            <a:cxnSpLocks/>
            <a:stCxn id="86" idx="2"/>
            <a:endCxn id="129" idx="0"/>
          </p:cNvCxnSpPr>
          <p:nvPr/>
        </p:nvCxnSpPr>
        <p:spPr>
          <a:xfrm rot="16200000" flipH="1">
            <a:off x="22687387" y="14422938"/>
            <a:ext cx="436635" cy="12421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Соединительная линия уступом 175">
            <a:extLst>
              <a:ext uri="{FF2B5EF4-FFF2-40B4-BE49-F238E27FC236}">
                <a16:creationId xmlns:a16="http://schemas.microsoft.com/office/drawing/2014/main" id="{85069044-19C7-46CB-9A0B-488541687834}"/>
              </a:ext>
            </a:extLst>
          </p:cNvPr>
          <p:cNvCxnSpPr>
            <a:cxnSpLocks/>
            <a:stCxn id="109" idx="2"/>
            <a:endCxn id="129" idx="0"/>
          </p:cNvCxnSpPr>
          <p:nvPr/>
        </p:nvCxnSpPr>
        <p:spPr>
          <a:xfrm rot="5400000">
            <a:off x="23940933" y="14400382"/>
            <a:ext cx="447812" cy="12761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:a16="http://schemas.microsoft.com/office/drawing/2014/main" id="{6536D1FA-7528-4172-9601-036B7E2C3738}"/>
              </a:ext>
            </a:extLst>
          </p:cNvPr>
          <p:cNvCxnSpPr>
            <a:cxnSpLocks/>
            <a:stCxn id="98" idx="2"/>
            <a:endCxn id="128" idx="0"/>
          </p:cNvCxnSpPr>
          <p:nvPr/>
        </p:nvCxnSpPr>
        <p:spPr>
          <a:xfrm>
            <a:off x="26011117" y="13309067"/>
            <a:ext cx="0" cy="1953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Прямая со стрелкой 144">
            <a:extLst>
              <a:ext uri="{FF2B5EF4-FFF2-40B4-BE49-F238E27FC236}">
                <a16:creationId xmlns:a16="http://schemas.microsoft.com/office/drawing/2014/main" id="{FB6F681C-043A-494C-9EAB-17EDF7B8E150}"/>
              </a:ext>
            </a:extLst>
          </p:cNvPr>
          <p:cNvCxnSpPr>
            <a:cxnSpLocks/>
            <a:stCxn id="105" idx="2"/>
            <a:endCxn id="127" idx="0"/>
          </p:cNvCxnSpPr>
          <p:nvPr/>
        </p:nvCxnSpPr>
        <p:spPr>
          <a:xfrm>
            <a:off x="28495446" y="13309067"/>
            <a:ext cx="0" cy="19532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 стрелкой 150">
            <a:extLst>
              <a:ext uri="{FF2B5EF4-FFF2-40B4-BE49-F238E27FC236}">
                <a16:creationId xmlns:a16="http://schemas.microsoft.com/office/drawing/2014/main" id="{CB990A1F-0C6E-4CF4-8211-8F83EB0CD0B9}"/>
              </a:ext>
            </a:extLst>
          </p:cNvPr>
          <p:cNvCxnSpPr>
            <a:cxnSpLocks/>
            <a:stCxn id="172" idx="2"/>
            <a:endCxn id="76" idx="0"/>
          </p:cNvCxnSpPr>
          <p:nvPr/>
        </p:nvCxnSpPr>
        <p:spPr>
          <a:xfrm>
            <a:off x="22281533" y="10373303"/>
            <a:ext cx="3089" cy="435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>
            <a:extLst>
              <a:ext uri="{FF2B5EF4-FFF2-40B4-BE49-F238E27FC236}">
                <a16:creationId xmlns:a16="http://schemas.microsoft.com/office/drawing/2014/main" id="{5DCB8012-FFB7-4026-9209-C91A7E1D849E}"/>
              </a:ext>
            </a:extLst>
          </p:cNvPr>
          <p:cNvCxnSpPr>
            <a:cxnSpLocks/>
            <a:stCxn id="363" idx="2"/>
            <a:endCxn id="172" idx="0"/>
          </p:cNvCxnSpPr>
          <p:nvPr/>
        </p:nvCxnSpPr>
        <p:spPr>
          <a:xfrm flipH="1">
            <a:off x="22281533" y="8961746"/>
            <a:ext cx="2482" cy="3315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75">
            <a:extLst>
              <a:ext uri="{FF2B5EF4-FFF2-40B4-BE49-F238E27FC236}">
                <a16:creationId xmlns:a16="http://schemas.microsoft.com/office/drawing/2014/main" id="{E8157327-8648-49F3-8DE4-19E4F490A684}"/>
              </a:ext>
            </a:extLst>
          </p:cNvPr>
          <p:cNvCxnSpPr>
            <a:cxnSpLocks/>
            <a:stCxn id="172" idx="2"/>
            <a:endCxn id="77" idx="0"/>
          </p:cNvCxnSpPr>
          <p:nvPr/>
        </p:nvCxnSpPr>
        <p:spPr>
          <a:xfrm rot="16200000" flipH="1">
            <a:off x="23325808" y="9329028"/>
            <a:ext cx="435868" cy="25244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175">
            <a:extLst>
              <a:ext uri="{FF2B5EF4-FFF2-40B4-BE49-F238E27FC236}">
                <a16:creationId xmlns:a16="http://schemas.microsoft.com/office/drawing/2014/main" id="{531D3F99-DB21-4AC6-9713-341BAC625A42}"/>
              </a:ext>
            </a:extLst>
          </p:cNvPr>
          <p:cNvCxnSpPr>
            <a:cxnSpLocks/>
            <a:stCxn id="172" idx="2"/>
            <a:endCxn id="79" idx="0"/>
          </p:cNvCxnSpPr>
          <p:nvPr/>
        </p:nvCxnSpPr>
        <p:spPr>
          <a:xfrm rot="16200000" flipH="1">
            <a:off x="24549472" y="8105363"/>
            <a:ext cx="435870" cy="49717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206E6E16-51FB-496F-AC8C-3FAC2ED0C8F8}"/>
              </a:ext>
            </a:extLst>
          </p:cNvPr>
          <p:cNvSpPr/>
          <p:nvPr/>
        </p:nvSpPr>
        <p:spPr>
          <a:xfrm>
            <a:off x="21223574" y="9293303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– авангард социализма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BE21280F-D58C-4382-A068-7A1656288725}"/>
              </a:ext>
            </a:extLst>
          </p:cNvPr>
          <p:cNvSpPr/>
          <p:nvPr/>
        </p:nvSpPr>
        <p:spPr>
          <a:xfrm>
            <a:off x="23752524" y="9300164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Повышение заработных плат</a:t>
            </a:r>
          </a:p>
        </p:txBody>
      </p:sp>
      <p:sp>
        <p:nvSpPr>
          <p:cNvPr id="178" name="Прямоугольник 177">
            <a:extLst>
              <a:ext uri="{FF2B5EF4-FFF2-40B4-BE49-F238E27FC236}">
                <a16:creationId xmlns:a16="http://schemas.microsoft.com/office/drawing/2014/main" id="{ED7AFBD4-6267-44B4-BE82-F4761361604E}"/>
              </a:ext>
            </a:extLst>
          </p:cNvPr>
          <p:cNvSpPr/>
          <p:nvPr/>
        </p:nvSpPr>
        <p:spPr>
          <a:xfrm>
            <a:off x="23752524" y="7870976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цен</a:t>
            </a:r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21A3645-29DB-433F-9139-7708C3C42019}"/>
              </a:ext>
            </a:extLst>
          </p:cNvPr>
          <p:cNvSpPr/>
          <p:nvPr/>
        </p:nvSpPr>
        <p:spPr>
          <a:xfrm>
            <a:off x="26195323" y="92908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Улучшение условий труда на фабриках</a:t>
            </a:r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3C9089C5-6431-449E-BB4E-FDF5381B5E8D}"/>
              </a:ext>
            </a:extLst>
          </p:cNvPr>
          <p:cNvSpPr/>
          <p:nvPr/>
        </p:nvSpPr>
        <p:spPr>
          <a:xfrm>
            <a:off x="26192031" y="644936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важных отраслей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FAB57595-DAD8-4228-A243-2E6968097139}"/>
              </a:ext>
            </a:extLst>
          </p:cNvPr>
          <p:cNvSpPr/>
          <p:nvPr/>
        </p:nvSpPr>
        <p:spPr>
          <a:xfrm>
            <a:off x="26192031" y="7879042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всей экономики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8F480920-8A54-4143-A95C-30EA5F89481C}"/>
              </a:ext>
            </a:extLst>
          </p:cNvPr>
          <p:cNvSpPr/>
          <p:nvPr/>
        </p:nvSpPr>
        <p:spPr>
          <a:xfrm>
            <a:off x="23752524" y="6448650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Льготы для безработных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CA7BA3E-2FAC-4063-9344-BCF93A78DE96}"/>
              </a:ext>
            </a:extLst>
          </p:cNvPr>
          <p:cNvSpPr/>
          <p:nvPr/>
        </p:nvSpPr>
        <p:spPr>
          <a:xfrm>
            <a:off x="21226663" y="644182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Прогрессивное налогообложение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2E505257-2A24-481B-916C-1BCAD83B77BC}"/>
              </a:ext>
            </a:extLst>
          </p:cNvPr>
          <p:cNvSpPr/>
          <p:nvPr/>
        </p:nvSpPr>
        <p:spPr>
          <a:xfrm>
            <a:off x="18761956" y="183832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Упразднение голландской монархии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10F9435B-2C7C-46FA-8521-6288C3935E26}"/>
              </a:ext>
            </a:extLst>
          </p:cNvPr>
          <p:cNvSpPr/>
          <p:nvPr/>
        </p:nvSpPr>
        <p:spPr>
          <a:xfrm>
            <a:off x="16253740" y="787680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Третий путь</a:t>
            </a:r>
          </a:p>
        </p:txBody>
      </p:sp>
      <p:cxnSp>
        <p:nvCxnSpPr>
          <p:cNvPr id="221" name="Соединительная линия уступом 175">
            <a:extLst>
              <a:ext uri="{FF2B5EF4-FFF2-40B4-BE49-F238E27FC236}">
                <a16:creationId xmlns:a16="http://schemas.microsoft.com/office/drawing/2014/main" id="{3E3757A1-9F1A-4D27-B1A6-07FBC50A3BA9}"/>
              </a:ext>
            </a:extLst>
          </p:cNvPr>
          <p:cNvCxnSpPr>
            <a:cxnSpLocks/>
            <a:stCxn id="126" idx="2"/>
            <a:endCxn id="137" idx="0"/>
          </p:cNvCxnSpPr>
          <p:nvPr/>
        </p:nvCxnSpPr>
        <p:spPr>
          <a:xfrm rot="16200000" flipH="1">
            <a:off x="15884397" y="4986027"/>
            <a:ext cx="389859" cy="2459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Прямая со стрелкой 226">
            <a:extLst>
              <a:ext uri="{FF2B5EF4-FFF2-40B4-BE49-F238E27FC236}">
                <a16:creationId xmlns:a16="http://schemas.microsoft.com/office/drawing/2014/main" id="{DFA53624-9205-410F-8D69-B89CB4304D30}"/>
              </a:ext>
            </a:extLst>
          </p:cNvPr>
          <p:cNvCxnSpPr>
            <a:cxnSpLocks/>
            <a:stCxn id="70" idx="2"/>
            <a:endCxn id="186" idx="0"/>
          </p:cNvCxnSpPr>
          <p:nvPr/>
        </p:nvCxnSpPr>
        <p:spPr>
          <a:xfrm>
            <a:off x="22281533" y="6020817"/>
            <a:ext cx="3089" cy="4210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0501B700-CD01-4C62-8B56-67B908D139FC}"/>
              </a:ext>
            </a:extLst>
          </p:cNvPr>
          <p:cNvCxnSpPr>
            <a:cxnSpLocks/>
            <a:stCxn id="70" idx="2"/>
            <a:endCxn id="185" idx="0"/>
          </p:cNvCxnSpPr>
          <p:nvPr/>
        </p:nvCxnSpPr>
        <p:spPr>
          <a:xfrm rot="16200000" flipH="1">
            <a:off x="23332092" y="4970258"/>
            <a:ext cx="427833" cy="25289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175">
            <a:extLst>
              <a:ext uri="{FF2B5EF4-FFF2-40B4-BE49-F238E27FC236}">
                <a16:creationId xmlns:a16="http://schemas.microsoft.com/office/drawing/2014/main" id="{5AAD928D-CA64-440E-B4F3-D156C509371B}"/>
              </a:ext>
            </a:extLst>
          </p:cNvPr>
          <p:cNvCxnSpPr>
            <a:cxnSpLocks/>
            <a:stCxn id="70" idx="2"/>
            <a:endCxn id="182" idx="0"/>
          </p:cNvCxnSpPr>
          <p:nvPr/>
        </p:nvCxnSpPr>
        <p:spPr>
          <a:xfrm rot="16200000" flipH="1">
            <a:off x="24551490" y="3750859"/>
            <a:ext cx="428543" cy="4968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Прямая со стрелкой 235">
            <a:extLst>
              <a:ext uri="{FF2B5EF4-FFF2-40B4-BE49-F238E27FC236}">
                <a16:creationId xmlns:a16="http://schemas.microsoft.com/office/drawing/2014/main" id="{AA112E98-02FD-470C-A678-3E396F0415DA}"/>
              </a:ext>
            </a:extLst>
          </p:cNvPr>
          <p:cNvCxnSpPr>
            <a:cxnSpLocks/>
            <a:stCxn id="182" idx="2"/>
            <a:endCxn id="184" idx="0"/>
          </p:cNvCxnSpPr>
          <p:nvPr/>
        </p:nvCxnSpPr>
        <p:spPr>
          <a:xfrm>
            <a:off x="27249990" y="7529360"/>
            <a:ext cx="0" cy="349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>
            <a:extLst>
              <a:ext uri="{FF2B5EF4-FFF2-40B4-BE49-F238E27FC236}">
                <a16:creationId xmlns:a16="http://schemas.microsoft.com/office/drawing/2014/main" id="{7570A332-205A-4A56-9FD4-10366758BE5C}"/>
              </a:ext>
            </a:extLst>
          </p:cNvPr>
          <p:cNvCxnSpPr>
            <a:cxnSpLocks/>
            <a:stCxn id="184" idx="2"/>
            <a:endCxn id="179" idx="0"/>
          </p:cNvCxnSpPr>
          <p:nvPr/>
        </p:nvCxnSpPr>
        <p:spPr>
          <a:xfrm>
            <a:off x="27249990" y="8959042"/>
            <a:ext cx="3292" cy="33182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DFEF16FF-A8E6-47E9-9D00-D915543BA443}"/>
              </a:ext>
            </a:extLst>
          </p:cNvPr>
          <p:cNvCxnSpPr>
            <a:cxnSpLocks/>
            <a:stCxn id="184" idx="2"/>
            <a:endCxn id="175" idx="0"/>
          </p:cNvCxnSpPr>
          <p:nvPr/>
        </p:nvCxnSpPr>
        <p:spPr>
          <a:xfrm rot="5400000">
            <a:off x="25859676" y="7909850"/>
            <a:ext cx="341122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85D03E22-5BDA-4220-AA5E-050D19FD2FF6}"/>
              </a:ext>
            </a:extLst>
          </p:cNvPr>
          <p:cNvCxnSpPr>
            <a:cxnSpLocks/>
            <a:stCxn id="182" idx="2"/>
            <a:endCxn id="178" idx="0"/>
          </p:cNvCxnSpPr>
          <p:nvPr/>
        </p:nvCxnSpPr>
        <p:spPr>
          <a:xfrm rot="5400000">
            <a:off x="25859429" y="6480415"/>
            <a:ext cx="341616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EA5CDDA5-0F5E-44E9-8C4B-894B8DF88EB7}"/>
              </a:ext>
            </a:extLst>
          </p:cNvPr>
          <p:cNvCxnSpPr>
            <a:cxnSpLocks/>
            <a:stCxn id="186" idx="2"/>
            <a:endCxn id="178" idx="0"/>
          </p:cNvCxnSpPr>
          <p:nvPr/>
        </p:nvCxnSpPr>
        <p:spPr>
          <a:xfrm rot="16200000" flipH="1">
            <a:off x="23372977" y="6433469"/>
            <a:ext cx="349151" cy="2525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Прямая со стрелкой 250">
            <a:extLst>
              <a:ext uri="{FF2B5EF4-FFF2-40B4-BE49-F238E27FC236}">
                <a16:creationId xmlns:a16="http://schemas.microsoft.com/office/drawing/2014/main" id="{99969D16-AB62-4CE3-8459-1D3201356369}"/>
              </a:ext>
            </a:extLst>
          </p:cNvPr>
          <p:cNvCxnSpPr>
            <a:cxnSpLocks/>
            <a:stCxn id="190" idx="2"/>
            <a:endCxn id="318" idx="0"/>
          </p:cNvCxnSpPr>
          <p:nvPr/>
        </p:nvCxnSpPr>
        <p:spPr>
          <a:xfrm flipH="1">
            <a:off x="17308149" y="8956801"/>
            <a:ext cx="3550" cy="3340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B24C7D8D-9041-4D7A-ACFE-4D49C55501A0}"/>
              </a:ext>
            </a:extLst>
          </p:cNvPr>
          <p:cNvSpPr/>
          <p:nvPr/>
        </p:nvSpPr>
        <p:spPr>
          <a:xfrm>
            <a:off x="32290244" y="494081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Освобождение рабочих – дело самих рабочих!</a:t>
            </a:r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09CAA6C9-629F-48D6-ABAA-DF457DA207FA}"/>
              </a:ext>
            </a:extLst>
          </p:cNvPr>
          <p:cNvSpPr/>
          <p:nvPr/>
        </p:nvSpPr>
        <p:spPr>
          <a:xfrm>
            <a:off x="36000283" y="9300164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Ввести регулировку труда рабочими</a:t>
            </a:r>
          </a:p>
        </p:txBody>
      </p:sp>
      <p:cxnSp>
        <p:nvCxnSpPr>
          <p:cNvPr id="103" name="Прямая соединительная линия 102">
            <a:extLst>
              <a:ext uri="{FF2B5EF4-FFF2-40B4-BE49-F238E27FC236}">
                <a16:creationId xmlns:a16="http://schemas.microsoft.com/office/drawing/2014/main" id="{07402EE0-D121-4569-BC7E-EA44B35D0E6A}"/>
              </a:ext>
            </a:extLst>
          </p:cNvPr>
          <p:cNvCxnSpPr>
            <a:cxnSpLocks/>
            <a:stCxn id="100" idx="1"/>
            <a:endCxn id="70" idx="3"/>
          </p:cNvCxnSpPr>
          <p:nvPr/>
        </p:nvCxnSpPr>
        <p:spPr>
          <a:xfrm flipH="1">
            <a:off x="23339492" y="5480817"/>
            <a:ext cx="895075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16FBA02F-5548-4084-AE24-F6B4B5AED19F}"/>
              </a:ext>
            </a:extLst>
          </p:cNvPr>
          <p:cNvSpPr/>
          <p:nvPr/>
        </p:nvSpPr>
        <p:spPr>
          <a:xfrm>
            <a:off x="32290245" y="78790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Производственные ассоциации</a:t>
            </a:r>
          </a:p>
        </p:txBody>
      </p:sp>
      <p:sp>
        <p:nvSpPr>
          <p:cNvPr id="107" name="Прямоугольник 106">
            <a:extLst>
              <a:ext uri="{FF2B5EF4-FFF2-40B4-BE49-F238E27FC236}">
                <a16:creationId xmlns:a16="http://schemas.microsoft.com/office/drawing/2014/main" id="{E539C547-A17A-486F-9B7C-6F44EBBA5CB0}"/>
              </a:ext>
            </a:extLst>
          </p:cNvPr>
          <p:cNvSpPr/>
          <p:nvPr/>
        </p:nvSpPr>
        <p:spPr>
          <a:xfrm>
            <a:off x="29850738" y="929087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Советы рабочих</a:t>
            </a:r>
          </a:p>
        </p:txBody>
      </p:sp>
      <p:sp>
        <p:nvSpPr>
          <p:cNvPr id="112" name="Прямоугольник 111">
            <a:extLst>
              <a:ext uri="{FF2B5EF4-FFF2-40B4-BE49-F238E27FC236}">
                <a16:creationId xmlns:a16="http://schemas.microsoft.com/office/drawing/2014/main" id="{206B89BC-1DE9-4669-87C1-18D7346ECB65}"/>
              </a:ext>
            </a:extLst>
          </p:cNvPr>
          <p:cNvSpPr/>
          <p:nvPr/>
        </p:nvSpPr>
        <p:spPr>
          <a:xfrm>
            <a:off x="32290245" y="928791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Производство по потребностям</a:t>
            </a:r>
          </a:p>
        </p:txBody>
      </p: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3165B2B3-EEF4-4877-8519-BF526B88B6C9}"/>
              </a:ext>
            </a:extLst>
          </p:cNvPr>
          <p:cNvSpPr/>
          <p:nvPr/>
        </p:nvSpPr>
        <p:spPr>
          <a:xfrm>
            <a:off x="32290245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Преобразованию в федерацию советов</a:t>
            </a:r>
          </a:p>
        </p:txBody>
      </p:sp>
      <p:sp>
        <p:nvSpPr>
          <p:cNvPr id="115" name="Прямоугольник 114">
            <a:extLst>
              <a:ext uri="{FF2B5EF4-FFF2-40B4-BE49-F238E27FC236}">
                <a16:creationId xmlns:a16="http://schemas.microsoft.com/office/drawing/2014/main" id="{5AB7C30A-201B-4B15-889F-0961863E1653}"/>
              </a:ext>
            </a:extLst>
          </p:cNvPr>
          <p:cNvSpPr/>
          <p:nvPr/>
        </p:nvSpPr>
        <p:spPr>
          <a:xfrm>
            <a:off x="29850738" y="7876801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Социальная реконструкция</a:t>
            </a:r>
          </a:p>
        </p:txBody>
      </p:sp>
      <p:cxnSp>
        <p:nvCxnSpPr>
          <p:cNvPr id="116" name="Прямая со стрелкой 115">
            <a:extLst>
              <a:ext uri="{FF2B5EF4-FFF2-40B4-BE49-F238E27FC236}">
                <a16:creationId xmlns:a16="http://schemas.microsoft.com/office/drawing/2014/main" id="{EBD3A6F3-AB1C-47D3-A4C9-E367E9B43AB2}"/>
              </a:ext>
            </a:extLst>
          </p:cNvPr>
          <p:cNvCxnSpPr>
            <a:cxnSpLocks/>
            <a:stCxn id="185" idx="2"/>
            <a:endCxn id="178" idx="0"/>
          </p:cNvCxnSpPr>
          <p:nvPr/>
        </p:nvCxnSpPr>
        <p:spPr>
          <a:xfrm>
            <a:off x="24810483" y="7528650"/>
            <a:ext cx="0" cy="3423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Прямая со стрелкой 116">
            <a:extLst>
              <a:ext uri="{FF2B5EF4-FFF2-40B4-BE49-F238E27FC236}">
                <a16:creationId xmlns:a16="http://schemas.microsoft.com/office/drawing/2014/main" id="{1CA48A8C-7918-4ACD-8584-930D3FA93CAA}"/>
              </a:ext>
            </a:extLst>
          </p:cNvPr>
          <p:cNvCxnSpPr>
            <a:cxnSpLocks/>
            <a:stCxn id="178" idx="2"/>
            <a:endCxn id="175" idx="0"/>
          </p:cNvCxnSpPr>
          <p:nvPr/>
        </p:nvCxnSpPr>
        <p:spPr>
          <a:xfrm>
            <a:off x="24810483" y="8950976"/>
            <a:ext cx="0" cy="349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A65B4601-A6C9-4318-A2AC-F51BDF31465E}"/>
              </a:ext>
            </a:extLst>
          </p:cNvPr>
          <p:cNvSpPr/>
          <p:nvPr/>
        </p:nvSpPr>
        <p:spPr>
          <a:xfrm>
            <a:off x="34726460" y="787097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Поглощение компаний рабочими</a:t>
            </a:r>
          </a:p>
        </p:txBody>
      </p:sp>
      <p:sp>
        <p:nvSpPr>
          <p:cNvPr id="141" name="Прямоугольник 140">
            <a:extLst>
              <a:ext uri="{FF2B5EF4-FFF2-40B4-BE49-F238E27FC236}">
                <a16:creationId xmlns:a16="http://schemas.microsoft.com/office/drawing/2014/main" id="{7124B428-62EC-4668-AA42-A9E765922B83}"/>
              </a:ext>
            </a:extLst>
          </p:cNvPr>
          <p:cNvSpPr/>
          <p:nvPr/>
        </p:nvSpPr>
        <p:spPr>
          <a:xfrm>
            <a:off x="35999573" y="64486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Создать федерацию сельскохозяйственных рабочих</a:t>
            </a:r>
          </a:p>
        </p:txBody>
      </p:sp>
      <p:sp>
        <p:nvSpPr>
          <p:cNvPr id="119" name="Прямоугольник 118">
            <a:extLst>
              <a:ext uri="{FF2B5EF4-FFF2-40B4-BE49-F238E27FC236}">
                <a16:creationId xmlns:a16="http://schemas.microsoft.com/office/drawing/2014/main" id="{DB6E3B10-7836-48E8-94E4-4375B8A4B407}"/>
              </a:ext>
            </a:extLst>
          </p:cNvPr>
          <p:cNvSpPr/>
          <p:nvPr/>
        </p:nvSpPr>
        <p:spPr>
          <a:xfrm>
            <a:off x="34697981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Международная организация молодежного синдиката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83FD783A-DD1F-4C23-8CD1-77D1643FC673}"/>
              </a:ext>
            </a:extLst>
          </p:cNvPr>
          <p:cNvSpPr/>
          <p:nvPr/>
        </p:nvSpPr>
        <p:spPr>
          <a:xfrm>
            <a:off x="31098217" y="1080750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Расширить «Помощь </a:t>
            </a:r>
            <a:r>
              <a:rPr lang="ru-RU" sz="1400" dirty="0" err="1">
                <a:solidFill>
                  <a:schemeClr val="bg1"/>
                </a:solidFill>
              </a:rPr>
              <a:t>Шпанье</a:t>
            </a:r>
            <a:r>
              <a:rPr lang="ru-RU" sz="1400" dirty="0">
                <a:solidFill>
                  <a:schemeClr val="bg1"/>
                </a:solidFill>
              </a:rPr>
              <a:t>»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:a16="http://schemas.microsoft.com/office/drawing/2014/main" id="{068B4ABC-E26F-4FB0-B0F8-F5F845757B6E}"/>
              </a:ext>
            </a:extLst>
          </p:cNvPr>
          <p:cNvSpPr/>
          <p:nvPr/>
        </p:nvSpPr>
        <p:spPr>
          <a:xfrm>
            <a:off x="13784929" y="6440071"/>
            <a:ext cx="2115918" cy="10800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rgbClr val="FF0000"/>
              </a:gs>
            </a:gsLst>
            <a:lin ang="5400000" scaled="1"/>
          </a:gra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Комитет «Красная Испания»</a:t>
            </a:r>
          </a:p>
        </p:txBody>
      </p:sp>
      <p:sp>
        <p:nvSpPr>
          <p:cNvPr id="171" name="Прямоугольник 170">
            <a:extLst>
              <a:ext uri="{FF2B5EF4-FFF2-40B4-BE49-F238E27FC236}">
                <a16:creationId xmlns:a16="http://schemas.microsoft.com/office/drawing/2014/main" id="{7F78B5E7-887C-411A-B36D-1F94FB6CBB50}"/>
              </a:ext>
            </a:extLst>
          </p:cNvPr>
          <p:cNvSpPr/>
          <p:nvPr/>
        </p:nvSpPr>
        <p:spPr>
          <a:xfrm>
            <a:off x="36000283" y="1222439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Передать оружие рабочим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F58DDB0D-9379-4609-9AFC-C95DC2652ADD}"/>
              </a:ext>
            </a:extLst>
          </p:cNvPr>
          <p:cNvSpPr/>
          <p:nvPr/>
        </p:nvSpPr>
        <p:spPr>
          <a:xfrm>
            <a:off x="38416738" y="15267829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Насильственная защита</a:t>
            </a:r>
          </a:p>
        </p:txBody>
      </p:sp>
      <p:sp>
        <p:nvSpPr>
          <p:cNvPr id="167" name="Прямоугольник 166">
            <a:extLst>
              <a:ext uri="{FF2B5EF4-FFF2-40B4-BE49-F238E27FC236}">
                <a16:creationId xmlns:a16="http://schemas.microsoft.com/office/drawing/2014/main" id="{41F12621-CDA4-4BAC-A0F5-91C9E8E1CC23}"/>
              </a:ext>
            </a:extLst>
          </p:cNvPr>
          <p:cNvSpPr/>
          <p:nvPr/>
        </p:nvSpPr>
        <p:spPr>
          <a:xfrm>
            <a:off x="37295220" y="137345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Формирование красных армий</a:t>
            </a:r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3A749979-2D3C-460C-8BBB-A6FDFEC222A8}"/>
              </a:ext>
            </a:extLst>
          </p:cNvPr>
          <p:cNvSpPr/>
          <p:nvPr/>
        </p:nvSpPr>
        <p:spPr>
          <a:xfrm>
            <a:off x="38416738" y="6440066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Бойкотировать нацизм</a:t>
            </a:r>
          </a:p>
        </p:txBody>
      </p:sp>
      <p:cxnSp>
        <p:nvCxnSpPr>
          <p:cNvPr id="162" name="Соединительная линия уступом 175">
            <a:extLst>
              <a:ext uri="{FF2B5EF4-FFF2-40B4-BE49-F238E27FC236}">
                <a16:creationId xmlns:a16="http://schemas.microsoft.com/office/drawing/2014/main" id="{A17EDA92-3134-4C9C-900C-B040D6FB3FC1}"/>
              </a:ext>
            </a:extLst>
          </p:cNvPr>
          <p:cNvCxnSpPr>
            <a:cxnSpLocks/>
            <a:stCxn id="113" idx="2"/>
            <a:endCxn id="115" idx="0"/>
          </p:cNvCxnSpPr>
          <p:nvPr/>
        </p:nvCxnSpPr>
        <p:spPr>
          <a:xfrm rot="5400000">
            <a:off x="31954376" y="6482972"/>
            <a:ext cx="348151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Соединительная линия уступом 175">
            <a:extLst>
              <a:ext uri="{FF2B5EF4-FFF2-40B4-BE49-F238E27FC236}">
                <a16:creationId xmlns:a16="http://schemas.microsoft.com/office/drawing/2014/main" id="{8D09C9BF-66B2-46DE-AB93-A44355AD51C3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rot="5400000">
            <a:off x="31962537" y="7905203"/>
            <a:ext cx="331829" cy="2439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Прямая со стрелкой 193">
            <a:extLst>
              <a:ext uri="{FF2B5EF4-FFF2-40B4-BE49-F238E27FC236}">
                <a16:creationId xmlns:a16="http://schemas.microsoft.com/office/drawing/2014/main" id="{B71715EB-7CCA-4466-A3CA-883CB2098A7E}"/>
              </a:ext>
            </a:extLst>
          </p:cNvPr>
          <p:cNvCxnSpPr>
            <a:cxnSpLocks/>
            <a:stCxn id="113" idx="2"/>
            <a:endCxn id="111" idx="0"/>
          </p:cNvCxnSpPr>
          <p:nvPr/>
        </p:nvCxnSpPr>
        <p:spPr>
          <a:xfrm>
            <a:off x="33348204" y="7528650"/>
            <a:ext cx="0" cy="3503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Соединительная линия уступом 175">
            <a:extLst>
              <a:ext uri="{FF2B5EF4-FFF2-40B4-BE49-F238E27FC236}">
                <a16:creationId xmlns:a16="http://schemas.microsoft.com/office/drawing/2014/main" id="{962D0293-33CE-4234-B28D-EE8984C231FA}"/>
              </a:ext>
            </a:extLst>
          </p:cNvPr>
          <p:cNvCxnSpPr>
            <a:cxnSpLocks/>
            <a:stCxn id="113" idx="2"/>
            <a:endCxn id="132" idx="0"/>
          </p:cNvCxnSpPr>
          <p:nvPr/>
        </p:nvCxnSpPr>
        <p:spPr>
          <a:xfrm rot="16200000" flipH="1">
            <a:off x="34395148" y="6481705"/>
            <a:ext cx="342326" cy="2436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>
            <a:extLst>
              <a:ext uri="{FF2B5EF4-FFF2-40B4-BE49-F238E27FC236}">
                <a16:creationId xmlns:a16="http://schemas.microsoft.com/office/drawing/2014/main" id="{082AC64B-C5AA-4EFF-B24A-59F8FA6DB71C}"/>
              </a:ext>
            </a:extLst>
          </p:cNvPr>
          <p:cNvCxnSpPr>
            <a:cxnSpLocks/>
            <a:stCxn id="111" idx="2"/>
            <a:endCxn id="112" idx="0"/>
          </p:cNvCxnSpPr>
          <p:nvPr/>
        </p:nvCxnSpPr>
        <p:spPr>
          <a:xfrm>
            <a:off x="33348204" y="8959042"/>
            <a:ext cx="0" cy="3288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>
            <a:extLst>
              <a:ext uri="{FF2B5EF4-FFF2-40B4-BE49-F238E27FC236}">
                <a16:creationId xmlns:a16="http://schemas.microsoft.com/office/drawing/2014/main" id="{E4A7A246-F7EF-4790-A35B-513A579A61A5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>
            <a:off x="33348203" y="6020817"/>
            <a:ext cx="1" cy="4278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Соединительная линия уступом 175">
            <a:extLst>
              <a:ext uri="{FF2B5EF4-FFF2-40B4-BE49-F238E27FC236}">
                <a16:creationId xmlns:a16="http://schemas.microsoft.com/office/drawing/2014/main" id="{2D2DDFCB-B571-4E4D-81E1-DBE0064AF235}"/>
              </a:ext>
            </a:extLst>
          </p:cNvPr>
          <p:cNvCxnSpPr>
            <a:cxnSpLocks/>
            <a:stCxn id="100" idx="2"/>
            <a:endCxn id="47" idx="0"/>
          </p:cNvCxnSpPr>
          <p:nvPr/>
        </p:nvCxnSpPr>
        <p:spPr>
          <a:xfrm rot="5400000">
            <a:off x="31344032" y="4444604"/>
            <a:ext cx="427958" cy="3580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00F0FE-E4EF-4A2A-8C2D-7202EFCE999F}"/>
              </a:ext>
            </a:extLst>
          </p:cNvPr>
          <p:cNvCxnSpPr>
            <a:cxnSpLocks/>
            <a:stCxn id="100" idx="2"/>
            <a:endCxn id="141" idx="0"/>
          </p:cNvCxnSpPr>
          <p:nvPr/>
        </p:nvCxnSpPr>
        <p:spPr>
          <a:xfrm rot="16200000" flipH="1">
            <a:off x="34988951" y="4380068"/>
            <a:ext cx="427833" cy="3709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F415FF90-187C-4268-B601-EF2D6AC5D6A7}"/>
              </a:ext>
            </a:extLst>
          </p:cNvPr>
          <p:cNvCxnSpPr>
            <a:cxnSpLocks/>
            <a:stCxn id="100" idx="2"/>
            <a:endCxn id="165" idx="0"/>
          </p:cNvCxnSpPr>
          <p:nvPr/>
        </p:nvCxnSpPr>
        <p:spPr>
          <a:xfrm rot="5400000">
            <a:off x="30358845" y="7818149"/>
            <a:ext cx="4786690" cy="1192027"/>
          </a:xfrm>
          <a:prstGeom prst="bentConnector3">
            <a:avLst>
              <a:gd name="adj1" fmla="val 446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175">
            <a:extLst>
              <a:ext uri="{FF2B5EF4-FFF2-40B4-BE49-F238E27FC236}">
                <a16:creationId xmlns:a16="http://schemas.microsoft.com/office/drawing/2014/main" id="{0CD8030A-096E-4599-85F3-D392F82380E8}"/>
              </a:ext>
            </a:extLst>
          </p:cNvPr>
          <p:cNvCxnSpPr>
            <a:cxnSpLocks/>
            <a:stCxn id="100" idx="2"/>
            <a:endCxn id="291" idx="0"/>
          </p:cNvCxnSpPr>
          <p:nvPr/>
        </p:nvCxnSpPr>
        <p:spPr>
          <a:xfrm rot="16200000" flipH="1">
            <a:off x="31556645" y="7812374"/>
            <a:ext cx="4798826" cy="1215711"/>
          </a:xfrm>
          <a:prstGeom prst="bentConnector3">
            <a:avLst>
              <a:gd name="adj1" fmla="val 46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175">
            <a:extLst>
              <a:ext uri="{FF2B5EF4-FFF2-40B4-BE49-F238E27FC236}">
                <a16:creationId xmlns:a16="http://schemas.microsoft.com/office/drawing/2014/main" id="{8F64074F-3A63-40CD-87E3-FDF077A26359}"/>
              </a:ext>
            </a:extLst>
          </p:cNvPr>
          <p:cNvCxnSpPr>
            <a:cxnSpLocks/>
            <a:stCxn id="100" idx="2"/>
            <a:endCxn id="181" idx="0"/>
          </p:cNvCxnSpPr>
          <p:nvPr/>
        </p:nvCxnSpPr>
        <p:spPr>
          <a:xfrm rot="16200000" flipH="1">
            <a:off x="36201826" y="3167194"/>
            <a:ext cx="419249" cy="61264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4C7CA055-2024-4B84-BC09-8B3312C29ED4}"/>
              </a:ext>
            </a:extLst>
          </p:cNvPr>
          <p:cNvCxnSpPr>
            <a:cxnSpLocks/>
            <a:stCxn id="171" idx="2"/>
            <a:endCxn id="167" idx="0"/>
          </p:cNvCxnSpPr>
          <p:nvPr/>
        </p:nvCxnSpPr>
        <p:spPr>
          <a:xfrm rot="16200000" flipH="1">
            <a:off x="37490643" y="12871991"/>
            <a:ext cx="430134" cy="12949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EFF0095C-5C12-43DF-B013-3D165460711F}"/>
              </a:ext>
            </a:extLst>
          </p:cNvPr>
          <p:cNvSpPr/>
          <p:nvPr/>
        </p:nvSpPr>
        <p:spPr>
          <a:xfrm>
            <a:off x="13770379" y="122243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ПОУМ</a:t>
            </a:r>
          </a:p>
        </p:txBody>
      </p:sp>
      <p:sp>
        <p:nvSpPr>
          <p:cNvPr id="176" name="Прямоугольник 175">
            <a:extLst>
              <a:ext uri="{FF2B5EF4-FFF2-40B4-BE49-F238E27FC236}">
                <a16:creationId xmlns:a16="http://schemas.microsoft.com/office/drawing/2014/main" id="{51FE9903-C81C-48D0-9AB8-A7C3AC542B91}"/>
              </a:ext>
            </a:extLst>
          </p:cNvPr>
          <p:cNvSpPr/>
          <p:nvPr/>
        </p:nvSpPr>
        <p:spPr>
          <a:xfrm>
            <a:off x="12583389" y="1374402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НРП</a:t>
            </a:r>
          </a:p>
        </p:txBody>
      </p:sp>
      <p:cxnSp>
        <p:nvCxnSpPr>
          <p:cNvPr id="214" name="Соединительная линия уступом 175">
            <a:extLst>
              <a:ext uri="{FF2B5EF4-FFF2-40B4-BE49-F238E27FC236}">
                <a16:creationId xmlns:a16="http://schemas.microsoft.com/office/drawing/2014/main" id="{2BE99D97-470B-4813-A666-DEA258BD2B51}"/>
              </a:ext>
            </a:extLst>
          </p:cNvPr>
          <p:cNvCxnSpPr>
            <a:cxnSpLocks/>
            <a:stCxn id="40" idx="2"/>
            <a:endCxn id="176" idx="0"/>
          </p:cNvCxnSpPr>
          <p:nvPr/>
        </p:nvCxnSpPr>
        <p:spPr>
          <a:xfrm rot="5400000">
            <a:off x="13306582" y="12222273"/>
            <a:ext cx="1856522" cy="1186990"/>
          </a:xfrm>
          <a:prstGeom prst="bentConnector3">
            <a:avLst>
              <a:gd name="adj1" fmla="val 84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Прямая со стрелкой 215">
            <a:extLst>
              <a:ext uri="{FF2B5EF4-FFF2-40B4-BE49-F238E27FC236}">
                <a16:creationId xmlns:a16="http://schemas.microsoft.com/office/drawing/2014/main" id="{809AD7A9-1197-4E60-9BDA-8DBDE4B75DB9}"/>
              </a:ext>
            </a:extLst>
          </p:cNvPr>
          <p:cNvCxnSpPr>
            <a:cxnSpLocks/>
            <a:stCxn id="40" idx="2"/>
            <a:endCxn id="173" idx="0"/>
          </p:cNvCxnSpPr>
          <p:nvPr/>
        </p:nvCxnSpPr>
        <p:spPr>
          <a:xfrm>
            <a:off x="14828338" y="11887507"/>
            <a:ext cx="0" cy="3368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Прямоугольник 216">
            <a:extLst>
              <a:ext uri="{FF2B5EF4-FFF2-40B4-BE49-F238E27FC236}">
                <a16:creationId xmlns:a16="http://schemas.microsoft.com/office/drawing/2014/main" id="{E50D9AB9-B9A6-45C0-922A-43AB35AEB09C}"/>
              </a:ext>
            </a:extLst>
          </p:cNvPr>
          <p:cNvSpPr/>
          <p:nvPr/>
        </p:nvSpPr>
        <p:spPr>
          <a:xfrm>
            <a:off x="13770379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фашизма</a:t>
            </a:r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2B57547D-CC38-441A-9FFE-4742D4413365}"/>
              </a:ext>
            </a:extLst>
          </p:cNvPr>
          <p:cNvSpPr/>
          <p:nvPr/>
        </p:nvSpPr>
        <p:spPr>
          <a:xfrm>
            <a:off x="16259231" y="1526233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против сталинизма</a:t>
            </a:r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932A2BE5-9DF3-4131-AC7D-211D67CAFF81}"/>
              </a:ext>
            </a:extLst>
          </p:cNvPr>
          <p:cNvSpPr/>
          <p:nvPr/>
        </p:nvSpPr>
        <p:spPr>
          <a:xfrm>
            <a:off x="5040684" y="494081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Переворот интернационалистических групп коммунистов</a:t>
            </a:r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6E45A04C-CFE8-44B1-B6F4-B3A6031C2A2D}"/>
              </a:ext>
            </a:extLst>
          </p:cNvPr>
          <p:cNvSpPr/>
          <p:nvPr/>
        </p:nvSpPr>
        <p:spPr>
          <a:xfrm>
            <a:off x="5047761" y="1080488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Курс на мировую революцию</a:t>
            </a:r>
          </a:p>
        </p:txBody>
      </p:sp>
      <p:sp>
        <p:nvSpPr>
          <p:cNvPr id="220" name="Прямоугольник 219">
            <a:extLst>
              <a:ext uri="{FF2B5EF4-FFF2-40B4-BE49-F238E27FC236}">
                <a16:creationId xmlns:a16="http://schemas.microsoft.com/office/drawing/2014/main" id="{76082F14-C0CE-420C-A798-475458A61B6C}"/>
              </a:ext>
            </a:extLst>
          </p:cNvPr>
          <p:cNvSpPr/>
          <p:nvPr/>
        </p:nvSpPr>
        <p:spPr>
          <a:xfrm>
            <a:off x="6289754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 партия, а федерация</a:t>
            </a:r>
            <a:endParaRPr lang="ru-RU" sz="500" dirty="0"/>
          </a:p>
        </p:txBody>
      </p:sp>
      <p:sp>
        <p:nvSpPr>
          <p:cNvPr id="222" name="Прямоугольник 221">
            <a:extLst>
              <a:ext uri="{FF2B5EF4-FFF2-40B4-BE49-F238E27FC236}">
                <a16:creationId xmlns:a16="http://schemas.microsoft.com/office/drawing/2014/main" id="{7A24FE44-DC0F-4F03-A7DD-522822F7DE5C}"/>
              </a:ext>
            </a:extLst>
          </p:cNvPr>
          <p:cNvSpPr/>
          <p:nvPr/>
        </p:nvSpPr>
        <p:spPr>
          <a:xfrm>
            <a:off x="3797278" y="64400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Советская демократия</a:t>
            </a:r>
          </a:p>
        </p:txBody>
      </p:sp>
      <p:sp>
        <p:nvSpPr>
          <p:cNvPr id="223" name="Прямоугольник 222">
            <a:extLst>
              <a:ext uri="{FF2B5EF4-FFF2-40B4-BE49-F238E27FC236}">
                <a16:creationId xmlns:a16="http://schemas.microsoft.com/office/drawing/2014/main" id="{0ED96DE1-7D3B-443D-9E2B-BA53432970F3}"/>
              </a:ext>
            </a:extLst>
          </p:cNvPr>
          <p:cNvSpPr/>
          <p:nvPr/>
        </p:nvSpPr>
        <p:spPr>
          <a:xfrm>
            <a:off x="2567953" y="788113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Роспуск профсоюзов</a:t>
            </a:r>
          </a:p>
        </p:txBody>
      </p:sp>
      <p:sp>
        <p:nvSpPr>
          <p:cNvPr id="225" name="Прямоугольник 224">
            <a:extLst>
              <a:ext uri="{FF2B5EF4-FFF2-40B4-BE49-F238E27FC236}">
                <a16:creationId xmlns:a16="http://schemas.microsoft.com/office/drawing/2014/main" id="{8CEF4C01-E565-4A49-849F-7D1EFF3E617C}"/>
              </a:ext>
            </a:extLst>
          </p:cNvPr>
          <p:cNvSpPr/>
          <p:nvPr/>
        </p:nvSpPr>
        <p:spPr>
          <a:xfrm>
            <a:off x="3802197" y="9302753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Рабочие советы</a:t>
            </a:r>
          </a:p>
        </p:txBody>
      </p:sp>
      <p:sp>
        <p:nvSpPr>
          <p:cNvPr id="226" name="Прямоугольник 225">
            <a:extLst>
              <a:ext uri="{FF2B5EF4-FFF2-40B4-BE49-F238E27FC236}">
                <a16:creationId xmlns:a16="http://schemas.microsoft.com/office/drawing/2014/main" id="{CDC80F7A-0A23-4DED-8B3C-116A0EDDE628}"/>
              </a:ext>
            </a:extLst>
          </p:cNvPr>
          <p:cNvSpPr/>
          <p:nvPr/>
        </p:nvSpPr>
        <p:spPr>
          <a:xfrm>
            <a:off x="1325478" y="6437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Солдатские советы</a:t>
            </a:r>
          </a:p>
        </p:txBody>
      </p:sp>
      <p:sp>
        <p:nvSpPr>
          <p:cNvPr id="228" name="Прямоугольник 227">
            <a:extLst>
              <a:ext uri="{FF2B5EF4-FFF2-40B4-BE49-F238E27FC236}">
                <a16:creationId xmlns:a16="http://schemas.microsoft.com/office/drawing/2014/main" id="{8466996F-D00A-4524-BB7C-40EB55937948}"/>
              </a:ext>
            </a:extLst>
          </p:cNvPr>
          <p:cNvSpPr/>
          <p:nvPr/>
        </p:nvSpPr>
        <p:spPr>
          <a:xfrm>
            <a:off x="2567953" y="108048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Снизу вверх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C74010CE-732B-47B8-98BA-B932D18F5C5F}"/>
              </a:ext>
            </a:extLst>
          </p:cNvPr>
          <p:cNvSpPr/>
          <p:nvPr/>
        </p:nvSpPr>
        <p:spPr>
          <a:xfrm>
            <a:off x="6285891" y="9299278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Внедрение эсперанто</a:t>
            </a:r>
          </a:p>
        </p:txBody>
      </p: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B9287FA6-5748-4050-A09B-F86ACADD40C6}"/>
              </a:ext>
            </a:extLst>
          </p:cNvPr>
          <p:cNvSpPr/>
          <p:nvPr/>
        </p:nvSpPr>
        <p:spPr>
          <a:xfrm>
            <a:off x="6310335" y="1222687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Бельгией</a:t>
            </a:r>
          </a:p>
        </p:txBody>
      </p: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AF154FD1-A631-4908-A376-BD74A6EAB4BF}"/>
              </a:ext>
            </a:extLst>
          </p:cNvPr>
          <p:cNvSpPr/>
          <p:nvPr/>
        </p:nvSpPr>
        <p:spPr>
          <a:xfrm>
            <a:off x="3804934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Германией</a:t>
            </a:r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5AA2346-0E45-4468-8883-5330558C313E}"/>
              </a:ext>
            </a:extLst>
          </p:cNvPr>
          <p:cNvSpPr/>
          <p:nvPr/>
        </p:nvSpPr>
        <p:spPr>
          <a:xfrm>
            <a:off x="2575632" y="1374442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Данией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9F945B49-C665-4AC7-8517-A044FF611794}"/>
              </a:ext>
            </a:extLst>
          </p:cNvPr>
          <p:cNvSpPr/>
          <p:nvPr/>
        </p:nvSpPr>
        <p:spPr>
          <a:xfrm>
            <a:off x="5047761" y="13749379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Венгрией</a:t>
            </a:r>
          </a:p>
        </p:txBody>
      </p:sp>
      <p:cxnSp>
        <p:nvCxnSpPr>
          <p:cNvPr id="247" name="Прямая соединительная линия 246">
            <a:extLst>
              <a:ext uri="{FF2B5EF4-FFF2-40B4-BE49-F238E27FC236}">
                <a16:creationId xmlns:a16="http://schemas.microsoft.com/office/drawing/2014/main" id="{E0FFD5EF-7102-4D85-AB4D-4291057C2957}"/>
              </a:ext>
            </a:extLst>
          </p:cNvPr>
          <p:cNvCxnSpPr>
            <a:cxnSpLocks/>
            <a:stCxn id="126" idx="1"/>
            <a:endCxn id="215" idx="3"/>
          </p:cNvCxnSpPr>
          <p:nvPr/>
        </p:nvCxnSpPr>
        <p:spPr>
          <a:xfrm flipH="1">
            <a:off x="7156602" y="5480817"/>
            <a:ext cx="663504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Соединительная линия уступом 175">
            <a:extLst>
              <a:ext uri="{FF2B5EF4-FFF2-40B4-BE49-F238E27FC236}">
                <a16:creationId xmlns:a16="http://schemas.microsoft.com/office/drawing/2014/main" id="{01009931-E780-446F-84B5-9F6C9B0475E8}"/>
              </a:ext>
            </a:extLst>
          </p:cNvPr>
          <p:cNvCxnSpPr>
            <a:cxnSpLocks/>
            <a:stCxn id="215" idx="2"/>
            <a:endCxn id="222" idx="0"/>
          </p:cNvCxnSpPr>
          <p:nvPr/>
        </p:nvCxnSpPr>
        <p:spPr>
          <a:xfrm rot="5400000">
            <a:off x="5267314" y="5608740"/>
            <a:ext cx="419253" cy="1243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220686B7-8761-4F89-88B6-854F7EFA2AF9}"/>
              </a:ext>
            </a:extLst>
          </p:cNvPr>
          <p:cNvSpPr/>
          <p:nvPr/>
        </p:nvSpPr>
        <p:spPr>
          <a:xfrm>
            <a:off x="7547274" y="1375505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Объединённый интернационал с Люксембургом</a:t>
            </a:r>
          </a:p>
        </p:txBody>
      </p: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20EA9B28-3AC8-4D59-9BA3-273AFDAAD20C}"/>
              </a:ext>
            </a:extLst>
          </p:cNvPr>
          <p:cNvCxnSpPr>
            <a:cxnSpLocks/>
            <a:stCxn id="222" idx="2"/>
            <a:endCxn id="223" idx="0"/>
          </p:cNvCxnSpPr>
          <p:nvPr/>
        </p:nvCxnSpPr>
        <p:spPr>
          <a:xfrm rot="5400000">
            <a:off x="4060045" y="7085938"/>
            <a:ext cx="361060" cy="12293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7924330A-D611-47A6-BFB6-0BF0F3BEF0AC}"/>
              </a:ext>
            </a:extLst>
          </p:cNvPr>
          <p:cNvCxnSpPr>
            <a:cxnSpLocks/>
            <a:stCxn id="215" idx="2"/>
            <a:endCxn id="226" idx="0"/>
          </p:cNvCxnSpPr>
          <p:nvPr/>
        </p:nvCxnSpPr>
        <p:spPr>
          <a:xfrm rot="5400000">
            <a:off x="4032616" y="4371638"/>
            <a:ext cx="416849" cy="3715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D9AEF4CC-BAA8-4753-A8E8-076308EF0FFD}"/>
              </a:ext>
            </a:extLst>
          </p:cNvPr>
          <p:cNvCxnSpPr>
            <a:cxnSpLocks/>
            <a:stCxn id="215" idx="2"/>
            <a:endCxn id="220" idx="0"/>
          </p:cNvCxnSpPr>
          <p:nvPr/>
        </p:nvCxnSpPr>
        <p:spPr>
          <a:xfrm rot="16200000" flipH="1">
            <a:off x="6513552" y="5605908"/>
            <a:ext cx="419253" cy="1249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DCB551DA-A5E6-4147-AA48-62F35CFDDDC2}"/>
              </a:ext>
            </a:extLst>
          </p:cNvPr>
          <p:cNvCxnSpPr>
            <a:cxnSpLocks/>
            <a:stCxn id="219" idx="2"/>
            <a:endCxn id="235" idx="0"/>
          </p:cNvCxnSpPr>
          <p:nvPr/>
        </p:nvCxnSpPr>
        <p:spPr>
          <a:xfrm rot="5400000">
            <a:off x="5308417" y="11439363"/>
            <a:ext cx="351780" cy="1242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Соединительная линия уступом 175">
            <a:extLst>
              <a:ext uri="{FF2B5EF4-FFF2-40B4-BE49-F238E27FC236}">
                <a16:creationId xmlns:a16="http://schemas.microsoft.com/office/drawing/2014/main" id="{9FB3ADA4-1D67-44E8-BBA1-794942AC9498}"/>
              </a:ext>
            </a:extLst>
          </p:cNvPr>
          <p:cNvCxnSpPr>
            <a:cxnSpLocks/>
            <a:stCxn id="235" idx="2"/>
            <a:endCxn id="244" idx="0"/>
          </p:cNvCxnSpPr>
          <p:nvPr/>
        </p:nvCxnSpPr>
        <p:spPr>
          <a:xfrm rot="5400000">
            <a:off x="4034365" y="12915892"/>
            <a:ext cx="427755" cy="122930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66577A6-E287-42B1-9FC8-F4055CAC3A28}"/>
              </a:ext>
            </a:extLst>
          </p:cNvPr>
          <p:cNvCxnSpPr>
            <a:cxnSpLocks/>
            <a:stCxn id="235" idx="2"/>
            <a:endCxn id="246" idx="0"/>
          </p:cNvCxnSpPr>
          <p:nvPr/>
        </p:nvCxnSpPr>
        <p:spPr>
          <a:xfrm rot="16200000" flipH="1">
            <a:off x="5267950" y="12911608"/>
            <a:ext cx="432713" cy="12428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156CF597-A463-4DD9-B4CF-F0C986BF695D}"/>
              </a:ext>
            </a:extLst>
          </p:cNvPr>
          <p:cNvCxnSpPr>
            <a:cxnSpLocks/>
            <a:stCxn id="234" idx="2"/>
            <a:endCxn id="250" idx="0"/>
          </p:cNvCxnSpPr>
          <p:nvPr/>
        </p:nvCxnSpPr>
        <p:spPr>
          <a:xfrm rot="16200000" flipH="1">
            <a:off x="7762671" y="12912492"/>
            <a:ext cx="448184" cy="12369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Соединительная линия уступом 175">
            <a:extLst>
              <a:ext uri="{FF2B5EF4-FFF2-40B4-BE49-F238E27FC236}">
                <a16:creationId xmlns:a16="http://schemas.microsoft.com/office/drawing/2014/main" id="{8EFDF708-AFE4-4933-91A0-121A8207E179}"/>
              </a:ext>
            </a:extLst>
          </p:cNvPr>
          <p:cNvCxnSpPr>
            <a:cxnSpLocks/>
            <a:stCxn id="219" idx="2"/>
            <a:endCxn id="234" idx="0"/>
          </p:cNvCxnSpPr>
          <p:nvPr/>
        </p:nvCxnSpPr>
        <p:spPr>
          <a:xfrm rot="16200000" flipH="1">
            <a:off x="6566015" y="11424591"/>
            <a:ext cx="341984" cy="1262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11942CB1-6AFD-47BB-885A-53F73A2B146F}"/>
              </a:ext>
            </a:extLst>
          </p:cNvPr>
          <p:cNvSpPr/>
          <p:nvPr/>
        </p:nvSpPr>
        <p:spPr>
          <a:xfrm>
            <a:off x="7540118" y="7879042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Устранение политических партий</a:t>
            </a:r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78C5CE49-F0E9-4E12-9A87-12ADA0EA3D1E}"/>
              </a:ext>
            </a:extLst>
          </p:cNvPr>
          <p:cNvCxnSpPr>
            <a:cxnSpLocks/>
            <a:stCxn id="220" idx="2"/>
            <a:endCxn id="231" idx="0"/>
          </p:cNvCxnSpPr>
          <p:nvPr/>
        </p:nvCxnSpPr>
        <p:spPr>
          <a:xfrm rot="5400000">
            <a:off x="6456178" y="8407743"/>
            <a:ext cx="1779208" cy="3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3C32AE53-0A20-43D5-8ACB-AA49CE44F175}"/>
              </a:ext>
            </a:extLst>
          </p:cNvPr>
          <p:cNvSpPr/>
          <p:nvPr/>
        </p:nvSpPr>
        <p:spPr>
          <a:xfrm>
            <a:off x="3802555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интервенцию «буржуазной революции» </a:t>
            </a:r>
            <a:r>
              <a:rPr lang="ru-RU" sz="300" dirty="0"/>
              <a:t>(</a:t>
            </a:r>
            <a:endParaRPr lang="ru-RU" sz="1400" dirty="0"/>
          </a:p>
        </p:txBody>
      </p:sp>
      <p:sp>
        <p:nvSpPr>
          <p:cNvPr id="268" name="Прямоугольник 267">
            <a:extLst>
              <a:ext uri="{FF2B5EF4-FFF2-40B4-BE49-F238E27FC236}">
                <a16:creationId xmlns:a16="http://schemas.microsoft.com/office/drawing/2014/main" id="{31235653-E8BF-44EC-91BA-D7BCCD4F3B70}"/>
              </a:ext>
            </a:extLst>
          </p:cNvPr>
          <p:cNvSpPr/>
          <p:nvPr/>
        </p:nvSpPr>
        <p:spPr>
          <a:xfrm>
            <a:off x="6300651" y="15361024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Разгромить предателей революции</a:t>
            </a:r>
          </a:p>
        </p:txBody>
      </p: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55E9B037-8981-4C44-9DED-B0680AE42F80}"/>
              </a:ext>
            </a:extLst>
          </p:cNvPr>
          <p:cNvCxnSpPr>
            <a:cxnSpLocks/>
            <a:stCxn id="235" idx="2"/>
            <a:endCxn id="268" idx="0"/>
          </p:cNvCxnSpPr>
          <p:nvPr/>
        </p:nvCxnSpPr>
        <p:spPr>
          <a:xfrm rot="16200000" flipH="1">
            <a:off x="5088572" y="13090986"/>
            <a:ext cx="2044358" cy="2495717"/>
          </a:xfrm>
          <a:prstGeom prst="bentConnector3">
            <a:avLst>
              <a:gd name="adj1" fmla="val 10613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 стрелкой 269">
            <a:extLst>
              <a:ext uri="{FF2B5EF4-FFF2-40B4-BE49-F238E27FC236}">
                <a16:creationId xmlns:a16="http://schemas.microsoft.com/office/drawing/2014/main" id="{4D59B643-0E7C-4E46-A74F-39CD0CDA0273}"/>
              </a:ext>
            </a:extLst>
          </p:cNvPr>
          <p:cNvCxnSpPr>
            <a:cxnSpLocks/>
            <a:stCxn id="235" idx="2"/>
            <a:endCxn id="267" idx="0"/>
          </p:cNvCxnSpPr>
          <p:nvPr/>
        </p:nvCxnSpPr>
        <p:spPr>
          <a:xfrm flipH="1">
            <a:off x="4860514" y="13316666"/>
            <a:ext cx="2379" cy="204435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>
            <a:extLst>
              <a:ext uri="{FF2B5EF4-FFF2-40B4-BE49-F238E27FC236}">
                <a16:creationId xmlns:a16="http://schemas.microsoft.com/office/drawing/2014/main" id="{ED76512D-DF90-441C-9B4E-50AD2BC01776}"/>
              </a:ext>
            </a:extLst>
          </p:cNvPr>
          <p:cNvSpPr/>
          <p:nvPr/>
        </p:nvSpPr>
        <p:spPr>
          <a:xfrm>
            <a:off x="91947" y="1081552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диктатура пролетариата</a:t>
            </a:r>
          </a:p>
        </p:txBody>
      </p: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D8D4B369-D557-4808-9C50-F527A393CAAF}"/>
              </a:ext>
            </a:extLst>
          </p:cNvPr>
          <p:cNvCxnSpPr>
            <a:cxnSpLocks/>
            <a:stCxn id="225" idx="2"/>
            <a:endCxn id="271" idx="0"/>
          </p:cNvCxnSpPr>
          <p:nvPr/>
        </p:nvCxnSpPr>
        <p:spPr>
          <a:xfrm rot="5400000">
            <a:off x="2788648" y="8744011"/>
            <a:ext cx="432767" cy="3710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8CE32021-A14C-4A8F-B8AE-7B6E05598AAA}"/>
              </a:ext>
            </a:extLst>
          </p:cNvPr>
          <p:cNvSpPr/>
          <p:nvPr/>
        </p:nvSpPr>
        <p:spPr>
          <a:xfrm>
            <a:off x="11406145" y="108099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Фабрики для новых рабочих мест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5D1E1E5F-FCA0-45CF-A25C-A85FEE1B72D2}"/>
              </a:ext>
            </a:extLst>
          </p:cNvPr>
          <p:cNvSpPr/>
          <p:nvPr/>
        </p:nvSpPr>
        <p:spPr>
          <a:xfrm>
            <a:off x="1329950" y="1223666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Уравнительное распределение производства </a:t>
            </a:r>
          </a:p>
        </p:txBody>
      </p:sp>
      <p:cxnSp>
        <p:nvCxnSpPr>
          <p:cNvPr id="275" name="Соединительная линия уступом 175">
            <a:extLst>
              <a:ext uri="{FF2B5EF4-FFF2-40B4-BE49-F238E27FC236}">
                <a16:creationId xmlns:a16="http://schemas.microsoft.com/office/drawing/2014/main" id="{97D1A5C1-207F-432A-A844-830341D9BA10}"/>
              </a:ext>
            </a:extLst>
          </p:cNvPr>
          <p:cNvCxnSpPr>
            <a:cxnSpLocks/>
            <a:stCxn id="228" idx="2"/>
            <a:endCxn id="274" idx="0"/>
          </p:cNvCxnSpPr>
          <p:nvPr/>
        </p:nvCxnSpPr>
        <p:spPr>
          <a:xfrm rot="5400000">
            <a:off x="2831022" y="11441775"/>
            <a:ext cx="351779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01598FEA-CB9E-4EEF-88DB-068A0A31815C}"/>
              </a:ext>
            </a:extLst>
          </p:cNvPr>
          <p:cNvCxnSpPr>
            <a:cxnSpLocks/>
            <a:stCxn id="271" idx="2"/>
            <a:endCxn id="274" idx="0"/>
          </p:cNvCxnSpPr>
          <p:nvPr/>
        </p:nvCxnSpPr>
        <p:spPr>
          <a:xfrm rot="16200000" flipH="1">
            <a:off x="1598334" y="11447091"/>
            <a:ext cx="341146" cy="12380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>
            <a:extLst>
              <a:ext uri="{FF2B5EF4-FFF2-40B4-BE49-F238E27FC236}">
                <a16:creationId xmlns:a16="http://schemas.microsoft.com/office/drawing/2014/main" id="{0C4694C5-749F-402D-A951-85810A1B5385}"/>
              </a:ext>
            </a:extLst>
          </p:cNvPr>
          <p:cNvSpPr/>
          <p:nvPr/>
        </p:nvSpPr>
        <p:spPr>
          <a:xfrm>
            <a:off x="3802554" y="16866687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фашизма в мире</a:t>
            </a:r>
          </a:p>
        </p:txBody>
      </p:sp>
      <p:sp>
        <p:nvSpPr>
          <p:cNvPr id="281" name="Прямоугольник 280">
            <a:extLst>
              <a:ext uri="{FF2B5EF4-FFF2-40B4-BE49-F238E27FC236}">
                <a16:creationId xmlns:a16="http://schemas.microsoft.com/office/drawing/2014/main" id="{96A31DCE-39B9-453E-9F02-5B01DA781995}"/>
              </a:ext>
            </a:extLst>
          </p:cNvPr>
          <p:cNvSpPr/>
          <p:nvPr/>
        </p:nvSpPr>
        <p:spPr>
          <a:xfrm>
            <a:off x="6300901" y="16864545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борьбу с антифашистской идеологией</a:t>
            </a:r>
          </a:p>
        </p:txBody>
      </p:sp>
      <p:cxnSp>
        <p:nvCxnSpPr>
          <p:cNvPr id="283" name="Соединительная линия уступом 175">
            <a:extLst>
              <a:ext uri="{FF2B5EF4-FFF2-40B4-BE49-F238E27FC236}">
                <a16:creationId xmlns:a16="http://schemas.microsoft.com/office/drawing/2014/main" id="{5641AF67-CD83-4B56-BF93-4C176D04FF4D}"/>
              </a:ext>
            </a:extLst>
          </p:cNvPr>
          <p:cNvCxnSpPr>
            <a:cxnSpLocks/>
            <a:stCxn id="267" idx="2"/>
            <a:endCxn id="279" idx="0"/>
          </p:cNvCxnSpPr>
          <p:nvPr/>
        </p:nvCxnSpPr>
        <p:spPr>
          <a:xfrm rot="5400000">
            <a:off x="4647683" y="16653855"/>
            <a:ext cx="425663" cy="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C0BF80A7-5374-4D59-8DC7-C03A2415EB6A}"/>
              </a:ext>
            </a:extLst>
          </p:cNvPr>
          <p:cNvCxnSpPr>
            <a:cxnSpLocks/>
            <a:stCxn id="267" idx="2"/>
            <a:endCxn id="281" idx="0"/>
          </p:cNvCxnSpPr>
          <p:nvPr/>
        </p:nvCxnSpPr>
        <p:spPr>
          <a:xfrm rot="16200000" flipH="1">
            <a:off x="5897927" y="15403611"/>
            <a:ext cx="423521" cy="24983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Соединительная линия уступом 175">
            <a:extLst>
              <a:ext uri="{FF2B5EF4-FFF2-40B4-BE49-F238E27FC236}">
                <a16:creationId xmlns:a16="http://schemas.microsoft.com/office/drawing/2014/main" id="{C4CA4000-C9A8-4EF7-975A-AFD8B1671C65}"/>
              </a:ext>
            </a:extLst>
          </p:cNvPr>
          <p:cNvCxnSpPr>
            <a:cxnSpLocks/>
            <a:stCxn id="268" idx="2"/>
            <a:endCxn id="281" idx="0"/>
          </p:cNvCxnSpPr>
          <p:nvPr/>
        </p:nvCxnSpPr>
        <p:spPr>
          <a:xfrm rot="16200000" flipH="1">
            <a:off x="7146975" y="16652659"/>
            <a:ext cx="423521" cy="2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175">
            <a:extLst>
              <a:ext uri="{FF2B5EF4-FFF2-40B4-BE49-F238E27FC236}">
                <a16:creationId xmlns:a16="http://schemas.microsoft.com/office/drawing/2014/main" id="{B736EE64-0BA9-4EA9-A0A5-C6F4012EB554}"/>
              </a:ext>
            </a:extLst>
          </p:cNvPr>
          <p:cNvCxnSpPr>
            <a:cxnSpLocks/>
            <a:stCxn id="268" idx="2"/>
            <a:endCxn id="279" idx="0"/>
          </p:cNvCxnSpPr>
          <p:nvPr/>
        </p:nvCxnSpPr>
        <p:spPr>
          <a:xfrm rot="5400000">
            <a:off x="5896731" y="15404807"/>
            <a:ext cx="425663" cy="249809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41F99281-0E58-4EED-9F65-7053DED82811}"/>
              </a:ext>
            </a:extLst>
          </p:cNvPr>
          <p:cNvSpPr/>
          <p:nvPr/>
        </p:nvSpPr>
        <p:spPr>
          <a:xfrm>
            <a:off x="8756825" y="9290871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</a:t>
            </a:r>
            <a:r>
              <a:rPr lang="ru-RU" sz="1400" dirty="0" err="1"/>
              <a:t>Раденкоммунизм</a:t>
            </a:r>
            <a:r>
              <a:rPr lang="ru-RU" sz="1400" dirty="0"/>
              <a:t>»</a:t>
            </a:r>
            <a:r>
              <a:rPr lang="ru-RU" sz="200" dirty="0"/>
              <a:t>(</a:t>
            </a:r>
            <a:endParaRPr lang="ru-RU" sz="11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319BEC0C-414B-45F4-8C35-57446DEFE30B}"/>
              </a:ext>
            </a:extLst>
          </p:cNvPr>
          <p:cNvSpPr/>
          <p:nvPr/>
        </p:nvSpPr>
        <p:spPr>
          <a:xfrm>
            <a:off x="13787320" y="787679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Оказать помощь финским рабочим</a:t>
            </a:r>
          </a:p>
        </p:txBody>
      </p:sp>
      <p:sp>
        <p:nvSpPr>
          <p:cNvPr id="295" name="Прямоугольник 294">
            <a:extLst>
              <a:ext uri="{FF2B5EF4-FFF2-40B4-BE49-F238E27FC236}">
                <a16:creationId xmlns:a16="http://schemas.microsoft.com/office/drawing/2014/main" id="{53A84056-65C4-432C-96EC-26E032F1287F}"/>
              </a:ext>
            </a:extLst>
          </p:cNvPr>
          <p:cNvSpPr/>
          <p:nvPr/>
        </p:nvSpPr>
        <p:spPr>
          <a:xfrm>
            <a:off x="11409321" y="1224222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профсоюз</a:t>
            </a:r>
            <a:endParaRPr lang="ru-RU" sz="500" dirty="0"/>
          </a:p>
        </p:txBody>
      </p:sp>
      <p:sp>
        <p:nvSpPr>
          <p:cNvPr id="297" name="Прямоугольник 296">
            <a:extLst>
              <a:ext uri="{FF2B5EF4-FFF2-40B4-BE49-F238E27FC236}">
                <a16:creationId xmlns:a16="http://schemas.microsoft.com/office/drawing/2014/main" id="{57B620A3-529A-4019-9F9E-A5A4695F4D4F}"/>
              </a:ext>
            </a:extLst>
          </p:cNvPr>
          <p:cNvSpPr/>
          <p:nvPr/>
        </p:nvSpPr>
        <p:spPr>
          <a:xfrm>
            <a:off x="18730000" y="1525939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Призыв к защите государства рабочих</a:t>
            </a:r>
          </a:p>
        </p:txBody>
      </p:sp>
      <p:cxnSp>
        <p:nvCxnSpPr>
          <p:cNvPr id="298" name="Прямая соединительная линия 297">
            <a:extLst>
              <a:ext uri="{FF2B5EF4-FFF2-40B4-BE49-F238E27FC236}">
                <a16:creationId xmlns:a16="http://schemas.microsoft.com/office/drawing/2014/main" id="{CC9B1AD9-FF0E-47B4-A9AD-6ABFCF54A2C9}"/>
              </a:ext>
            </a:extLst>
          </p:cNvPr>
          <p:cNvCxnSpPr>
            <a:cxnSpLocks/>
            <a:stCxn id="297" idx="1"/>
            <a:endCxn id="218" idx="3"/>
          </p:cNvCxnSpPr>
          <p:nvPr/>
        </p:nvCxnSpPr>
        <p:spPr>
          <a:xfrm flipH="1">
            <a:off x="18375149" y="15799396"/>
            <a:ext cx="354851" cy="294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>
            <a:extLst>
              <a:ext uri="{FF2B5EF4-FFF2-40B4-BE49-F238E27FC236}">
                <a16:creationId xmlns:a16="http://schemas.microsoft.com/office/drawing/2014/main" id="{3850F45C-FF73-430F-9FA4-45FAE8CD445A}"/>
              </a:ext>
            </a:extLst>
          </p:cNvPr>
          <p:cNvCxnSpPr>
            <a:cxnSpLocks/>
            <a:stCxn id="168" idx="2"/>
            <a:endCxn id="294" idx="0"/>
          </p:cNvCxnSpPr>
          <p:nvPr/>
        </p:nvCxnSpPr>
        <p:spPr>
          <a:xfrm>
            <a:off x="14842888" y="7520071"/>
            <a:ext cx="2391" cy="3567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>
            <a:extLst>
              <a:ext uri="{FF2B5EF4-FFF2-40B4-BE49-F238E27FC236}">
                <a16:creationId xmlns:a16="http://schemas.microsoft.com/office/drawing/2014/main" id="{1C51722E-DFBB-47C4-B43B-CDD46E7402D0}"/>
              </a:ext>
            </a:extLst>
          </p:cNvPr>
          <p:cNvSpPr/>
          <p:nvPr/>
        </p:nvSpPr>
        <p:spPr>
          <a:xfrm>
            <a:off x="15009639" y="13739761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группы «Против течения»</a:t>
            </a:r>
          </a:p>
        </p:txBody>
      </p: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BD84A41E-54B0-476E-81CC-CF802B4F12DC}"/>
              </a:ext>
            </a:extLst>
          </p:cNvPr>
          <p:cNvCxnSpPr>
            <a:cxnSpLocks/>
            <a:stCxn id="40" idx="2"/>
            <a:endCxn id="305" idx="0"/>
          </p:cNvCxnSpPr>
          <p:nvPr/>
        </p:nvCxnSpPr>
        <p:spPr>
          <a:xfrm rot="16200000" flipH="1">
            <a:off x="14521841" y="12194004"/>
            <a:ext cx="1852254" cy="123926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2C5CD2A0-A9F5-4204-B6A9-BBC906BC7F11}"/>
              </a:ext>
            </a:extLst>
          </p:cNvPr>
          <p:cNvCxnSpPr>
            <a:cxnSpLocks/>
            <a:stCxn id="149" idx="2"/>
            <a:endCxn id="305" idx="0"/>
          </p:cNvCxnSpPr>
          <p:nvPr/>
        </p:nvCxnSpPr>
        <p:spPr>
          <a:xfrm rot="5400000">
            <a:off x="15761746" y="12193359"/>
            <a:ext cx="1852254" cy="1240550"/>
          </a:xfrm>
          <a:prstGeom prst="bentConnector3">
            <a:avLst>
              <a:gd name="adj1" fmla="val 88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Соединительная линия уступом 175">
            <a:extLst>
              <a:ext uri="{FF2B5EF4-FFF2-40B4-BE49-F238E27FC236}">
                <a16:creationId xmlns:a16="http://schemas.microsoft.com/office/drawing/2014/main" id="{0BBC7EC6-A675-4EB1-A800-FE7ADDB7F2DD}"/>
              </a:ext>
            </a:extLst>
          </p:cNvPr>
          <p:cNvCxnSpPr>
            <a:cxnSpLocks/>
            <a:stCxn id="305" idx="2"/>
            <a:endCxn id="217" idx="0"/>
          </p:cNvCxnSpPr>
          <p:nvPr/>
        </p:nvCxnSpPr>
        <p:spPr>
          <a:xfrm rot="5400000">
            <a:off x="15228151" y="14419948"/>
            <a:ext cx="439635" cy="123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Соединительная линия уступом 175">
            <a:extLst>
              <a:ext uri="{FF2B5EF4-FFF2-40B4-BE49-F238E27FC236}">
                <a16:creationId xmlns:a16="http://schemas.microsoft.com/office/drawing/2014/main" id="{7F18A57D-31FC-44EB-A078-A1A8689AEA69}"/>
              </a:ext>
            </a:extLst>
          </p:cNvPr>
          <p:cNvCxnSpPr>
            <a:cxnSpLocks/>
            <a:stCxn id="305" idx="2"/>
            <a:endCxn id="218" idx="0"/>
          </p:cNvCxnSpPr>
          <p:nvPr/>
        </p:nvCxnSpPr>
        <p:spPr>
          <a:xfrm rot="16200000" flipH="1">
            <a:off x="16471105" y="14416254"/>
            <a:ext cx="442578" cy="12495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Соединительная линия уступом 175">
            <a:extLst>
              <a:ext uri="{FF2B5EF4-FFF2-40B4-BE49-F238E27FC236}">
                <a16:creationId xmlns:a16="http://schemas.microsoft.com/office/drawing/2014/main" id="{13945B1E-E908-4C50-88AA-B0044029FB3C}"/>
              </a:ext>
            </a:extLst>
          </p:cNvPr>
          <p:cNvCxnSpPr>
            <a:cxnSpLocks/>
            <a:stCxn id="376" idx="2"/>
            <a:endCxn id="218" idx="0"/>
          </p:cNvCxnSpPr>
          <p:nvPr/>
        </p:nvCxnSpPr>
        <p:spPr>
          <a:xfrm rot="5400000">
            <a:off x="17713316" y="14433254"/>
            <a:ext cx="432960" cy="1225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>
            <a:extLst>
              <a:ext uri="{FF2B5EF4-FFF2-40B4-BE49-F238E27FC236}">
                <a16:creationId xmlns:a16="http://schemas.microsoft.com/office/drawing/2014/main" id="{8F0FF5D0-B0EE-4970-961F-7390DD0FB8F4}"/>
              </a:ext>
            </a:extLst>
          </p:cNvPr>
          <p:cNvSpPr/>
          <p:nvPr/>
        </p:nvSpPr>
        <p:spPr>
          <a:xfrm>
            <a:off x="8751455" y="12243436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Фабрично-заводские комитеты</a:t>
            </a:r>
            <a:endParaRPr lang="ru-RU" sz="500" dirty="0"/>
          </a:p>
        </p:txBody>
      </p:sp>
      <p:cxnSp>
        <p:nvCxnSpPr>
          <p:cNvPr id="335" name="Соединительная линия уступом 175">
            <a:extLst>
              <a:ext uri="{FF2B5EF4-FFF2-40B4-BE49-F238E27FC236}">
                <a16:creationId xmlns:a16="http://schemas.microsoft.com/office/drawing/2014/main" id="{E4CFBE39-C213-4C2E-B1D7-C3C394522351}"/>
              </a:ext>
            </a:extLst>
          </p:cNvPr>
          <p:cNvCxnSpPr>
            <a:cxnSpLocks/>
            <a:stCxn id="264" idx="2"/>
            <a:endCxn id="290" idx="0"/>
          </p:cNvCxnSpPr>
          <p:nvPr/>
        </p:nvCxnSpPr>
        <p:spPr>
          <a:xfrm rot="16200000" flipH="1">
            <a:off x="9040516" y="8516602"/>
            <a:ext cx="331829" cy="1216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Прямая соединительная линия 337">
            <a:extLst>
              <a:ext uri="{FF2B5EF4-FFF2-40B4-BE49-F238E27FC236}">
                <a16:creationId xmlns:a16="http://schemas.microsoft.com/office/drawing/2014/main" id="{99BDF598-CF90-47BB-9D27-01B165BCDDE0}"/>
              </a:ext>
            </a:extLst>
          </p:cNvPr>
          <p:cNvCxnSpPr>
            <a:cxnSpLocks/>
            <a:stCxn id="295" idx="1"/>
            <a:endCxn id="332" idx="3"/>
          </p:cNvCxnSpPr>
          <p:nvPr/>
        </p:nvCxnSpPr>
        <p:spPr>
          <a:xfrm flipH="1">
            <a:off x="10867373" y="12782227"/>
            <a:ext cx="541948" cy="120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175">
            <a:extLst>
              <a:ext uri="{FF2B5EF4-FFF2-40B4-BE49-F238E27FC236}">
                <a16:creationId xmlns:a16="http://schemas.microsoft.com/office/drawing/2014/main" id="{BA5D00AA-272F-444A-840D-DFF99FA60D57}"/>
              </a:ext>
            </a:extLst>
          </p:cNvPr>
          <p:cNvCxnSpPr>
            <a:cxnSpLocks/>
            <a:stCxn id="126" idx="2"/>
            <a:endCxn id="146" idx="0"/>
          </p:cNvCxnSpPr>
          <p:nvPr/>
        </p:nvCxnSpPr>
        <p:spPr>
          <a:xfrm rot="5400000">
            <a:off x="12219434" y="3811649"/>
            <a:ext cx="421006" cy="4839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Соединительная линия уступом 175">
            <a:extLst>
              <a:ext uri="{FF2B5EF4-FFF2-40B4-BE49-F238E27FC236}">
                <a16:creationId xmlns:a16="http://schemas.microsoft.com/office/drawing/2014/main" id="{0B2526B9-2FD1-4C7F-9A1B-D4D2FE8B7C72}"/>
              </a:ext>
            </a:extLst>
          </p:cNvPr>
          <p:cNvCxnSpPr>
            <a:cxnSpLocks/>
            <a:stCxn id="146" idx="2"/>
            <a:endCxn id="188" idx="0"/>
          </p:cNvCxnSpPr>
          <p:nvPr/>
        </p:nvCxnSpPr>
        <p:spPr>
          <a:xfrm rot="16200000" flipH="1">
            <a:off x="10404700" y="7127387"/>
            <a:ext cx="324802" cy="11136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1363849F-E0C3-421F-9D88-68EA16D8AFC4}"/>
              </a:ext>
            </a:extLst>
          </p:cNvPr>
          <p:cNvCxnSpPr>
            <a:cxnSpLocks/>
            <a:stCxn id="201" idx="2"/>
            <a:endCxn id="188" idx="0"/>
          </p:cNvCxnSpPr>
          <p:nvPr/>
        </p:nvCxnSpPr>
        <p:spPr>
          <a:xfrm rot="5400000">
            <a:off x="11638208" y="7014379"/>
            <a:ext cx="317976" cy="13465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38C62C2E-4A61-4182-961F-4B62E9B7B877}"/>
              </a:ext>
            </a:extLst>
          </p:cNvPr>
          <p:cNvCxnSpPr>
            <a:cxnSpLocks/>
            <a:stCxn id="225" idx="2"/>
            <a:endCxn id="219" idx="0"/>
          </p:cNvCxnSpPr>
          <p:nvPr/>
        </p:nvCxnSpPr>
        <p:spPr>
          <a:xfrm rot="16200000" flipH="1">
            <a:off x="5271872" y="9971037"/>
            <a:ext cx="422133" cy="12455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18696A58-4F8F-4035-BF94-6BB86515181D}"/>
              </a:ext>
            </a:extLst>
          </p:cNvPr>
          <p:cNvCxnSpPr>
            <a:cxnSpLocks/>
            <a:stCxn id="231" idx="2"/>
            <a:endCxn id="219" idx="0"/>
          </p:cNvCxnSpPr>
          <p:nvPr/>
        </p:nvCxnSpPr>
        <p:spPr>
          <a:xfrm rot="5400000">
            <a:off x="6511981" y="9973017"/>
            <a:ext cx="425608" cy="12381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3115E210-8BC8-4A2F-8460-925EB7F9EB57}"/>
              </a:ext>
            </a:extLst>
          </p:cNvPr>
          <p:cNvSpPr/>
          <p:nvPr/>
        </p:nvSpPr>
        <p:spPr>
          <a:xfrm>
            <a:off x="17484442" y="1374937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революционных принципов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E6D7CE8B-341A-4273-A00F-4C09E1226349}"/>
              </a:ext>
            </a:extLst>
          </p:cNvPr>
          <p:cNvSpPr/>
          <p:nvPr/>
        </p:nvSpPr>
        <p:spPr>
          <a:xfrm>
            <a:off x="13784929" y="177182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/>
              <a:t>22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C3578026-37F7-4361-A528-E7E2C06E903A}"/>
              </a:ext>
            </a:extLst>
          </p:cNvPr>
          <p:cNvSpPr/>
          <p:nvPr/>
        </p:nvSpPr>
        <p:spPr>
          <a:xfrm>
            <a:off x="15006984" y="16778974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королеву Люксембурга</a:t>
            </a:r>
          </a:p>
        </p:txBody>
      </p:sp>
      <p:cxnSp>
        <p:nvCxnSpPr>
          <p:cNvPr id="381" name="Прямая со стрелкой 380">
            <a:extLst>
              <a:ext uri="{FF2B5EF4-FFF2-40B4-BE49-F238E27FC236}">
                <a16:creationId xmlns:a16="http://schemas.microsoft.com/office/drawing/2014/main" id="{0AE2A160-168F-4801-95FE-29AF83F6F576}"/>
              </a:ext>
            </a:extLst>
          </p:cNvPr>
          <p:cNvCxnSpPr>
            <a:cxnSpLocks/>
            <a:stCxn id="305" idx="2"/>
            <a:endCxn id="380" idx="0"/>
          </p:cNvCxnSpPr>
          <p:nvPr/>
        </p:nvCxnSpPr>
        <p:spPr>
          <a:xfrm flipH="1">
            <a:off x="16064943" y="14819761"/>
            <a:ext cx="2655" cy="19592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C2EC02FA-C4DD-4552-B706-2C4E31FE729A}"/>
              </a:ext>
            </a:extLst>
          </p:cNvPr>
          <p:cNvSpPr/>
          <p:nvPr/>
        </p:nvSpPr>
        <p:spPr>
          <a:xfrm>
            <a:off x="16259230" y="12229809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Германской секцией</a:t>
            </a:r>
          </a:p>
        </p:txBody>
      </p:sp>
      <p:cxnSp>
        <p:nvCxnSpPr>
          <p:cNvPr id="385" name="Прямая со стрелкой 384">
            <a:extLst>
              <a:ext uri="{FF2B5EF4-FFF2-40B4-BE49-F238E27FC236}">
                <a16:creationId xmlns:a16="http://schemas.microsoft.com/office/drawing/2014/main" id="{71792DA2-EA28-476C-98DE-57A51A1CAB84}"/>
              </a:ext>
            </a:extLst>
          </p:cNvPr>
          <p:cNvCxnSpPr>
            <a:cxnSpLocks/>
            <a:stCxn id="149" idx="2"/>
            <a:endCxn id="384" idx="0"/>
          </p:cNvCxnSpPr>
          <p:nvPr/>
        </p:nvCxnSpPr>
        <p:spPr>
          <a:xfrm>
            <a:off x="17308148" y="11887507"/>
            <a:ext cx="9041" cy="342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175">
            <a:extLst>
              <a:ext uri="{FF2B5EF4-FFF2-40B4-BE49-F238E27FC236}">
                <a16:creationId xmlns:a16="http://schemas.microsoft.com/office/drawing/2014/main" id="{5D3AA5B2-9D9A-4BD6-BE2B-709C08EED07F}"/>
              </a:ext>
            </a:extLst>
          </p:cNvPr>
          <p:cNvCxnSpPr>
            <a:cxnSpLocks/>
            <a:stCxn id="149" idx="2"/>
            <a:endCxn id="376" idx="0"/>
          </p:cNvCxnSpPr>
          <p:nvPr/>
        </p:nvCxnSpPr>
        <p:spPr>
          <a:xfrm rot="16200000" flipH="1">
            <a:off x="16994338" y="12201316"/>
            <a:ext cx="1861872" cy="1234253"/>
          </a:xfrm>
          <a:prstGeom prst="bentConnector3">
            <a:avLst>
              <a:gd name="adj1" fmla="val 7997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175">
            <a:extLst>
              <a:ext uri="{FF2B5EF4-FFF2-40B4-BE49-F238E27FC236}">
                <a16:creationId xmlns:a16="http://schemas.microsoft.com/office/drawing/2014/main" id="{734FDF37-F3DE-4897-B5E5-2286F0528DD7}"/>
              </a:ext>
            </a:extLst>
          </p:cNvPr>
          <p:cNvCxnSpPr>
            <a:cxnSpLocks/>
            <a:stCxn id="418" idx="2"/>
            <a:endCxn id="376" idx="0"/>
          </p:cNvCxnSpPr>
          <p:nvPr/>
        </p:nvCxnSpPr>
        <p:spPr>
          <a:xfrm rot="5400000">
            <a:off x="18980811" y="12925378"/>
            <a:ext cx="385592" cy="12624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175">
            <a:extLst>
              <a:ext uri="{FF2B5EF4-FFF2-40B4-BE49-F238E27FC236}">
                <a16:creationId xmlns:a16="http://schemas.microsoft.com/office/drawing/2014/main" id="{E5140E8F-D2E8-4B8D-9EC8-8EF6D884842A}"/>
              </a:ext>
            </a:extLst>
          </p:cNvPr>
          <p:cNvCxnSpPr>
            <a:cxnSpLocks/>
            <a:stCxn id="376" idx="2"/>
            <a:endCxn id="297" idx="0"/>
          </p:cNvCxnSpPr>
          <p:nvPr/>
        </p:nvCxnSpPr>
        <p:spPr>
          <a:xfrm rot="16200000" flipH="1">
            <a:off x="18950172" y="14421608"/>
            <a:ext cx="430017" cy="12455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659A6771-E1B1-48E0-9C63-D5DE39B7E6E6}"/>
              </a:ext>
            </a:extLst>
          </p:cNvPr>
          <p:cNvSpPr/>
          <p:nvPr/>
        </p:nvSpPr>
        <p:spPr>
          <a:xfrm>
            <a:off x="18746853" y="12283787"/>
            <a:ext cx="2115918" cy="1080000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рабочих всего мира</a:t>
            </a:r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:a16="http://schemas.microsoft.com/office/drawing/2014/main" id="{A983B692-8BE6-4383-B867-3A1F6FDB9A73}"/>
              </a:ext>
            </a:extLst>
          </p:cNvPr>
          <p:cNvCxnSpPr>
            <a:cxnSpLocks/>
            <a:stCxn id="204" idx="2"/>
            <a:endCxn id="418" idx="0"/>
          </p:cNvCxnSpPr>
          <p:nvPr/>
        </p:nvCxnSpPr>
        <p:spPr>
          <a:xfrm>
            <a:off x="19804812" y="11887507"/>
            <a:ext cx="0" cy="396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6DDECEB3-7003-4CEF-83C4-70E78E2443FB}"/>
              </a:ext>
            </a:extLst>
          </p:cNvPr>
          <p:cNvSpPr/>
          <p:nvPr/>
        </p:nvSpPr>
        <p:spPr>
          <a:xfrm>
            <a:off x="5393339" y="2017555"/>
            <a:ext cx="2115918" cy="1080000"/>
          </a:xfrm>
          <a:prstGeom prst="rect">
            <a:avLst/>
          </a:prstGeom>
          <a:solidFill>
            <a:srgbClr val="FFFF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0C7DED72-73B9-4414-820D-FD24F5796777}"/>
              </a:ext>
            </a:extLst>
          </p:cNvPr>
          <p:cNvCxnSpPr>
            <a:cxnSpLocks/>
            <a:stCxn id="171" idx="2"/>
            <a:endCxn id="119" idx="0"/>
          </p:cNvCxnSpPr>
          <p:nvPr/>
        </p:nvCxnSpPr>
        <p:spPr>
          <a:xfrm rot="5400000">
            <a:off x="36189408" y="12870925"/>
            <a:ext cx="435367" cy="1302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18B91EFF-5674-4F4F-AF9C-7CF403BFA59D}"/>
              </a:ext>
            </a:extLst>
          </p:cNvPr>
          <p:cNvSpPr/>
          <p:nvPr/>
        </p:nvSpPr>
        <p:spPr>
          <a:xfrm>
            <a:off x="33505955" y="1081964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Оборона от внешних угроз</a:t>
            </a:r>
          </a:p>
        </p:txBody>
      </p:sp>
      <p:cxnSp>
        <p:nvCxnSpPr>
          <p:cNvPr id="300" name="Соединительная линия уступом 175">
            <a:extLst>
              <a:ext uri="{FF2B5EF4-FFF2-40B4-BE49-F238E27FC236}">
                <a16:creationId xmlns:a16="http://schemas.microsoft.com/office/drawing/2014/main" id="{7B1D8291-4F22-44B6-B62B-8352BAF72F4C}"/>
              </a:ext>
            </a:extLst>
          </p:cNvPr>
          <p:cNvCxnSpPr>
            <a:cxnSpLocks/>
            <a:stCxn id="291" idx="2"/>
            <a:endCxn id="171" idx="0"/>
          </p:cNvCxnSpPr>
          <p:nvPr/>
        </p:nvCxnSpPr>
        <p:spPr>
          <a:xfrm rot="16200000" flipH="1">
            <a:off x="35648703" y="10814854"/>
            <a:ext cx="324750" cy="2494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5DB6C462-9699-4D6F-98CA-6CD534D9A99E}"/>
              </a:ext>
            </a:extLst>
          </p:cNvPr>
          <p:cNvSpPr/>
          <p:nvPr/>
        </p:nvSpPr>
        <p:spPr>
          <a:xfrm>
            <a:off x="33505955" y="12240763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Поиск союзников в мире</a:t>
            </a:r>
          </a:p>
        </p:txBody>
      </p:sp>
      <p:cxnSp>
        <p:nvCxnSpPr>
          <p:cNvPr id="302" name="Соединительная линия уступом 175">
            <a:extLst>
              <a:ext uri="{FF2B5EF4-FFF2-40B4-BE49-F238E27FC236}">
                <a16:creationId xmlns:a16="http://schemas.microsoft.com/office/drawing/2014/main" id="{F8B06A08-CF56-4B93-B797-F8E95E17295C}"/>
              </a:ext>
            </a:extLst>
          </p:cNvPr>
          <p:cNvCxnSpPr>
            <a:cxnSpLocks/>
            <a:stCxn id="291" idx="2"/>
            <a:endCxn id="301" idx="0"/>
          </p:cNvCxnSpPr>
          <p:nvPr/>
        </p:nvCxnSpPr>
        <p:spPr>
          <a:xfrm rot="5400000">
            <a:off x="34393354" y="12070203"/>
            <a:ext cx="34112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>
            <a:extLst>
              <a:ext uri="{FF2B5EF4-FFF2-40B4-BE49-F238E27FC236}">
                <a16:creationId xmlns:a16="http://schemas.microsoft.com/office/drawing/2014/main" id="{82F38B76-2330-4716-AC4B-5B3A9715D59B}"/>
              </a:ext>
            </a:extLst>
          </p:cNvPr>
          <p:cNvSpPr/>
          <p:nvPr/>
        </p:nvSpPr>
        <p:spPr>
          <a:xfrm>
            <a:off x="31151016" y="12239265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Анархизм без границ</a:t>
            </a:r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AE0A9FFD-CE9E-472D-A37F-07BAFF91E61E}"/>
              </a:ext>
            </a:extLst>
          </p:cNvPr>
          <p:cNvSpPr/>
          <p:nvPr/>
        </p:nvSpPr>
        <p:spPr>
          <a:xfrm>
            <a:off x="29900899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Ударить по слабостям капиталистов</a:t>
            </a:r>
          </a:p>
        </p:txBody>
      </p:sp>
      <p:sp>
        <p:nvSpPr>
          <p:cNvPr id="307" name="Прямоугольник 306">
            <a:extLst>
              <a:ext uri="{FF2B5EF4-FFF2-40B4-BE49-F238E27FC236}">
                <a16:creationId xmlns:a16="http://schemas.microsoft.com/office/drawing/2014/main" id="{15A6F6E3-E97B-4101-AFFE-662224727B20}"/>
              </a:ext>
            </a:extLst>
          </p:cNvPr>
          <p:cNvSpPr/>
          <p:nvPr/>
        </p:nvSpPr>
        <p:spPr>
          <a:xfrm>
            <a:off x="32345086" y="1373976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Продвинуть анархистские идеи в Бенилюксе</a:t>
            </a:r>
          </a:p>
        </p:txBody>
      </p:sp>
      <p:cxnSp>
        <p:nvCxnSpPr>
          <p:cNvPr id="308" name="Соединительная линия уступом 175">
            <a:extLst>
              <a:ext uri="{FF2B5EF4-FFF2-40B4-BE49-F238E27FC236}">
                <a16:creationId xmlns:a16="http://schemas.microsoft.com/office/drawing/2014/main" id="{CD9470F2-AC01-4265-8622-220D634008FF}"/>
              </a:ext>
            </a:extLst>
          </p:cNvPr>
          <p:cNvCxnSpPr>
            <a:cxnSpLocks/>
            <a:stCxn id="291" idx="2"/>
            <a:endCxn id="303" idx="0"/>
          </p:cNvCxnSpPr>
          <p:nvPr/>
        </p:nvCxnSpPr>
        <p:spPr>
          <a:xfrm rot="5400000">
            <a:off x="33216634" y="10891985"/>
            <a:ext cx="339622" cy="23549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>
            <a:extLst>
              <a:ext uri="{FF2B5EF4-FFF2-40B4-BE49-F238E27FC236}">
                <a16:creationId xmlns:a16="http://schemas.microsoft.com/office/drawing/2014/main" id="{F104AE2F-12F9-41A6-A5FE-FBEEC47CEFFC}"/>
              </a:ext>
            </a:extLst>
          </p:cNvPr>
          <p:cNvCxnSpPr>
            <a:cxnSpLocks/>
            <a:stCxn id="181" idx="2"/>
            <a:endCxn id="159" idx="0"/>
          </p:cNvCxnSpPr>
          <p:nvPr/>
        </p:nvCxnSpPr>
        <p:spPr>
          <a:xfrm>
            <a:off x="39474697" y="7520066"/>
            <a:ext cx="0" cy="77477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175">
            <a:extLst>
              <a:ext uri="{FF2B5EF4-FFF2-40B4-BE49-F238E27FC236}">
                <a16:creationId xmlns:a16="http://schemas.microsoft.com/office/drawing/2014/main" id="{D6E51BE6-374C-4854-81AB-936AD57D6429}"/>
              </a:ext>
            </a:extLst>
          </p:cNvPr>
          <p:cNvCxnSpPr>
            <a:cxnSpLocks/>
            <a:stCxn id="167" idx="2"/>
            <a:endCxn id="159" idx="0"/>
          </p:cNvCxnSpPr>
          <p:nvPr/>
        </p:nvCxnSpPr>
        <p:spPr>
          <a:xfrm rot="16200000" flipH="1">
            <a:off x="38687287" y="14480419"/>
            <a:ext cx="453302" cy="11215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Соединительная линия уступом 175">
            <a:extLst>
              <a:ext uri="{FF2B5EF4-FFF2-40B4-BE49-F238E27FC236}">
                <a16:creationId xmlns:a16="http://schemas.microsoft.com/office/drawing/2014/main" id="{D9C61166-73FC-43CF-B1C7-8782FE960CB6}"/>
              </a:ext>
            </a:extLst>
          </p:cNvPr>
          <p:cNvCxnSpPr>
            <a:cxnSpLocks/>
            <a:stCxn id="303" idx="2"/>
            <a:endCxn id="304" idx="0"/>
          </p:cNvCxnSpPr>
          <p:nvPr/>
        </p:nvCxnSpPr>
        <p:spPr>
          <a:xfrm rot="5400000">
            <a:off x="31373670" y="12904454"/>
            <a:ext cx="420495" cy="1250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Соединительная линия уступом 175">
            <a:extLst>
              <a:ext uri="{FF2B5EF4-FFF2-40B4-BE49-F238E27FC236}">
                <a16:creationId xmlns:a16="http://schemas.microsoft.com/office/drawing/2014/main" id="{7897D76A-EAF1-4B77-8A78-EFE7DB85E449}"/>
              </a:ext>
            </a:extLst>
          </p:cNvPr>
          <p:cNvCxnSpPr>
            <a:cxnSpLocks/>
            <a:stCxn id="303" idx="2"/>
            <a:endCxn id="307" idx="0"/>
          </p:cNvCxnSpPr>
          <p:nvPr/>
        </p:nvCxnSpPr>
        <p:spPr>
          <a:xfrm rot="16200000" flipH="1">
            <a:off x="32595763" y="12932477"/>
            <a:ext cx="420495" cy="11940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35E3BE8F-75BC-4434-ACCD-88242B97E208}"/>
              </a:ext>
            </a:extLst>
          </p:cNvPr>
          <p:cNvSpPr/>
          <p:nvPr/>
        </p:nvSpPr>
        <p:spPr>
          <a:xfrm>
            <a:off x="31151016" y="15269150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Восстановить связи с Индонезией</a:t>
            </a:r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524062F7-6156-4F02-9DB4-BF7C61789DEB}"/>
              </a:ext>
            </a:extLst>
          </p:cNvPr>
          <p:cNvSpPr/>
          <p:nvPr/>
        </p:nvSpPr>
        <p:spPr>
          <a:xfrm>
            <a:off x="33516557" y="15255127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>
                <a:solidFill>
                  <a:schemeClr val="bg1"/>
                </a:solidFill>
              </a:rPr>
              <a:t>Раскачать лодку во Франции</a:t>
            </a:r>
          </a:p>
        </p:txBody>
      </p:sp>
      <p:cxnSp>
        <p:nvCxnSpPr>
          <p:cNvPr id="344" name="Прямая со стрелкой 343">
            <a:extLst>
              <a:ext uri="{FF2B5EF4-FFF2-40B4-BE49-F238E27FC236}">
                <a16:creationId xmlns:a16="http://schemas.microsoft.com/office/drawing/2014/main" id="{B2913424-4E7B-456D-AC50-63DABAF9DEF7}"/>
              </a:ext>
            </a:extLst>
          </p:cNvPr>
          <p:cNvCxnSpPr>
            <a:cxnSpLocks/>
            <a:stCxn id="303" idx="2"/>
            <a:endCxn id="342" idx="0"/>
          </p:cNvCxnSpPr>
          <p:nvPr/>
        </p:nvCxnSpPr>
        <p:spPr>
          <a:xfrm>
            <a:off x="32208975" y="13319265"/>
            <a:ext cx="0" cy="19498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Соединительная линия уступом 175">
            <a:extLst>
              <a:ext uri="{FF2B5EF4-FFF2-40B4-BE49-F238E27FC236}">
                <a16:creationId xmlns:a16="http://schemas.microsoft.com/office/drawing/2014/main" id="{F398E2C4-E015-47E9-A742-8368565BA194}"/>
              </a:ext>
            </a:extLst>
          </p:cNvPr>
          <p:cNvCxnSpPr>
            <a:cxnSpLocks/>
            <a:stCxn id="307" idx="2"/>
            <a:endCxn id="343" idx="0"/>
          </p:cNvCxnSpPr>
          <p:nvPr/>
        </p:nvCxnSpPr>
        <p:spPr>
          <a:xfrm rot="16200000" flipH="1">
            <a:off x="33771097" y="14451707"/>
            <a:ext cx="435367" cy="1171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>
            <a:extLst>
              <a:ext uri="{FF2B5EF4-FFF2-40B4-BE49-F238E27FC236}">
                <a16:creationId xmlns:a16="http://schemas.microsoft.com/office/drawing/2014/main" id="{509FD1FB-F316-4E7A-B0E5-A39741FEFBDF}"/>
              </a:ext>
            </a:extLst>
          </p:cNvPr>
          <p:cNvSpPr/>
          <p:nvPr/>
        </p:nvSpPr>
        <p:spPr>
          <a:xfrm>
            <a:off x="21226663" y="183966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20</a:t>
            </a:r>
          </a:p>
        </p:txBody>
      </p: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551644A0-74A8-4944-8FC6-EC21B231A3EF}"/>
              </a:ext>
            </a:extLst>
          </p:cNvPr>
          <p:cNvSpPr/>
          <p:nvPr/>
        </p:nvSpPr>
        <p:spPr>
          <a:xfrm>
            <a:off x="30475031" y="855542"/>
            <a:ext cx="2115918" cy="1080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5400" dirty="0">
                <a:solidFill>
                  <a:schemeClr val="bg1"/>
                </a:solidFill>
              </a:rPr>
              <a:t>23</a:t>
            </a:r>
          </a:p>
        </p:txBody>
      </p: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D1AFC30E-813A-45D9-9244-0415620ADB70}"/>
              </a:ext>
            </a:extLst>
          </p:cNvPr>
          <p:cNvSpPr/>
          <p:nvPr/>
        </p:nvSpPr>
        <p:spPr>
          <a:xfrm>
            <a:off x="17925274" y="30983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400" dirty="0"/>
              <a:t>147</a:t>
            </a:r>
          </a:p>
        </p:txBody>
      </p: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DD648BA6-9D9C-49D0-AE02-00DD093F39DE}"/>
              </a:ext>
            </a:extLst>
          </p:cNvPr>
          <p:cNvSpPr/>
          <p:nvPr/>
        </p:nvSpPr>
        <p:spPr>
          <a:xfrm>
            <a:off x="17522173" y="199044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борьбу с религией</a:t>
            </a:r>
          </a:p>
        </p:txBody>
      </p:sp>
      <p:sp>
        <p:nvSpPr>
          <p:cNvPr id="312" name="Прямоугольник 311">
            <a:extLst>
              <a:ext uri="{FF2B5EF4-FFF2-40B4-BE49-F238E27FC236}">
                <a16:creationId xmlns:a16="http://schemas.microsoft.com/office/drawing/2014/main" id="{AF586CA6-6B77-414F-9AE4-073EE0A788C5}"/>
              </a:ext>
            </a:extLst>
          </p:cNvPr>
          <p:cNvSpPr/>
          <p:nvPr/>
        </p:nvSpPr>
        <p:spPr>
          <a:xfrm>
            <a:off x="22459221" y="199015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гонение религии</a:t>
            </a:r>
          </a:p>
        </p:txBody>
      </p:sp>
      <p:cxnSp>
        <p:nvCxnSpPr>
          <p:cNvPr id="313" name="Прямая соединительная линия 312">
            <a:extLst>
              <a:ext uri="{FF2B5EF4-FFF2-40B4-BE49-F238E27FC236}">
                <a16:creationId xmlns:a16="http://schemas.microsoft.com/office/drawing/2014/main" id="{77EB1050-93C0-45DC-8E04-9E36072408E4}"/>
              </a:ext>
            </a:extLst>
          </p:cNvPr>
          <p:cNvCxnSpPr>
            <a:cxnSpLocks/>
            <a:stCxn id="432" idx="1"/>
            <a:endCxn id="311" idx="3"/>
          </p:cNvCxnSpPr>
          <p:nvPr/>
        </p:nvCxnSpPr>
        <p:spPr>
          <a:xfrm flipH="1">
            <a:off x="19638091" y="20438576"/>
            <a:ext cx="350093" cy="588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Прямоугольник 314">
            <a:extLst>
              <a:ext uri="{FF2B5EF4-FFF2-40B4-BE49-F238E27FC236}">
                <a16:creationId xmlns:a16="http://schemas.microsoft.com/office/drawing/2014/main" id="{9DE34995-EA04-4529-B1B9-01781A906975}"/>
              </a:ext>
            </a:extLst>
          </p:cNvPr>
          <p:cNvSpPr/>
          <p:nvPr/>
        </p:nvSpPr>
        <p:spPr>
          <a:xfrm>
            <a:off x="17513132" y="214591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Использовать Индонезию для восстановления страны</a:t>
            </a:r>
          </a:p>
        </p:txBody>
      </p: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80FD403A-D291-4156-B8B8-095ECE38954C}"/>
              </a:ext>
            </a:extLst>
          </p:cNvPr>
          <p:cNvSpPr/>
          <p:nvPr/>
        </p:nvSpPr>
        <p:spPr>
          <a:xfrm>
            <a:off x="19968248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лояльное правительство в Индонезии</a:t>
            </a:r>
          </a:p>
        </p:txBody>
      </p: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80AAA552-3A15-4416-848A-DA6234BC6F07}"/>
              </a:ext>
            </a:extLst>
          </p:cNvPr>
          <p:cNvSpPr/>
          <p:nvPr/>
        </p:nvSpPr>
        <p:spPr>
          <a:xfrm>
            <a:off x="22449631" y="214621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Мирная деколонизация Индонезии</a:t>
            </a:r>
          </a:p>
        </p:txBody>
      </p:sp>
      <p:cxnSp>
        <p:nvCxnSpPr>
          <p:cNvPr id="321" name="Прямая соединительная линия 320">
            <a:extLst>
              <a:ext uri="{FF2B5EF4-FFF2-40B4-BE49-F238E27FC236}">
                <a16:creationId xmlns:a16="http://schemas.microsoft.com/office/drawing/2014/main" id="{B8883631-BEA2-45F1-A0C2-C842DDF554F3}"/>
              </a:ext>
            </a:extLst>
          </p:cNvPr>
          <p:cNvCxnSpPr>
            <a:cxnSpLocks/>
            <a:stCxn id="316" idx="1"/>
            <a:endCxn id="315" idx="3"/>
          </p:cNvCxnSpPr>
          <p:nvPr/>
        </p:nvCxnSpPr>
        <p:spPr>
          <a:xfrm flipH="1" flipV="1">
            <a:off x="19629050" y="21999195"/>
            <a:ext cx="339198" cy="294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единительная линия 321">
            <a:extLst>
              <a:ext uri="{FF2B5EF4-FFF2-40B4-BE49-F238E27FC236}">
                <a16:creationId xmlns:a16="http://schemas.microsoft.com/office/drawing/2014/main" id="{DA70501A-CAC8-42F4-ACBF-39425A2D0926}"/>
              </a:ext>
            </a:extLst>
          </p:cNvPr>
          <p:cNvCxnSpPr>
            <a:cxnSpLocks/>
            <a:stCxn id="319" idx="1"/>
            <a:endCxn id="316" idx="3"/>
          </p:cNvCxnSpPr>
          <p:nvPr/>
        </p:nvCxnSpPr>
        <p:spPr>
          <a:xfrm flipH="1">
            <a:off x="22084166" y="22002136"/>
            <a:ext cx="36546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Соединительная линия уступом 175">
            <a:extLst>
              <a:ext uri="{FF2B5EF4-FFF2-40B4-BE49-F238E27FC236}">
                <a16:creationId xmlns:a16="http://schemas.microsoft.com/office/drawing/2014/main" id="{1DB1400D-2E52-4EA8-B7BE-33D6A8FD2C2E}"/>
              </a:ext>
            </a:extLst>
          </p:cNvPr>
          <p:cNvCxnSpPr>
            <a:cxnSpLocks/>
            <a:stCxn id="311" idx="2"/>
            <a:endCxn id="315" idx="0"/>
          </p:cNvCxnSpPr>
          <p:nvPr/>
        </p:nvCxnSpPr>
        <p:spPr>
          <a:xfrm rot="5400000">
            <a:off x="18338245" y="21217307"/>
            <a:ext cx="474735" cy="90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175">
            <a:extLst>
              <a:ext uri="{FF2B5EF4-FFF2-40B4-BE49-F238E27FC236}">
                <a16:creationId xmlns:a16="http://schemas.microsoft.com/office/drawing/2014/main" id="{28E84E31-35E5-47B7-8947-6B8B3A2EFB03}"/>
              </a:ext>
            </a:extLst>
          </p:cNvPr>
          <p:cNvCxnSpPr>
            <a:cxnSpLocks/>
            <a:stCxn id="311" idx="2"/>
            <a:endCxn id="316" idx="0"/>
          </p:cNvCxnSpPr>
          <p:nvPr/>
        </p:nvCxnSpPr>
        <p:spPr>
          <a:xfrm rot="16200000" flipH="1">
            <a:off x="19564331" y="20000260"/>
            <a:ext cx="477676" cy="24460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Соединительная линия уступом 175">
            <a:extLst>
              <a:ext uri="{FF2B5EF4-FFF2-40B4-BE49-F238E27FC236}">
                <a16:creationId xmlns:a16="http://schemas.microsoft.com/office/drawing/2014/main" id="{A4FD14E9-B0BA-4590-B042-3F95BEF29884}"/>
              </a:ext>
            </a:extLst>
          </p:cNvPr>
          <p:cNvCxnSpPr>
            <a:cxnSpLocks/>
            <a:stCxn id="311" idx="2"/>
            <a:endCxn id="319" idx="0"/>
          </p:cNvCxnSpPr>
          <p:nvPr/>
        </p:nvCxnSpPr>
        <p:spPr>
          <a:xfrm rot="16200000" flipH="1">
            <a:off x="20805023" y="18759569"/>
            <a:ext cx="477676" cy="49274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175">
            <a:extLst>
              <a:ext uri="{FF2B5EF4-FFF2-40B4-BE49-F238E27FC236}">
                <a16:creationId xmlns:a16="http://schemas.microsoft.com/office/drawing/2014/main" id="{6AFDA878-9CCA-4400-A124-B9F812A36048}"/>
              </a:ext>
            </a:extLst>
          </p:cNvPr>
          <p:cNvCxnSpPr>
            <a:cxnSpLocks/>
            <a:stCxn id="312" idx="2"/>
            <a:endCxn id="319" idx="0"/>
          </p:cNvCxnSpPr>
          <p:nvPr/>
        </p:nvCxnSpPr>
        <p:spPr>
          <a:xfrm rot="5400000">
            <a:off x="23272076" y="21217032"/>
            <a:ext cx="480618" cy="95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175">
            <a:extLst>
              <a:ext uri="{FF2B5EF4-FFF2-40B4-BE49-F238E27FC236}">
                <a16:creationId xmlns:a16="http://schemas.microsoft.com/office/drawing/2014/main" id="{E4E3FE88-EE54-4348-8A7D-49B181E93586}"/>
              </a:ext>
            </a:extLst>
          </p:cNvPr>
          <p:cNvCxnSpPr>
            <a:cxnSpLocks/>
            <a:stCxn id="312" idx="2"/>
            <a:endCxn id="316" idx="0"/>
          </p:cNvCxnSpPr>
          <p:nvPr/>
        </p:nvCxnSpPr>
        <p:spPr>
          <a:xfrm rot="5400000">
            <a:off x="22031385" y="19976341"/>
            <a:ext cx="480618" cy="24909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175">
            <a:extLst>
              <a:ext uri="{FF2B5EF4-FFF2-40B4-BE49-F238E27FC236}">
                <a16:creationId xmlns:a16="http://schemas.microsoft.com/office/drawing/2014/main" id="{C90D8056-3635-4844-A49B-3D79D5A6F40A}"/>
              </a:ext>
            </a:extLst>
          </p:cNvPr>
          <p:cNvCxnSpPr>
            <a:cxnSpLocks/>
            <a:stCxn id="312" idx="2"/>
            <a:endCxn id="315" idx="0"/>
          </p:cNvCxnSpPr>
          <p:nvPr/>
        </p:nvCxnSpPr>
        <p:spPr>
          <a:xfrm rot="5400000">
            <a:off x="20805298" y="18747312"/>
            <a:ext cx="477677" cy="49460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E33F7981-AC37-4613-A81C-1ECCE6CB9C42}"/>
              </a:ext>
            </a:extLst>
          </p:cNvPr>
          <p:cNvSpPr/>
          <p:nvPr/>
        </p:nvSpPr>
        <p:spPr>
          <a:xfrm>
            <a:off x="25017285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церковные богатства и земли</a:t>
            </a:r>
          </a:p>
        </p:txBody>
      </p:sp>
      <p:sp>
        <p:nvSpPr>
          <p:cNvPr id="340" name="Прямоугольник 339">
            <a:extLst>
              <a:ext uri="{FF2B5EF4-FFF2-40B4-BE49-F238E27FC236}">
                <a16:creationId xmlns:a16="http://schemas.microsoft.com/office/drawing/2014/main" id="{A0509AC1-5636-4CD0-ACAA-C2F71C714106}"/>
              </a:ext>
            </a:extLst>
          </p:cNvPr>
          <p:cNvSpPr/>
          <p:nvPr/>
        </p:nvSpPr>
        <p:spPr>
          <a:xfrm>
            <a:off x="15047872" y="2144014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Синтез религии и социализма</a:t>
            </a:r>
          </a:p>
        </p:txBody>
      </p:sp>
      <p:cxnSp>
        <p:nvCxnSpPr>
          <p:cNvPr id="345" name="Соединительная линия уступом 175">
            <a:extLst>
              <a:ext uri="{FF2B5EF4-FFF2-40B4-BE49-F238E27FC236}">
                <a16:creationId xmlns:a16="http://schemas.microsoft.com/office/drawing/2014/main" id="{34E33FC0-77CF-46BE-A340-87BA3626493B}"/>
              </a:ext>
            </a:extLst>
          </p:cNvPr>
          <p:cNvCxnSpPr>
            <a:cxnSpLocks/>
            <a:stCxn id="311" idx="2"/>
            <a:endCxn id="340" idx="0"/>
          </p:cNvCxnSpPr>
          <p:nvPr/>
        </p:nvCxnSpPr>
        <p:spPr>
          <a:xfrm rot="5400000">
            <a:off x="17115140" y="19975152"/>
            <a:ext cx="455685" cy="24743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B3026706-0825-419C-B501-250511C29542}"/>
              </a:ext>
            </a:extLst>
          </p:cNvPr>
          <p:cNvSpPr/>
          <p:nvPr/>
        </p:nvSpPr>
        <p:spPr>
          <a:xfrm>
            <a:off x="17484442" y="3251227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353" name="Соединительная линия уступом 175">
            <a:extLst>
              <a:ext uri="{FF2B5EF4-FFF2-40B4-BE49-F238E27FC236}">
                <a16:creationId xmlns:a16="http://schemas.microsoft.com/office/drawing/2014/main" id="{1B5E8F1C-5FC9-4398-8D41-111A407804DF}"/>
              </a:ext>
            </a:extLst>
          </p:cNvPr>
          <p:cNvCxnSpPr>
            <a:cxnSpLocks/>
            <a:stCxn id="348" idx="2"/>
            <a:endCxn id="215" idx="0"/>
          </p:cNvCxnSpPr>
          <p:nvPr/>
        </p:nvCxnSpPr>
        <p:spPr>
          <a:xfrm rot="5400000">
            <a:off x="12015727" y="-1585857"/>
            <a:ext cx="609590" cy="12443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A77DAF70-C979-4341-8F80-56F5B19E1C55}"/>
              </a:ext>
            </a:extLst>
          </p:cNvPr>
          <p:cNvCxnSpPr>
            <a:cxnSpLocks/>
            <a:stCxn id="348" idx="2"/>
            <a:endCxn id="70" idx="0"/>
          </p:cNvCxnSpPr>
          <p:nvPr/>
        </p:nvCxnSpPr>
        <p:spPr>
          <a:xfrm rot="16200000" flipH="1">
            <a:off x="20107172" y="2766456"/>
            <a:ext cx="609590" cy="3739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Соединительная линия уступом 175">
            <a:extLst>
              <a:ext uri="{FF2B5EF4-FFF2-40B4-BE49-F238E27FC236}">
                <a16:creationId xmlns:a16="http://schemas.microsoft.com/office/drawing/2014/main" id="{51A87234-F8CB-4DB2-857F-70A6300E7E69}"/>
              </a:ext>
            </a:extLst>
          </p:cNvPr>
          <p:cNvCxnSpPr>
            <a:cxnSpLocks/>
            <a:stCxn id="348" idx="2"/>
            <a:endCxn id="126" idx="0"/>
          </p:cNvCxnSpPr>
          <p:nvPr/>
        </p:nvCxnSpPr>
        <p:spPr>
          <a:xfrm rot="5400000">
            <a:off x="16391210" y="2789626"/>
            <a:ext cx="609590" cy="36927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Соединительная линия уступом 175">
            <a:extLst>
              <a:ext uri="{FF2B5EF4-FFF2-40B4-BE49-F238E27FC236}">
                <a16:creationId xmlns:a16="http://schemas.microsoft.com/office/drawing/2014/main" id="{2A0A9C4A-F146-4C0A-8317-15688DB00A96}"/>
              </a:ext>
            </a:extLst>
          </p:cNvPr>
          <p:cNvCxnSpPr>
            <a:cxnSpLocks/>
            <a:stCxn id="348" idx="2"/>
            <a:endCxn id="100" idx="0"/>
          </p:cNvCxnSpPr>
          <p:nvPr/>
        </p:nvCxnSpPr>
        <p:spPr>
          <a:xfrm rot="16200000" flipH="1">
            <a:off x="25640507" y="-2766879"/>
            <a:ext cx="609590" cy="148058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Прямая соединительная линия 358">
            <a:extLst>
              <a:ext uri="{FF2B5EF4-FFF2-40B4-BE49-F238E27FC236}">
                <a16:creationId xmlns:a16="http://schemas.microsoft.com/office/drawing/2014/main" id="{A065A208-A295-4D3D-AAD2-3ED8CB24D339}"/>
              </a:ext>
            </a:extLst>
          </p:cNvPr>
          <p:cNvCxnSpPr>
            <a:cxnSpLocks/>
            <a:stCxn id="348" idx="1"/>
            <a:endCxn id="337" idx="3"/>
          </p:cNvCxnSpPr>
          <p:nvPr/>
        </p:nvCxnSpPr>
        <p:spPr>
          <a:xfrm flipH="1">
            <a:off x="2554400" y="3791227"/>
            <a:ext cx="14930042" cy="56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4" name="Прямоугольник 333">
            <a:extLst>
              <a:ext uri="{FF2B5EF4-FFF2-40B4-BE49-F238E27FC236}">
                <a16:creationId xmlns:a16="http://schemas.microsoft.com/office/drawing/2014/main" id="{7852F02B-CE3D-4605-9277-7825170ECCFA}"/>
              </a:ext>
            </a:extLst>
          </p:cNvPr>
          <p:cNvSpPr/>
          <p:nvPr/>
        </p:nvSpPr>
        <p:spPr>
          <a:xfrm>
            <a:off x="28636304" y="1080488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Образовательная система </a:t>
            </a:r>
            <a:r>
              <a:rPr lang="ru-RU" sz="1400" dirty="0" err="1"/>
              <a:t>Сетона</a:t>
            </a:r>
            <a:endParaRPr lang="ru-RU" sz="1400" dirty="0"/>
          </a:p>
        </p:txBody>
      </p: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78BA4649-7A20-427C-B06D-6F35FB52C96B}"/>
              </a:ext>
            </a:extLst>
          </p:cNvPr>
          <p:cNvSpPr/>
          <p:nvPr/>
        </p:nvSpPr>
        <p:spPr>
          <a:xfrm>
            <a:off x="438482" y="32517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48B6A494-ADEF-488D-99AA-1288D5E1468D}"/>
              </a:ext>
            </a:extLst>
          </p:cNvPr>
          <p:cNvSpPr/>
          <p:nvPr/>
        </p:nvSpPr>
        <p:spPr>
          <a:xfrm>
            <a:off x="18761956" y="7878271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Медицинское страхование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96934284-13F6-4594-AE55-293CD253F5AA}"/>
              </a:ext>
            </a:extLst>
          </p:cNvPr>
          <p:cNvSpPr/>
          <p:nvPr/>
        </p:nvSpPr>
        <p:spPr>
          <a:xfrm>
            <a:off x="21226056" y="78817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Плановая экономика</a:t>
            </a:r>
          </a:p>
        </p:txBody>
      </p:sp>
      <p:sp>
        <p:nvSpPr>
          <p:cNvPr id="365" name="Прямоугольник 364">
            <a:extLst>
              <a:ext uri="{FF2B5EF4-FFF2-40B4-BE49-F238E27FC236}">
                <a16:creationId xmlns:a16="http://schemas.microsoft.com/office/drawing/2014/main" id="{0C61FFA7-BE23-4619-98CC-6DBC4971EB8B}"/>
              </a:ext>
            </a:extLst>
          </p:cNvPr>
          <p:cNvSpPr/>
          <p:nvPr/>
        </p:nvSpPr>
        <p:spPr>
          <a:xfrm>
            <a:off x="19968248" y="229377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политических и социальных исследований</a:t>
            </a:r>
          </a:p>
        </p:txBody>
      </p:sp>
      <p:sp>
        <p:nvSpPr>
          <p:cNvPr id="366" name="Прямоугольник 365">
            <a:extLst>
              <a:ext uri="{FF2B5EF4-FFF2-40B4-BE49-F238E27FC236}">
                <a16:creationId xmlns:a16="http://schemas.microsoft.com/office/drawing/2014/main" id="{A0F66333-3957-4649-BC56-A9BA9D2A373E}"/>
              </a:ext>
            </a:extLst>
          </p:cNvPr>
          <p:cNvSpPr/>
          <p:nvPr/>
        </p:nvSpPr>
        <p:spPr>
          <a:xfrm>
            <a:off x="18700801" y="6435545"/>
            <a:ext cx="2115918" cy="1080000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голландская молодёжная лига</a:t>
            </a:r>
          </a:p>
        </p:txBody>
      </p:sp>
      <p:cxnSp>
        <p:nvCxnSpPr>
          <p:cNvPr id="360" name="Соединительная линия уступом 175">
            <a:extLst>
              <a:ext uri="{FF2B5EF4-FFF2-40B4-BE49-F238E27FC236}">
                <a16:creationId xmlns:a16="http://schemas.microsoft.com/office/drawing/2014/main" id="{3FB5053C-8F65-43C7-B073-E42D95A5DDFD}"/>
              </a:ext>
            </a:extLst>
          </p:cNvPr>
          <p:cNvCxnSpPr>
            <a:cxnSpLocks/>
            <a:stCxn id="431" idx="2"/>
            <a:endCxn id="312" idx="0"/>
          </p:cNvCxnSpPr>
          <p:nvPr/>
        </p:nvCxnSpPr>
        <p:spPr>
          <a:xfrm rot="16200000" flipH="1">
            <a:off x="22685807" y="19070145"/>
            <a:ext cx="439512" cy="12232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83360A38-6747-4427-918E-A630073343C2}"/>
              </a:ext>
            </a:extLst>
          </p:cNvPr>
          <p:cNvCxnSpPr>
            <a:cxnSpLocks/>
            <a:stCxn id="187" idx="2"/>
            <a:endCxn id="311" idx="0"/>
          </p:cNvCxnSpPr>
          <p:nvPr/>
        </p:nvCxnSpPr>
        <p:spPr>
          <a:xfrm rot="5400000">
            <a:off x="18979433" y="19063977"/>
            <a:ext cx="441183" cy="12397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B7FC5062-9EBC-4E35-B854-9094F6418C3E}"/>
              </a:ext>
            </a:extLst>
          </p:cNvPr>
          <p:cNvCxnSpPr>
            <a:cxnSpLocks/>
            <a:stCxn id="70" idx="2"/>
            <a:endCxn id="137" idx="0"/>
          </p:cNvCxnSpPr>
          <p:nvPr/>
        </p:nvCxnSpPr>
        <p:spPr>
          <a:xfrm rot="5400000">
            <a:off x="19600360" y="3729502"/>
            <a:ext cx="389859" cy="49724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Прямая со стрелкой 370">
            <a:extLst>
              <a:ext uri="{FF2B5EF4-FFF2-40B4-BE49-F238E27FC236}">
                <a16:creationId xmlns:a16="http://schemas.microsoft.com/office/drawing/2014/main" id="{28BB7A61-670F-4C28-ADC0-E2AD3B233CE5}"/>
              </a:ext>
            </a:extLst>
          </p:cNvPr>
          <p:cNvCxnSpPr>
            <a:cxnSpLocks/>
            <a:stCxn id="137" idx="2"/>
            <a:endCxn id="190" idx="0"/>
          </p:cNvCxnSpPr>
          <p:nvPr/>
        </p:nvCxnSpPr>
        <p:spPr>
          <a:xfrm>
            <a:off x="17309045" y="7490676"/>
            <a:ext cx="2654" cy="3861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6829D1F1-70EC-4D2B-A306-DC1254777D34}"/>
              </a:ext>
            </a:extLst>
          </p:cNvPr>
          <p:cNvCxnSpPr>
            <a:cxnSpLocks/>
            <a:stCxn id="70" idx="2"/>
            <a:endCxn id="366" idx="0"/>
          </p:cNvCxnSpPr>
          <p:nvPr/>
        </p:nvCxnSpPr>
        <p:spPr>
          <a:xfrm rot="5400000">
            <a:off x="20812783" y="4966795"/>
            <a:ext cx="414728" cy="25227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175">
            <a:extLst>
              <a:ext uri="{FF2B5EF4-FFF2-40B4-BE49-F238E27FC236}">
                <a16:creationId xmlns:a16="http://schemas.microsoft.com/office/drawing/2014/main" id="{889943BA-17AF-485D-857E-AA0DC3DBD930}"/>
              </a:ext>
            </a:extLst>
          </p:cNvPr>
          <p:cNvCxnSpPr>
            <a:cxnSpLocks/>
            <a:stCxn id="137" idx="2"/>
            <a:endCxn id="363" idx="0"/>
          </p:cNvCxnSpPr>
          <p:nvPr/>
        </p:nvCxnSpPr>
        <p:spPr>
          <a:xfrm rot="16200000" flipH="1">
            <a:off x="19600995" y="5198726"/>
            <a:ext cx="391070" cy="4974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Соединительная линия уступом 175">
            <a:extLst>
              <a:ext uri="{FF2B5EF4-FFF2-40B4-BE49-F238E27FC236}">
                <a16:creationId xmlns:a16="http://schemas.microsoft.com/office/drawing/2014/main" id="{8F7485F3-2B69-4FAA-B3BF-6F814097751E}"/>
              </a:ext>
            </a:extLst>
          </p:cNvPr>
          <p:cNvCxnSpPr>
            <a:cxnSpLocks/>
            <a:stCxn id="186" idx="2"/>
            <a:endCxn id="362" idx="0"/>
          </p:cNvCxnSpPr>
          <p:nvPr/>
        </p:nvCxnSpPr>
        <p:spPr>
          <a:xfrm rot="5400000">
            <a:off x="20874046" y="6467695"/>
            <a:ext cx="356446" cy="24647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Соединительная линия уступом 175">
            <a:extLst>
              <a:ext uri="{FF2B5EF4-FFF2-40B4-BE49-F238E27FC236}">
                <a16:creationId xmlns:a16="http://schemas.microsoft.com/office/drawing/2014/main" id="{1E882DE1-5DF5-4064-BDB8-39B1907157CB}"/>
              </a:ext>
            </a:extLst>
          </p:cNvPr>
          <p:cNvCxnSpPr>
            <a:cxnSpLocks/>
            <a:stCxn id="184" idx="2"/>
            <a:endCxn id="334" idx="0"/>
          </p:cNvCxnSpPr>
          <p:nvPr/>
        </p:nvCxnSpPr>
        <p:spPr>
          <a:xfrm rot="16200000" flipH="1">
            <a:off x="27549205" y="8659826"/>
            <a:ext cx="1845843" cy="2444273"/>
          </a:xfrm>
          <a:prstGeom prst="bentConnector3">
            <a:avLst>
              <a:gd name="adj1" fmla="val 927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175">
            <a:extLst>
              <a:ext uri="{FF2B5EF4-FFF2-40B4-BE49-F238E27FC236}">
                <a16:creationId xmlns:a16="http://schemas.microsoft.com/office/drawing/2014/main" id="{42FE99FC-8E7F-48FB-87E8-19645BFAA35A}"/>
              </a:ext>
            </a:extLst>
          </p:cNvPr>
          <p:cNvCxnSpPr>
            <a:cxnSpLocks/>
            <a:stCxn id="47" idx="2"/>
            <a:endCxn id="115" idx="0"/>
          </p:cNvCxnSpPr>
          <p:nvPr/>
        </p:nvCxnSpPr>
        <p:spPr>
          <a:xfrm rot="16200000" flipH="1">
            <a:off x="30164244" y="7132348"/>
            <a:ext cx="348026" cy="11408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63B4415C-BB22-4437-8FDC-9560F1B4DD02}"/>
              </a:ext>
            </a:extLst>
          </p:cNvPr>
          <p:cNvCxnSpPr>
            <a:cxnSpLocks/>
            <a:stCxn id="132" idx="2"/>
            <a:endCxn id="101" idx="0"/>
          </p:cNvCxnSpPr>
          <p:nvPr/>
        </p:nvCxnSpPr>
        <p:spPr>
          <a:xfrm rot="16200000" flipH="1">
            <a:off x="36246736" y="8488658"/>
            <a:ext cx="349188" cy="12738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3D6BE37E-948E-4842-AA7E-282497879F02}"/>
              </a:ext>
            </a:extLst>
          </p:cNvPr>
          <p:cNvCxnSpPr>
            <a:cxnSpLocks/>
            <a:stCxn id="141" idx="2"/>
            <a:endCxn id="101" idx="0"/>
          </p:cNvCxnSpPr>
          <p:nvPr/>
        </p:nvCxnSpPr>
        <p:spPr>
          <a:xfrm>
            <a:off x="37057532" y="7528650"/>
            <a:ext cx="710" cy="1771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0E637B86-3694-47C8-A424-2BD1AB3A07D6}"/>
              </a:ext>
            </a:extLst>
          </p:cNvPr>
          <p:cNvCxnSpPr>
            <a:cxnSpLocks/>
            <a:stCxn id="330" idx="2"/>
            <a:endCxn id="365" idx="0"/>
          </p:cNvCxnSpPr>
          <p:nvPr/>
        </p:nvCxnSpPr>
        <p:spPr>
          <a:xfrm rot="5400000">
            <a:off x="23341934" y="20204419"/>
            <a:ext cx="417585" cy="50490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Соединительная линия уступом 175">
            <a:extLst>
              <a:ext uri="{FF2B5EF4-FFF2-40B4-BE49-F238E27FC236}">
                <a16:creationId xmlns:a16="http://schemas.microsoft.com/office/drawing/2014/main" id="{DD4FA738-6222-476D-8E23-D75C8B9727E3}"/>
              </a:ext>
            </a:extLst>
          </p:cNvPr>
          <p:cNvCxnSpPr>
            <a:cxnSpLocks/>
            <a:stCxn id="340" idx="2"/>
            <a:endCxn id="365" idx="0"/>
          </p:cNvCxnSpPr>
          <p:nvPr/>
        </p:nvCxnSpPr>
        <p:spPr>
          <a:xfrm rot="16200000" flipH="1">
            <a:off x="18357227" y="20268749"/>
            <a:ext cx="417585" cy="49203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Прямоугольник 431">
            <a:extLst>
              <a:ext uri="{FF2B5EF4-FFF2-40B4-BE49-F238E27FC236}">
                <a16:creationId xmlns:a16="http://schemas.microsoft.com/office/drawing/2014/main" id="{E60F426E-51AC-497D-8A53-07C95D79DFEC}"/>
              </a:ext>
            </a:extLst>
          </p:cNvPr>
          <p:cNvSpPr/>
          <p:nvPr/>
        </p:nvSpPr>
        <p:spPr>
          <a:xfrm>
            <a:off x="19988184" y="1989857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контроль церкви над обществом</a:t>
            </a:r>
          </a:p>
        </p:txBody>
      </p:sp>
      <p:cxnSp>
        <p:nvCxnSpPr>
          <p:cNvPr id="433" name="Прямая соединительная линия 432">
            <a:extLst>
              <a:ext uri="{FF2B5EF4-FFF2-40B4-BE49-F238E27FC236}">
                <a16:creationId xmlns:a16="http://schemas.microsoft.com/office/drawing/2014/main" id="{822DED5E-4461-491C-AFC2-0D2D27ECFC92}"/>
              </a:ext>
            </a:extLst>
          </p:cNvPr>
          <p:cNvCxnSpPr>
            <a:cxnSpLocks/>
            <a:stCxn id="312" idx="1"/>
            <a:endCxn id="432" idx="3"/>
          </p:cNvCxnSpPr>
          <p:nvPr/>
        </p:nvCxnSpPr>
        <p:spPr>
          <a:xfrm flipH="1" flipV="1">
            <a:off x="22104102" y="20438576"/>
            <a:ext cx="355119" cy="294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>
            <a:extLst>
              <a:ext uri="{FF2B5EF4-FFF2-40B4-BE49-F238E27FC236}">
                <a16:creationId xmlns:a16="http://schemas.microsoft.com/office/drawing/2014/main" id="{2AA414A8-738D-4EB9-8330-422F5A615286}"/>
              </a:ext>
            </a:extLst>
          </p:cNvPr>
          <p:cNvSpPr/>
          <p:nvPr/>
        </p:nvSpPr>
        <p:spPr>
          <a:xfrm>
            <a:off x="21235987" y="183820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революции</a:t>
            </a:r>
          </a:p>
        </p:txBody>
      </p: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66EF080E-9E66-44CF-9B02-09A56CF66C30}"/>
              </a:ext>
            </a:extLst>
          </p:cNvPr>
          <p:cNvCxnSpPr>
            <a:cxnSpLocks/>
            <a:stCxn id="431" idx="2"/>
            <a:endCxn id="311" idx="0"/>
          </p:cNvCxnSpPr>
          <p:nvPr/>
        </p:nvCxnSpPr>
        <p:spPr>
          <a:xfrm rot="5400000">
            <a:off x="20215812" y="17826326"/>
            <a:ext cx="442454" cy="3713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166151B5-4ED6-430A-AABA-D7D1D275E20E}"/>
              </a:ext>
            </a:extLst>
          </p:cNvPr>
          <p:cNvCxnSpPr>
            <a:cxnSpLocks/>
            <a:stCxn id="187" idx="2"/>
            <a:endCxn id="312" idx="0"/>
          </p:cNvCxnSpPr>
          <p:nvPr/>
        </p:nvCxnSpPr>
        <p:spPr>
          <a:xfrm rot="16200000" flipH="1">
            <a:off x="21449427" y="17833764"/>
            <a:ext cx="438241" cy="36972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Соединительная линия уступом 175">
            <a:extLst>
              <a:ext uri="{FF2B5EF4-FFF2-40B4-BE49-F238E27FC236}">
                <a16:creationId xmlns:a16="http://schemas.microsoft.com/office/drawing/2014/main" id="{D1507FA4-3D1E-455B-83B5-9FF5E8543934}"/>
              </a:ext>
            </a:extLst>
          </p:cNvPr>
          <p:cNvCxnSpPr>
            <a:cxnSpLocks/>
            <a:stCxn id="187" idx="2"/>
            <a:endCxn id="432" idx="0"/>
          </p:cNvCxnSpPr>
          <p:nvPr/>
        </p:nvCxnSpPr>
        <p:spPr>
          <a:xfrm rot="16200000" flipH="1">
            <a:off x="20215380" y="19067812"/>
            <a:ext cx="435299" cy="12262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Соединительная линия уступом 175">
            <a:extLst>
              <a:ext uri="{FF2B5EF4-FFF2-40B4-BE49-F238E27FC236}">
                <a16:creationId xmlns:a16="http://schemas.microsoft.com/office/drawing/2014/main" id="{87925B6E-8556-4818-8C19-001EF20E1735}"/>
              </a:ext>
            </a:extLst>
          </p:cNvPr>
          <p:cNvCxnSpPr>
            <a:cxnSpLocks/>
            <a:stCxn id="431" idx="2"/>
            <a:endCxn id="432" idx="0"/>
          </p:cNvCxnSpPr>
          <p:nvPr/>
        </p:nvCxnSpPr>
        <p:spPr>
          <a:xfrm rot="5400000">
            <a:off x="21451760" y="19056390"/>
            <a:ext cx="436570" cy="12478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175">
            <a:extLst>
              <a:ext uri="{FF2B5EF4-FFF2-40B4-BE49-F238E27FC236}">
                <a16:creationId xmlns:a16="http://schemas.microsoft.com/office/drawing/2014/main" id="{56951DCE-609B-4F92-ABDF-FB0286172D2F}"/>
              </a:ext>
            </a:extLst>
          </p:cNvPr>
          <p:cNvCxnSpPr>
            <a:cxnSpLocks/>
            <a:stCxn id="315" idx="2"/>
            <a:endCxn id="365" idx="0"/>
          </p:cNvCxnSpPr>
          <p:nvPr/>
        </p:nvCxnSpPr>
        <p:spPr>
          <a:xfrm rot="16200000" flipH="1">
            <a:off x="19599382" y="21510904"/>
            <a:ext cx="398535" cy="24551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175">
            <a:extLst>
              <a:ext uri="{FF2B5EF4-FFF2-40B4-BE49-F238E27FC236}">
                <a16:creationId xmlns:a16="http://schemas.microsoft.com/office/drawing/2014/main" id="{99EE0586-CF7A-4C56-BF45-A69DDE065F6D}"/>
              </a:ext>
            </a:extLst>
          </p:cNvPr>
          <p:cNvCxnSpPr>
            <a:cxnSpLocks/>
            <a:stCxn id="319" idx="2"/>
            <a:endCxn id="365" idx="0"/>
          </p:cNvCxnSpPr>
          <p:nvPr/>
        </p:nvCxnSpPr>
        <p:spPr>
          <a:xfrm rot="5400000">
            <a:off x="22069102" y="21499242"/>
            <a:ext cx="395594" cy="24813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175">
            <a:extLst>
              <a:ext uri="{FF2B5EF4-FFF2-40B4-BE49-F238E27FC236}">
                <a16:creationId xmlns:a16="http://schemas.microsoft.com/office/drawing/2014/main" id="{96B24CA2-99F1-442D-9F9F-2CA7BE69612E}"/>
              </a:ext>
            </a:extLst>
          </p:cNvPr>
          <p:cNvCxnSpPr>
            <a:cxnSpLocks/>
            <a:stCxn id="316" idx="2"/>
            <a:endCxn id="365" idx="0"/>
          </p:cNvCxnSpPr>
          <p:nvPr/>
        </p:nvCxnSpPr>
        <p:spPr>
          <a:xfrm rot="5400000">
            <a:off x="20828410" y="22739933"/>
            <a:ext cx="395594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Соединительная линия уступом 175">
            <a:extLst>
              <a:ext uri="{FF2B5EF4-FFF2-40B4-BE49-F238E27FC236}">
                <a16:creationId xmlns:a16="http://schemas.microsoft.com/office/drawing/2014/main" id="{B278CAE8-EE23-4B14-9985-1B8C7A6F8ABE}"/>
              </a:ext>
            </a:extLst>
          </p:cNvPr>
          <p:cNvCxnSpPr>
            <a:cxnSpLocks/>
            <a:stCxn id="432" idx="2"/>
            <a:endCxn id="315" idx="0"/>
          </p:cNvCxnSpPr>
          <p:nvPr/>
        </p:nvCxnSpPr>
        <p:spPr>
          <a:xfrm rot="5400000">
            <a:off x="19568308" y="19981359"/>
            <a:ext cx="480619" cy="24750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175">
            <a:extLst>
              <a:ext uri="{FF2B5EF4-FFF2-40B4-BE49-F238E27FC236}">
                <a16:creationId xmlns:a16="http://schemas.microsoft.com/office/drawing/2014/main" id="{47002344-CD66-4F04-92F9-D8C5A963FEDF}"/>
              </a:ext>
            </a:extLst>
          </p:cNvPr>
          <p:cNvCxnSpPr>
            <a:cxnSpLocks/>
            <a:stCxn id="432" idx="2"/>
            <a:endCxn id="319" idx="0"/>
          </p:cNvCxnSpPr>
          <p:nvPr/>
        </p:nvCxnSpPr>
        <p:spPr>
          <a:xfrm rot="16200000" flipH="1">
            <a:off x="22035086" y="19989632"/>
            <a:ext cx="483560" cy="24614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Соединительная линия уступом 175">
            <a:extLst>
              <a:ext uri="{FF2B5EF4-FFF2-40B4-BE49-F238E27FC236}">
                <a16:creationId xmlns:a16="http://schemas.microsoft.com/office/drawing/2014/main" id="{62E307F4-6812-4934-AED9-7F007764F28B}"/>
              </a:ext>
            </a:extLst>
          </p:cNvPr>
          <p:cNvCxnSpPr>
            <a:cxnSpLocks/>
            <a:stCxn id="312" idx="2"/>
            <a:endCxn id="330" idx="0"/>
          </p:cNvCxnSpPr>
          <p:nvPr/>
        </p:nvCxnSpPr>
        <p:spPr>
          <a:xfrm rot="16200000" flipH="1">
            <a:off x="24566899" y="19931799"/>
            <a:ext cx="458627" cy="25580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175">
            <a:extLst>
              <a:ext uri="{FF2B5EF4-FFF2-40B4-BE49-F238E27FC236}">
                <a16:creationId xmlns:a16="http://schemas.microsoft.com/office/drawing/2014/main" id="{3E31B61B-AB08-4F62-870E-7076D82D94AC}"/>
              </a:ext>
            </a:extLst>
          </p:cNvPr>
          <p:cNvCxnSpPr>
            <a:cxnSpLocks/>
            <a:stCxn id="146" idx="2"/>
            <a:endCxn id="144" idx="0"/>
          </p:cNvCxnSpPr>
          <p:nvPr/>
        </p:nvCxnSpPr>
        <p:spPr>
          <a:xfrm rot="16200000" flipH="1">
            <a:off x="10351826" y="7180261"/>
            <a:ext cx="1777066" cy="2460189"/>
          </a:xfrm>
          <a:prstGeom prst="bentConnector3">
            <a:avLst>
              <a:gd name="adj1" fmla="val 973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175">
            <a:extLst>
              <a:ext uri="{FF2B5EF4-FFF2-40B4-BE49-F238E27FC236}">
                <a16:creationId xmlns:a16="http://schemas.microsoft.com/office/drawing/2014/main" id="{56482AF8-3772-427C-903F-F66015A9CDB8}"/>
              </a:ext>
            </a:extLst>
          </p:cNvPr>
          <p:cNvCxnSpPr>
            <a:cxnSpLocks/>
            <a:stCxn id="201" idx="2"/>
            <a:endCxn id="144" idx="0"/>
          </p:cNvCxnSpPr>
          <p:nvPr/>
        </p:nvCxnSpPr>
        <p:spPr>
          <a:xfrm rot="5400000">
            <a:off x="11585334" y="8413769"/>
            <a:ext cx="177024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Соединительная линия уступом 175">
            <a:extLst>
              <a:ext uri="{FF2B5EF4-FFF2-40B4-BE49-F238E27FC236}">
                <a16:creationId xmlns:a16="http://schemas.microsoft.com/office/drawing/2014/main" id="{72954855-DBCA-43F4-A1BE-855FF36F5289}"/>
              </a:ext>
            </a:extLst>
          </p:cNvPr>
          <p:cNvCxnSpPr>
            <a:cxnSpLocks/>
            <a:stCxn id="215" idx="2"/>
            <a:endCxn id="168" idx="0"/>
          </p:cNvCxnSpPr>
          <p:nvPr/>
        </p:nvCxnSpPr>
        <p:spPr>
          <a:xfrm rot="16200000" flipH="1">
            <a:off x="10261138" y="1858321"/>
            <a:ext cx="419254" cy="874424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Соединительная линия уступом 175">
            <a:extLst>
              <a:ext uri="{FF2B5EF4-FFF2-40B4-BE49-F238E27FC236}">
                <a16:creationId xmlns:a16="http://schemas.microsoft.com/office/drawing/2014/main" id="{4ED48E50-7924-4ABF-AE43-19043280647B}"/>
              </a:ext>
            </a:extLst>
          </p:cNvPr>
          <p:cNvCxnSpPr>
            <a:cxnSpLocks/>
            <a:stCxn id="222" idx="2"/>
            <a:endCxn id="264" idx="0"/>
          </p:cNvCxnSpPr>
          <p:nvPr/>
        </p:nvCxnSpPr>
        <p:spPr>
          <a:xfrm rot="16200000" flipH="1">
            <a:off x="6547171" y="5828136"/>
            <a:ext cx="358972" cy="37428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6" name="Прямоугольник 455">
            <a:extLst>
              <a:ext uri="{FF2B5EF4-FFF2-40B4-BE49-F238E27FC236}">
                <a16:creationId xmlns:a16="http://schemas.microsoft.com/office/drawing/2014/main" id="{8F8BDE44-31BA-41B8-9C1B-3AF800FEDAE9}"/>
              </a:ext>
            </a:extLst>
          </p:cNvPr>
          <p:cNvSpPr/>
          <p:nvPr/>
        </p:nvSpPr>
        <p:spPr>
          <a:xfrm>
            <a:off x="5049817" y="7878580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федераций в Индонезии</a:t>
            </a:r>
            <a:endParaRPr lang="ru-RU" sz="500" dirty="0"/>
          </a:p>
        </p:txBody>
      </p:sp>
      <p:cxnSp>
        <p:nvCxnSpPr>
          <p:cNvPr id="458" name="Соединительная линия уступом 175">
            <a:extLst>
              <a:ext uri="{FF2B5EF4-FFF2-40B4-BE49-F238E27FC236}">
                <a16:creationId xmlns:a16="http://schemas.microsoft.com/office/drawing/2014/main" id="{8BC0D58F-84AF-401C-B55E-0505AE75CC8D}"/>
              </a:ext>
            </a:extLst>
          </p:cNvPr>
          <p:cNvCxnSpPr>
            <a:cxnSpLocks/>
            <a:stCxn id="222" idx="2"/>
            <a:endCxn id="456" idx="0"/>
          </p:cNvCxnSpPr>
          <p:nvPr/>
        </p:nvCxnSpPr>
        <p:spPr>
          <a:xfrm rot="16200000" flipH="1">
            <a:off x="5302251" y="7073055"/>
            <a:ext cx="358510" cy="125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Соединительная линия уступом 175">
            <a:extLst>
              <a:ext uri="{FF2B5EF4-FFF2-40B4-BE49-F238E27FC236}">
                <a16:creationId xmlns:a16="http://schemas.microsoft.com/office/drawing/2014/main" id="{C12B0180-6FC9-468D-B0AC-B8FDF2502DC4}"/>
              </a:ext>
            </a:extLst>
          </p:cNvPr>
          <p:cNvCxnSpPr>
            <a:cxnSpLocks/>
            <a:stCxn id="223" idx="2"/>
            <a:endCxn id="225" idx="0"/>
          </p:cNvCxnSpPr>
          <p:nvPr/>
        </p:nvCxnSpPr>
        <p:spPr>
          <a:xfrm rot="16200000" flipH="1">
            <a:off x="4072223" y="8514819"/>
            <a:ext cx="341623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Соединительная линия уступом 175">
            <a:extLst>
              <a:ext uri="{FF2B5EF4-FFF2-40B4-BE49-F238E27FC236}">
                <a16:creationId xmlns:a16="http://schemas.microsoft.com/office/drawing/2014/main" id="{C3961F1D-379C-4C26-8DB4-C25016FD2C0D}"/>
              </a:ext>
            </a:extLst>
          </p:cNvPr>
          <p:cNvCxnSpPr>
            <a:cxnSpLocks/>
            <a:stCxn id="225" idx="2"/>
            <a:endCxn id="228" idx="0"/>
          </p:cNvCxnSpPr>
          <p:nvPr/>
        </p:nvCxnSpPr>
        <p:spPr>
          <a:xfrm rot="5400000">
            <a:off x="4031967" y="9976698"/>
            <a:ext cx="422134" cy="12342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>
            <a:extLst>
              <a:ext uri="{FF2B5EF4-FFF2-40B4-BE49-F238E27FC236}">
                <a16:creationId xmlns:a16="http://schemas.microsoft.com/office/drawing/2014/main" id="{513E7586-4A04-4081-9489-F1516B6FD477}"/>
              </a:ext>
            </a:extLst>
          </p:cNvPr>
          <p:cNvSpPr/>
          <p:nvPr/>
        </p:nvSpPr>
        <p:spPr>
          <a:xfrm>
            <a:off x="1328048" y="9287916"/>
            <a:ext cx="2115918" cy="10800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Офицеры из народа</a:t>
            </a:r>
          </a:p>
        </p:txBody>
      </p:sp>
      <p:cxnSp>
        <p:nvCxnSpPr>
          <p:cNvPr id="464" name="Соединительная линия уступом 175">
            <a:extLst>
              <a:ext uri="{FF2B5EF4-FFF2-40B4-BE49-F238E27FC236}">
                <a16:creationId xmlns:a16="http://schemas.microsoft.com/office/drawing/2014/main" id="{51754892-44AC-422D-B0AF-A163C0759B85}"/>
              </a:ext>
            </a:extLst>
          </p:cNvPr>
          <p:cNvCxnSpPr>
            <a:cxnSpLocks/>
            <a:stCxn id="226" idx="2"/>
            <a:endCxn id="462" idx="0"/>
          </p:cNvCxnSpPr>
          <p:nvPr/>
        </p:nvCxnSpPr>
        <p:spPr>
          <a:xfrm rot="16200000" flipH="1">
            <a:off x="1499597" y="8401506"/>
            <a:ext cx="1770250" cy="2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>
            <a:extLst>
              <a:ext uri="{FF2B5EF4-FFF2-40B4-BE49-F238E27FC236}">
                <a16:creationId xmlns:a16="http://schemas.microsoft.com/office/drawing/2014/main" id="{283F9760-8D57-457C-B98E-5AE0BB0749F6}"/>
              </a:ext>
            </a:extLst>
          </p:cNvPr>
          <p:cNvSpPr/>
          <p:nvPr/>
        </p:nvSpPr>
        <p:spPr>
          <a:xfrm>
            <a:off x="18275620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подлодки </a:t>
            </a:r>
            <a:r>
              <a:rPr lang="ru-RU" sz="1400" dirty="0" err="1"/>
              <a:t>шноркелем</a:t>
            </a:r>
            <a:endParaRPr lang="ru-RU" sz="1400" dirty="0"/>
          </a:p>
        </p:txBody>
      </p:sp>
      <p:sp>
        <p:nvSpPr>
          <p:cNvPr id="465" name="Прямоугольник 464">
            <a:extLst>
              <a:ext uri="{FF2B5EF4-FFF2-40B4-BE49-F238E27FC236}">
                <a16:creationId xmlns:a16="http://schemas.microsoft.com/office/drawing/2014/main" id="{78193CAA-CA14-4D90-81BE-9ED72A0BD951}"/>
              </a:ext>
            </a:extLst>
          </p:cNvPr>
          <p:cNvSpPr/>
          <p:nvPr/>
        </p:nvSpPr>
        <p:spPr>
          <a:xfrm>
            <a:off x="18275620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Спустить новые подлодки на воду</a:t>
            </a:r>
          </a:p>
        </p:txBody>
      </p:sp>
      <p:sp>
        <p:nvSpPr>
          <p:cNvPr id="467" name="Прямоугольник 466">
            <a:extLst>
              <a:ext uri="{FF2B5EF4-FFF2-40B4-BE49-F238E27FC236}">
                <a16:creationId xmlns:a16="http://schemas.microsoft.com/office/drawing/2014/main" id="{9BAD481C-10EA-4006-BD66-D52D5E020454}"/>
              </a:ext>
            </a:extLst>
          </p:cNvPr>
          <p:cNvSpPr/>
          <p:nvPr/>
        </p:nvSpPr>
        <p:spPr>
          <a:xfrm>
            <a:off x="14352231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план линейных крейсеров</a:t>
            </a:r>
          </a:p>
        </p:txBody>
      </p:sp>
      <p:sp>
        <p:nvSpPr>
          <p:cNvPr id="468" name="Прямоугольник 467">
            <a:extLst>
              <a:ext uri="{FF2B5EF4-FFF2-40B4-BE49-F238E27FC236}">
                <a16:creationId xmlns:a16="http://schemas.microsoft.com/office/drawing/2014/main" id="{3ED24710-3985-4B25-BC58-6786FE672105}"/>
              </a:ext>
            </a:extLst>
          </p:cNvPr>
          <p:cNvSpPr/>
          <p:nvPr/>
        </p:nvSpPr>
        <p:spPr>
          <a:xfrm>
            <a:off x="16975133" y="3314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Тактика быстрого флота</a:t>
            </a:r>
          </a:p>
        </p:txBody>
      </p:sp>
      <p:cxnSp>
        <p:nvCxnSpPr>
          <p:cNvPr id="473" name="Прямая соединительная линия 472">
            <a:extLst>
              <a:ext uri="{FF2B5EF4-FFF2-40B4-BE49-F238E27FC236}">
                <a16:creationId xmlns:a16="http://schemas.microsoft.com/office/drawing/2014/main" id="{4274EF66-33D6-49FA-B245-8CA665F65F12}"/>
              </a:ext>
            </a:extLst>
          </p:cNvPr>
          <p:cNvCxnSpPr>
            <a:cxnSpLocks/>
            <a:stCxn id="468" idx="1"/>
            <a:endCxn id="467" idx="3"/>
          </p:cNvCxnSpPr>
          <p:nvPr/>
        </p:nvCxnSpPr>
        <p:spPr>
          <a:xfrm flipH="1">
            <a:off x="16468149" y="33684393"/>
            <a:ext cx="50698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:a16="http://schemas.microsoft.com/office/drawing/2014/main" id="{53526549-CAC9-468E-B6BB-F7C22C39FAF7}"/>
              </a:ext>
            </a:extLst>
          </p:cNvPr>
          <p:cNvSpPr/>
          <p:nvPr/>
        </p:nvSpPr>
        <p:spPr>
          <a:xfrm>
            <a:off x="1303741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морской резерв</a:t>
            </a:r>
          </a:p>
        </p:txBody>
      </p:sp>
      <p:sp>
        <p:nvSpPr>
          <p:cNvPr id="476" name="Прямоугольник 475">
            <a:extLst>
              <a:ext uri="{FF2B5EF4-FFF2-40B4-BE49-F238E27FC236}">
                <a16:creationId xmlns:a16="http://schemas.microsoft.com/office/drawing/2014/main" id="{343725CC-B18F-42F3-B0AC-D1215DB2D86D}"/>
              </a:ext>
            </a:extLst>
          </p:cNvPr>
          <p:cNvSpPr/>
          <p:nvPr/>
        </p:nvSpPr>
        <p:spPr>
          <a:xfrm>
            <a:off x="15674645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Назначить командующего ВМС</a:t>
            </a:r>
          </a:p>
        </p:txBody>
      </p:sp>
      <p:sp>
        <p:nvSpPr>
          <p:cNvPr id="479" name="Прямоугольник 478">
            <a:extLst>
              <a:ext uri="{FF2B5EF4-FFF2-40B4-BE49-F238E27FC236}">
                <a16:creationId xmlns:a16="http://schemas.microsoft.com/office/drawing/2014/main" id="{6C3AC092-3085-4A6D-A7A2-7A4E0F11C141}"/>
              </a:ext>
            </a:extLst>
          </p:cNvPr>
          <p:cNvSpPr/>
          <p:nvPr/>
        </p:nvSpPr>
        <p:spPr>
          <a:xfrm>
            <a:off x="15672671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к расширению ВМФ (ваниль)</a:t>
            </a:r>
          </a:p>
        </p:txBody>
      </p:sp>
      <p:sp>
        <p:nvSpPr>
          <p:cNvPr id="480" name="Прямоугольник 479">
            <a:extLst>
              <a:ext uri="{FF2B5EF4-FFF2-40B4-BE49-F238E27FC236}">
                <a16:creationId xmlns:a16="http://schemas.microsoft.com/office/drawing/2014/main" id="{B7E564A6-36B3-433B-9714-C15C297D3DDB}"/>
              </a:ext>
            </a:extLst>
          </p:cNvPr>
          <p:cNvSpPr/>
          <p:nvPr/>
        </p:nvSpPr>
        <p:spPr>
          <a:xfrm>
            <a:off x="22193216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Выстроить иерархию в ВВС</a:t>
            </a:r>
          </a:p>
        </p:txBody>
      </p:sp>
      <p:sp>
        <p:nvSpPr>
          <p:cNvPr id="481" name="Прямоугольник 480">
            <a:extLst>
              <a:ext uri="{FF2B5EF4-FFF2-40B4-BE49-F238E27FC236}">
                <a16:creationId xmlns:a16="http://schemas.microsoft.com/office/drawing/2014/main" id="{54084B9F-C237-4210-9BDB-5D4BB69D9F3E}"/>
              </a:ext>
            </a:extLst>
          </p:cNvPr>
          <p:cNvSpPr/>
          <p:nvPr/>
        </p:nvSpPr>
        <p:spPr>
          <a:xfrm>
            <a:off x="13037414" y="3030439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нефтяной порт Амстердама (ваниль)</a:t>
            </a:r>
          </a:p>
        </p:txBody>
      </p:sp>
      <p:cxnSp>
        <p:nvCxnSpPr>
          <p:cNvPr id="482" name="Соединительная линия уступом 175">
            <a:extLst>
              <a:ext uri="{FF2B5EF4-FFF2-40B4-BE49-F238E27FC236}">
                <a16:creationId xmlns:a16="http://schemas.microsoft.com/office/drawing/2014/main" id="{6C163258-E62E-48B9-8F9B-A899BDB39259}"/>
              </a:ext>
            </a:extLst>
          </p:cNvPr>
          <p:cNvCxnSpPr>
            <a:cxnSpLocks/>
            <a:stCxn id="479" idx="2"/>
            <a:endCxn id="481" idx="0"/>
          </p:cNvCxnSpPr>
          <p:nvPr/>
        </p:nvCxnSpPr>
        <p:spPr>
          <a:xfrm rot="5400000">
            <a:off x="15190921" y="28764681"/>
            <a:ext cx="444162" cy="26352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Прямая со стрелкой 484">
            <a:extLst>
              <a:ext uri="{FF2B5EF4-FFF2-40B4-BE49-F238E27FC236}">
                <a16:creationId xmlns:a16="http://schemas.microsoft.com/office/drawing/2014/main" id="{5466C19C-C8BD-43BA-97A0-948639256BC5}"/>
              </a:ext>
            </a:extLst>
          </p:cNvPr>
          <p:cNvCxnSpPr>
            <a:cxnSpLocks/>
            <a:stCxn id="465" idx="2"/>
            <a:endCxn id="451" idx="0"/>
          </p:cNvCxnSpPr>
          <p:nvPr/>
        </p:nvCxnSpPr>
        <p:spPr>
          <a:xfrm>
            <a:off x="19333579" y="31384390"/>
            <a:ext cx="0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Соединительная линия уступом 175">
            <a:extLst>
              <a:ext uri="{FF2B5EF4-FFF2-40B4-BE49-F238E27FC236}">
                <a16:creationId xmlns:a16="http://schemas.microsoft.com/office/drawing/2014/main" id="{06E43594-D323-4E06-B5D6-BE3671CC1E94}"/>
              </a:ext>
            </a:extLst>
          </p:cNvPr>
          <p:cNvCxnSpPr>
            <a:cxnSpLocks/>
            <a:stCxn id="479" idx="2"/>
            <a:endCxn id="465" idx="0"/>
          </p:cNvCxnSpPr>
          <p:nvPr/>
        </p:nvCxnSpPr>
        <p:spPr>
          <a:xfrm rot="16200000" flipH="1">
            <a:off x="17810023" y="28780834"/>
            <a:ext cx="444162" cy="26029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Соединительная линия уступом 175">
            <a:extLst>
              <a:ext uri="{FF2B5EF4-FFF2-40B4-BE49-F238E27FC236}">
                <a16:creationId xmlns:a16="http://schemas.microsoft.com/office/drawing/2014/main" id="{FE5BE968-AEE2-4293-9D7F-78B2CCA5DD71}"/>
              </a:ext>
            </a:extLst>
          </p:cNvPr>
          <p:cNvCxnSpPr>
            <a:cxnSpLocks/>
            <a:stCxn id="476" idx="2"/>
            <a:endCxn id="475" idx="0"/>
          </p:cNvCxnSpPr>
          <p:nvPr/>
        </p:nvCxnSpPr>
        <p:spPr>
          <a:xfrm rot="5400000">
            <a:off x="15208988" y="30270776"/>
            <a:ext cx="410003" cy="26372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175">
            <a:extLst>
              <a:ext uri="{FF2B5EF4-FFF2-40B4-BE49-F238E27FC236}">
                <a16:creationId xmlns:a16="http://schemas.microsoft.com/office/drawing/2014/main" id="{9FD0E0A2-C96B-444B-BC03-8258DB9D8A86}"/>
              </a:ext>
            </a:extLst>
          </p:cNvPr>
          <p:cNvCxnSpPr>
            <a:cxnSpLocks/>
            <a:stCxn id="476" idx="2"/>
            <a:endCxn id="467" idx="0"/>
          </p:cNvCxnSpPr>
          <p:nvPr/>
        </p:nvCxnSpPr>
        <p:spPr>
          <a:xfrm rot="5400000">
            <a:off x="15191396" y="31603184"/>
            <a:ext cx="1760003" cy="1322414"/>
          </a:xfrm>
          <a:prstGeom prst="bentConnector3">
            <a:avLst>
              <a:gd name="adj1" fmla="val 1140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Соединительная линия уступом 175">
            <a:extLst>
              <a:ext uri="{FF2B5EF4-FFF2-40B4-BE49-F238E27FC236}">
                <a16:creationId xmlns:a16="http://schemas.microsoft.com/office/drawing/2014/main" id="{FCAB46DA-656B-4CD9-92E2-9B5E4EFE49E9}"/>
              </a:ext>
            </a:extLst>
          </p:cNvPr>
          <p:cNvCxnSpPr>
            <a:cxnSpLocks/>
            <a:stCxn id="476" idx="2"/>
            <a:endCxn id="468" idx="0"/>
          </p:cNvCxnSpPr>
          <p:nvPr/>
        </p:nvCxnSpPr>
        <p:spPr>
          <a:xfrm rot="16200000" flipH="1">
            <a:off x="16502847" y="31614147"/>
            <a:ext cx="1760003" cy="1300488"/>
          </a:xfrm>
          <a:prstGeom prst="bentConnector3">
            <a:avLst>
              <a:gd name="adj1" fmla="val 119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Прямоугольник 492">
            <a:extLst>
              <a:ext uri="{FF2B5EF4-FFF2-40B4-BE49-F238E27FC236}">
                <a16:creationId xmlns:a16="http://schemas.microsoft.com/office/drawing/2014/main" id="{6AB73F53-2916-439D-A604-D2F73BD9B2E4}"/>
              </a:ext>
            </a:extLst>
          </p:cNvPr>
          <p:cNvSpPr/>
          <p:nvPr/>
        </p:nvSpPr>
        <p:spPr>
          <a:xfrm>
            <a:off x="1567464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морской авиации</a:t>
            </a:r>
          </a:p>
        </p:txBody>
      </p:sp>
      <p:sp>
        <p:nvSpPr>
          <p:cNvPr id="494" name="Прямоугольник 493">
            <a:extLst>
              <a:ext uri="{FF2B5EF4-FFF2-40B4-BE49-F238E27FC236}">
                <a16:creationId xmlns:a16="http://schemas.microsoft.com/office/drawing/2014/main" id="{FA454032-F968-47AC-BDD6-FD979FD81FB9}"/>
              </a:ext>
            </a:extLst>
          </p:cNvPr>
          <p:cNvSpPr/>
          <p:nvPr/>
        </p:nvSpPr>
        <p:spPr>
          <a:xfrm>
            <a:off x="1567464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Морское наследие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sp>
        <p:nvSpPr>
          <p:cNvPr id="495" name="Прямоугольник 494">
            <a:extLst>
              <a:ext uri="{FF2B5EF4-FFF2-40B4-BE49-F238E27FC236}">
                <a16:creationId xmlns:a16="http://schemas.microsoft.com/office/drawing/2014/main" id="{8E916E27-9234-4221-A2D3-2F305144E0AF}"/>
              </a:ext>
            </a:extLst>
          </p:cNvPr>
          <p:cNvSpPr/>
          <p:nvPr/>
        </p:nvSpPr>
        <p:spPr>
          <a:xfrm>
            <a:off x="13037414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крейсеров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7" name="Соединительная линия уступом 175">
            <a:extLst>
              <a:ext uri="{FF2B5EF4-FFF2-40B4-BE49-F238E27FC236}">
                <a16:creationId xmlns:a16="http://schemas.microsoft.com/office/drawing/2014/main" id="{0E940CA5-D989-4CC6-A57D-6BC75FC5A33B}"/>
              </a:ext>
            </a:extLst>
          </p:cNvPr>
          <p:cNvCxnSpPr>
            <a:cxnSpLocks/>
            <a:stCxn id="467" idx="2"/>
            <a:endCxn id="495" idx="0"/>
          </p:cNvCxnSpPr>
          <p:nvPr/>
        </p:nvCxnSpPr>
        <p:spPr>
          <a:xfrm rot="5400000">
            <a:off x="14547781" y="33771986"/>
            <a:ext cx="410003" cy="13148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Прямоугольник 497">
            <a:extLst>
              <a:ext uri="{FF2B5EF4-FFF2-40B4-BE49-F238E27FC236}">
                <a16:creationId xmlns:a16="http://schemas.microsoft.com/office/drawing/2014/main" id="{B51951E0-D39C-478E-8998-C74612001A62}"/>
              </a:ext>
            </a:extLst>
          </p:cNvPr>
          <p:cNvSpPr/>
          <p:nvPr/>
        </p:nvSpPr>
        <p:spPr>
          <a:xfrm>
            <a:off x="18275620" y="3463439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Сопровождение для новой флотилии</a:t>
            </a:r>
          </a:p>
          <a:p>
            <a:pPr algn="ctr"/>
            <a:r>
              <a:rPr lang="ru-RU" sz="900" dirty="0"/>
              <a:t>(ваниль)</a:t>
            </a:r>
            <a:endParaRPr lang="ru-RU" sz="1400" dirty="0"/>
          </a:p>
        </p:txBody>
      </p:sp>
      <p:cxnSp>
        <p:nvCxnSpPr>
          <p:cNvPr id="499" name="Соединительная линия уступом 175">
            <a:extLst>
              <a:ext uri="{FF2B5EF4-FFF2-40B4-BE49-F238E27FC236}">
                <a16:creationId xmlns:a16="http://schemas.microsoft.com/office/drawing/2014/main" id="{B61434AE-5851-48DB-BD00-7B942D94A3FF}"/>
              </a:ext>
            </a:extLst>
          </p:cNvPr>
          <p:cNvCxnSpPr>
            <a:cxnSpLocks/>
            <a:stCxn id="468" idx="2"/>
            <a:endCxn id="498" idx="0"/>
          </p:cNvCxnSpPr>
          <p:nvPr/>
        </p:nvCxnSpPr>
        <p:spPr>
          <a:xfrm rot="16200000" flipH="1">
            <a:off x="18478334" y="33779150"/>
            <a:ext cx="410003" cy="13004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175">
            <a:extLst>
              <a:ext uri="{FF2B5EF4-FFF2-40B4-BE49-F238E27FC236}">
                <a16:creationId xmlns:a16="http://schemas.microsoft.com/office/drawing/2014/main" id="{12323328-0788-4294-A2E2-A787C3AD8248}"/>
              </a:ext>
            </a:extLst>
          </p:cNvPr>
          <p:cNvCxnSpPr>
            <a:cxnSpLocks/>
            <a:stCxn id="467" idx="2"/>
            <a:endCxn id="494" idx="0"/>
          </p:cNvCxnSpPr>
          <p:nvPr/>
        </p:nvCxnSpPr>
        <p:spPr>
          <a:xfrm rot="16200000" flipH="1">
            <a:off x="15866395" y="33768187"/>
            <a:ext cx="410003" cy="13224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325F73B8-9A29-4AF0-8EDA-F287175D675D}"/>
              </a:ext>
            </a:extLst>
          </p:cNvPr>
          <p:cNvCxnSpPr>
            <a:cxnSpLocks/>
            <a:stCxn id="468" idx="2"/>
            <a:endCxn id="494" idx="0"/>
          </p:cNvCxnSpPr>
          <p:nvPr/>
        </p:nvCxnSpPr>
        <p:spPr>
          <a:xfrm rot="5400000">
            <a:off x="17177847" y="33779150"/>
            <a:ext cx="410003" cy="13004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>
            <a:extLst>
              <a:ext uri="{FF2B5EF4-FFF2-40B4-BE49-F238E27FC236}">
                <a16:creationId xmlns:a16="http://schemas.microsoft.com/office/drawing/2014/main" id="{6A6643AF-8DAD-4B86-8E99-907E28E7EEE6}"/>
              </a:ext>
            </a:extLst>
          </p:cNvPr>
          <p:cNvSpPr/>
          <p:nvPr/>
        </p:nvSpPr>
        <p:spPr>
          <a:xfrm>
            <a:off x="234775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Нарастить производство авиации</a:t>
            </a:r>
          </a:p>
        </p:txBody>
      </p:sp>
      <p:sp>
        <p:nvSpPr>
          <p:cNvPr id="504" name="Прямоугольник 503">
            <a:extLst>
              <a:ext uri="{FF2B5EF4-FFF2-40B4-BE49-F238E27FC236}">
                <a16:creationId xmlns:a16="http://schemas.microsoft.com/office/drawing/2014/main" id="{E87BB0FB-8F05-45AE-A313-AB6A82E37E00}"/>
              </a:ext>
            </a:extLst>
          </p:cNvPr>
          <p:cNvSpPr/>
          <p:nvPr/>
        </p:nvSpPr>
        <p:spPr>
          <a:xfrm>
            <a:off x="22193216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управление ВВС Нидерландов </a:t>
            </a:r>
          </a:p>
        </p:txBody>
      </p:sp>
      <p:sp>
        <p:nvSpPr>
          <p:cNvPr id="505" name="Прямоугольник 504">
            <a:extLst>
              <a:ext uri="{FF2B5EF4-FFF2-40B4-BE49-F238E27FC236}">
                <a16:creationId xmlns:a16="http://schemas.microsoft.com/office/drawing/2014/main" id="{0B7FD14E-840C-45DE-919E-B1BBE6A5D141}"/>
              </a:ext>
            </a:extLst>
          </p:cNvPr>
          <p:cNvSpPr/>
          <p:nvPr/>
        </p:nvSpPr>
        <p:spPr>
          <a:xfrm>
            <a:off x="2087659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Реквизировать гражданские аэропорты</a:t>
            </a:r>
          </a:p>
        </p:txBody>
      </p:sp>
      <p:sp>
        <p:nvSpPr>
          <p:cNvPr id="506" name="Прямоугольник 505">
            <a:extLst>
              <a:ext uri="{FF2B5EF4-FFF2-40B4-BE49-F238E27FC236}">
                <a16:creationId xmlns:a16="http://schemas.microsoft.com/office/drawing/2014/main" id="{FA5B4C9F-A8A9-4743-B865-7F06621B055D}"/>
              </a:ext>
            </a:extLst>
          </p:cNvPr>
          <p:cNvSpPr/>
          <p:nvPr/>
        </p:nvSpPr>
        <p:spPr>
          <a:xfrm>
            <a:off x="2219321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авиационной бригады</a:t>
            </a:r>
          </a:p>
        </p:txBody>
      </p:sp>
      <p:sp>
        <p:nvSpPr>
          <p:cNvPr id="507" name="Прямоугольник 506">
            <a:extLst>
              <a:ext uri="{FF2B5EF4-FFF2-40B4-BE49-F238E27FC236}">
                <a16:creationId xmlns:a16="http://schemas.microsoft.com/office/drawing/2014/main" id="{7E8360E5-40DA-4958-A946-1C2DD44FB184}"/>
              </a:ext>
            </a:extLst>
          </p:cNvPr>
          <p:cNvSpPr/>
          <p:nvPr/>
        </p:nvSpPr>
        <p:spPr>
          <a:xfrm>
            <a:off x="22193216" y="258738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b="1" dirty="0"/>
              <a:t>Petrus </a:t>
            </a:r>
            <a:r>
              <a:rPr lang="en-US" sz="1600" b="1" dirty="0" err="1"/>
              <a:t>Wilhelmus</a:t>
            </a:r>
            <a:r>
              <a:rPr lang="en-US" sz="1600" b="1" dirty="0"/>
              <a:t> Best</a:t>
            </a:r>
            <a:r>
              <a:rPr lang="ru-RU" sz="1600" b="1" dirty="0"/>
              <a:t> – министр на </a:t>
            </a:r>
            <a:r>
              <a:rPr lang="ru-RU" sz="1600" b="1" dirty="0" err="1"/>
              <a:t>ввс</a:t>
            </a:r>
            <a:endParaRPr lang="ru-RU" sz="900" dirty="0"/>
          </a:p>
        </p:txBody>
      </p:sp>
      <p:sp>
        <p:nvSpPr>
          <p:cNvPr id="508" name="Прямоугольник 507">
            <a:extLst>
              <a:ext uri="{FF2B5EF4-FFF2-40B4-BE49-F238E27FC236}">
                <a16:creationId xmlns:a16="http://schemas.microsoft.com/office/drawing/2014/main" id="{EC22A5C3-AA46-4008-AF57-057F3E3C26F9}"/>
              </a:ext>
            </a:extLst>
          </p:cNvPr>
          <p:cNvSpPr/>
          <p:nvPr/>
        </p:nvSpPr>
        <p:spPr>
          <a:xfrm>
            <a:off x="19705438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Воссоздать службу и командование ПВО</a:t>
            </a:r>
          </a:p>
        </p:txBody>
      </p:sp>
      <p:sp>
        <p:nvSpPr>
          <p:cNvPr id="509" name="Прямоугольник 508">
            <a:extLst>
              <a:ext uri="{FF2B5EF4-FFF2-40B4-BE49-F238E27FC236}">
                <a16:creationId xmlns:a16="http://schemas.microsoft.com/office/drawing/2014/main" id="{9CBDED3E-60BB-4768-A18F-247192196CE1}"/>
              </a:ext>
            </a:extLst>
          </p:cNvPr>
          <p:cNvSpPr/>
          <p:nvPr/>
        </p:nvSpPr>
        <p:spPr>
          <a:xfrm>
            <a:off x="2468099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авиазавод </a:t>
            </a:r>
            <a:r>
              <a:rPr lang="ru-RU" sz="1400" dirty="0" err="1"/>
              <a:t>Кулховен</a:t>
            </a:r>
            <a:endParaRPr lang="ru-RU" sz="1400" dirty="0"/>
          </a:p>
        </p:txBody>
      </p:sp>
      <p:sp>
        <p:nvSpPr>
          <p:cNvPr id="511" name="Прямоугольник 510">
            <a:extLst>
              <a:ext uri="{FF2B5EF4-FFF2-40B4-BE49-F238E27FC236}">
                <a16:creationId xmlns:a16="http://schemas.microsoft.com/office/drawing/2014/main" id="{1C386271-E3DA-44D5-921B-82DE9AB86305}"/>
              </a:ext>
            </a:extLst>
          </p:cNvPr>
          <p:cNvSpPr/>
          <p:nvPr/>
        </p:nvSpPr>
        <p:spPr>
          <a:xfrm>
            <a:off x="24680994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FK 51</a:t>
            </a:r>
            <a:endParaRPr lang="ru-RU" sz="1400" dirty="0"/>
          </a:p>
        </p:txBody>
      </p: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F74EE271-019E-4120-8A4C-B810955F87D8}"/>
              </a:ext>
            </a:extLst>
          </p:cNvPr>
          <p:cNvSpPr/>
          <p:nvPr/>
        </p:nvSpPr>
        <p:spPr>
          <a:xfrm>
            <a:off x="24680994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Koolhoven F.K.58</a:t>
            </a:r>
            <a:endParaRPr lang="ru-RU" sz="1400" dirty="0"/>
          </a:p>
        </p:txBody>
      </p:sp>
      <p:sp>
        <p:nvSpPr>
          <p:cNvPr id="515" name="Прямоугольник 514">
            <a:extLst>
              <a:ext uri="{FF2B5EF4-FFF2-40B4-BE49-F238E27FC236}">
                <a16:creationId xmlns:a16="http://schemas.microsoft.com/office/drawing/2014/main" id="{8FC794F0-A415-4795-AD30-D813A815439A}"/>
              </a:ext>
            </a:extLst>
          </p:cNvPr>
          <p:cNvSpPr/>
          <p:nvPr/>
        </p:nvSpPr>
        <p:spPr>
          <a:xfrm>
            <a:off x="22193216" y="3463439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ВВС автономной частью армии</a:t>
            </a:r>
          </a:p>
        </p:txBody>
      </p:sp>
      <p:cxnSp>
        <p:nvCxnSpPr>
          <p:cNvPr id="516" name="Соединительная линия уступом 175">
            <a:extLst>
              <a:ext uri="{FF2B5EF4-FFF2-40B4-BE49-F238E27FC236}">
                <a16:creationId xmlns:a16="http://schemas.microsoft.com/office/drawing/2014/main" id="{8A352E9C-9AC2-4D41-AC97-2AD49210A4BC}"/>
              </a:ext>
            </a:extLst>
          </p:cNvPr>
          <p:cNvCxnSpPr>
            <a:cxnSpLocks/>
            <a:stCxn id="480" idx="2"/>
            <a:endCxn id="503" idx="0"/>
          </p:cNvCxnSpPr>
          <p:nvPr/>
        </p:nvCxnSpPr>
        <p:spPr>
          <a:xfrm rot="16200000" flipH="1">
            <a:off x="23671272" y="29440131"/>
            <a:ext cx="444161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175">
            <a:extLst>
              <a:ext uri="{FF2B5EF4-FFF2-40B4-BE49-F238E27FC236}">
                <a16:creationId xmlns:a16="http://schemas.microsoft.com/office/drawing/2014/main" id="{632244D5-EA3E-431C-B7B3-E6D026A26E2D}"/>
              </a:ext>
            </a:extLst>
          </p:cNvPr>
          <p:cNvCxnSpPr>
            <a:cxnSpLocks/>
            <a:stCxn id="480" idx="2"/>
            <a:endCxn id="505" idx="0"/>
          </p:cNvCxnSpPr>
          <p:nvPr/>
        </p:nvCxnSpPr>
        <p:spPr>
          <a:xfrm rot="5400000">
            <a:off x="22370785" y="29423998"/>
            <a:ext cx="444161" cy="13166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175">
            <a:extLst>
              <a:ext uri="{FF2B5EF4-FFF2-40B4-BE49-F238E27FC236}">
                <a16:creationId xmlns:a16="http://schemas.microsoft.com/office/drawing/2014/main" id="{BD96912A-4411-427C-9AC3-71CDAD290389}"/>
              </a:ext>
            </a:extLst>
          </p:cNvPr>
          <p:cNvCxnSpPr>
            <a:cxnSpLocks/>
            <a:stCxn id="505" idx="2"/>
            <a:endCxn id="508" idx="0"/>
          </p:cNvCxnSpPr>
          <p:nvPr/>
        </p:nvCxnSpPr>
        <p:spPr>
          <a:xfrm rot="5400000">
            <a:off x="20468975" y="31678812"/>
            <a:ext cx="1760002" cy="1171157"/>
          </a:xfrm>
          <a:prstGeom prst="bentConnector3">
            <a:avLst>
              <a:gd name="adj1" fmla="val 1376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Соединительная линия уступом 175">
            <a:extLst>
              <a:ext uri="{FF2B5EF4-FFF2-40B4-BE49-F238E27FC236}">
                <a16:creationId xmlns:a16="http://schemas.microsoft.com/office/drawing/2014/main" id="{1E267BC4-D871-4C01-A977-CD34F6BC64D7}"/>
              </a:ext>
            </a:extLst>
          </p:cNvPr>
          <p:cNvCxnSpPr>
            <a:cxnSpLocks/>
            <a:stCxn id="503" idx="2"/>
            <a:endCxn id="509" idx="0"/>
          </p:cNvCxnSpPr>
          <p:nvPr/>
        </p:nvCxnSpPr>
        <p:spPr>
          <a:xfrm rot="16200000" flipH="1">
            <a:off x="24932239" y="30987679"/>
            <a:ext cx="410004" cy="12034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>
            <a:extLst>
              <a:ext uri="{FF2B5EF4-FFF2-40B4-BE49-F238E27FC236}">
                <a16:creationId xmlns:a16="http://schemas.microsoft.com/office/drawing/2014/main" id="{425816D4-27B4-4774-B2B2-7C40793770B1}"/>
              </a:ext>
            </a:extLst>
          </p:cNvPr>
          <p:cNvCxnSpPr>
            <a:cxnSpLocks/>
            <a:stCxn id="506" idx="2"/>
            <a:endCxn id="504" idx="0"/>
          </p:cNvCxnSpPr>
          <p:nvPr/>
        </p:nvCxnSpPr>
        <p:spPr>
          <a:xfrm>
            <a:off x="23251175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Прямая со стрелкой 524">
            <a:extLst>
              <a:ext uri="{FF2B5EF4-FFF2-40B4-BE49-F238E27FC236}">
                <a16:creationId xmlns:a16="http://schemas.microsoft.com/office/drawing/2014/main" id="{536EBDB9-171B-42C2-81E4-F7CB5D9EAABF}"/>
              </a:ext>
            </a:extLst>
          </p:cNvPr>
          <p:cNvCxnSpPr>
            <a:cxnSpLocks/>
            <a:stCxn id="504" idx="2"/>
            <a:endCxn id="515" idx="0"/>
          </p:cNvCxnSpPr>
          <p:nvPr/>
        </p:nvCxnSpPr>
        <p:spPr>
          <a:xfrm>
            <a:off x="23251175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>
            <a:extLst>
              <a:ext uri="{FF2B5EF4-FFF2-40B4-BE49-F238E27FC236}">
                <a16:creationId xmlns:a16="http://schemas.microsoft.com/office/drawing/2014/main" id="{CB09EBBF-C9BB-4EDD-864B-1F6902589C08}"/>
              </a:ext>
            </a:extLst>
          </p:cNvPr>
          <p:cNvCxnSpPr>
            <a:cxnSpLocks/>
            <a:stCxn id="509" idx="2"/>
            <a:endCxn id="511" idx="0"/>
          </p:cNvCxnSpPr>
          <p:nvPr/>
        </p:nvCxnSpPr>
        <p:spPr>
          <a:xfrm>
            <a:off x="25738953" y="32874393"/>
            <a:ext cx="0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:a16="http://schemas.microsoft.com/office/drawing/2014/main" id="{E8B8A3F0-472D-4ACB-8208-ED8111AB5252}"/>
              </a:ext>
            </a:extLst>
          </p:cNvPr>
          <p:cNvCxnSpPr>
            <a:cxnSpLocks/>
            <a:stCxn id="511" idx="2"/>
            <a:endCxn id="514" idx="0"/>
          </p:cNvCxnSpPr>
          <p:nvPr/>
        </p:nvCxnSpPr>
        <p:spPr>
          <a:xfrm>
            <a:off x="25738953" y="34224391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>
            <a:extLst>
              <a:ext uri="{FF2B5EF4-FFF2-40B4-BE49-F238E27FC236}">
                <a16:creationId xmlns:a16="http://schemas.microsoft.com/office/drawing/2014/main" id="{2020874A-E051-4574-B253-1BC1157EFFD5}"/>
              </a:ext>
            </a:extLst>
          </p:cNvPr>
          <p:cNvCxnSpPr>
            <a:cxnSpLocks/>
            <a:stCxn id="476" idx="2"/>
            <a:endCxn id="493" idx="0"/>
          </p:cNvCxnSpPr>
          <p:nvPr/>
        </p:nvCxnSpPr>
        <p:spPr>
          <a:xfrm flipH="1">
            <a:off x="16732603" y="31384390"/>
            <a:ext cx="1" cy="4100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>
            <a:extLst>
              <a:ext uri="{FF2B5EF4-FFF2-40B4-BE49-F238E27FC236}">
                <a16:creationId xmlns:a16="http://schemas.microsoft.com/office/drawing/2014/main" id="{21550A52-7B38-4481-9518-69D059BE6CA3}"/>
              </a:ext>
            </a:extLst>
          </p:cNvPr>
          <p:cNvSpPr/>
          <p:nvPr/>
        </p:nvSpPr>
        <p:spPr>
          <a:xfrm>
            <a:off x="1762758" y="2878022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затоплений (ваниль)</a:t>
            </a:r>
          </a:p>
        </p:txBody>
      </p:sp>
      <p:sp>
        <p:nvSpPr>
          <p:cNvPr id="533" name="Прямоугольник 532">
            <a:extLst>
              <a:ext uri="{FF2B5EF4-FFF2-40B4-BE49-F238E27FC236}">
                <a16:creationId xmlns:a16="http://schemas.microsoft.com/office/drawing/2014/main" id="{2E2EFC0F-267F-4ECF-9D62-F10A4DD12F59}"/>
              </a:ext>
            </a:extLst>
          </p:cNvPr>
          <p:cNvSpPr/>
          <p:nvPr/>
        </p:nvSpPr>
        <p:spPr>
          <a:xfrm>
            <a:off x="3084985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5" name="Прямоугольник 534">
            <a:extLst>
              <a:ext uri="{FF2B5EF4-FFF2-40B4-BE49-F238E27FC236}">
                <a16:creationId xmlns:a16="http://schemas.microsoft.com/office/drawing/2014/main" id="{C02A9C61-E352-4E44-924E-D3441A498AF5}"/>
              </a:ext>
            </a:extLst>
          </p:cNvPr>
          <p:cNvSpPr/>
          <p:nvPr/>
        </p:nvSpPr>
        <p:spPr>
          <a:xfrm>
            <a:off x="308630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Германия предоставляет серьёзную угрозу (ваниль)</a:t>
            </a:r>
          </a:p>
        </p:txBody>
      </p:sp>
      <p:sp>
        <p:nvSpPr>
          <p:cNvPr id="536" name="Прямоугольник 535">
            <a:extLst>
              <a:ext uri="{FF2B5EF4-FFF2-40B4-BE49-F238E27FC236}">
                <a16:creationId xmlns:a16="http://schemas.microsoft.com/office/drawing/2014/main" id="{FAE2CFE0-DFD2-485B-9596-59CEF650DCD3}"/>
              </a:ext>
            </a:extLst>
          </p:cNvPr>
          <p:cNvSpPr/>
          <p:nvPr/>
        </p:nvSpPr>
        <p:spPr>
          <a:xfrm>
            <a:off x="308935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линии </a:t>
            </a:r>
            <a:r>
              <a:rPr lang="ru-RU" sz="1400" dirty="0" err="1"/>
              <a:t>Греббе</a:t>
            </a:r>
            <a:r>
              <a:rPr lang="ru-RU" sz="1400" dirty="0"/>
              <a:t> (ваниль)</a:t>
            </a:r>
          </a:p>
        </p:txBody>
      </p:sp>
      <p:sp>
        <p:nvSpPr>
          <p:cNvPr id="538" name="Прямоугольник 537">
            <a:extLst>
              <a:ext uri="{FF2B5EF4-FFF2-40B4-BE49-F238E27FC236}">
                <a16:creationId xmlns:a16="http://schemas.microsoft.com/office/drawing/2014/main" id="{1F949077-30DD-4D93-8B3F-4913BFFD99B1}"/>
              </a:ext>
            </a:extLst>
          </p:cNvPr>
          <p:cNvSpPr/>
          <p:nvPr/>
        </p:nvSpPr>
        <p:spPr>
          <a:xfrm>
            <a:off x="447754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от Великобритании (ваниль)</a:t>
            </a:r>
          </a:p>
        </p:txBody>
      </p:sp>
      <p:sp>
        <p:nvSpPr>
          <p:cNvPr id="539" name="Прямоугольник 538">
            <a:extLst>
              <a:ext uri="{FF2B5EF4-FFF2-40B4-BE49-F238E27FC236}">
                <a16:creationId xmlns:a16="http://schemas.microsoft.com/office/drawing/2014/main" id="{D6CD725D-A0DC-4ADD-B802-202C2AA24879}"/>
              </a:ext>
            </a:extLst>
          </p:cNvPr>
          <p:cNvSpPr/>
          <p:nvPr/>
        </p:nvSpPr>
        <p:spPr>
          <a:xfrm>
            <a:off x="447754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Дальнейшее укрепление портов (ваниль)</a:t>
            </a:r>
          </a:p>
        </p:txBody>
      </p:sp>
      <p:sp>
        <p:nvSpPr>
          <p:cNvPr id="541" name="Прямоугольник 540">
            <a:extLst>
              <a:ext uri="{FF2B5EF4-FFF2-40B4-BE49-F238E27FC236}">
                <a16:creationId xmlns:a16="http://schemas.microsoft.com/office/drawing/2014/main" id="{D0C09251-599F-4BD7-9FD4-7A816C30A048}"/>
              </a:ext>
            </a:extLst>
          </p:cNvPr>
          <p:cNvSpPr/>
          <p:nvPr/>
        </p:nvSpPr>
        <p:spPr>
          <a:xfrm>
            <a:off x="442187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Оборона южной границы (ваниль)</a:t>
            </a:r>
          </a:p>
        </p:txBody>
      </p:sp>
      <p:sp>
        <p:nvSpPr>
          <p:cNvPr id="542" name="Прямоугольник 541">
            <a:extLst>
              <a:ext uri="{FF2B5EF4-FFF2-40B4-BE49-F238E27FC236}">
                <a16:creationId xmlns:a16="http://schemas.microsoft.com/office/drawing/2014/main" id="{2A8BA475-4364-42F8-B721-0CD08C958072}"/>
              </a:ext>
            </a:extLst>
          </p:cNvPr>
          <p:cNvSpPr/>
          <p:nvPr/>
        </p:nvSpPr>
        <p:spPr>
          <a:xfrm>
            <a:off x="1760886" y="3462895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Война пацифизму (ваниль)</a:t>
            </a:r>
          </a:p>
        </p:txBody>
      </p:sp>
      <p:cxnSp>
        <p:nvCxnSpPr>
          <p:cNvPr id="546" name="Соединительная линия уступом 175">
            <a:extLst>
              <a:ext uri="{FF2B5EF4-FFF2-40B4-BE49-F238E27FC236}">
                <a16:creationId xmlns:a16="http://schemas.microsoft.com/office/drawing/2014/main" id="{614BA631-65E8-40B2-A2F2-BD079E06A0E9}"/>
              </a:ext>
            </a:extLst>
          </p:cNvPr>
          <p:cNvCxnSpPr>
            <a:cxnSpLocks/>
            <a:stCxn id="538" idx="2"/>
            <a:endCxn id="542" idx="0"/>
          </p:cNvCxnSpPr>
          <p:nvPr/>
        </p:nvCxnSpPr>
        <p:spPr>
          <a:xfrm rot="16200000" flipH="1">
            <a:off x="539997" y="32350105"/>
            <a:ext cx="3244565" cy="1313132"/>
          </a:xfrm>
          <a:prstGeom prst="bentConnector3">
            <a:avLst>
              <a:gd name="adj1" fmla="val 62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175">
            <a:extLst>
              <a:ext uri="{FF2B5EF4-FFF2-40B4-BE49-F238E27FC236}">
                <a16:creationId xmlns:a16="http://schemas.microsoft.com/office/drawing/2014/main" id="{07D6C8F9-8520-4654-B196-FFBD4498C779}"/>
              </a:ext>
            </a:extLst>
          </p:cNvPr>
          <p:cNvCxnSpPr>
            <a:cxnSpLocks/>
            <a:stCxn id="533" idx="2"/>
            <a:endCxn id="542" idx="0"/>
          </p:cNvCxnSpPr>
          <p:nvPr/>
        </p:nvCxnSpPr>
        <p:spPr>
          <a:xfrm rot="5400000">
            <a:off x="1858613" y="32344622"/>
            <a:ext cx="3244565" cy="1324099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175">
            <a:extLst>
              <a:ext uri="{FF2B5EF4-FFF2-40B4-BE49-F238E27FC236}">
                <a16:creationId xmlns:a16="http://schemas.microsoft.com/office/drawing/2014/main" id="{6AE0A15E-ED27-41E9-BB69-526033246EED}"/>
              </a:ext>
            </a:extLst>
          </p:cNvPr>
          <p:cNvCxnSpPr>
            <a:cxnSpLocks/>
            <a:stCxn id="532" idx="2"/>
            <a:endCxn id="538" idx="0"/>
          </p:cNvCxnSpPr>
          <p:nvPr/>
        </p:nvCxnSpPr>
        <p:spPr>
          <a:xfrm rot="5400000">
            <a:off x="1941135" y="29424806"/>
            <a:ext cx="444161" cy="13150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175">
            <a:extLst>
              <a:ext uri="{FF2B5EF4-FFF2-40B4-BE49-F238E27FC236}">
                <a16:creationId xmlns:a16="http://schemas.microsoft.com/office/drawing/2014/main" id="{79F7746D-AE9D-4713-8288-BB6E1728B1E4}"/>
              </a:ext>
            </a:extLst>
          </p:cNvPr>
          <p:cNvCxnSpPr>
            <a:cxnSpLocks/>
            <a:stCxn id="532" idx="2"/>
            <a:endCxn id="533" idx="0"/>
          </p:cNvCxnSpPr>
          <p:nvPr/>
        </p:nvCxnSpPr>
        <p:spPr>
          <a:xfrm rot="16200000" flipH="1">
            <a:off x="3259750" y="29421194"/>
            <a:ext cx="444161" cy="13222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Прямая со стрелкой 550">
            <a:extLst>
              <a:ext uri="{FF2B5EF4-FFF2-40B4-BE49-F238E27FC236}">
                <a16:creationId xmlns:a16="http://schemas.microsoft.com/office/drawing/2014/main" id="{FC93A31A-3E7B-4168-BA40-ECE180722B70}"/>
              </a:ext>
            </a:extLst>
          </p:cNvPr>
          <p:cNvCxnSpPr>
            <a:cxnSpLocks/>
            <a:stCxn id="538" idx="2"/>
            <a:endCxn id="539" idx="0"/>
          </p:cNvCxnSpPr>
          <p:nvPr/>
        </p:nvCxnSpPr>
        <p:spPr>
          <a:xfrm>
            <a:off x="1505713" y="31384389"/>
            <a:ext cx="0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Прямая со стрелкой 552">
            <a:extLst>
              <a:ext uri="{FF2B5EF4-FFF2-40B4-BE49-F238E27FC236}">
                <a16:creationId xmlns:a16="http://schemas.microsoft.com/office/drawing/2014/main" id="{D3EA5DBE-EF05-4AA5-ADFF-9D2EAB24C5AA}"/>
              </a:ext>
            </a:extLst>
          </p:cNvPr>
          <p:cNvCxnSpPr>
            <a:cxnSpLocks/>
            <a:stCxn id="533" idx="2"/>
            <a:endCxn id="535" idx="0"/>
          </p:cNvCxnSpPr>
          <p:nvPr/>
        </p:nvCxnSpPr>
        <p:spPr>
          <a:xfrm>
            <a:off x="4142944" y="31384389"/>
            <a:ext cx="1319" cy="4100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Прямая со стрелкой 553">
            <a:extLst>
              <a:ext uri="{FF2B5EF4-FFF2-40B4-BE49-F238E27FC236}">
                <a16:creationId xmlns:a16="http://schemas.microsoft.com/office/drawing/2014/main" id="{F7833F8D-7D48-431E-8160-D5B31FFCC498}"/>
              </a:ext>
            </a:extLst>
          </p:cNvPr>
          <p:cNvCxnSpPr>
            <a:cxnSpLocks/>
            <a:stCxn id="535" idx="2"/>
            <a:endCxn id="536" idx="0"/>
          </p:cNvCxnSpPr>
          <p:nvPr/>
        </p:nvCxnSpPr>
        <p:spPr>
          <a:xfrm>
            <a:off x="4144263" y="32874393"/>
            <a:ext cx="304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Прямая со стрелкой 555">
            <a:extLst>
              <a:ext uri="{FF2B5EF4-FFF2-40B4-BE49-F238E27FC236}">
                <a16:creationId xmlns:a16="http://schemas.microsoft.com/office/drawing/2014/main" id="{19C0D2B5-52A8-41E6-91D4-92657CD3104F}"/>
              </a:ext>
            </a:extLst>
          </p:cNvPr>
          <p:cNvCxnSpPr>
            <a:cxnSpLocks/>
            <a:stCxn id="539" idx="2"/>
            <a:endCxn id="541" idx="0"/>
          </p:cNvCxnSpPr>
          <p:nvPr/>
        </p:nvCxnSpPr>
        <p:spPr>
          <a:xfrm flipH="1">
            <a:off x="1500146" y="32874393"/>
            <a:ext cx="5567" cy="269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E1BB2D3C-D247-4834-9B97-D02DFD18ACEE}"/>
              </a:ext>
            </a:extLst>
          </p:cNvPr>
          <p:cNvSpPr/>
          <p:nvPr/>
        </p:nvSpPr>
        <p:spPr>
          <a:xfrm>
            <a:off x="11809506" y="271759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Прекратить сокращение военного бюджета (ваниль)</a:t>
            </a:r>
          </a:p>
        </p:txBody>
      </p:sp>
      <p:cxnSp>
        <p:nvCxnSpPr>
          <p:cNvPr id="560" name="Соединительная линия уступом 175">
            <a:extLst>
              <a:ext uri="{FF2B5EF4-FFF2-40B4-BE49-F238E27FC236}">
                <a16:creationId xmlns:a16="http://schemas.microsoft.com/office/drawing/2014/main" id="{1FDA49D2-C467-4733-8275-C78E5A695345}"/>
              </a:ext>
            </a:extLst>
          </p:cNvPr>
          <p:cNvCxnSpPr>
            <a:cxnSpLocks/>
            <a:stCxn id="557" idx="2"/>
            <a:endCxn id="480" idx="0"/>
          </p:cNvCxnSpPr>
          <p:nvPr/>
        </p:nvCxnSpPr>
        <p:spPr>
          <a:xfrm rot="16200000" flipH="1">
            <a:off x="17797169" y="23326222"/>
            <a:ext cx="524302" cy="103837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>
            <a:extLst>
              <a:ext uri="{FF2B5EF4-FFF2-40B4-BE49-F238E27FC236}">
                <a16:creationId xmlns:a16="http://schemas.microsoft.com/office/drawing/2014/main" id="{0CAFE2F6-D276-43D8-AD86-1F40D7F39D3E}"/>
              </a:ext>
            </a:extLst>
          </p:cNvPr>
          <p:cNvSpPr/>
          <p:nvPr/>
        </p:nvSpPr>
        <p:spPr>
          <a:xfrm>
            <a:off x="10549636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Противотанковые орудия для континента (ваниль)</a:t>
            </a:r>
          </a:p>
        </p:txBody>
      </p:sp>
      <p:sp>
        <p:nvSpPr>
          <p:cNvPr id="564" name="Прямоугольник 563">
            <a:extLst>
              <a:ext uri="{FF2B5EF4-FFF2-40B4-BE49-F238E27FC236}">
                <a16:creationId xmlns:a16="http://schemas.microsoft.com/office/drawing/2014/main" id="{78940814-AF3B-4261-8531-9C1968E811BC}"/>
              </a:ext>
            </a:extLst>
          </p:cNvPr>
          <p:cNvSpPr/>
          <p:nvPr/>
        </p:nvSpPr>
        <p:spPr>
          <a:xfrm>
            <a:off x="8061859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Тайные переговоры (ваниль)</a:t>
            </a:r>
          </a:p>
        </p:txBody>
      </p:sp>
      <p:sp>
        <p:nvSpPr>
          <p:cNvPr id="565" name="Прямоугольник 564">
            <a:extLst>
              <a:ext uri="{FF2B5EF4-FFF2-40B4-BE49-F238E27FC236}">
                <a16:creationId xmlns:a16="http://schemas.microsoft.com/office/drawing/2014/main" id="{7E086086-0E17-4434-8456-548BCB118DBB}"/>
              </a:ext>
            </a:extLst>
          </p:cNvPr>
          <p:cNvSpPr/>
          <p:nvPr/>
        </p:nvSpPr>
        <p:spPr>
          <a:xfrm>
            <a:off x="5574082" y="3179439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Легкие танки для колоний (ваниль)</a:t>
            </a:r>
          </a:p>
        </p:txBody>
      </p:sp>
      <p:sp>
        <p:nvSpPr>
          <p:cNvPr id="566" name="Прямоугольник 565">
            <a:extLst>
              <a:ext uri="{FF2B5EF4-FFF2-40B4-BE49-F238E27FC236}">
                <a16:creationId xmlns:a16="http://schemas.microsoft.com/office/drawing/2014/main" id="{B36B80A6-3522-4A1B-9D81-BCC908FAB3DC}"/>
              </a:ext>
            </a:extLst>
          </p:cNvPr>
          <p:cNvSpPr/>
          <p:nvPr/>
        </p:nvSpPr>
        <p:spPr>
          <a:xfrm>
            <a:off x="8064931" y="3314439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Чему научила нас предыдущая война (ваниль)</a:t>
            </a:r>
          </a:p>
        </p:txBody>
      </p:sp>
      <p:sp>
        <p:nvSpPr>
          <p:cNvPr id="567" name="Прямоугольник 566">
            <a:extLst>
              <a:ext uri="{FF2B5EF4-FFF2-40B4-BE49-F238E27FC236}">
                <a16:creationId xmlns:a16="http://schemas.microsoft.com/office/drawing/2014/main" id="{AFA1918B-5C3F-440A-9A92-CA5CDE1DEAAC}"/>
              </a:ext>
            </a:extLst>
          </p:cNvPr>
          <p:cNvSpPr/>
          <p:nvPr/>
        </p:nvSpPr>
        <p:spPr>
          <a:xfrm>
            <a:off x="6806199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пехотного снаряжения (ваниль)</a:t>
            </a:r>
          </a:p>
        </p:txBody>
      </p:sp>
      <p:sp>
        <p:nvSpPr>
          <p:cNvPr id="568" name="Прямоугольник 567">
            <a:extLst>
              <a:ext uri="{FF2B5EF4-FFF2-40B4-BE49-F238E27FC236}">
                <a16:creationId xmlns:a16="http://schemas.microsoft.com/office/drawing/2014/main" id="{C289B09F-6D22-4378-9732-AF11A4DB4D23}"/>
              </a:ext>
            </a:extLst>
          </p:cNvPr>
          <p:cNvSpPr/>
          <p:nvPr/>
        </p:nvSpPr>
        <p:spPr>
          <a:xfrm>
            <a:off x="9296070" y="3030438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по лицензиям (ваниль)</a:t>
            </a:r>
          </a:p>
        </p:txBody>
      </p:sp>
      <p:sp>
        <p:nvSpPr>
          <p:cNvPr id="569" name="Прямоугольник 568">
            <a:extLst>
              <a:ext uri="{FF2B5EF4-FFF2-40B4-BE49-F238E27FC236}">
                <a16:creationId xmlns:a16="http://schemas.microsoft.com/office/drawing/2014/main" id="{1444763E-E7DC-4993-A55D-F3DC213E165D}"/>
              </a:ext>
            </a:extLst>
          </p:cNvPr>
          <p:cNvSpPr/>
          <p:nvPr/>
        </p:nvSpPr>
        <p:spPr>
          <a:xfrm>
            <a:off x="8061199" y="287802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Назначение нового командующего (ваниль)</a:t>
            </a:r>
          </a:p>
        </p:txBody>
      </p:sp>
      <p:cxnSp>
        <p:nvCxnSpPr>
          <p:cNvPr id="570" name="Соединительная линия уступом 175">
            <a:extLst>
              <a:ext uri="{FF2B5EF4-FFF2-40B4-BE49-F238E27FC236}">
                <a16:creationId xmlns:a16="http://schemas.microsoft.com/office/drawing/2014/main" id="{BD8ABD7A-959E-4FD9-84B5-88A428ACA9B9}"/>
              </a:ext>
            </a:extLst>
          </p:cNvPr>
          <p:cNvCxnSpPr>
            <a:cxnSpLocks/>
            <a:stCxn id="557" idx="2"/>
            <a:endCxn id="569" idx="0"/>
          </p:cNvCxnSpPr>
          <p:nvPr/>
        </p:nvCxnSpPr>
        <p:spPr>
          <a:xfrm rot="5400000">
            <a:off x="10731162" y="26643923"/>
            <a:ext cx="524300" cy="37483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175">
            <a:extLst>
              <a:ext uri="{FF2B5EF4-FFF2-40B4-BE49-F238E27FC236}">
                <a16:creationId xmlns:a16="http://schemas.microsoft.com/office/drawing/2014/main" id="{AF3377CE-598A-4551-93AB-F2F7805DE268}"/>
              </a:ext>
            </a:extLst>
          </p:cNvPr>
          <p:cNvCxnSpPr>
            <a:cxnSpLocks/>
            <a:stCxn id="567" idx="2"/>
            <a:endCxn id="565" idx="0"/>
          </p:cNvCxnSpPr>
          <p:nvPr/>
        </p:nvCxnSpPr>
        <p:spPr>
          <a:xfrm rot="5400000">
            <a:off x="7043098" y="30973333"/>
            <a:ext cx="410004" cy="123211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Соединительная линия уступом 175">
            <a:extLst>
              <a:ext uri="{FF2B5EF4-FFF2-40B4-BE49-F238E27FC236}">
                <a16:creationId xmlns:a16="http://schemas.microsoft.com/office/drawing/2014/main" id="{B8A09954-79B5-47AF-ADBF-A168E7619F5C}"/>
              </a:ext>
            </a:extLst>
          </p:cNvPr>
          <p:cNvCxnSpPr>
            <a:cxnSpLocks/>
            <a:stCxn id="569" idx="2"/>
            <a:endCxn id="567" idx="0"/>
          </p:cNvCxnSpPr>
          <p:nvPr/>
        </p:nvCxnSpPr>
        <p:spPr>
          <a:xfrm rot="5400000">
            <a:off x="8269577" y="29454807"/>
            <a:ext cx="444163" cy="1255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Соединительная линия уступом 175">
            <a:extLst>
              <a:ext uri="{FF2B5EF4-FFF2-40B4-BE49-F238E27FC236}">
                <a16:creationId xmlns:a16="http://schemas.microsoft.com/office/drawing/2014/main" id="{E5DACC02-B5B1-4A73-AAF7-B830448152AC}"/>
              </a:ext>
            </a:extLst>
          </p:cNvPr>
          <p:cNvCxnSpPr>
            <a:cxnSpLocks/>
            <a:stCxn id="569" idx="2"/>
            <a:endCxn id="568" idx="0"/>
          </p:cNvCxnSpPr>
          <p:nvPr/>
        </p:nvCxnSpPr>
        <p:spPr>
          <a:xfrm rot="16200000" flipH="1">
            <a:off x="9514512" y="29464871"/>
            <a:ext cx="444163" cy="1234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Соединительная линия уступом 175">
            <a:extLst>
              <a:ext uri="{FF2B5EF4-FFF2-40B4-BE49-F238E27FC236}">
                <a16:creationId xmlns:a16="http://schemas.microsoft.com/office/drawing/2014/main" id="{FB4C6408-5F1A-4265-8360-5487847B4B06}"/>
              </a:ext>
            </a:extLst>
          </p:cNvPr>
          <p:cNvCxnSpPr>
            <a:cxnSpLocks/>
            <a:stCxn id="567" idx="2"/>
            <a:endCxn id="564" idx="0"/>
          </p:cNvCxnSpPr>
          <p:nvPr/>
        </p:nvCxnSpPr>
        <p:spPr>
          <a:xfrm rot="16200000" flipH="1">
            <a:off x="8286986" y="30961561"/>
            <a:ext cx="410004" cy="12556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175">
            <a:extLst>
              <a:ext uri="{FF2B5EF4-FFF2-40B4-BE49-F238E27FC236}">
                <a16:creationId xmlns:a16="http://schemas.microsoft.com/office/drawing/2014/main" id="{8A4E84D3-CA7A-4D7A-B476-6C917EED691D}"/>
              </a:ext>
            </a:extLst>
          </p:cNvPr>
          <p:cNvCxnSpPr>
            <a:cxnSpLocks/>
            <a:stCxn id="567" idx="2"/>
            <a:endCxn id="561" idx="0"/>
          </p:cNvCxnSpPr>
          <p:nvPr/>
        </p:nvCxnSpPr>
        <p:spPr>
          <a:xfrm rot="16200000" flipH="1">
            <a:off x="9530874" y="29717672"/>
            <a:ext cx="410004" cy="37434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Соединительная линия уступом 175">
            <a:extLst>
              <a:ext uri="{FF2B5EF4-FFF2-40B4-BE49-F238E27FC236}">
                <a16:creationId xmlns:a16="http://schemas.microsoft.com/office/drawing/2014/main" id="{1F07A12E-0A7D-4491-B3F7-F4313AFDBDFA}"/>
              </a:ext>
            </a:extLst>
          </p:cNvPr>
          <p:cNvCxnSpPr>
            <a:cxnSpLocks/>
            <a:stCxn id="568" idx="2"/>
            <a:endCxn id="561" idx="0"/>
          </p:cNvCxnSpPr>
          <p:nvPr/>
        </p:nvCxnSpPr>
        <p:spPr>
          <a:xfrm rot="16200000" flipH="1">
            <a:off x="10775810" y="30962608"/>
            <a:ext cx="410004" cy="12535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175">
            <a:extLst>
              <a:ext uri="{FF2B5EF4-FFF2-40B4-BE49-F238E27FC236}">
                <a16:creationId xmlns:a16="http://schemas.microsoft.com/office/drawing/2014/main" id="{39CFBFCB-D017-4E15-9A16-22FADD428831}"/>
              </a:ext>
            </a:extLst>
          </p:cNvPr>
          <p:cNvCxnSpPr>
            <a:cxnSpLocks/>
            <a:stCxn id="568" idx="2"/>
            <a:endCxn id="564" idx="0"/>
          </p:cNvCxnSpPr>
          <p:nvPr/>
        </p:nvCxnSpPr>
        <p:spPr>
          <a:xfrm rot="5400000">
            <a:off x="9531922" y="30972286"/>
            <a:ext cx="410004" cy="12342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175">
            <a:extLst>
              <a:ext uri="{FF2B5EF4-FFF2-40B4-BE49-F238E27FC236}">
                <a16:creationId xmlns:a16="http://schemas.microsoft.com/office/drawing/2014/main" id="{3F32B0FF-F9FA-496F-A59D-074E397BF42A}"/>
              </a:ext>
            </a:extLst>
          </p:cNvPr>
          <p:cNvCxnSpPr>
            <a:cxnSpLocks/>
            <a:stCxn id="568" idx="2"/>
            <a:endCxn id="565" idx="0"/>
          </p:cNvCxnSpPr>
          <p:nvPr/>
        </p:nvCxnSpPr>
        <p:spPr>
          <a:xfrm rot="5400000">
            <a:off x="8288033" y="29728397"/>
            <a:ext cx="410004" cy="37219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175">
            <a:extLst>
              <a:ext uri="{FF2B5EF4-FFF2-40B4-BE49-F238E27FC236}">
                <a16:creationId xmlns:a16="http://schemas.microsoft.com/office/drawing/2014/main" id="{A043B3E9-9190-4FB7-9C2A-707FB77711BD}"/>
              </a:ext>
            </a:extLst>
          </p:cNvPr>
          <p:cNvCxnSpPr>
            <a:cxnSpLocks/>
            <a:stCxn id="561" idx="2"/>
            <a:endCxn id="566" idx="0"/>
          </p:cNvCxnSpPr>
          <p:nvPr/>
        </p:nvCxnSpPr>
        <p:spPr>
          <a:xfrm rot="5400000">
            <a:off x="10230244" y="31767040"/>
            <a:ext cx="269998" cy="24847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175">
            <a:extLst>
              <a:ext uri="{FF2B5EF4-FFF2-40B4-BE49-F238E27FC236}">
                <a16:creationId xmlns:a16="http://schemas.microsoft.com/office/drawing/2014/main" id="{E23B217A-C63A-4BE7-89F4-4C78647C7C79}"/>
              </a:ext>
            </a:extLst>
          </p:cNvPr>
          <p:cNvCxnSpPr>
            <a:cxnSpLocks/>
            <a:stCxn id="565" idx="2"/>
            <a:endCxn id="566" idx="0"/>
          </p:cNvCxnSpPr>
          <p:nvPr/>
        </p:nvCxnSpPr>
        <p:spPr>
          <a:xfrm rot="16200000" flipH="1">
            <a:off x="7742466" y="31763967"/>
            <a:ext cx="269998" cy="249084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Соединительная линия уступом 175">
            <a:extLst>
              <a:ext uri="{FF2B5EF4-FFF2-40B4-BE49-F238E27FC236}">
                <a16:creationId xmlns:a16="http://schemas.microsoft.com/office/drawing/2014/main" id="{9CA45AA4-1750-4077-9137-B1065181EDD8}"/>
              </a:ext>
            </a:extLst>
          </p:cNvPr>
          <p:cNvCxnSpPr>
            <a:cxnSpLocks/>
            <a:stCxn id="564" idx="2"/>
            <a:endCxn id="566" idx="0"/>
          </p:cNvCxnSpPr>
          <p:nvPr/>
        </p:nvCxnSpPr>
        <p:spPr>
          <a:xfrm rot="16200000" flipH="1">
            <a:off x="8986355" y="33007856"/>
            <a:ext cx="269998" cy="30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Соединительная линия уступом 175">
            <a:extLst>
              <a:ext uri="{FF2B5EF4-FFF2-40B4-BE49-F238E27FC236}">
                <a16:creationId xmlns:a16="http://schemas.microsoft.com/office/drawing/2014/main" id="{9463DD7C-A094-405C-9DE2-C8D7A389EC33}"/>
              </a:ext>
            </a:extLst>
          </p:cNvPr>
          <p:cNvCxnSpPr>
            <a:cxnSpLocks/>
            <a:stCxn id="557" idx="2"/>
            <a:endCxn id="532" idx="0"/>
          </p:cNvCxnSpPr>
          <p:nvPr/>
        </p:nvCxnSpPr>
        <p:spPr>
          <a:xfrm rot="5400000">
            <a:off x="7581940" y="23494703"/>
            <a:ext cx="524302" cy="10046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3" name="Прямоугольник 582">
            <a:extLst>
              <a:ext uri="{FF2B5EF4-FFF2-40B4-BE49-F238E27FC236}">
                <a16:creationId xmlns:a16="http://schemas.microsoft.com/office/drawing/2014/main" id="{63D83B53-B1FC-46C7-B68C-35B9AD80299F}"/>
              </a:ext>
            </a:extLst>
          </p:cNvPr>
          <p:cNvSpPr/>
          <p:nvPr/>
        </p:nvSpPr>
        <p:spPr>
          <a:xfrm>
            <a:off x="1760886" y="2567352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 от золотого стандарта (ваниль)</a:t>
            </a:r>
          </a:p>
        </p:txBody>
      </p:sp>
      <p:cxnSp>
        <p:nvCxnSpPr>
          <p:cNvPr id="584" name="Соединительная линия уступом 175">
            <a:extLst>
              <a:ext uri="{FF2B5EF4-FFF2-40B4-BE49-F238E27FC236}">
                <a16:creationId xmlns:a16="http://schemas.microsoft.com/office/drawing/2014/main" id="{EA4F7F5A-C641-4EAA-861E-D38EE274AFAB}"/>
              </a:ext>
            </a:extLst>
          </p:cNvPr>
          <p:cNvCxnSpPr>
            <a:cxnSpLocks/>
            <a:stCxn id="583" idx="2"/>
            <a:endCxn id="557" idx="0"/>
          </p:cNvCxnSpPr>
          <p:nvPr/>
        </p:nvCxnSpPr>
        <p:spPr>
          <a:xfrm rot="16200000" flipH="1">
            <a:off x="7631955" y="21940416"/>
            <a:ext cx="422400" cy="100486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Соединительная линия уступом 175">
            <a:extLst>
              <a:ext uri="{FF2B5EF4-FFF2-40B4-BE49-F238E27FC236}">
                <a16:creationId xmlns:a16="http://schemas.microsoft.com/office/drawing/2014/main" id="{2E457459-E321-4440-9427-91E485A55F84}"/>
              </a:ext>
            </a:extLst>
          </p:cNvPr>
          <p:cNvCxnSpPr>
            <a:cxnSpLocks/>
            <a:stCxn id="235" idx="2"/>
            <a:endCxn id="250" idx="0"/>
          </p:cNvCxnSpPr>
          <p:nvPr/>
        </p:nvCxnSpPr>
        <p:spPr>
          <a:xfrm rot="16200000" flipH="1">
            <a:off x="6514869" y="11664690"/>
            <a:ext cx="438388" cy="374234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B7ED3DED-BC64-4039-9EDE-0A7985FC5D50}"/>
              </a:ext>
            </a:extLst>
          </p:cNvPr>
          <p:cNvCxnSpPr>
            <a:cxnSpLocks/>
            <a:stCxn id="234" idx="2"/>
            <a:endCxn id="244" idx="0"/>
          </p:cNvCxnSpPr>
          <p:nvPr/>
        </p:nvCxnSpPr>
        <p:spPr>
          <a:xfrm rot="5400000">
            <a:off x="5282168" y="11658294"/>
            <a:ext cx="437551" cy="37347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A58D2E62-42B8-4997-A678-C87E0FBAC19A}"/>
              </a:ext>
            </a:extLst>
          </p:cNvPr>
          <p:cNvCxnSpPr>
            <a:cxnSpLocks/>
            <a:stCxn id="234" idx="2"/>
            <a:endCxn id="246" idx="0"/>
          </p:cNvCxnSpPr>
          <p:nvPr/>
        </p:nvCxnSpPr>
        <p:spPr>
          <a:xfrm rot="5400000">
            <a:off x="6515753" y="12896837"/>
            <a:ext cx="442509" cy="12625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Соединительная линия уступом 175">
            <a:extLst>
              <a:ext uri="{FF2B5EF4-FFF2-40B4-BE49-F238E27FC236}">
                <a16:creationId xmlns:a16="http://schemas.microsoft.com/office/drawing/2014/main" id="{9C1FA5A7-FAAB-4227-AD65-FB45E529C636}"/>
              </a:ext>
            </a:extLst>
          </p:cNvPr>
          <p:cNvCxnSpPr>
            <a:cxnSpLocks/>
            <a:stCxn id="234" idx="2"/>
            <a:endCxn id="267" idx="0"/>
          </p:cNvCxnSpPr>
          <p:nvPr/>
        </p:nvCxnSpPr>
        <p:spPr>
          <a:xfrm rot="5400000">
            <a:off x="5087327" y="13080057"/>
            <a:ext cx="2054154" cy="2507780"/>
          </a:xfrm>
          <a:prstGeom prst="bentConnector3">
            <a:avLst>
              <a:gd name="adj1" fmla="val 1066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3ADF1975-2C2F-4962-B6E3-B2209630103F}"/>
              </a:ext>
            </a:extLst>
          </p:cNvPr>
          <p:cNvCxnSpPr>
            <a:cxnSpLocks/>
            <a:stCxn id="234" idx="2"/>
            <a:endCxn id="268" idx="0"/>
          </p:cNvCxnSpPr>
          <p:nvPr/>
        </p:nvCxnSpPr>
        <p:spPr>
          <a:xfrm rot="5400000">
            <a:off x="6336375" y="14329105"/>
            <a:ext cx="2054154" cy="968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175">
            <a:extLst>
              <a:ext uri="{FF2B5EF4-FFF2-40B4-BE49-F238E27FC236}">
                <a16:creationId xmlns:a16="http://schemas.microsoft.com/office/drawing/2014/main" id="{38C42F27-CE1D-4522-9460-943EF326DBD9}"/>
              </a:ext>
            </a:extLst>
          </p:cNvPr>
          <p:cNvCxnSpPr>
            <a:cxnSpLocks/>
            <a:stCxn id="557" idx="2"/>
            <a:endCxn id="479" idx="0"/>
          </p:cNvCxnSpPr>
          <p:nvPr/>
        </p:nvCxnSpPr>
        <p:spPr>
          <a:xfrm rot="16200000" flipH="1">
            <a:off x="14536896" y="26586494"/>
            <a:ext cx="524302" cy="38631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76C8D8B0-979F-40CC-A1B6-3980A0331E65}"/>
              </a:ext>
            </a:extLst>
          </p:cNvPr>
          <p:cNvCxnSpPr>
            <a:cxnSpLocks/>
            <a:stCxn id="479" idx="2"/>
            <a:endCxn id="476" idx="0"/>
          </p:cNvCxnSpPr>
          <p:nvPr/>
        </p:nvCxnSpPr>
        <p:spPr>
          <a:xfrm>
            <a:off x="16730630" y="29860228"/>
            <a:ext cx="1974" cy="4441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175">
            <a:extLst>
              <a:ext uri="{FF2B5EF4-FFF2-40B4-BE49-F238E27FC236}">
                <a16:creationId xmlns:a16="http://schemas.microsoft.com/office/drawing/2014/main" id="{4F372675-FBF8-457B-ABF8-D4C418DEC5FA}"/>
              </a:ext>
            </a:extLst>
          </p:cNvPr>
          <p:cNvCxnSpPr>
            <a:cxnSpLocks/>
            <a:stCxn id="503" idx="2"/>
            <a:endCxn id="506" idx="0"/>
          </p:cNvCxnSpPr>
          <p:nvPr/>
        </p:nvCxnSpPr>
        <p:spPr>
          <a:xfrm rot="5400000">
            <a:off x="23688350" y="30947214"/>
            <a:ext cx="410004" cy="12843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175">
            <a:extLst>
              <a:ext uri="{FF2B5EF4-FFF2-40B4-BE49-F238E27FC236}">
                <a16:creationId xmlns:a16="http://schemas.microsoft.com/office/drawing/2014/main" id="{3804163E-6F34-4FFD-817F-8B0F31CD09F0}"/>
              </a:ext>
            </a:extLst>
          </p:cNvPr>
          <p:cNvCxnSpPr>
            <a:cxnSpLocks/>
            <a:stCxn id="132" idx="2"/>
            <a:endCxn id="107" idx="0"/>
          </p:cNvCxnSpPr>
          <p:nvPr/>
        </p:nvCxnSpPr>
        <p:spPr>
          <a:xfrm rot="5400000">
            <a:off x="33176611" y="6683062"/>
            <a:ext cx="339895" cy="48757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6B1B0C10-B60A-440D-B675-2203B276A0BC}"/>
              </a:ext>
            </a:extLst>
          </p:cNvPr>
          <p:cNvSpPr/>
          <p:nvPr/>
        </p:nvSpPr>
        <p:spPr>
          <a:xfrm>
            <a:off x="6816125" y="929667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Национальные приоритеты </a:t>
            </a:r>
            <a:r>
              <a:rPr lang="ru-RU" sz="500" dirty="0"/>
              <a:t>(С самого начала NSB использовало «руководящий принцип», который был напечатан почти во всех важных </a:t>
            </a:r>
            <a:r>
              <a:rPr lang="ru-RU" sz="500" dirty="0" err="1"/>
              <a:t>публикациях:Моральное</a:t>
            </a:r>
            <a:r>
              <a:rPr lang="ru-RU" sz="500" dirty="0"/>
              <a:t> и физическое благополучие народа требует сильного правительства, самоуважения нации, дисциплины, порядка, сплоченности всех групп населения и приоритета общего (национального) интереса над групповым интересом и групповым интересом. над личным интересом.)</a:t>
            </a:r>
            <a:endParaRPr lang="ru-RU" sz="1400" dirty="0"/>
          </a:p>
        </p:txBody>
      </p: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907B35F2-17BE-43A0-BD15-69CA02C019F9}"/>
              </a:ext>
            </a:extLst>
          </p:cNvPr>
          <p:cNvSpPr/>
          <p:nvPr/>
        </p:nvSpPr>
        <p:spPr>
          <a:xfrm>
            <a:off x="275457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Корпоративный социально-экономический порядок</a:t>
            </a:r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07ED740C-D7B9-4BA5-8DD1-38A3DFBBDB89}"/>
              </a:ext>
            </a:extLst>
          </p:cNvPr>
          <p:cNvSpPr/>
          <p:nvPr/>
        </p:nvSpPr>
        <p:spPr>
          <a:xfrm>
            <a:off x="4117555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Вербаархейдсафделинг</a:t>
            </a:r>
            <a:r>
              <a:rPr lang="ru-RU" sz="1400" dirty="0"/>
              <a:t> </a:t>
            </a:r>
            <a:r>
              <a:rPr lang="ru-RU" sz="300" dirty="0"/>
              <a:t>(( WA ; « Отдел устойчивости») — военизированное подразделение Национал-социалистического движения в Нидерландах (NSB), фашистской политической партии, сотрудничавшей с немецкими оккупантами Нидерландов во время Второй мировой войны . Организация, примерно эквивалентная немецкой СА , [1] была основана в 1932 году Антоном </a:t>
            </a:r>
            <a:r>
              <a:rPr lang="ru-RU" sz="300" dirty="0" err="1"/>
              <a:t>Мюссертом</a:t>
            </a:r>
            <a:r>
              <a:rPr lang="ru-RU" sz="300" dirty="0"/>
              <a:t> , [2] соучредителем NSB в 1931 году и ее руководителем до конца войны. Участники носили и маршировали в черной униформе [3] , поэтому их называли «чернорубашечниками». [4] В 1933 году правительство Нидерландов запретило ношение униформы (гражданскими лицами),[5] и WA была распущена в 1935 году, чтобы предотвратить ее запрет правительством Нидерландов. В 1940 году, после немецкого вторжения, WA снова стала открыто действовать и стала более безжалостной, чем раньше. Они специализировались на жестоких нападениях, особенно на голландское еврейское население. [2])</a:t>
            </a:r>
            <a:endParaRPr lang="ru-RU" sz="14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:a16="http://schemas.microsoft.com/office/drawing/2014/main" id="{15A385E7-8F70-4101-A089-DB8991D110E7}"/>
              </a:ext>
            </a:extLst>
          </p:cNvPr>
          <p:cNvSpPr/>
          <p:nvPr/>
        </p:nvSpPr>
        <p:spPr>
          <a:xfrm>
            <a:off x="548239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евреев </a:t>
            </a:r>
            <a:r>
              <a:rPr lang="ru-RU" sz="300" dirty="0"/>
              <a:t>(После оккупации WA использовали почти так же, как и SA, заставляя владельцев ресторанов и кафе вывешивать таблички с надписью </a:t>
            </a:r>
            <a:r>
              <a:rPr lang="ru-RU" sz="300" dirty="0" err="1"/>
              <a:t>Jooden</a:t>
            </a:r>
            <a:r>
              <a:rPr lang="ru-RU" sz="300" dirty="0"/>
              <a:t> </a:t>
            </a:r>
            <a:r>
              <a:rPr lang="ru-RU" sz="300" dirty="0" err="1"/>
              <a:t>niet</a:t>
            </a:r>
            <a:r>
              <a:rPr lang="ru-RU" sz="300" dirty="0"/>
              <a:t> </a:t>
            </a:r>
            <a:r>
              <a:rPr lang="ru-RU" sz="300" dirty="0" err="1"/>
              <a:t>gewenscht</a:t>
            </a:r>
            <a:r>
              <a:rPr lang="ru-RU" sz="300" dirty="0"/>
              <a:t> («Евреи не приветствуются») и преследуя и провоцируя жителей кварталов с большим количеством евреев. жителей. Это привело к формированию «</a:t>
            </a:r>
            <a:r>
              <a:rPr lang="ru-RU" sz="300" dirty="0" err="1"/>
              <a:t>knokploegen</a:t>
            </a:r>
            <a:r>
              <a:rPr lang="ru-RU" sz="300" dirty="0"/>
              <a:t>» , неформальных ополчений, и вспыхнувшим столкновениям между WA и еврейскими и нееврейскими жителями. 9 февраля 1941 года на площади Рембрандта произошли беспорядки между WA и еврейской молодежью. [6] 11 февраля группа из 40–50 членов WA прошла маршем через Амстердам к площади Ватерлоо в самом сердце еврейского квартала. [7]Это привело к ожесточенной битве с евреями и жителями Иордана , в которой член WA Кут был тяжело ранен. Он умер через несколько дней; он был похоронен с большой помпой и стилизован под мученика, почти так же, как Хорст </a:t>
            </a:r>
            <a:r>
              <a:rPr lang="ru-RU" sz="300" dirty="0" err="1"/>
              <a:t>Вессель</a:t>
            </a:r>
            <a:r>
              <a:rPr lang="ru-RU" sz="300" dirty="0"/>
              <a:t> в нацистской Германии. События привели к первым </a:t>
            </a:r>
            <a:r>
              <a:rPr lang="ru-RU" sz="300" dirty="0" err="1"/>
              <a:t>razzias</a:t>
            </a:r>
            <a:r>
              <a:rPr lang="ru-RU" sz="300" dirty="0"/>
              <a:t> , депортации евреев и образованию гетто в Амстердаме, а оттуда к февральской забастовке . </a:t>
            </a:r>
            <a:r>
              <a:rPr lang="ru-RU" sz="300" dirty="0" err="1"/>
              <a:t>Мюссер</a:t>
            </a:r>
            <a:r>
              <a:rPr lang="ru-RU" sz="300" dirty="0"/>
              <a:t> значительно обогатился во время войны. За счет вымогательства еврейских предприятий и присвоения еврейской недвижимости ему удалось накопить капитал примерно в 900 000 гульденов (что в пересчете на покупательную способность 2012 года соответствует капиталу в более чем десять миллионов евро).)</a:t>
            </a:r>
            <a:endParaRPr lang="ru-RU" sz="1400" dirty="0"/>
          </a:p>
        </p:txBody>
      </p: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DFC9D1CB-8C91-4AA3-BF36-34E2AA7418D3}"/>
              </a:ext>
            </a:extLst>
          </p:cNvPr>
          <p:cNvSpPr/>
          <p:nvPr/>
        </p:nvSpPr>
        <p:spPr>
          <a:xfrm>
            <a:off x="4117555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Экономика на службе народного сообщества</a:t>
            </a:r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C08AFEC1-6BE2-4BC6-8215-694937EDA6A7}"/>
              </a:ext>
            </a:extLst>
          </p:cNvPr>
          <p:cNvSpPr/>
          <p:nvPr/>
        </p:nvSpPr>
        <p:spPr>
          <a:xfrm>
            <a:off x="10941572" y="770651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Ограничить свободу печати</a:t>
            </a:r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0A59F40E-1AEE-4C0A-95CF-0B641E3D570B}"/>
              </a:ext>
            </a:extLst>
          </p:cNvPr>
          <p:cNvSpPr/>
          <p:nvPr/>
        </p:nvSpPr>
        <p:spPr>
          <a:xfrm>
            <a:off x="1424999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Обязательный труд и социальное обеспечение</a:t>
            </a:r>
          </a:p>
        </p:txBody>
      </p:sp>
      <p:sp>
        <p:nvSpPr>
          <p:cNvPr id="185" name="Прямоугольник 184">
            <a:extLst>
              <a:ext uri="{FF2B5EF4-FFF2-40B4-BE49-F238E27FC236}">
                <a16:creationId xmlns:a16="http://schemas.microsoft.com/office/drawing/2014/main" id="{D7B59CE8-65EA-489D-81ED-1C769883317F}"/>
              </a:ext>
            </a:extLst>
          </p:cNvPr>
          <p:cNvSpPr/>
          <p:nvPr/>
        </p:nvSpPr>
        <p:spPr>
          <a:xfrm>
            <a:off x="8211982" y="770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молодежный шторм (</a:t>
            </a:r>
            <a:r>
              <a:rPr lang="en-US" sz="1400" dirty="0"/>
              <a:t>National Youth Storm</a:t>
            </a:r>
            <a:r>
              <a:rPr lang="ru-RU" sz="1400" dirty="0"/>
              <a:t>)</a:t>
            </a:r>
          </a:p>
        </p:txBody>
      </p:sp>
      <p:sp>
        <p:nvSpPr>
          <p:cNvPr id="186" name="Прямоугольник 185">
            <a:extLst>
              <a:ext uri="{FF2B5EF4-FFF2-40B4-BE49-F238E27FC236}">
                <a16:creationId xmlns:a16="http://schemas.microsoft.com/office/drawing/2014/main" id="{6D16F0D6-C829-4E9E-AC5E-085300D7EB14}"/>
              </a:ext>
            </a:extLst>
          </p:cNvPr>
          <p:cNvSpPr/>
          <p:nvPr/>
        </p:nvSpPr>
        <p:spPr>
          <a:xfrm>
            <a:off x="12189731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политических партий</a:t>
            </a:r>
          </a:p>
        </p:txBody>
      </p:sp>
      <p:sp>
        <p:nvSpPr>
          <p:cNvPr id="187" name="Прямоугольник 186">
            <a:extLst>
              <a:ext uri="{FF2B5EF4-FFF2-40B4-BE49-F238E27FC236}">
                <a16:creationId xmlns:a16="http://schemas.microsoft.com/office/drawing/2014/main" id="{0C10DAE9-205F-4E93-9E71-204711024B9B}"/>
              </a:ext>
            </a:extLst>
          </p:cNvPr>
          <p:cNvSpPr/>
          <p:nvPr/>
        </p:nvSpPr>
        <p:spPr>
          <a:xfrm>
            <a:off x="4117555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Великим Нидерландам</a:t>
            </a:r>
          </a:p>
        </p:txBody>
      </p:sp>
      <p:sp>
        <p:nvSpPr>
          <p:cNvPr id="188" name="Прямоугольник 187">
            <a:extLst>
              <a:ext uri="{FF2B5EF4-FFF2-40B4-BE49-F238E27FC236}">
                <a16:creationId xmlns:a16="http://schemas.microsoft.com/office/drawing/2014/main" id="{3E8B9678-FEF4-4CA2-AC79-4C481719E81C}"/>
              </a:ext>
            </a:extLst>
          </p:cNvPr>
          <p:cNvSpPr/>
          <p:nvPr/>
        </p:nvSpPr>
        <p:spPr>
          <a:xfrm>
            <a:off x="548239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Бельгийскую Фландрию</a:t>
            </a:r>
          </a:p>
        </p:txBody>
      </p: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5CD8D73C-0CC6-40B9-B50D-214FECC7F22B}"/>
              </a:ext>
            </a:extLst>
          </p:cNvPr>
          <p:cNvSpPr/>
          <p:nvPr/>
        </p:nvSpPr>
        <p:spPr>
          <a:xfrm>
            <a:off x="2754571" y="1254898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Французскую Фландрию</a:t>
            </a:r>
          </a:p>
        </p:txBody>
      </p:sp>
      <p:sp>
        <p:nvSpPr>
          <p:cNvPr id="190" name="Прямоугольник 189">
            <a:extLst>
              <a:ext uri="{FF2B5EF4-FFF2-40B4-BE49-F238E27FC236}">
                <a16:creationId xmlns:a16="http://schemas.microsoft.com/office/drawing/2014/main" id="{49124671-20FF-4984-AF0B-2C5E5B9E4785}"/>
              </a:ext>
            </a:extLst>
          </p:cNvPr>
          <p:cNvSpPr/>
          <p:nvPr/>
        </p:nvSpPr>
        <p:spPr>
          <a:xfrm>
            <a:off x="9508681" y="1102828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Стремление к </a:t>
            </a:r>
            <a:r>
              <a:rPr lang="ru-RU" sz="1400" dirty="0" err="1"/>
              <a:t>Дитланду</a:t>
            </a:r>
            <a:endParaRPr lang="ru-RU" sz="14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E4FDF20A-2CED-45F2-AA12-BB9392CD947B}"/>
              </a:ext>
            </a:extLst>
          </p:cNvPr>
          <p:cNvSpPr/>
          <p:nvPr/>
        </p:nvSpPr>
        <p:spPr>
          <a:xfrm>
            <a:off x="12189731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</a:t>
            </a:r>
          </a:p>
        </p:txBody>
      </p:sp>
      <p:sp>
        <p:nvSpPr>
          <p:cNvPr id="192" name="Прямоугольник 191">
            <a:extLst>
              <a:ext uri="{FF2B5EF4-FFF2-40B4-BE49-F238E27FC236}">
                <a16:creationId xmlns:a16="http://schemas.microsoft.com/office/drawing/2014/main" id="{30B800FF-E4CD-4812-BF5D-1DE7B40C5D82}"/>
              </a:ext>
            </a:extLst>
          </p:cNvPr>
          <p:cNvSpPr/>
          <p:nvPr/>
        </p:nvSpPr>
        <p:spPr>
          <a:xfrm>
            <a:off x="8211982" y="1254625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Люксембург</a:t>
            </a:r>
          </a:p>
        </p:txBody>
      </p:sp>
      <p:sp>
        <p:nvSpPr>
          <p:cNvPr id="193" name="Прямоугольник 192">
            <a:extLst>
              <a:ext uri="{FF2B5EF4-FFF2-40B4-BE49-F238E27FC236}">
                <a16:creationId xmlns:a16="http://schemas.microsoft.com/office/drawing/2014/main" id="{103A5BBB-01B3-4BEC-9BA6-CA3BE7036E0E}"/>
              </a:ext>
            </a:extLst>
          </p:cNvPr>
          <p:cNvSpPr/>
          <p:nvPr/>
        </p:nvSpPr>
        <p:spPr>
          <a:xfrm>
            <a:off x="10941572" y="1254354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Рейн и </a:t>
            </a:r>
            <a:r>
              <a:rPr lang="ru-RU" sz="1400" dirty="0" err="1"/>
              <a:t>Фризию</a:t>
            </a:r>
            <a:r>
              <a:rPr lang="ru-RU" sz="1400" dirty="0"/>
              <a:t> (а также соседние части Германии (такие как Восточная </a:t>
            </a:r>
            <a:r>
              <a:rPr lang="ru-RU" sz="1400" dirty="0" err="1"/>
              <a:t>Фризия</a:t>
            </a:r>
            <a:r>
              <a:rPr lang="ru-RU" sz="1400" dirty="0"/>
              <a:t> и Рейнская область ).)</a:t>
            </a:r>
          </a:p>
        </p:txBody>
      </p:sp>
      <p:cxnSp>
        <p:nvCxnSpPr>
          <p:cNvPr id="195" name="Прямая соединительная линия 194">
            <a:extLst>
              <a:ext uri="{FF2B5EF4-FFF2-40B4-BE49-F238E27FC236}">
                <a16:creationId xmlns:a16="http://schemas.microsoft.com/office/drawing/2014/main" id="{4D537257-BBEC-4FE6-A38C-AA22559FBF75}"/>
              </a:ext>
            </a:extLst>
          </p:cNvPr>
          <p:cNvCxnSpPr>
            <a:cxnSpLocks/>
            <a:stCxn id="191" idx="1"/>
            <a:endCxn id="190" idx="3"/>
          </p:cNvCxnSpPr>
          <p:nvPr/>
        </p:nvCxnSpPr>
        <p:spPr>
          <a:xfrm flipH="1">
            <a:off x="11624599" y="11563370"/>
            <a:ext cx="565132" cy="491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Соединительная линия уступом 175">
            <a:extLst>
              <a:ext uri="{FF2B5EF4-FFF2-40B4-BE49-F238E27FC236}">
                <a16:creationId xmlns:a16="http://schemas.microsoft.com/office/drawing/2014/main" id="{FE2C849E-E3C8-409E-A649-BC0DD2265AD2}"/>
              </a:ext>
            </a:extLst>
          </p:cNvPr>
          <p:cNvCxnSpPr>
            <a:cxnSpLocks/>
            <a:stCxn id="187" idx="2"/>
            <a:endCxn id="189" idx="0"/>
          </p:cNvCxnSpPr>
          <p:nvPr/>
        </p:nvCxnSpPr>
        <p:spPr>
          <a:xfrm rot="5400000">
            <a:off x="4271214" y="11644687"/>
            <a:ext cx="445616" cy="1362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175">
            <a:extLst>
              <a:ext uri="{FF2B5EF4-FFF2-40B4-BE49-F238E27FC236}">
                <a16:creationId xmlns:a16="http://schemas.microsoft.com/office/drawing/2014/main" id="{015EF543-81F5-4CA0-B856-B33B3775F7D6}"/>
              </a:ext>
            </a:extLst>
          </p:cNvPr>
          <p:cNvCxnSpPr>
            <a:cxnSpLocks/>
            <a:stCxn id="190" idx="2"/>
            <a:endCxn id="193" idx="0"/>
          </p:cNvCxnSpPr>
          <p:nvPr/>
        </p:nvCxnSpPr>
        <p:spPr>
          <a:xfrm rot="16200000" flipH="1">
            <a:off x="11065458" y="11609470"/>
            <a:ext cx="435254" cy="14328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175">
            <a:extLst>
              <a:ext uri="{FF2B5EF4-FFF2-40B4-BE49-F238E27FC236}">
                <a16:creationId xmlns:a16="http://schemas.microsoft.com/office/drawing/2014/main" id="{DD9DFCAA-C361-4511-A87A-2F82DA379177}"/>
              </a:ext>
            </a:extLst>
          </p:cNvPr>
          <p:cNvCxnSpPr>
            <a:cxnSpLocks/>
            <a:stCxn id="40" idx="2"/>
            <a:endCxn id="187" idx="0"/>
          </p:cNvCxnSpPr>
          <p:nvPr/>
        </p:nvCxnSpPr>
        <p:spPr>
          <a:xfrm rot="5400000">
            <a:off x="6201452" y="9350739"/>
            <a:ext cx="646694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175">
            <a:extLst>
              <a:ext uri="{FF2B5EF4-FFF2-40B4-BE49-F238E27FC236}">
                <a16:creationId xmlns:a16="http://schemas.microsoft.com/office/drawing/2014/main" id="{D7D84089-52E0-47EC-B657-A4A2091CEB11}"/>
              </a:ext>
            </a:extLst>
          </p:cNvPr>
          <p:cNvCxnSpPr>
            <a:cxnSpLocks/>
            <a:stCxn id="40" idx="2"/>
            <a:endCxn id="190" idx="0"/>
          </p:cNvCxnSpPr>
          <p:nvPr/>
        </p:nvCxnSpPr>
        <p:spPr>
          <a:xfrm rot="16200000" flipH="1">
            <a:off x="8894556" y="9356205"/>
            <a:ext cx="651612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175">
            <a:extLst>
              <a:ext uri="{FF2B5EF4-FFF2-40B4-BE49-F238E27FC236}">
                <a16:creationId xmlns:a16="http://schemas.microsoft.com/office/drawing/2014/main" id="{322DC010-8E66-4983-80E3-22A2B78BDF1C}"/>
              </a:ext>
            </a:extLst>
          </p:cNvPr>
          <p:cNvCxnSpPr>
            <a:cxnSpLocks/>
            <a:stCxn id="40" idx="2"/>
            <a:endCxn id="191" idx="0"/>
          </p:cNvCxnSpPr>
          <p:nvPr/>
        </p:nvCxnSpPr>
        <p:spPr>
          <a:xfrm rot="16200000" flipH="1">
            <a:off x="10237541" y="8013220"/>
            <a:ext cx="646693" cy="53736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175">
            <a:extLst>
              <a:ext uri="{FF2B5EF4-FFF2-40B4-BE49-F238E27FC236}">
                <a16:creationId xmlns:a16="http://schemas.microsoft.com/office/drawing/2014/main" id="{15106315-2BA5-4C04-BDC3-4BAE7E400FEB}"/>
              </a:ext>
            </a:extLst>
          </p:cNvPr>
          <p:cNvCxnSpPr>
            <a:cxnSpLocks/>
            <a:stCxn id="185" idx="2"/>
            <a:endCxn id="40" idx="0"/>
          </p:cNvCxnSpPr>
          <p:nvPr/>
        </p:nvCxnSpPr>
        <p:spPr>
          <a:xfrm rot="5400000">
            <a:off x="8316932" y="8343667"/>
            <a:ext cx="510163" cy="1395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175">
            <a:extLst>
              <a:ext uri="{FF2B5EF4-FFF2-40B4-BE49-F238E27FC236}">
                <a16:creationId xmlns:a16="http://schemas.microsoft.com/office/drawing/2014/main" id="{25980BDE-0505-494C-85AE-8D0909366437}"/>
              </a:ext>
            </a:extLst>
          </p:cNvPr>
          <p:cNvCxnSpPr>
            <a:cxnSpLocks/>
            <a:stCxn id="181" idx="2"/>
            <a:endCxn id="40" idx="0"/>
          </p:cNvCxnSpPr>
          <p:nvPr/>
        </p:nvCxnSpPr>
        <p:spPr>
          <a:xfrm rot="16200000" flipH="1">
            <a:off x="6952136" y="8374728"/>
            <a:ext cx="510163" cy="1333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175">
            <a:extLst>
              <a:ext uri="{FF2B5EF4-FFF2-40B4-BE49-F238E27FC236}">
                <a16:creationId xmlns:a16="http://schemas.microsoft.com/office/drawing/2014/main" id="{8850B6E2-9993-4B0B-9FB5-3F6B6E2803A0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4238941" y="8360103"/>
            <a:ext cx="510162" cy="1362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175">
            <a:extLst>
              <a:ext uri="{FF2B5EF4-FFF2-40B4-BE49-F238E27FC236}">
                <a16:creationId xmlns:a16="http://schemas.microsoft.com/office/drawing/2014/main" id="{B6B86125-414A-4F83-8438-2C1310A9120F}"/>
              </a:ext>
            </a:extLst>
          </p:cNvPr>
          <p:cNvCxnSpPr>
            <a:cxnSpLocks/>
            <a:stCxn id="179" idx="2"/>
            <a:endCxn id="184" idx="0"/>
          </p:cNvCxnSpPr>
          <p:nvPr/>
        </p:nvCxnSpPr>
        <p:spPr>
          <a:xfrm rot="5400000">
            <a:off x="2892664" y="8376809"/>
            <a:ext cx="510162" cy="13295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Прямоугольник 233">
            <a:extLst>
              <a:ext uri="{FF2B5EF4-FFF2-40B4-BE49-F238E27FC236}">
                <a16:creationId xmlns:a16="http://schemas.microsoft.com/office/drawing/2014/main" id="{CA04C87E-5FAA-4B32-BF41-4D6699888E31}"/>
              </a:ext>
            </a:extLst>
          </p:cNvPr>
          <p:cNvSpPr/>
          <p:nvPr/>
        </p:nvSpPr>
        <p:spPr>
          <a:xfrm>
            <a:off x="6810111" y="1102337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Собственное величие (альянсы)</a:t>
            </a:r>
          </a:p>
        </p:txBody>
      </p:sp>
      <p:cxnSp>
        <p:nvCxnSpPr>
          <p:cNvPr id="235" name="Прямая со стрелкой 234">
            <a:extLst>
              <a:ext uri="{FF2B5EF4-FFF2-40B4-BE49-F238E27FC236}">
                <a16:creationId xmlns:a16="http://schemas.microsoft.com/office/drawing/2014/main" id="{DAE5842B-2C1A-48FE-9328-64E05677B05D}"/>
              </a:ext>
            </a:extLst>
          </p:cNvPr>
          <p:cNvCxnSpPr>
            <a:cxnSpLocks/>
            <a:stCxn id="40" idx="2"/>
            <a:endCxn id="234" idx="0"/>
          </p:cNvCxnSpPr>
          <p:nvPr/>
        </p:nvCxnSpPr>
        <p:spPr>
          <a:xfrm flipH="1">
            <a:off x="7868070" y="10376677"/>
            <a:ext cx="6014" cy="646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Соединительная линия уступом 175">
            <a:extLst>
              <a:ext uri="{FF2B5EF4-FFF2-40B4-BE49-F238E27FC236}">
                <a16:creationId xmlns:a16="http://schemas.microsoft.com/office/drawing/2014/main" id="{A0F1A1B1-42EA-4221-B713-D593D553A060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 rot="16200000" flipH="1">
            <a:off x="5636488" y="11642396"/>
            <a:ext cx="442888" cy="13648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Соединительная линия уступом 175">
            <a:extLst>
              <a:ext uri="{FF2B5EF4-FFF2-40B4-BE49-F238E27FC236}">
                <a16:creationId xmlns:a16="http://schemas.microsoft.com/office/drawing/2014/main" id="{090DD3FA-3065-4154-9E65-C72177AE84FE}"/>
              </a:ext>
            </a:extLst>
          </p:cNvPr>
          <p:cNvCxnSpPr>
            <a:cxnSpLocks/>
            <a:stCxn id="190" idx="2"/>
            <a:endCxn id="188" idx="0"/>
          </p:cNvCxnSpPr>
          <p:nvPr/>
        </p:nvCxnSpPr>
        <p:spPr>
          <a:xfrm rot="5400000">
            <a:off x="8334511" y="10314130"/>
            <a:ext cx="437970" cy="4026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175">
            <a:extLst>
              <a:ext uri="{FF2B5EF4-FFF2-40B4-BE49-F238E27FC236}">
                <a16:creationId xmlns:a16="http://schemas.microsoft.com/office/drawing/2014/main" id="{B33E304C-D5CC-4924-9682-E02CB301019E}"/>
              </a:ext>
            </a:extLst>
          </p:cNvPr>
          <p:cNvCxnSpPr>
            <a:cxnSpLocks/>
            <a:stCxn id="187" idx="2"/>
            <a:endCxn id="192" idx="0"/>
          </p:cNvCxnSpPr>
          <p:nvPr/>
        </p:nvCxnSpPr>
        <p:spPr>
          <a:xfrm rot="16200000" flipH="1">
            <a:off x="7001283" y="10277601"/>
            <a:ext cx="442888" cy="40944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Соединительная линия уступом 175">
            <a:extLst>
              <a:ext uri="{FF2B5EF4-FFF2-40B4-BE49-F238E27FC236}">
                <a16:creationId xmlns:a16="http://schemas.microsoft.com/office/drawing/2014/main" id="{0F0741F5-17BC-46FD-AC97-FCB5599F4049}"/>
              </a:ext>
            </a:extLst>
          </p:cNvPr>
          <p:cNvCxnSpPr>
            <a:cxnSpLocks/>
            <a:stCxn id="190" idx="2"/>
            <a:endCxn id="192" idx="0"/>
          </p:cNvCxnSpPr>
          <p:nvPr/>
        </p:nvCxnSpPr>
        <p:spPr>
          <a:xfrm rot="5400000">
            <a:off x="9699306" y="11678925"/>
            <a:ext cx="437970" cy="12966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>
            <a:extLst>
              <a:ext uri="{FF2B5EF4-FFF2-40B4-BE49-F238E27FC236}">
                <a16:creationId xmlns:a16="http://schemas.microsoft.com/office/drawing/2014/main" id="{A25CF034-32B8-4DA0-A1FD-0CD8BFA0EFC8}"/>
              </a:ext>
            </a:extLst>
          </p:cNvPr>
          <p:cNvSpPr/>
          <p:nvPr/>
        </p:nvSpPr>
        <p:spPr>
          <a:xfrm>
            <a:off x="1428033" y="11023370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Францией</a:t>
            </a:r>
          </a:p>
        </p:txBody>
      </p:sp>
      <p:cxnSp>
        <p:nvCxnSpPr>
          <p:cNvPr id="255" name="Соединительная линия уступом 175">
            <a:extLst>
              <a:ext uri="{FF2B5EF4-FFF2-40B4-BE49-F238E27FC236}">
                <a16:creationId xmlns:a16="http://schemas.microsoft.com/office/drawing/2014/main" id="{552A61E5-6DB1-4C21-A686-7F980BD42F07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5400000">
            <a:off x="4856692" y="8005977"/>
            <a:ext cx="646693" cy="53880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Прямая соединительная линия 257">
            <a:extLst>
              <a:ext uri="{FF2B5EF4-FFF2-40B4-BE49-F238E27FC236}">
                <a16:creationId xmlns:a16="http://schemas.microsoft.com/office/drawing/2014/main" id="{7296C99C-7390-47B9-A10B-B6866DB91265}"/>
              </a:ext>
            </a:extLst>
          </p:cNvPr>
          <p:cNvCxnSpPr>
            <a:cxnSpLocks/>
            <a:stCxn id="187" idx="1"/>
            <a:endCxn id="254" idx="3"/>
          </p:cNvCxnSpPr>
          <p:nvPr/>
        </p:nvCxnSpPr>
        <p:spPr>
          <a:xfrm flipH="1" flipV="1">
            <a:off x="3543951" y="11563370"/>
            <a:ext cx="573604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422554D8-7957-43DE-929B-B10F7939510E}"/>
              </a:ext>
            </a:extLst>
          </p:cNvPr>
          <p:cNvSpPr/>
          <p:nvPr/>
        </p:nvSpPr>
        <p:spPr>
          <a:xfrm>
            <a:off x="682240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огромной подлодки </a:t>
            </a:r>
            <a:r>
              <a:rPr lang="ru-RU" sz="400" dirty="0"/>
              <a:t>(Из тюрьмы </a:t>
            </a:r>
            <a:r>
              <a:rPr lang="ru-RU" sz="400" dirty="0" err="1"/>
              <a:t>Мюссер</a:t>
            </a:r>
            <a:r>
              <a:rPr lang="ru-RU" sz="400" dirty="0"/>
              <a:t> написал сохранившееся письмо премьер-министру </a:t>
            </a:r>
            <a:r>
              <a:rPr lang="ru-RU" sz="400" dirty="0" err="1"/>
              <a:t>Шермерхорну</a:t>
            </a:r>
            <a:r>
              <a:rPr lang="ru-RU" sz="400" dirty="0"/>
              <a:t> 20 ноября 1945 года, в котором заявил , что сделал секретное изобретение в области судоходства («четвертая революция в судоходстве», лучше атомной бомбы , возможно огромная подводная лодка ). Говорят, что </a:t>
            </a:r>
            <a:r>
              <a:rPr lang="ru-RU" sz="400" dirty="0" err="1"/>
              <a:t>Мюссерт</a:t>
            </a:r>
            <a:r>
              <a:rPr lang="ru-RU" sz="400" dirty="0"/>
              <a:t> держал это изобретение в секрете от немцев. Он попросил </a:t>
            </a:r>
            <a:r>
              <a:rPr lang="ru-RU" sz="400" dirty="0" err="1"/>
              <a:t>Шермерхорна</a:t>
            </a:r>
            <a:r>
              <a:rPr lang="ru-RU" sz="400" dirty="0"/>
              <a:t> связать его с президентом США Трумэном , чтобы тот объяснил свое изобретение, имевшее большое военное значение. </a:t>
            </a:r>
            <a:r>
              <a:rPr lang="ru-RU" sz="400" dirty="0" err="1"/>
              <a:t>Шермерхорн</a:t>
            </a:r>
            <a:r>
              <a:rPr lang="ru-RU" sz="400" dirty="0"/>
              <a:t> не стал следить за этим. </a:t>
            </a:r>
            <a:r>
              <a:rPr lang="ru-RU" sz="400" dirty="0" err="1"/>
              <a:t>Мюссерт</a:t>
            </a:r>
            <a:r>
              <a:rPr lang="ru-RU" sz="400" dirty="0"/>
              <a:t> выучил английский язык и надеялся поехать в Соединенные </a:t>
            </a:r>
            <a:r>
              <a:rPr lang="ru-RU" sz="400" dirty="0" err="1"/>
              <a:t>Штаты.работать</a:t>
            </a:r>
            <a:r>
              <a:rPr lang="ru-RU" sz="400" dirty="0"/>
              <a:t> на его корабле.)</a:t>
            </a:r>
            <a:endParaRPr lang="ru-RU" sz="14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272237B1-0DCA-4CE2-AB29-589D0337463A}"/>
              </a:ext>
            </a:extLst>
          </p:cNvPr>
          <p:cNvSpPr/>
          <p:nvPr/>
        </p:nvSpPr>
        <p:spPr>
          <a:xfrm>
            <a:off x="9505647" y="9296676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De </a:t>
            </a:r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Omroep</a:t>
            </a:r>
            <a:r>
              <a:rPr lang="ru-RU" sz="1400" dirty="0"/>
              <a:t> </a:t>
            </a:r>
            <a:r>
              <a:rPr lang="ru-RU" sz="300" dirty="0"/>
              <a:t>(В течение первого года войны существующим вещателям AVRO , KRO , NCRV , VARA и VPRO под наблюдением </a:t>
            </a:r>
            <a:r>
              <a:rPr lang="ru-RU" sz="300" dirty="0" err="1"/>
              <a:t>Rundfunkbetreuungsstelle</a:t>
            </a:r>
            <a:r>
              <a:rPr lang="ru-RU" sz="300" dirty="0"/>
              <a:t> было разрешено продолжать вещание. Вскоре оккупационные силы подвергли цензуре свои программы и использовали радио для пропаганды. 9 марта 1941 года радиовещательные компании были расформированы и была создана </a:t>
            </a:r>
            <a:r>
              <a:rPr lang="ru-RU" sz="300" dirty="0" err="1"/>
              <a:t>Rijks</a:t>
            </a:r>
            <a:r>
              <a:rPr lang="ru-RU" sz="300" dirty="0"/>
              <a:t> </a:t>
            </a:r>
            <a:r>
              <a:rPr lang="ru-RU" sz="300" dirty="0" err="1"/>
              <a:t>Radio-Omroep</a:t>
            </a:r>
            <a:r>
              <a:rPr lang="ru-RU" sz="300" dirty="0"/>
              <a:t> , которая позже получила название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. В ее передачах сотрудничали многие сотрудники старых телекомпаний. Однако наиболее важные должности занимали члены СНБ и </a:t>
            </a:r>
            <a:r>
              <a:rPr lang="ru-RU" sz="300" dirty="0" err="1"/>
              <a:t>нацисты.с</a:t>
            </a:r>
            <a:r>
              <a:rPr lang="ru-RU" sz="300" dirty="0"/>
              <a:t>. Генеральным директором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Omroep</a:t>
            </a:r>
            <a:r>
              <a:rPr lang="ru-RU" sz="300" dirty="0"/>
              <a:t> был член NSB </a:t>
            </a:r>
            <a:r>
              <a:rPr lang="ru-RU" sz="300" dirty="0" err="1"/>
              <a:t>Виллем</a:t>
            </a:r>
            <a:r>
              <a:rPr lang="ru-RU" sz="300" dirty="0"/>
              <a:t> </a:t>
            </a:r>
            <a:r>
              <a:rPr lang="ru-RU" sz="300" dirty="0" err="1"/>
              <a:t>Хервейер</a:t>
            </a:r>
            <a:r>
              <a:rPr lang="ru-RU" sz="300" dirty="0"/>
              <a:t> .)</a:t>
            </a:r>
            <a:endParaRPr lang="ru-RU" sz="14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F694FEBA-1C3C-4EBC-A877-6A6AB7A60A0A}"/>
              </a:ext>
            </a:extLst>
          </p:cNvPr>
          <p:cNvSpPr/>
          <p:nvPr/>
        </p:nvSpPr>
        <p:spPr>
          <a:xfrm>
            <a:off x="9508681" y="638264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фронт </a:t>
            </a:r>
            <a:r>
              <a:rPr lang="en-US" sz="1400" dirty="0"/>
              <a:t>NSB</a:t>
            </a:r>
            <a:r>
              <a:rPr lang="ru-RU" sz="1400" dirty="0"/>
              <a:t> </a:t>
            </a:r>
            <a:r>
              <a:rPr lang="ru-RU" sz="400" dirty="0"/>
              <a:t>(Др. </a:t>
            </a:r>
            <a:r>
              <a:rPr lang="ru-RU" sz="400" dirty="0" err="1"/>
              <a:t>Koenraad</a:t>
            </a:r>
            <a:r>
              <a:rPr lang="ru-RU" sz="400" dirty="0"/>
              <a:t> </a:t>
            </a:r>
            <a:r>
              <a:rPr lang="ru-RU" sz="400" dirty="0" err="1"/>
              <a:t>Keyer</a:t>
            </a:r>
            <a:r>
              <a:rPr lang="ru-RU" sz="400" dirty="0"/>
              <a:t> ( </a:t>
            </a:r>
            <a:r>
              <a:rPr lang="ru-RU" sz="400" dirty="0" err="1"/>
              <a:t>Ten</a:t>
            </a:r>
            <a:r>
              <a:rPr lang="ru-RU" sz="400" dirty="0"/>
              <a:t> </a:t>
            </a:r>
            <a:r>
              <a:rPr lang="ru-RU" sz="400" dirty="0" err="1"/>
              <a:t>Boer</a:t>
            </a:r>
            <a:r>
              <a:rPr lang="ru-RU" sz="400" dirty="0"/>
              <a:t> , 13 марта 1903 — 3 апреля 1977 ) — директор-врач </a:t>
            </a:r>
            <a:r>
              <a:rPr lang="ru-RU" sz="400" dirty="0" err="1"/>
              <a:t>Утрехтской</a:t>
            </a:r>
            <a:r>
              <a:rPr lang="ru-RU" sz="400" dirty="0"/>
              <a:t> городской и академической больницы (SAZU) и руководитель медицинского фронта НСБ . [1] [2] Он получил медицинскую степень и докторскую степень в Университете </a:t>
            </a:r>
            <a:r>
              <a:rPr lang="ru-RU" sz="400" dirty="0" err="1"/>
              <a:t>Гронингена</a:t>
            </a:r>
            <a:r>
              <a:rPr lang="ru-RU" sz="400" dirty="0"/>
              <a:t> . В 1930 году он поселился в </a:t>
            </a:r>
            <a:r>
              <a:rPr lang="ru-RU" sz="400" dirty="0" err="1"/>
              <a:t>Медене</a:t>
            </a:r>
            <a:r>
              <a:rPr lang="ru-RU" sz="400" dirty="0"/>
              <a:t> - </a:t>
            </a:r>
            <a:r>
              <a:rPr lang="ru-RU" sz="400" dirty="0" err="1"/>
              <a:t>Вестерлее</a:t>
            </a:r>
            <a:r>
              <a:rPr lang="ru-RU" sz="400" dirty="0"/>
              <a:t> в качестве врача общей практики. 12 июля 1947 года в </a:t>
            </a:r>
            <a:r>
              <a:rPr lang="ru-RU" sz="400" dirty="0" err="1"/>
              <a:t>De</a:t>
            </a:r>
            <a:r>
              <a:rPr lang="ru-RU" sz="400" dirty="0"/>
              <a:t> </a:t>
            </a:r>
            <a:r>
              <a:rPr lang="ru-RU" sz="400" dirty="0" err="1"/>
              <a:t>Vrije</a:t>
            </a:r>
            <a:r>
              <a:rPr lang="ru-RU" sz="400" dirty="0"/>
              <a:t> </a:t>
            </a:r>
            <a:r>
              <a:rPr lang="ru-RU" sz="400" dirty="0" err="1"/>
              <a:t>Alkmaarder</a:t>
            </a:r>
            <a:r>
              <a:rPr lang="ru-RU" sz="400" dirty="0"/>
              <a:t> появляется признание вины, подписанное </a:t>
            </a:r>
            <a:r>
              <a:rPr lang="ru-RU" sz="400" dirty="0" err="1"/>
              <a:t>Кейером</a:t>
            </a:r>
            <a:r>
              <a:rPr lang="ru-RU" sz="400" dirty="0"/>
              <a:t> и другими бывшими членами NSB. [3])</a:t>
            </a:r>
            <a:endParaRPr lang="ru-RU" sz="1400" dirty="0"/>
          </a:p>
        </p:txBody>
      </p:sp>
      <p:sp>
        <p:nvSpPr>
          <p:cNvPr id="264" name="Прямоугольник 263">
            <a:extLst>
              <a:ext uri="{FF2B5EF4-FFF2-40B4-BE49-F238E27FC236}">
                <a16:creationId xmlns:a16="http://schemas.microsoft.com/office/drawing/2014/main" id="{F6EEEC04-224B-42DE-9BC5-3019999A726B}"/>
              </a:ext>
            </a:extLst>
          </p:cNvPr>
          <p:cNvSpPr/>
          <p:nvPr/>
        </p:nvSpPr>
        <p:spPr>
          <a:xfrm>
            <a:off x="6810722" y="6356514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Nederlandsche</a:t>
            </a:r>
            <a:r>
              <a:rPr lang="en-US" sz="1400" dirty="0"/>
              <a:t> </a:t>
            </a:r>
            <a:r>
              <a:rPr lang="en-US" sz="1400" dirty="0" err="1"/>
              <a:t>Landstand</a:t>
            </a:r>
            <a:r>
              <a:rPr lang="ru-RU" sz="1400" dirty="0"/>
              <a:t> </a:t>
            </a:r>
            <a:r>
              <a:rPr lang="ru-RU" sz="300" dirty="0"/>
              <a:t>(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или </a:t>
            </a:r>
            <a:r>
              <a:rPr lang="ru-RU" sz="300" dirty="0" err="1"/>
              <a:t>Nederlandsche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была организацией, образованной в октябре 1941 года в результате слияния </a:t>
            </a:r>
            <a:r>
              <a:rPr lang="ru-RU" sz="300" dirty="0" err="1"/>
              <a:t>Boerenfront</a:t>
            </a:r>
            <a:r>
              <a:rPr lang="ru-RU" sz="300" dirty="0"/>
              <a:t> и </a:t>
            </a:r>
            <a:r>
              <a:rPr lang="ru-RU" sz="300" dirty="0" err="1"/>
              <a:t>Nationale</a:t>
            </a:r>
            <a:r>
              <a:rPr lang="ru-RU" sz="300" dirty="0"/>
              <a:t>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Landbouw</a:t>
            </a:r>
            <a:r>
              <a:rPr lang="ru-RU" sz="300" dirty="0"/>
              <a:t> </a:t>
            </a:r>
            <a:r>
              <a:rPr lang="ru-RU" sz="300" dirty="0" err="1"/>
              <a:t>en</a:t>
            </a:r>
            <a:r>
              <a:rPr lang="ru-RU" sz="300" dirty="0"/>
              <a:t> </a:t>
            </a:r>
            <a:r>
              <a:rPr lang="ru-RU" sz="300" dirty="0" err="1"/>
              <a:t>Maatschappij</a:t>
            </a:r>
            <a:r>
              <a:rPr lang="ru-RU" sz="300" dirty="0"/>
              <a:t> . Голландский </a:t>
            </a:r>
            <a:r>
              <a:rPr lang="ru-RU" sz="300" dirty="0" err="1"/>
              <a:t>Landstand</a:t>
            </a:r>
            <a:r>
              <a:rPr lang="ru-RU" sz="300" dirty="0"/>
              <a:t> возглавил </a:t>
            </a:r>
            <a:r>
              <a:rPr lang="ru-RU" sz="300" dirty="0" err="1"/>
              <a:t>Эверт</a:t>
            </a:r>
            <a:r>
              <a:rPr lang="ru-RU" sz="300" dirty="0"/>
              <a:t> </a:t>
            </a:r>
            <a:r>
              <a:rPr lang="ru-RU" sz="300" dirty="0" err="1"/>
              <a:t>Роскам</a:t>
            </a:r>
            <a:r>
              <a:rPr lang="ru-RU" sz="300" dirty="0"/>
              <a:t> , который уже был руководителем NSB , основанной в начале 1940 </a:t>
            </a:r>
            <a:r>
              <a:rPr lang="ru-RU" sz="300" dirty="0" err="1"/>
              <a:t>года.фермерская</a:t>
            </a:r>
            <a:r>
              <a:rPr lang="ru-RU" sz="300" dirty="0"/>
              <a:t> организация </a:t>
            </a:r>
            <a:r>
              <a:rPr lang="ru-RU" sz="300" dirty="0" err="1"/>
              <a:t>Boerenfront</a:t>
            </a:r>
            <a:r>
              <a:rPr lang="ru-RU" sz="300" dirty="0"/>
              <a:t>. Целью </a:t>
            </a:r>
            <a:r>
              <a:rPr lang="ru-RU" sz="300" dirty="0" err="1"/>
              <a:t>Nederlandse</a:t>
            </a:r>
            <a:r>
              <a:rPr lang="ru-RU" sz="300" dirty="0"/>
              <a:t> </a:t>
            </a:r>
            <a:r>
              <a:rPr lang="ru-RU" sz="300" dirty="0" err="1"/>
              <a:t>Landstand</a:t>
            </a:r>
            <a:r>
              <a:rPr lang="ru-RU" sz="300" dirty="0"/>
              <a:t> было, среди прочего, поставить все организации в области сельского хозяйства и рыболовства под контроль национал-социалистов. </a:t>
            </a:r>
            <a:r>
              <a:rPr lang="ru-RU" sz="300" dirty="0" err="1"/>
              <a:t>Landstand</a:t>
            </a:r>
            <a:r>
              <a:rPr lang="ru-RU" sz="300" dirty="0"/>
              <a:t> отвечал, среди прочего, за интересы фермеров, рыбаков и огородников. Все они были вынуждены присоединиться. [1] [2] В 1942 году компания </a:t>
            </a:r>
            <a:r>
              <a:rPr lang="ru-RU" sz="300" dirty="0" err="1"/>
              <a:t>Bond</a:t>
            </a:r>
            <a:r>
              <a:rPr lang="ru-RU" sz="300" dirty="0"/>
              <a:t> </a:t>
            </a:r>
            <a:r>
              <a:rPr lang="ru-RU" sz="300" dirty="0" err="1"/>
              <a:t>van</a:t>
            </a:r>
            <a:r>
              <a:rPr lang="ru-RU" sz="300" dirty="0"/>
              <a:t> </a:t>
            </a:r>
            <a:r>
              <a:rPr lang="ru-RU" sz="300" dirty="0" err="1"/>
              <a:t>Landpachters</a:t>
            </a:r>
            <a:r>
              <a:rPr lang="ru-RU" sz="300" dirty="0"/>
              <a:t> также была поглощена голландским </a:t>
            </a:r>
            <a:r>
              <a:rPr lang="ru-RU" sz="300" dirty="0" err="1"/>
              <a:t>ландштабом</a:t>
            </a:r>
            <a:r>
              <a:rPr lang="ru-RU" sz="300" dirty="0"/>
              <a:t>.)</a:t>
            </a:r>
            <a:endParaRPr lang="ru-RU" sz="1400" dirty="0"/>
          </a:p>
        </p:txBody>
      </p:sp>
      <p:sp>
        <p:nvSpPr>
          <p:cNvPr id="265" name="Прямоугольник 264">
            <a:extLst>
              <a:ext uri="{FF2B5EF4-FFF2-40B4-BE49-F238E27FC236}">
                <a16:creationId xmlns:a16="http://schemas.microsoft.com/office/drawing/2014/main" id="{98025496-D1A9-40F8-AA28-4136F13EF6BB}"/>
              </a:ext>
            </a:extLst>
          </p:cNvPr>
          <p:cNvSpPr/>
          <p:nvPr/>
        </p:nvSpPr>
        <p:spPr>
          <a:xfrm>
            <a:off x="6810111" y="4766351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</a:t>
            </a:r>
            <a:r>
              <a:rPr lang="en-US" sz="1400" dirty="0"/>
              <a:t>NSB</a:t>
            </a:r>
            <a:endParaRPr lang="ru-RU" sz="1400" dirty="0"/>
          </a:p>
        </p:txBody>
      </p:sp>
      <p:cxnSp>
        <p:nvCxnSpPr>
          <p:cNvPr id="266" name="Соединительная линия уступом 175">
            <a:extLst>
              <a:ext uri="{FF2B5EF4-FFF2-40B4-BE49-F238E27FC236}">
                <a16:creationId xmlns:a16="http://schemas.microsoft.com/office/drawing/2014/main" id="{CA9B43E3-038F-4FA6-B49E-69BA01B53682}"/>
              </a:ext>
            </a:extLst>
          </p:cNvPr>
          <p:cNvCxnSpPr>
            <a:cxnSpLocks/>
            <a:stCxn id="265" idx="2"/>
            <a:endCxn id="180" idx="0"/>
          </p:cNvCxnSpPr>
          <p:nvPr/>
        </p:nvCxnSpPr>
        <p:spPr>
          <a:xfrm rot="5400000">
            <a:off x="6266711" y="4755154"/>
            <a:ext cx="510163" cy="26925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175">
            <a:extLst>
              <a:ext uri="{FF2B5EF4-FFF2-40B4-BE49-F238E27FC236}">
                <a16:creationId xmlns:a16="http://schemas.microsoft.com/office/drawing/2014/main" id="{CBF444A1-D486-4532-A84E-6F668D077A6F}"/>
              </a:ext>
            </a:extLst>
          </p:cNvPr>
          <p:cNvCxnSpPr>
            <a:cxnSpLocks/>
            <a:stCxn id="265" idx="2"/>
            <a:endCxn id="263" idx="0"/>
          </p:cNvCxnSpPr>
          <p:nvPr/>
        </p:nvCxnSpPr>
        <p:spPr>
          <a:xfrm rot="16200000" flipH="1">
            <a:off x="8949210" y="4765211"/>
            <a:ext cx="536290" cy="2698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175">
            <a:extLst>
              <a:ext uri="{FF2B5EF4-FFF2-40B4-BE49-F238E27FC236}">
                <a16:creationId xmlns:a16="http://schemas.microsoft.com/office/drawing/2014/main" id="{9AC23090-1DA3-40EC-97E7-EEB31B845F64}"/>
              </a:ext>
            </a:extLst>
          </p:cNvPr>
          <p:cNvCxnSpPr>
            <a:cxnSpLocks/>
            <a:stCxn id="265" idx="2"/>
            <a:endCxn id="179" idx="0"/>
          </p:cNvCxnSpPr>
          <p:nvPr/>
        </p:nvCxnSpPr>
        <p:spPr>
          <a:xfrm rot="5400000">
            <a:off x="4910220" y="4748663"/>
            <a:ext cx="1860163" cy="405553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Соединительная линия уступом 175">
            <a:extLst>
              <a:ext uri="{FF2B5EF4-FFF2-40B4-BE49-F238E27FC236}">
                <a16:creationId xmlns:a16="http://schemas.microsoft.com/office/drawing/2014/main" id="{45DEAADA-A1ED-44CD-8965-094E9F190ECB}"/>
              </a:ext>
            </a:extLst>
          </p:cNvPr>
          <p:cNvCxnSpPr>
            <a:cxnSpLocks/>
            <a:stCxn id="265" idx="2"/>
            <a:endCxn id="183" idx="0"/>
          </p:cNvCxnSpPr>
          <p:nvPr/>
        </p:nvCxnSpPr>
        <p:spPr>
          <a:xfrm rot="16200000" flipH="1">
            <a:off x="9003719" y="4710701"/>
            <a:ext cx="1860162" cy="4131461"/>
          </a:xfrm>
          <a:prstGeom prst="bentConnector3">
            <a:avLst>
              <a:gd name="adj1" fmla="val 1442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175">
            <a:extLst>
              <a:ext uri="{FF2B5EF4-FFF2-40B4-BE49-F238E27FC236}">
                <a16:creationId xmlns:a16="http://schemas.microsoft.com/office/drawing/2014/main" id="{34EB2AFE-4CF5-4371-A176-289CA6BAD1F9}"/>
              </a:ext>
            </a:extLst>
          </p:cNvPr>
          <p:cNvCxnSpPr>
            <a:cxnSpLocks/>
            <a:stCxn id="265" idx="2"/>
            <a:endCxn id="181" idx="0"/>
          </p:cNvCxnSpPr>
          <p:nvPr/>
        </p:nvCxnSpPr>
        <p:spPr>
          <a:xfrm rot="5400000">
            <a:off x="6274130" y="6112573"/>
            <a:ext cx="1860163" cy="1327719"/>
          </a:xfrm>
          <a:prstGeom prst="bentConnector3">
            <a:avLst>
              <a:gd name="adj1" fmla="val 137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Соединительная линия уступом 175">
            <a:extLst>
              <a:ext uri="{FF2B5EF4-FFF2-40B4-BE49-F238E27FC236}">
                <a16:creationId xmlns:a16="http://schemas.microsoft.com/office/drawing/2014/main" id="{02EFC4F0-D11A-44E2-85F1-1AD061C5741D}"/>
              </a:ext>
            </a:extLst>
          </p:cNvPr>
          <p:cNvCxnSpPr>
            <a:cxnSpLocks/>
            <a:stCxn id="265" idx="2"/>
            <a:endCxn id="185" idx="0"/>
          </p:cNvCxnSpPr>
          <p:nvPr/>
        </p:nvCxnSpPr>
        <p:spPr>
          <a:xfrm rot="16200000" flipH="1">
            <a:off x="7638924" y="6075496"/>
            <a:ext cx="1860163" cy="1401871"/>
          </a:xfrm>
          <a:prstGeom prst="bentConnector3">
            <a:avLst>
              <a:gd name="adj1" fmla="val 144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Соединительная линия уступом 175">
            <a:extLst>
              <a:ext uri="{FF2B5EF4-FFF2-40B4-BE49-F238E27FC236}">
                <a16:creationId xmlns:a16="http://schemas.microsoft.com/office/drawing/2014/main" id="{274BB2BE-FAD0-4FF3-8B2C-CF6EC63A76BD}"/>
              </a:ext>
            </a:extLst>
          </p:cNvPr>
          <p:cNvCxnSpPr>
            <a:cxnSpLocks/>
            <a:stCxn id="183" idx="2"/>
            <a:endCxn id="262" idx="0"/>
          </p:cNvCxnSpPr>
          <p:nvPr/>
        </p:nvCxnSpPr>
        <p:spPr>
          <a:xfrm rot="5400000">
            <a:off x="11026488" y="8323632"/>
            <a:ext cx="510163" cy="14359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175">
            <a:extLst>
              <a:ext uri="{FF2B5EF4-FFF2-40B4-BE49-F238E27FC236}">
                <a16:creationId xmlns:a16="http://schemas.microsoft.com/office/drawing/2014/main" id="{4103CE1C-5F9E-4317-8876-A8DEBE66850F}"/>
              </a:ext>
            </a:extLst>
          </p:cNvPr>
          <p:cNvCxnSpPr>
            <a:cxnSpLocks/>
            <a:stCxn id="183" idx="2"/>
            <a:endCxn id="186" idx="0"/>
          </p:cNvCxnSpPr>
          <p:nvPr/>
        </p:nvCxnSpPr>
        <p:spPr>
          <a:xfrm rot="16200000" flipH="1">
            <a:off x="12368529" y="8417514"/>
            <a:ext cx="510163" cy="12481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:a16="http://schemas.microsoft.com/office/drawing/2014/main" id="{7F8582CE-D3ED-4773-8486-C8F7A68F8499}"/>
              </a:ext>
            </a:extLst>
          </p:cNvPr>
          <p:cNvSpPr/>
          <p:nvPr/>
        </p:nvSpPr>
        <p:spPr>
          <a:xfrm>
            <a:off x="950292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Возврат старых колоний (ваниль – ЮАС)</a:t>
            </a:r>
          </a:p>
        </p:txBody>
      </p:sp>
      <p:sp>
        <p:nvSpPr>
          <p:cNvPr id="325" name="Прямоугольник 324">
            <a:extLst>
              <a:ext uri="{FF2B5EF4-FFF2-40B4-BE49-F238E27FC236}">
                <a16:creationId xmlns:a16="http://schemas.microsoft.com/office/drawing/2014/main" id="{8DE1C062-CC50-4D90-A672-50FF67E3C9D1}"/>
              </a:ext>
            </a:extLst>
          </p:cNvPr>
          <p:cNvSpPr/>
          <p:nvPr/>
        </p:nvSpPr>
        <p:spPr>
          <a:xfrm>
            <a:off x="5482392" y="15809899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Вернуть Южную Африку</a:t>
            </a:r>
            <a:endParaRPr lang="ru-RU" sz="14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46E6428C-5C98-44D3-8CE0-7D80E962DA29}"/>
              </a:ext>
            </a:extLst>
          </p:cNvPr>
          <p:cNvSpPr/>
          <p:nvPr/>
        </p:nvSpPr>
        <p:spPr>
          <a:xfrm>
            <a:off x="22173419" y="4766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Правительство социал-демократической рабочей партии (</a:t>
            </a:r>
            <a:r>
              <a:rPr lang="en-US" sz="1400" dirty="0"/>
              <a:t>Johan Willem </a:t>
            </a:r>
            <a:r>
              <a:rPr lang="en-US" sz="1400" dirty="0" err="1"/>
              <a:t>Albarda</a:t>
            </a:r>
            <a:r>
              <a:rPr lang="ru-RU" sz="1400" dirty="0"/>
              <a:t>)</a:t>
            </a:r>
          </a:p>
        </p:txBody>
      </p:sp>
      <p:sp>
        <p:nvSpPr>
          <p:cNvPr id="341" name="Прямоугольник 340">
            <a:extLst>
              <a:ext uri="{FF2B5EF4-FFF2-40B4-BE49-F238E27FC236}">
                <a16:creationId xmlns:a16="http://schemas.microsoft.com/office/drawing/2014/main" id="{A3D2D180-E983-46B9-A462-2B71C93CF3FB}"/>
              </a:ext>
            </a:extLst>
          </p:cNvPr>
          <p:cNvSpPr/>
          <p:nvPr/>
        </p:nvSpPr>
        <p:spPr>
          <a:xfrm>
            <a:off x="15992219" y="929667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жизненно важных отраслей</a:t>
            </a:r>
          </a:p>
        </p:txBody>
      </p:sp>
      <p:sp>
        <p:nvSpPr>
          <p:cNvPr id="342" name="Прямоугольник 341">
            <a:extLst>
              <a:ext uri="{FF2B5EF4-FFF2-40B4-BE49-F238E27FC236}">
                <a16:creationId xmlns:a16="http://schemas.microsoft.com/office/drawing/2014/main" id="{6C335009-C81D-4B1C-AE51-1077B35C17BC}"/>
              </a:ext>
            </a:extLst>
          </p:cNvPr>
          <p:cNvSpPr/>
          <p:nvPr/>
        </p:nvSpPr>
        <p:spPr>
          <a:xfrm>
            <a:off x="17192191" y="633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общеэкономического совета </a:t>
            </a:r>
            <a:r>
              <a:rPr lang="ru-RU" sz="300" dirty="0"/>
              <a:t>(Для достижения второго План труда предусматривал создание Общеэкономического совета, в котором предприятия, рабочие и правительство могли бы координировать экономику посредством рационализации, индустриализации и инвестиций. [1] Таким образом, План Труда был отказом от </a:t>
            </a:r>
            <a:r>
              <a:rPr lang="ru-RU" sz="300" dirty="0" err="1"/>
              <a:t>марксистскойортодоксия</a:t>
            </a:r>
            <a:r>
              <a:rPr lang="ru-RU" sz="300" dirty="0"/>
              <a:t> пассивной оппозиции во время завершающегося кризиса капитализма, предоставляющая SDAP образец для поиска ответственности правительства. [6])</a:t>
            </a:r>
            <a:endParaRPr lang="ru-RU" sz="1400" dirty="0"/>
          </a:p>
        </p:txBody>
      </p: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CC61C4FB-ACF3-43D3-8BA3-2FDC77996A70}"/>
              </a:ext>
            </a:extLst>
          </p:cNvPr>
          <p:cNvSpPr/>
          <p:nvPr/>
        </p:nvSpPr>
        <p:spPr>
          <a:xfrm>
            <a:off x="14819950" y="770651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регулирующую роль в экономике правительству</a:t>
            </a:r>
          </a:p>
        </p:txBody>
      </p:sp>
      <p:sp>
        <p:nvSpPr>
          <p:cNvPr id="344" name="Прямоугольник 343">
            <a:extLst>
              <a:ext uri="{FF2B5EF4-FFF2-40B4-BE49-F238E27FC236}">
                <a16:creationId xmlns:a16="http://schemas.microsoft.com/office/drawing/2014/main" id="{BB5662AB-0C9C-456A-9413-581AD1756DBC}"/>
              </a:ext>
            </a:extLst>
          </p:cNvPr>
          <p:cNvSpPr/>
          <p:nvPr/>
        </p:nvSpPr>
        <p:spPr>
          <a:xfrm>
            <a:off x="1719303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</a:t>
            </a:r>
            <a:r>
              <a:rPr lang="ru-RU" sz="1400" dirty="0" err="1"/>
              <a:t>корпоративистской</a:t>
            </a:r>
            <a:r>
              <a:rPr lang="ru-RU" sz="1400" dirty="0"/>
              <a:t> модели</a:t>
            </a:r>
          </a:p>
        </p:txBody>
      </p:sp>
      <p:sp>
        <p:nvSpPr>
          <p:cNvPr id="345" name="Прямоугольник 344">
            <a:extLst>
              <a:ext uri="{FF2B5EF4-FFF2-40B4-BE49-F238E27FC236}">
                <a16:creationId xmlns:a16="http://schemas.microsoft.com/office/drawing/2014/main" id="{6BD37D6D-6777-422F-8BC1-DEB90DF7298D}"/>
              </a:ext>
            </a:extLst>
          </p:cNvPr>
          <p:cNvSpPr/>
          <p:nvPr/>
        </p:nvSpPr>
        <p:spPr>
          <a:xfrm>
            <a:off x="19611085" y="77054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Положиться на саморегулирующуюся рыночную экономику</a:t>
            </a:r>
          </a:p>
        </p:txBody>
      </p:sp>
      <p:cxnSp>
        <p:nvCxnSpPr>
          <p:cNvPr id="346" name="Прямая соединительная линия 345">
            <a:extLst>
              <a:ext uri="{FF2B5EF4-FFF2-40B4-BE49-F238E27FC236}">
                <a16:creationId xmlns:a16="http://schemas.microsoft.com/office/drawing/2014/main" id="{A83B720C-1763-46E8-B0E3-9277CC03A879}"/>
              </a:ext>
            </a:extLst>
          </p:cNvPr>
          <p:cNvCxnSpPr>
            <a:cxnSpLocks/>
            <a:stCxn id="344" idx="1"/>
            <a:endCxn id="343" idx="3"/>
          </p:cNvCxnSpPr>
          <p:nvPr/>
        </p:nvCxnSpPr>
        <p:spPr>
          <a:xfrm flipH="1">
            <a:off x="16935868" y="8245444"/>
            <a:ext cx="257167" cy="10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Прямая соединительная линия 346">
            <a:extLst>
              <a:ext uri="{FF2B5EF4-FFF2-40B4-BE49-F238E27FC236}">
                <a16:creationId xmlns:a16="http://schemas.microsoft.com/office/drawing/2014/main" id="{20469A5B-C14B-485F-BEB2-B3F6BEB0DC21}"/>
              </a:ext>
            </a:extLst>
          </p:cNvPr>
          <p:cNvCxnSpPr>
            <a:cxnSpLocks/>
            <a:stCxn id="345" idx="1"/>
            <a:endCxn id="344" idx="3"/>
          </p:cNvCxnSpPr>
          <p:nvPr/>
        </p:nvCxnSpPr>
        <p:spPr>
          <a:xfrm flipH="1">
            <a:off x="19308953" y="8245444"/>
            <a:ext cx="30213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Соединительная линия уступом 175">
            <a:extLst>
              <a:ext uri="{FF2B5EF4-FFF2-40B4-BE49-F238E27FC236}">
                <a16:creationId xmlns:a16="http://schemas.microsoft.com/office/drawing/2014/main" id="{A7498434-976E-41F5-874A-816F09A8BC49}"/>
              </a:ext>
            </a:extLst>
          </p:cNvPr>
          <p:cNvCxnSpPr>
            <a:cxnSpLocks/>
            <a:stCxn id="339" idx="2"/>
            <a:endCxn id="342" idx="0"/>
          </p:cNvCxnSpPr>
          <p:nvPr/>
        </p:nvCxnSpPr>
        <p:spPr>
          <a:xfrm rot="5400000">
            <a:off x="20495208" y="3601293"/>
            <a:ext cx="491113" cy="49812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Соединительная линия уступом 175">
            <a:extLst>
              <a:ext uri="{FF2B5EF4-FFF2-40B4-BE49-F238E27FC236}">
                <a16:creationId xmlns:a16="http://schemas.microsoft.com/office/drawing/2014/main" id="{2B4CAC49-6F69-4A2A-A8AB-E5859E23EDAF}"/>
              </a:ext>
            </a:extLst>
          </p:cNvPr>
          <p:cNvCxnSpPr>
            <a:cxnSpLocks/>
            <a:stCxn id="342" idx="2"/>
            <a:endCxn id="343" idx="0"/>
          </p:cNvCxnSpPr>
          <p:nvPr/>
        </p:nvCxnSpPr>
        <p:spPr>
          <a:xfrm rot="5400000">
            <a:off x="16919507" y="6375867"/>
            <a:ext cx="289047" cy="23722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Соединительная линия уступом 175">
            <a:extLst>
              <a:ext uri="{FF2B5EF4-FFF2-40B4-BE49-F238E27FC236}">
                <a16:creationId xmlns:a16="http://schemas.microsoft.com/office/drawing/2014/main" id="{3BA6B50B-238E-4FA7-8955-F881D6F5AFBA}"/>
              </a:ext>
            </a:extLst>
          </p:cNvPr>
          <p:cNvCxnSpPr>
            <a:cxnSpLocks/>
            <a:stCxn id="342" idx="2"/>
            <a:endCxn id="345" idx="0"/>
          </p:cNvCxnSpPr>
          <p:nvPr/>
        </p:nvCxnSpPr>
        <p:spPr>
          <a:xfrm rot="16200000" flipH="1">
            <a:off x="19315607" y="6352007"/>
            <a:ext cx="287980" cy="24188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Прямая со стрелкой 350">
            <a:extLst>
              <a:ext uri="{FF2B5EF4-FFF2-40B4-BE49-F238E27FC236}">
                <a16:creationId xmlns:a16="http://schemas.microsoft.com/office/drawing/2014/main" id="{719BB3E7-B203-4F52-B331-459712EDDDD5}"/>
              </a:ext>
            </a:extLst>
          </p:cNvPr>
          <p:cNvCxnSpPr>
            <a:cxnSpLocks/>
            <a:stCxn id="342" idx="2"/>
            <a:endCxn id="344" idx="0"/>
          </p:cNvCxnSpPr>
          <p:nvPr/>
        </p:nvCxnSpPr>
        <p:spPr>
          <a:xfrm>
            <a:off x="18250150" y="7417464"/>
            <a:ext cx="844" cy="2879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Прямоугольник 351">
            <a:extLst>
              <a:ext uri="{FF2B5EF4-FFF2-40B4-BE49-F238E27FC236}">
                <a16:creationId xmlns:a16="http://schemas.microsoft.com/office/drawing/2014/main" id="{6AE9ECC7-616B-42CF-9306-E3358E15749B}"/>
              </a:ext>
            </a:extLst>
          </p:cNvPr>
          <p:cNvSpPr/>
          <p:nvPr/>
        </p:nvSpPr>
        <p:spPr>
          <a:xfrm>
            <a:off x="17201721" y="110435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профсоюзами</a:t>
            </a:r>
          </a:p>
        </p:txBody>
      </p:sp>
      <p:cxnSp>
        <p:nvCxnSpPr>
          <p:cNvPr id="353" name="Прямая со стрелкой 352">
            <a:extLst>
              <a:ext uri="{FF2B5EF4-FFF2-40B4-BE49-F238E27FC236}">
                <a16:creationId xmlns:a16="http://schemas.microsoft.com/office/drawing/2014/main" id="{53D72312-E194-4E98-922F-65A478CFF915}"/>
              </a:ext>
            </a:extLst>
          </p:cNvPr>
          <p:cNvCxnSpPr>
            <a:cxnSpLocks/>
            <a:stCxn id="344" idx="2"/>
            <a:endCxn id="352" idx="0"/>
          </p:cNvCxnSpPr>
          <p:nvPr/>
        </p:nvCxnSpPr>
        <p:spPr>
          <a:xfrm>
            <a:off x="18250994" y="8785444"/>
            <a:ext cx="8686" cy="22580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175">
            <a:extLst>
              <a:ext uri="{FF2B5EF4-FFF2-40B4-BE49-F238E27FC236}">
                <a16:creationId xmlns:a16="http://schemas.microsoft.com/office/drawing/2014/main" id="{51EBB9E7-8B33-4E2D-81A0-15DF1DAD11AB}"/>
              </a:ext>
            </a:extLst>
          </p:cNvPr>
          <p:cNvCxnSpPr>
            <a:cxnSpLocks/>
            <a:stCxn id="345" idx="2"/>
            <a:endCxn id="341" idx="0"/>
          </p:cNvCxnSpPr>
          <p:nvPr/>
        </p:nvCxnSpPr>
        <p:spPr>
          <a:xfrm rot="5400000">
            <a:off x="18603995" y="7231627"/>
            <a:ext cx="511232" cy="36188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175">
            <a:extLst>
              <a:ext uri="{FF2B5EF4-FFF2-40B4-BE49-F238E27FC236}">
                <a16:creationId xmlns:a16="http://schemas.microsoft.com/office/drawing/2014/main" id="{F88F6DD0-6B97-48AE-A708-8424ED78E893}"/>
              </a:ext>
            </a:extLst>
          </p:cNvPr>
          <p:cNvCxnSpPr>
            <a:cxnSpLocks/>
            <a:stCxn id="344" idx="2"/>
            <a:endCxn id="341" idx="0"/>
          </p:cNvCxnSpPr>
          <p:nvPr/>
        </p:nvCxnSpPr>
        <p:spPr>
          <a:xfrm rot="5400000">
            <a:off x="17394970" y="8440652"/>
            <a:ext cx="511232" cy="12008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B4FF84B0-D63D-40B6-AA77-325C3CD0BEBE}"/>
              </a:ext>
            </a:extLst>
          </p:cNvPr>
          <p:cNvSpPr/>
          <p:nvPr/>
        </p:nvSpPr>
        <p:spPr>
          <a:xfrm>
            <a:off x="18431038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инвестиции в промышленность</a:t>
            </a:r>
          </a:p>
        </p:txBody>
      </p:sp>
      <p:cxnSp>
        <p:nvCxnSpPr>
          <p:cNvPr id="357" name="Соединительная линия уступом 175">
            <a:extLst>
              <a:ext uri="{FF2B5EF4-FFF2-40B4-BE49-F238E27FC236}">
                <a16:creationId xmlns:a16="http://schemas.microsoft.com/office/drawing/2014/main" id="{3300FDB3-F91B-42AA-8B2B-8A7F953FF076}"/>
              </a:ext>
            </a:extLst>
          </p:cNvPr>
          <p:cNvCxnSpPr>
            <a:cxnSpLocks/>
            <a:stCxn id="343" idx="2"/>
            <a:endCxn id="341" idx="0"/>
          </p:cNvCxnSpPr>
          <p:nvPr/>
        </p:nvCxnSpPr>
        <p:spPr>
          <a:xfrm rot="16200000" flipH="1">
            <a:off x="16208961" y="8455458"/>
            <a:ext cx="510165" cy="11722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F162702A-6269-4B10-8245-1D6915D72E7C}"/>
              </a:ext>
            </a:extLst>
          </p:cNvPr>
          <p:cNvSpPr/>
          <p:nvPr/>
        </p:nvSpPr>
        <p:spPr>
          <a:xfrm>
            <a:off x="19611085" y="110435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иностранными кампаниями</a:t>
            </a:r>
          </a:p>
        </p:txBody>
      </p:sp>
      <p:cxnSp>
        <p:nvCxnSpPr>
          <p:cNvPr id="359" name="Прямая со стрелкой 358">
            <a:extLst>
              <a:ext uri="{FF2B5EF4-FFF2-40B4-BE49-F238E27FC236}">
                <a16:creationId xmlns:a16="http://schemas.microsoft.com/office/drawing/2014/main" id="{4DCB1BDD-E740-46A0-8389-EF72A23EB034}"/>
              </a:ext>
            </a:extLst>
          </p:cNvPr>
          <p:cNvCxnSpPr>
            <a:cxnSpLocks/>
            <a:stCxn id="345" idx="2"/>
            <a:endCxn id="358" idx="0"/>
          </p:cNvCxnSpPr>
          <p:nvPr/>
        </p:nvCxnSpPr>
        <p:spPr>
          <a:xfrm>
            <a:off x="20669044" y="8785444"/>
            <a:ext cx="0" cy="22580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59A43833-822D-451D-8906-509666BF51B2}"/>
              </a:ext>
            </a:extLst>
          </p:cNvPr>
          <p:cNvSpPr/>
          <p:nvPr/>
        </p:nvSpPr>
        <p:spPr>
          <a:xfrm>
            <a:off x="14819950" y="1102337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Плотное сотрудничество с местными организациями</a:t>
            </a:r>
          </a:p>
        </p:txBody>
      </p:sp>
      <p:cxnSp>
        <p:nvCxnSpPr>
          <p:cNvPr id="361" name="Прямая со стрелкой 360">
            <a:extLst>
              <a:ext uri="{FF2B5EF4-FFF2-40B4-BE49-F238E27FC236}">
                <a16:creationId xmlns:a16="http://schemas.microsoft.com/office/drawing/2014/main" id="{42513780-1DAE-4124-A0D6-AD4A695C26DC}"/>
              </a:ext>
            </a:extLst>
          </p:cNvPr>
          <p:cNvCxnSpPr>
            <a:cxnSpLocks/>
            <a:stCxn id="343" idx="2"/>
            <a:endCxn id="360" idx="0"/>
          </p:cNvCxnSpPr>
          <p:nvPr/>
        </p:nvCxnSpPr>
        <p:spPr>
          <a:xfrm>
            <a:off x="15877909" y="8786511"/>
            <a:ext cx="0" cy="22368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:a16="http://schemas.microsoft.com/office/drawing/2014/main" id="{B5E31C5C-0C3D-4203-AD32-1D90AA7D61DE}"/>
              </a:ext>
            </a:extLst>
          </p:cNvPr>
          <p:cNvSpPr/>
          <p:nvPr/>
        </p:nvSpPr>
        <p:spPr>
          <a:xfrm>
            <a:off x="15932478" y="125416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Обеспечить устойчивый экономический рост</a:t>
            </a:r>
          </a:p>
        </p:txBody>
      </p:sp>
      <p:sp>
        <p:nvSpPr>
          <p:cNvPr id="363" name="Прямоугольник 362">
            <a:extLst>
              <a:ext uri="{FF2B5EF4-FFF2-40B4-BE49-F238E27FC236}">
                <a16:creationId xmlns:a16="http://schemas.microsoft.com/office/drawing/2014/main" id="{12E95748-6AE7-4846-AA4D-4753B85A7463}"/>
              </a:ext>
            </a:extLst>
          </p:cNvPr>
          <p:cNvSpPr/>
          <p:nvPr/>
        </p:nvSpPr>
        <p:spPr>
          <a:xfrm>
            <a:off x="18399882" y="1253608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Справедливое распределение доходов</a:t>
            </a:r>
          </a:p>
        </p:txBody>
      </p:sp>
      <p:cxnSp>
        <p:nvCxnSpPr>
          <p:cNvPr id="364" name="Соединительная линия уступом 175">
            <a:extLst>
              <a:ext uri="{FF2B5EF4-FFF2-40B4-BE49-F238E27FC236}">
                <a16:creationId xmlns:a16="http://schemas.microsoft.com/office/drawing/2014/main" id="{EAC31773-DC80-4579-861B-BFDD10C613DB}"/>
              </a:ext>
            </a:extLst>
          </p:cNvPr>
          <p:cNvCxnSpPr>
            <a:cxnSpLocks/>
            <a:stCxn id="358" idx="2"/>
            <a:endCxn id="362" idx="0"/>
          </p:cNvCxnSpPr>
          <p:nvPr/>
        </p:nvCxnSpPr>
        <p:spPr>
          <a:xfrm rot="5400000">
            <a:off x="18620695" y="10493258"/>
            <a:ext cx="418093" cy="36786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Соединительная линия уступом 175">
            <a:extLst>
              <a:ext uri="{FF2B5EF4-FFF2-40B4-BE49-F238E27FC236}">
                <a16:creationId xmlns:a16="http://schemas.microsoft.com/office/drawing/2014/main" id="{7AF81C4B-0E99-450E-BA7A-6875688F91CF}"/>
              </a:ext>
            </a:extLst>
          </p:cNvPr>
          <p:cNvCxnSpPr>
            <a:cxnSpLocks/>
            <a:stCxn id="352" idx="2"/>
            <a:endCxn id="362" idx="0"/>
          </p:cNvCxnSpPr>
          <p:nvPr/>
        </p:nvCxnSpPr>
        <p:spPr>
          <a:xfrm rot="5400000">
            <a:off x="17416013" y="11697940"/>
            <a:ext cx="418093" cy="12692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175">
            <a:extLst>
              <a:ext uri="{FF2B5EF4-FFF2-40B4-BE49-F238E27FC236}">
                <a16:creationId xmlns:a16="http://schemas.microsoft.com/office/drawing/2014/main" id="{F9898E16-3C2B-4AED-B492-33B86A2D13BF}"/>
              </a:ext>
            </a:extLst>
          </p:cNvPr>
          <p:cNvCxnSpPr>
            <a:cxnSpLocks/>
            <a:stCxn id="360" idx="2"/>
            <a:endCxn id="362" idx="0"/>
          </p:cNvCxnSpPr>
          <p:nvPr/>
        </p:nvCxnSpPr>
        <p:spPr>
          <a:xfrm rot="16200000" flipH="1">
            <a:off x="16215054" y="11766225"/>
            <a:ext cx="438238" cy="11125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Соединительная линия уступом 175">
            <a:extLst>
              <a:ext uri="{FF2B5EF4-FFF2-40B4-BE49-F238E27FC236}">
                <a16:creationId xmlns:a16="http://schemas.microsoft.com/office/drawing/2014/main" id="{A8C207DB-FE8B-46B8-A0D9-C0E9CE747387}"/>
              </a:ext>
            </a:extLst>
          </p:cNvPr>
          <p:cNvCxnSpPr>
            <a:cxnSpLocks/>
            <a:stCxn id="360" idx="2"/>
            <a:endCxn id="363" idx="0"/>
          </p:cNvCxnSpPr>
          <p:nvPr/>
        </p:nvCxnSpPr>
        <p:spPr>
          <a:xfrm rot="16200000" flipH="1">
            <a:off x="17451517" y="10529762"/>
            <a:ext cx="432716" cy="3579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175">
            <a:extLst>
              <a:ext uri="{FF2B5EF4-FFF2-40B4-BE49-F238E27FC236}">
                <a16:creationId xmlns:a16="http://schemas.microsoft.com/office/drawing/2014/main" id="{150875FD-CA1C-42E8-95EE-1358B5590E03}"/>
              </a:ext>
            </a:extLst>
          </p:cNvPr>
          <p:cNvCxnSpPr>
            <a:cxnSpLocks/>
            <a:stCxn id="352" idx="2"/>
            <a:endCxn id="363" idx="0"/>
          </p:cNvCxnSpPr>
          <p:nvPr/>
        </p:nvCxnSpPr>
        <p:spPr>
          <a:xfrm rot="16200000" flipH="1">
            <a:off x="18652475" y="11730719"/>
            <a:ext cx="412571" cy="11981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Соединительная линия уступом 175">
            <a:extLst>
              <a:ext uri="{FF2B5EF4-FFF2-40B4-BE49-F238E27FC236}">
                <a16:creationId xmlns:a16="http://schemas.microsoft.com/office/drawing/2014/main" id="{4377F296-43F3-46D8-873B-D1D7898213A6}"/>
              </a:ext>
            </a:extLst>
          </p:cNvPr>
          <p:cNvCxnSpPr>
            <a:cxnSpLocks/>
            <a:stCxn id="358" idx="2"/>
            <a:endCxn id="363" idx="0"/>
          </p:cNvCxnSpPr>
          <p:nvPr/>
        </p:nvCxnSpPr>
        <p:spPr>
          <a:xfrm rot="5400000">
            <a:off x="19857158" y="11724199"/>
            <a:ext cx="412571" cy="1211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Соединительная линия уступом 175">
            <a:extLst>
              <a:ext uri="{FF2B5EF4-FFF2-40B4-BE49-F238E27FC236}">
                <a16:creationId xmlns:a16="http://schemas.microsoft.com/office/drawing/2014/main" id="{18566087-87FF-4CA8-AD73-14941AE97172}"/>
              </a:ext>
            </a:extLst>
          </p:cNvPr>
          <p:cNvCxnSpPr>
            <a:cxnSpLocks/>
            <a:stCxn id="345" idx="2"/>
            <a:endCxn id="356" idx="0"/>
          </p:cNvCxnSpPr>
          <p:nvPr/>
        </p:nvCxnSpPr>
        <p:spPr>
          <a:xfrm rot="5400000">
            <a:off x="19832129" y="8442313"/>
            <a:ext cx="493785" cy="118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175">
            <a:extLst>
              <a:ext uri="{FF2B5EF4-FFF2-40B4-BE49-F238E27FC236}">
                <a16:creationId xmlns:a16="http://schemas.microsoft.com/office/drawing/2014/main" id="{86086506-8DA7-4D4F-B3AB-FBE3B78314A7}"/>
              </a:ext>
            </a:extLst>
          </p:cNvPr>
          <p:cNvCxnSpPr>
            <a:cxnSpLocks/>
            <a:stCxn id="344" idx="2"/>
            <a:endCxn id="356" idx="0"/>
          </p:cNvCxnSpPr>
          <p:nvPr/>
        </p:nvCxnSpPr>
        <p:spPr>
          <a:xfrm rot="16200000" flipH="1">
            <a:off x="18623103" y="8413334"/>
            <a:ext cx="493785" cy="12380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Соединительная линия уступом 175">
            <a:extLst>
              <a:ext uri="{FF2B5EF4-FFF2-40B4-BE49-F238E27FC236}">
                <a16:creationId xmlns:a16="http://schemas.microsoft.com/office/drawing/2014/main" id="{059A7302-2094-44DC-8C3D-323E0EA292C8}"/>
              </a:ext>
            </a:extLst>
          </p:cNvPr>
          <p:cNvCxnSpPr>
            <a:cxnSpLocks/>
            <a:stCxn id="343" idx="2"/>
            <a:endCxn id="356" idx="0"/>
          </p:cNvCxnSpPr>
          <p:nvPr/>
        </p:nvCxnSpPr>
        <p:spPr>
          <a:xfrm rot="16200000" flipH="1">
            <a:off x="17437094" y="7227326"/>
            <a:ext cx="492718" cy="3611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872D2ECC-FFAF-4817-93A9-472F165B9D94}"/>
              </a:ext>
            </a:extLst>
          </p:cNvPr>
          <p:cNvSpPr/>
          <p:nvPr/>
        </p:nvSpPr>
        <p:spPr>
          <a:xfrm>
            <a:off x="22173420" y="63351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Прорыв </a:t>
            </a:r>
            <a:r>
              <a:rPr lang="ru-RU" sz="500" dirty="0"/>
              <a:t>(</a:t>
            </a:r>
            <a:r>
              <a:rPr lang="ru-RU" sz="500" dirty="0" err="1"/>
              <a:t>Doorbraak</a:t>
            </a:r>
            <a:r>
              <a:rPr lang="ru-RU" sz="500" dirty="0"/>
              <a:t> («Прорыв») был краткосрочным политическим движением в Нидерландах после Второй мировой войны , с заявленной целью обновления политики Нидерландов путем объединения прогрессивных либералов , христианских демократов и социал-демократов в единую прогрессивную политическую партию. При этом движение стремилось «прорваться» через </a:t>
            </a:r>
            <a:r>
              <a:rPr lang="ru-RU" sz="500" dirty="0" err="1"/>
              <a:t>столбничество</a:t>
            </a:r>
            <a:r>
              <a:rPr lang="ru-RU" sz="500" dirty="0"/>
              <a:t> в голландской политике. Это привело к созданию современной Лейбористской партии)</a:t>
            </a:r>
            <a:endParaRPr lang="ru-RU" sz="1400" dirty="0"/>
          </a:p>
        </p:txBody>
      </p:sp>
      <p:sp>
        <p:nvSpPr>
          <p:cNvPr id="374" name="Прямоугольник 373">
            <a:extLst>
              <a:ext uri="{FF2B5EF4-FFF2-40B4-BE49-F238E27FC236}">
                <a16:creationId xmlns:a16="http://schemas.microsoft.com/office/drawing/2014/main" id="{4F316976-911A-4E72-B1C8-52264BC14EA0}"/>
              </a:ext>
            </a:extLst>
          </p:cNvPr>
          <p:cNvSpPr/>
          <p:nvPr/>
        </p:nvSpPr>
        <p:spPr>
          <a:xfrm>
            <a:off x="22173420" y="77054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Всеобщее избирательное право</a:t>
            </a:r>
          </a:p>
        </p:txBody>
      </p:sp>
      <p:sp>
        <p:nvSpPr>
          <p:cNvPr id="375" name="Прямоугольник 374">
            <a:extLst>
              <a:ext uri="{FF2B5EF4-FFF2-40B4-BE49-F238E27FC236}">
                <a16:creationId xmlns:a16="http://schemas.microsoft.com/office/drawing/2014/main" id="{F5CA22A7-DEAA-4804-A33E-8D702C9946DE}"/>
              </a:ext>
            </a:extLst>
          </p:cNvPr>
          <p:cNvSpPr/>
          <p:nvPr/>
        </p:nvSpPr>
        <p:spPr>
          <a:xfrm>
            <a:off x="19611085" y="63351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Народная армия </a:t>
            </a:r>
            <a:r>
              <a:rPr lang="ru-RU" sz="800" dirty="0"/>
              <a:t>(партия хотела разоружить голландскую армию . Партия выступала против милитаризма и национализма . После подъема немецкой нацистской партии SDAP начала агитировать за создание народной армии.)</a:t>
            </a:r>
            <a:endParaRPr lang="ru-RU" sz="1400" dirty="0"/>
          </a:p>
        </p:txBody>
      </p:sp>
      <p:sp>
        <p:nvSpPr>
          <p:cNvPr id="376" name="Прямоугольник 375">
            <a:extLst>
              <a:ext uri="{FF2B5EF4-FFF2-40B4-BE49-F238E27FC236}">
                <a16:creationId xmlns:a16="http://schemas.microsoft.com/office/drawing/2014/main" id="{C2252BF5-F638-41FD-B8CD-816ABB20DAC1}"/>
              </a:ext>
            </a:extLst>
          </p:cNvPr>
          <p:cNvSpPr/>
          <p:nvPr/>
        </p:nvSpPr>
        <p:spPr>
          <a:xfrm>
            <a:off x="27108229" y="63331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Испанскую республику</a:t>
            </a:r>
          </a:p>
        </p:txBody>
      </p:sp>
      <p:sp>
        <p:nvSpPr>
          <p:cNvPr id="377" name="Прямоугольник 376">
            <a:extLst>
              <a:ext uri="{FF2B5EF4-FFF2-40B4-BE49-F238E27FC236}">
                <a16:creationId xmlns:a16="http://schemas.microsoft.com/office/drawing/2014/main" id="{06187C42-0774-42C9-9DEC-41B8C9E1EC2A}"/>
              </a:ext>
            </a:extLst>
          </p:cNvPr>
          <p:cNvSpPr/>
          <p:nvPr/>
        </p:nvSpPr>
        <p:spPr>
          <a:xfrm>
            <a:off x="23365161" y="929050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Лейбористский и Социалистический Интернационал </a:t>
            </a:r>
            <a:r>
              <a:rPr lang="ru-RU" sz="200" dirty="0"/>
              <a:t>(Лейбористский и Социалистический Интернационал ( LSI ; нем . </a:t>
            </a:r>
            <a:r>
              <a:rPr lang="ru-RU" sz="200" dirty="0" err="1"/>
              <a:t>Sozialistische</a:t>
            </a:r>
            <a:r>
              <a:rPr lang="ru-RU" sz="200" dirty="0"/>
              <a:t> </a:t>
            </a:r>
            <a:r>
              <a:rPr lang="ru-RU" sz="200" dirty="0" err="1"/>
              <a:t>Arbeiter-Internationale</a:t>
            </a:r>
            <a:r>
              <a:rPr lang="ru-RU" sz="200" dirty="0"/>
              <a:t> , SAI ) был международной организацией социалистических и рабочих партий, действовавшей между 1923 и 1940 годами. Группа была создана путем слияния конкурирующего Венского Интернационала и бывшего Второго Интернационала . , основанный в Лондоне, и был предшественником современного Социалистического Интернационала .Лейбористский и Социалистический Интернационал.</a:t>
            </a:r>
            <a:br>
              <a:rPr lang="ru-RU" sz="200" dirty="0"/>
            </a:br>
            <a:r>
              <a:rPr lang="ru-RU" sz="200" dirty="0"/>
              <a:t>У LSI была история соперничества с Коммунистическим Интернационалом (Коминтерном), с которым она конкурировала за лидерство в международном социалистическом и рабочем движении. Однако, в отличие от Коминтерна, LSI не осуществлял прямого контроля над действиями своих секций, будучи созданным как федерация автономных национальных партий)</a:t>
            </a:r>
            <a:endParaRPr lang="ru-RU" sz="1400" dirty="0"/>
          </a:p>
        </p:txBody>
      </p:sp>
      <p:sp>
        <p:nvSpPr>
          <p:cNvPr id="378" name="Прямоугольник 377">
            <a:extLst>
              <a:ext uri="{FF2B5EF4-FFF2-40B4-BE49-F238E27FC236}">
                <a16:creationId xmlns:a16="http://schemas.microsoft.com/office/drawing/2014/main" id="{44037600-ABF9-4629-8C9C-CF2825AFC6B8}"/>
              </a:ext>
            </a:extLst>
          </p:cNvPr>
          <p:cNvSpPr/>
          <p:nvPr/>
        </p:nvSpPr>
        <p:spPr>
          <a:xfrm>
            <a:off x="25869289" y="928276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нейтралитет</a:t>
            </a:r>
          </a:p>
        </p:txBody>
      </p:sp>
      <p:sp>
        <p:nvSpPr>
          <p:cNvPr id="379" name="Прямоугольник 378">
            <a:extLst>
              <a:ext uri="{FF2B5EF4-FFF2-40B4-BE49-F238E27FC236}">
                <a16:creationId xmlns:a16="http://schemas.microsoft.com/office/drawing/2014/main" id="{B7B4C24B-6988-49A0-98EC-F1B883C2119A}"/>
              </a:ext>
            </a:extLst>
          </p:cNvPr>
          <p:cNvSpPr/>
          <p:nvPr/>
        </p:nvSpPr>
        <p:spPr>
          <a:xfrm>
            <a:off x="23365843" y="140844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Упреждающий удар по нацизму</a:t>
            </a:r>
          </a:p>
        </p:txBody>
      </p:sp>
      <p:sp>
        <p:nvSpPr>
          <p:cNvPr id="380" name="Прямоугольник 379">
            <a:extLst>
              <a:ext uri="{FF2B5EF4-FFF2-40B4-BE49-F238E27FC236}">
                <a16:creationId xmlns:a16="http://schemas.microsoft.com/office/drawing/2014/main" id="{9F38D631-4242-46F9-A681-9B20DC2522DF}"/>
              </a:ext>
            </a:extLst>
          </p:cNvPr>
          <p:cNvSpPr/>
          <p:nvPr/>
        </p:nvSpPr>
        <p:spPr>
          <a:xfrm>
            <a:off x="27112929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Запретить алкоголь (партия считала алкоголизм одним из злейших врагов рабочего класса.)</a:t>
            </a:r>
          </a:p>
        </p:txBody>
      </p: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B5BB10C3-AF0E-4480-8BBA-9C0558B0F92C}"/>
              </a:ext>
            </a:extLst>
          </p:cNvPr>
          <p:cNvCxnSpPr>
            <a:cxnSpLocks/>
            <a:stCxn id="378" idx="1"/>
            <a:endCxn id="377" idx="3"/>
          </p:cNvCxnSpPr>
          <p:nvPr/>
        </p:nvCxnSpPr>
        <p:spPr>
          <a:xfrm flipH="1">
            <a:off x="25481079" y="9822765"/>
            <a:ext cx="388210" cy="773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Соединительная линия уступом 175">
            <a:extLst>
              <a:ext uri="{FF2B5EF4-FFF2-40B4-BE49-F238E27FC236}">
                <a16:creationId xmlns:a16="http://schemas.microsoft.com/office/drawing/2014/main" id="{CBFB4147-2609-4CCC-80A9-DC61C272674C}"/>
              </a:ext>
            </a:extLst>
          </p:cNvPr>
          <p:cNvCxnSpPr>
            <a:cxnSpLocks/>
            <a:stCxn id="374" idx="2"/>
            <a:endCxn id="377" idx="0"/>
          </p:cNvCxnSpPr>
          <p:nvPr/>
        </p:nvCxnSpPr>
        <p:spPr>
          <a:xfrm rot="16200000" flipH="1">
            <a:off x="23574721" y="8442100"/>
            <a:ext cx="505057" cy="11917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>
            <a:extLst>
              <a:ext uri="{FF2B5EF4-FFF2-40B4-BE49-F238E27FC236}">
                <a16:creationId xmlns:a16="http://schemas.microsoft.com/office/drawing/2014/main" id="{00786711-45BB-4EBA-AB41-C64F54855AB9}"/>
              </a:ext>
            </a:extLst>
          </p:cNvPr>
          <p:cNvCxnSpPr>
            <a:cxnSpLocks/>
            <a:stCxn id="339" idx="2"/>
            <a:endCxn id="373" idx="0"/>
          </p:cNvCxnSpPr>
          <p:nvPr/>
        </p:nvCxnSpPr>
        <p:spPr>
          <a:xfrm>
            <a:off x="23231378" y="5846351"/>
            <a:ext cx="1" cy="488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Соединительная линия уступом 175">
            <a:extLst>
              <a:ext uri="{FF2B5EF4-FFF2-40B4-BE49-F238E27FC236}">
                <a16:creationId xmlns:a16="http://schemas.microsoft.com/office/drawing/2014/main" id="{6D53D893-3CD3-4914-961B-5ABB19DC60CE}"/>
              </a:ext>
            </a:extLst>
          </p:cNvPr>
          <p:cNvCxnSpPr>
            <a:cxnSpLocks/>
            <a:stCxn id="339" idx="2"/>
            <a:endCxn id="375" idx="0"/>
          </p:cNvCxnSpPr>
          <p:nvPr/>
        </p:nvCxnSpPr>
        <p:spPr>
          <a:xfrm rot="5400000">
            <a:off x="21705805" y="4809590"/>
            <a:ext cx="488813" cy="25623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Соединительная линия уступом 175">
            <a:extLst>
              <a:ext uri="{FF2B5EF4-FFF2-40B4-BE49-F238E27FC236}">
                <a16:creationId xmlns:a16="http://schemas.microsoft.com/office/drawing/2014/main" id="{0F8A1128-0C4C-4446-86B7-3395AEB83D91}"/>
              </a:ext>
            </a:extLst>
          </p:cNvPr>
          <p:cNvCxnSpPr>
            <a:cxnSpLocks/>
            <a:stCxn id="339" idx="2"/>
            <a:endCxn id="390" idx="0"/>
          </p:cNvCxnSpPr>
          <p:nvPr/>
        </p:nvCxnSpPr>
        <p:spPr>
          <a:xfrm rot="16200000" flipH="1">
            <a:off x="24226265" y="4851463"/>
            <a:ext cx="477631" cy="24674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Соединительная линия уступом 175">
            <a:extLst>
              <a:ext uri="{FF2B5EF4-FFF2-40B4-BE49-F238E27FC236}">
                <a16:creationId xmlns:a16="http://schemas.microsoft.com/office/drawing/2014/main" id="{9DF68B7E-8806-4E82-86C4-4C180B1ADAF7}"/>
              </a:ext>
            </a:extLst>
          </p:cNvPr>
          <p:cNvCxnSpPr>
            <a:cxnSpLocks/>
            <a:stCxn id="339" idx="2"/>
            <a:endCxn id="376" idx="0"/>
          </p:cNvCxnSpPr>
          <p:nvPr/>
        </p:nvCxnSpPr>
        <p:spPr>
          <a:xfrm rot="16200000" flipH="1">
            <a:off x="25455401" y="3622328"/>
            <a:ext cx="486764" cy="49348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Прямая со стрелкой 386">
            <a:extLst>
              <a:ext uri="{FF2B5EF4-FFF2-40B4-BE49-F238E27FC236}">
                <a16:creationId xmlns:a16="http://schemas.microsoft.com/office/drawing/2014/main" id="{92C2693E-C249-4BE0-B4C9-8EF032E230A4}"/>
              </a:ext>
            </a:extLst>
          </p:cNvPr>
          <p:cNvCxnSpPr>
            <a:cxnSpLocks/>
            <a:stCxn id="373" idx="2"/>
            <a:endCxn id="374" idx="0"/>
          </p:cNvCxnSpPr>
          <p:nvPr/>
        </p:nvCxnSpPr>
        <p:spPr>
          <a:xfrm>
            <a:off x="23231379" y="7415163"/>
            <a:ext cx="0" cy="2902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:a16="http://schemas.microsoft.com/office/drawing/2014/main" id="{41FC8216-7EDF-4ED2-9DB6-3DB463E3B878}"/>
              </a:ext>
            </a:extLst>
          </p:cNvPr>
          <p:cNvSpPr/>
          <p:nvPr/>
        </p:nvSpPr>
        <p:spPr>
          <a:xfrm>
            <a:off x="2620519" y="45209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0" dirty="0"/>
              <a:t>25</a:t>
            </a:r>
          </a:p>
        </p:txBody>
      </p:sp>
      <p:sp>
        <p:nvSpPr>
          <p:cNvPr id="389" name="Прямоугольник 388">
            <a:extLst>
              <a:ext uri="{FF2B5EF4-FFF2-40B4-BE49-F238E27FC236}">
                <a16:creationId xmlns:a16="http://schemas.microsoft.com/office/drawing/2014/main" id="{913EFA90-E6B8-4D84-B731-96097422233E}"/>
              </a:ext>
            </a:extLst>
          </p:cNvPr>
          <p:cNvSpPr/>
          <p:nvPr/>
        </p:nvSpPr>
        <p:spPr>
          <a:xfrm>
            <a:off x="274371" y="3074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14 мая 1940 года </a:t>
            </a:r>
            <a:r>
              <a:rPr lang="ru-RU" sz="1400" dirty="0" err="1"/>
              <a:t>Альбарда</a:t>
            </a:r>
            <a:r>
              <a:rPr lang="ru-RU" sz="1400" dirty="0"/>
              <a:t> объявил, что уходит с поста лидера в пользу лидера парламента в Палате представителей </a:t>
            </a:r>
            <a:r>
              <a:rPr lang="ru-RU" sz="1400" dirty="0" err="1"/>
              <a:t>Виллема</a:t>
            </a:r>
            <a:r>
              <a:rPr lang="ru-RU" sz="1400" dirty="0"/>
              <a:t> Дриса (</a:t>
            </a:r>
            <a:r>
              <a:rPr lang="ru-RU" sz="1400" dirty="0" err="1"/>
              <a:t>трейт</a:t>
            </a:r>
            <a:r>
              <a:rPr lang="ru-RU" sz="1400" dirty="0"/>
              <a:t> «умелый управленец»)</a:t>
            </a:r>
          </a:p>
        </p:txBody>
      </p:sp>
      <p:sp>
        <p:nvSpPr>
          <p:cNvPr id="390" name="Прямоугольник 389">
            <a:extLst>
              <a:ext uri="{FF2B5EF4-FFF2-40B4-BE49-F238E27FC236}">
                <a16:creationId xmlns:a16="http://schemas.microsoft.com/office/drawing/2014/main" id="{0855D9D8-6306-489A-8C16-2F605DD44DF6}"/>
              </a:ext>
            </a:extLst>
          </p:cNvPr>
          <p:cNvSpPr/>
          <p:nvPr/>
        </p:nvSpPr>
        <p:spPr>
          <a:xfrm>
            <a:off x="24640824" y="63239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в здравоохранение</a:t>
            </a:r>
          </a:p>
        </p:txBody>
      </p:sp>
      <p:cxnSp>
        <p:nvCxnSpPr>
          <p:cNvPr id="391" name="Соединительная линия уступом 175">
            <a:extLst>
              <a:ext uri="{FF2B5EF4-FFF2-40B4-BE49-F238E27FC236}">
                <a16:creationId xmlns:a16="http://schemas.microsoft.com/office/drawing/2014/main" id="{9D3B5800-4383-4295-A751-FA08EC3CD773}"/>
              </a:ext>
            </a:extLst>
          </p:cNvPr>
          <p:cNvCxnSpPr>
            <a:cxnSpLocks/>
            <a:stCxn id="390" idx="2"/>
            <a:endCxn id="380" idx="0"/>
          </p:cNvCxnSpPr>
          <p:nvPr/>
        </p:nvCxnSpPr>
        <p:spPr>
          <a:xfrm rot="16200000" flipH="1">
            <a:off x="26786251" y="6316513"/>
            <a:ext cx="297169" cy="2472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2" name="Прямоугольник 391">
            <a:extLst>
              <a:ext uri="{FF2B5EF4-FFF2-40B4-BE49-F238E27FC236}">
                <a16:creationId xmlns:a16="http://schemas.microsoft.com/office/drawing/2014/main" id="{8DF25977-E1EA-4622-80F6-ED6582D0C202}"/>
              </a:ext>
            </a:extLst>
          </p:cNvPr>
          <p:cNvSpPr/>
          <p:nvPr/>
        </p:nvSpPr>
        <p:spPr>
          <a:xfrm>
            <a:off x="24645525" y="7701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общественную безопасность</a:t>
            </a:r>
          </a:p>
        </p:txBody>
      </p:sp>
      <p:cxnSp>
        <p:nvCxnSpPr>
          <p:cNvPr id="393" name="Соединительная линия уступом 175">
            <a:extLst>
              <a:ext uri="{FF2B5EF4-FFF2-40B4-BE49-F238E27FC236}">
                <a16:creationId xmlns:a16="http://schemas.microsoft.com/office/drawing/2014/main" id="{5DD8E07B-901A-46F5-B72D-699FEEDC7900}"/>
              </a:ext>
            </a:extLst>
          </p:cNvPr>
          <p:cNvCxnSpPr>
            <a:cxnSpLocks/>
            <a:stCxn id="390" idx="2"/>
            <a:endCxn id="392" idx="0"/>
          </p:cNvCxnSpPr>
          <p:nvPr/>
        </p:nvCxnSpPr>
        <p:spPr>
          <a:xfrm rot="16200000" flipH="1">
            <a:off x="25552549" y="7550215"/>
            <a:ext cx="297169" cy="47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9791FD8E-F496-4E3C-97E2-C327375F656E}"/>
              </a:ext>
            </a:extLst>
          </p:cNvPr>
          <p:cNvSpPr/>
          <p:nvPr/>
        </p:nvSpPr>
        <p:spPr>
          <a:xfrm>
            <a:off x="20899079" y="92792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Молодые социалисты </a:t>
            </a:r>
            <a:r>
              <a:rPr lang="ru-RU" sz="600" dirty="0"/>
              <a:t>(Молодые социалисты в </a:t>
            </a:r>
            <a:r>
              <a:rPr lang="ru-RU" sz="600" dirty="0" err="1"/>
              <a:t>PvdA</a:t>
            </a:r>
            <a:r>
              <a:rPr lang="ru-RU" sz="600" dirty="0"/>
              <a:t> ( голландский : </a:t>
            </a:r>
            <a:r>
              <a:rPr lang="ru-RU" sz="600" dirty="0" err="1"/>
              <a:t>Jonge</a:t>
            </a:r>
            <a:r>
              <a:rPr lang="ru-RU" sz="600" dirty="0"/>
              <a:t> </a:t>
            </a:r>
            <a:r>
              <a:rPr lang="ru-RU" sz="600" dirty="0" err="1"/>
              <a:t>Socialisten</a:t>
            </a:r>
            <a:r>
              <a:rPr lang="ru-RU" sz="600" dirty="0"/>
              <a:t> </a:t>
            </a:r>
            <a:r>
              <a:rPr lang="ru-RU" sz="600" dirty="0" err="1"/>
              <a:t>in</a:t>
            </a:r>
            <a:r>
              <a:rPr lang="ru-RU" sz="600" dirty="0"/>
              <a:t> </a:t>
            </a:r>
            <a:r>
              <a:rPr lang="ru-RU" sz="600" dirty="0" err="1"/>
              <a:t>de</a:t>
            </a:r>
            <a:r>
              <a:rPr lang="ru-RU" sz="600" dirty="0"/>
              <a:t> </a:t>
            </a:r>
            <a:r>
              <a:rPr lang="ru-RU" sz="600" dirty="0" err="1"/>
              <a:t>PvdA</a:t>
            </a:r>
            <a:r>
              <a:rPr lang="ru-RU" sz="600" dirty="0"/>
              <a:t> , JS ) — голландская социал-демократическая молодежная организация. JS — политически независимая организация, но она связана с Лейбористской партией (</a:t>
            </a:r>
            <a:r>
              <a:rPr lang="ru-RU" sz="600" dirty="0" err="1"/>
              <a:t>PvdA</a:t>
            </a:r>
            <a:r>
              <a:rPr lang="ru-RU" sz="600" dirty="0"/>
              <a:t>) . Участникам должно быть от 12 до 28 лет. Члены не обязаны быть членами Лейбористской партии.)</a:t>
            </a:r>
            <a:endParaRPr lang="ru-RU" sz="1400" dirty="0"/>
          </a:p>
        </p:txBody>
      </p:sp>
      <p:cxnSp>
        <p:nvCxnSpPr>
          <p:cNvPr id="395" name="Соединительная линия уступом 175">
            <a:extLst>
              <a:ext uri="{FF2B5EF4-FFF2-40B4-BE49-F238E27FC236}">
                <a16:creationId xmlns:a16="http://schemas.microsoft.com/office/drawing/2014/main" id="{6BF57894-F242-4FAD-90B8-23036E4FE0BF}"/>
              </a:ext>
            </a:extLst>
          </p:cNvPr>
          <p:cNvCxnSpPr>
            <a:cxnSpLocks/>
            <a:stCxn id="339" idx="2"/>
            <a:endCxn id="394" idx="0"/>
          </p:cNvCxnSpPr>
          <p:nvPr/>
        </p:nvCxnSpPr>
        <p:spPr>
          <a:xfrm rot="5400000">
            <a:off x="20877769" y="6925620"/>
            <a:ext cx="3432878" cy="1274340"/>
          </a:xfrm>
          <a:prstGeom prst="bentConnector3">
            <a:avLst>
              <a:gd name="adj1" fmla="val 727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6" name="Прямоугольник 395">
            <a:extLst>
              <a:ext uri="{FF2B5EF4-FFF2-40B4-BE49-F238E27FC236}">
                <a16:creationId xmlns:a16="http://schemas.microsoft.com/office/drawing/2014/main" id="{170B0D34-C05D-405B-A3F6-3998441E6E38}"/>
              </a:ext>
            </a:extLst>
          </p:cNvPr>
          <p:cNvSpPr/>
          <p:nvPr/>
        </p:nvSpPr>
        <p:spPr>
          <a:xfrm>
            <a:off x="25827248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Выступить единым фронтом с Союзниками</a:t>
            </a:r>
          </a:p>
        </p:txBody>
      </p:sp>
      <p:sp>
        <p:nvSpPr>
          <p:cNvPr id="397" name="Прямоугольник 396">
            <a:extLst>
              <a:ext uri="{FF2B5EF4-FFF2-40B4-BE49-F238E27FC236}">
                <a16:creationId xmlns:a16="http://schemas.microsoft.com/office/drawing/2014/main" id="{C690B294-5BDF-4A5A-AA15-5512A511E9A7}"/>
              </a:ext>
            </a:extLst>
          </p:cNvPr>
          <p:cNvSpPr/>
          <p:nvPr/>
        </p:nvSpPr>
        <p:spPr>
          <a:xfrm>
            <a:off x="23365161" y="110441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европейские партии интернационала (пути </a:t>
            </a:r>
            <a:r>
              <a:rPr lang="ru-RU" sz="1400" dirty="0" err="1"/>
              <a:t>соц-демов</a:t>
            </a:r>
            <a:r>
              <a:rPr lang="ru-RU" sz="1400" dirty="0"/>
              <a:t>)</a:t>
            </a:r>
          </a:p>
        </p:txBody>
      </p:sp>
      <p:cxnSp>
        <p:nvCxnSpPr>
          <p:cNvPr id="398" name="Прямая со стрелкой 397">
            <a:extLst>
              <a:ext uri="{FF2B5EF4-FFF2-40B4-BE49-F238E27FC236}">
                <a16:creationId xmlns:a16="http://schemas.microsoft.com/office/drawing/2014/main" id="{496E61C3-6180-4378-8D82-CD2A389D3C3F}"/>
              </a:ext>
            </a:extLst>
          </p:cNvPr>
          <p:cNvCxnSpPr>
            <a:cxnSpLocks/>
            <a:stCxn id="377" idx="2"/>
            <a:endCxn id="397" idx="0"/>
          </p:cNvCxnSpPr>
          <p:nvPr/>
        </p:nvCxnSpPr>
        <p:spPr>
          <a:xfrm>
            <a:off x="24423120" y="10370500"/>
            <a:ext cx="0" cy="673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9" name="Прямоугольник 398">
            <a:extLst>
              <a:ext uri="{FF2B5EF4-FFF2-40B4-BE49-F238E27FC236}">
                <a16:creationId xmlns:a16="http://schemas.microsoft.com/office/drawing/2014/main" id="{4EB4F6DD-1158-4AFB-ABEA-200F4C064D86}"/>
              </a:ext>
            </a:extLst>
          </p:cNvPr>
          <p:cNvSpPr/>
          <p:nvPr/>
        </p:nvSpPr>
        <p:spPr>
          <a:xfrm>
            <a:off x="23365161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Единый интернациональный профсоюз</a:t>
            </a:r>
          </a:p>
        </p:txBody>
      </p: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0605713E-CB29-405D-A955-E302F3A9387A}"/>
              </a:ext>
            </a:extLst>
          </p:cNvPr>
          <p:cNvSpPr/>
          <p:nvPr/>
        </p:nvSpPr>
        <p:spPr>
          <a:xfrm>
            <a:off x="25825840" y="1580344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Открытая торговля и инвестиции</a:t>
            </a:r>
          </a:p>
        </p:txBody>
      </p: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8ECBA637-2FEA-4E43-902C-D9879BF34CDE}"/>
              </a:ext>
            </a:extLst>
          </p:cNvPr>
          <p:cNvSpPr/>
          <p:nvPr/>
        </p:nvSpPr>
        <p:spPr>
          <a:xfrm>
            <a:off x="22131618" y="125601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единый фронт с Коминтерном</a:t>
            </a:r>
          </a:p>
        </p:txBody>
      </p:sp>
      <p:sp>
        <p:nvSpPr>
          <p:cNvPr id="402" name="Прямоугольник 401">
            <a:extLst>
              <a:ext uri="{FF2B5EF4-FFF2-40B4-BE49-F238E27FC236}">
                <a16:creationId xmlns:a16="http://schemas.microsoft.com/office/drawing/2014/main" id="{E36338DB-2F10-4ED8-92A1-2A6FF64621CB}"/>
              </a:ext>
            </a:extLst>
          </p:cNvPr>
          <p:cNvSpPr/>
          <p:nvPr/>
        </p:nvSpPr>
        <p:spPr>
          <a:xfrm>
            <a:off x="24596205" y="1255828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со странами демократического блока</a:t>
            </a:r>
          </a:p>
        </p:txBody>
      </p:sp>
      <p:cxnSp>
        <p:nvCxnSpPr>
          <p:cNvPr id="403" name="Прямая соединительная линия 402">
            <a:extLst>
              <a:ext uri="{FF2B5EF4-FFF2-40B4-BE49-F238E27FC236}">
                <a16:creationId xmlns:a16="http://schemas.microsoft.com/office/drawing/2014/main" id="{C22EC99E-0AEA-48AF-AF0D-A033F1933081}"/>
              </a:ext>
            </a:extLst>
          </p:cNvPr>
          <p:cNvCxnSpPr>
            <a:cxnSpLocks/>
            <a:stCxn id="401" idx="3"/>
            <a:endCxn id="402" idx="1"/>
          </p:cNvCxnSpPr>
          <p:nvPr/>
        </p:nvCxnSpPr>
        <p:spPr>
          <a:xfrm flipV="1">
            <a:off x="24247536" y="13098282"/>
            <a:ext cx="348669" cy="1867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175">
            <a:extLst>
              <a:ext uri="{FF2B5EF4-FFF2-40B4-BE49-F238E27FC236}">
                <a16:creationId xmlns:a16="http://schemas.microsoft.com/office/drawing/2014/main" id="{54B6EC4C-F928-49EC-8638-86A319B6BD03}"/>
              </a:ext>
            </a:extLst>
          </p:cNvPr>
          <p:cNvCxnSpPr>
            <a:cxnSpLocks/>
            <a:stCxn id="402" idx="2"/>
            <a:endCxn id="379" idx="0"/>
          </p:cNvCxnSpPr>
          <p:nvPr/>
        </p:nvCxnSpPr>
        <p:spPr>
          <a:xfrm rot="5400000">
            <a:off x="24815923" y="13246161"/>
            <a:ext cx="446120" cy="1230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Соединительная линия уступом 175">
            <a:extLst>
              <a:ext uri="{FF2B5EF4-FFF2-40B4-BE49-F238E27FC236}">
                <a16:creationId xmlns:a16="http://schemas.microsoft.com/office/drawing/2014/main" id="{5840BFF7-C124-4B3E-A826-C3961080EDEC}"/>
              </a:ext>
            </a:extLst>
          </p:cNvPr>
          <p:cNvCxnSpPr>
            <a:cxnSpLocks/>
            <a:stCxn id="401" idx="2"/>
            <a:endCxn id="379" idx="0"/>
          </p:cNvCxnSpPr>
          <p:nvPr/>
        </p:nvCxnSpPr>
        <p:spPr>
          <a:xfrm rot="16200000" flipH="1">
            <a:off x="23584563" y="13245162"/>
            <a:ext cx="444253" cy="123422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Соединительная линия уступом 175">
            <a:extLst>
              <a:ext uri="{FF2B5EF4-FFF2-40B4-BE49-F238E27FC236}">
                <a16:creationId xmlns:a16="http://schemas.microsoft.com/office/drawing/2014/main" id="{BFB701BC-377D-4EB9-B20D-F5A32E1BB824}"/>
              </a:ext>
            </a:extLst>
          </p:cNvPr>
          <p:cNvCxnSpPr>
            <a:cxnSpLocks/>
            <a:stCxn id="397" idx="2"/>
            <a:endCxn id="402" idx="0"/>
          </p:cNvCxnSpPr>
          <p:nvPr/>
        </p:nvCxnSpPr>
        <p:spPr>
          <a:xfrm rot="16200000" flipH="1">
            <a:off x="24821596" y="11725713"/>
            <a:ext cx="434093" cy="12310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Соединительная линия уступом 175">
            <a:extLst>
              <a:ext uri="{FF2B5EF4-FFF2-40B4-BE49-F238E27FC236}">
                <a16:creationId xmlns:a16="http://schemas.microsoft.com/office/drawing/2014/main" id="{BAB904FF-4EA0-4046-A87A-AFA397665092}"/>
              </a:ext>
            </a:extLst>
          </p:cNvPr>
          <p:cNvCxnSpPr>
            <a:cxnSpLocks/>
            <a:stCxn id="397" idx="2"/>
            <a:endCxn id="401" idx="0"/>
          </p:cNvCxnSpPr>
          <p:nvPr/>
        </p:nvCxnSpPr>
        <p:spPr>
          <a:xfrm rot="5400000">
            <a:off x="23588369" y="11725398"/>
            <a:ext cx="435960" cy="12335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4F9BD227-5485-44AC-A660-4521ECC0B91C}"/>
              </a:ext>
            </a:extLst>
          </p:cNvPr>
          <p:cNvSpPr/>
          <p:nvPr/>
        </p:nvSpPr>
        <p:spPr>
          <a:xfrm>
            <a:off x="20899079" y="1408185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Коминтерном</a:t>
            </a:r>
          </a:p>
        </p:txBody>
      </p:sp>
      <p:cxnSp>
        <p:nvCxnSpPr>
          <p:cNvPr id="409" name="Соединительная линия уступом 175">
            <a:extLst>
              <a:ext uri="{FF2B5EF4-FFF2-40B4-BE49-F238E27FC236}">
                <a16:creationId xmlns:a16="http://schemas.microsoft.com/office/drawing/2014/main" id="{AB0F54DC-5375-4117-873B-79FF88BE0380}"/>
              </a:ext>
            </a:extLst>
          </p:cNvPr>
          <p:cNvCxnSpPr>
            <a:cxnSpLocks/>
            <a:stCxn id="401" idx="2"/>
            <a:endCxn id="408" idx="0"/>
          </p:cNvCxnSpPr>
          <p:nvPr/>
        </p:nvCxnSpPr>
        <p:spPr>
          <a:xfrm rot="5400000">
            <a:off x="22352455" y="13244733"/>
            <a:ext cx="441706" cy="12325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175">
            <a:extLst>
              <a:ext uri="{FF2B5EF4-FFF2-40B4-BE49-F238E27FC236}">
                <a16:creationId xmlns:a16="http://schemas.microsoft.com/office/drawing/2014/main" id="{D6A769D8-1B33-4FB2-8B05-8A617EF72A24}"/>
              </a:ext>
            </a:extLst>
          </p:cNvPr>
          <p:cNvCxnSpPr>
            <a:cxnSpLocks/>
            <a:stCxn id="402" idx="2"/>
            <a:endCxn id="396" idx="0"/>
          </p:cNvCxnSpPr>
          <p:nvPr/>
        </p:nvCxnSpPr>
        <p:spPr>
          <a:xfrm rot="16200000" flipH="1">
            <a:off x="26047899" y="13244546"/>
            <a:ext cx="443573" cy="12310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Соединительная линия уступом 175">
            <a:extLst>
              <a:ext uri="{FF2B5EF4-FFF2-40B4-BE49-F238E27FC236}">
                <a16:creationId xmlns:a16="http://schemas.microsoft.com/office/drawing/2014/main" id="{7F134EE7-931C-45B3-87CB-9271D5ADCEE4}"/>
              </a:ext>
            </a:extLst>
          </p:cNvPr>
          <p:cNvCxnSpPr>
            <a:cxnSpLocks/>
            <a:stCxn id="408" idx="2"/>
            <a:endCxn id="399" idx="0"/>
          </p:cNvCxnSpPr>
          <p:nvPr/>
        </p:nvCxnSpPr>
        <p:spPr>
          <a:xfrm rot="16200000" flipH="1">
            <a:off x="22869284" y="14249609"/>
            <a:ext cx="641590" cy="2466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175">
            <a:extLst>
              <a:ext uri="{FF2B5EF4-FFF2-40B4-BE49-F238E27FC236}">
                <a16:creationId xmlns:a16="http://schemas.microsoft.com/office/drawing/2014/main" id="{F66A38AA-454A-4803-8621-C6DEC9E1EE20}"/>
              </a:ext>
            </a:extLst>
          </p:cNvPr>
          <p:cNvCxnSpPr>
            <a:cxnSpLocks/>
            <a:stCxn id="396" idx="2"/>
            <a:endCxn id="399" idx="0"/>
          </p:cNvCxnSpPr>
          <p:nvPr/>
        </p:nvCxnSpPr>
        <p:spPr>
          <a:xfrm rot="5400000">
            <a:off x="25333369" y="14251607"/>
            <a:ext cx="641590" cy="246208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C60DA091-E2CC-45D2-BA16-3B49916D6921}"/>
              </a:ext>
            </a:extLst>
          </p:cNvPr>
          <p:cNvSpPr/>
          <p:nvPr/>
        </p:nvSpPr>
        <p:spPr>
          <a:xfrm>
            <a:off x="20897757" y="158055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Помощь СССР с индустриализацией</a:t>
            </a:r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811B21D0-DDE0-4C9F-AEA1-E065CB4F5426}"/>
              </a:ext>
            </a:extLst>
          </p:cNvPr>
          <p:cNvSpPr/>
          <p:nvPr/>
        </p:nvSpPr>
        <p:spPr>
          <a:xfrm>
            <a:off x="17193035" y="140718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415" name="Соединительная линия уступом 175">
            <a:extLst>
              <a:ext uri="{FF2B5EF4-FFF2-40B4-BE49-F238E27FC236}">
                <a16:creationId xmlns:a16="http://schemas.microsoft.com/office/drawing/2014/main" id="{6B8745A2-F668-409E-A526-59E38C74920C}"/>
              </a:ext>
            </a:extLst>
          </p:cNvPr>
          <p:cNvCxnSpPr>
            <a:cxnSpLocks/>
            <a:stCxn id="363" idx="2"/>
            <a:endCxn id="414" idx="0"/>
          </p:cNvCxnSpPr>
          <p:nvPr/>
        </p:nvCxnSpPr>
        <p:spPr>
          <a:xfrm rot="5400000">
            <a:off x="18626517" y="13240564"/>
            <a:ext cx="455803" cy="12068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175">
            <a:extLst>
              <a:ext uri="{FF2B5EF4-FFF2-40B4-BE49-F238E27FC236}">
                <a16:creationId xmlns:a16="http://schemas.microsoft.com/office/drawing/2014/main" id="{6E718E3F-A227-42EE-8C60-7EE21E04A792}"/>
              </a:ext>
            </a:extLst>
          </p:cNvPr>
          <p:cNvCxnSpPr>
            <a:cxnSpLocks/>
            <a:stCxn id="362" idx="2"/>
            <a:endCxn id="414" idx="0"/>
          </p:cNvCxnSpPr>
          <p:nvPr/>
        </p:nvCxnSpPr>
        <p:spPr>
          <a:xfrm rot="16200000" flipH="1">
            <a:off x="17395575" y="13216469"/>
            <a:ext cx="450281" cy="12605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Прямая со стрелкой 416">
            <a:extLst>
              <a:ext uri="{FF2B5EF4-FFF2-40B4-BE49-F238E27FC236}">
                <a16:creationId xmlns:a16="http://schemas.microsoft.com/office/drawing/2014/main" id="{F4DE38F5-1A78-4584-8B16-C3BB4B39E58C}"/>
              </a:ext>
            </a:extLst>
          </p:cNvPr>
          <p:cNvCxnSpPr>
            <a:cxnSpLocks/>
            <a:stCxn id="396" idx="2"/>
            <a:endCxn id="400" idx="0"/>
          </p:cNvCxnSpPr>
          <p:nvPr/>
        </p:nvCxnSpPr>
        <p:spPr>
          <a:xfrm flipH="1">
            <a:off x="26883799" y="15161855"/>
            <a:ext cx="1408" cy="641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 стрелкой 417">
            <a:extLst>
              <a:ext uri="{FF2B5EF4-FFF2-40B4-BE49-F238E27FC236}">
                <a16:creationId xmlns:a16="http://schemas.microsoft.com/office/drawing/2014/main" id="{32D6C988-4F54-4F7D-BBB9-261E560EC018}"/>
              </a:ext>
            </a:extLst>
          </p:cNvPr>
          <p:cNvCxnSpPr>
            <a:cxnSpLocks/>
            <a:stCxn id="408" idx="2"/>
            <a:endCxn id="413" idx="0"/>
          </p:cNvCxnSpPr>
          <p:nvPr/>
        </p:nvCxnSpPr>
        <p:spPr>
          <a:xfrm flipH="1">
            <a:off x="21955716" y="15161855"/>
            <a:ext cx="1322" cy="643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1960B2EC-E657-40AE-98E6-FE9071B25045}"/>
              </a:ext>
            </a:extLst>
          </p:cNvPr>
          <p:cNvSpPr/>
          <p:nvPr/>
        </p:nvSpPr>
        <p:spPr>
          <a:xfrm>
            <a:off x="22131618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военное сотрудничество с СССР</a:t>
            </a:r>
          </a:p>
        </p:txBody>
      </p:sp>
      <p:cxnSp>
        <p:nvCxnSpPr>
          <p:cNvPr id="420" name="Соединительная линия уступом 175">
            <a:extLst>
              <a:ext uri="{FF2B5EF4-FFF2-40B4-BE49-F238E27FC236}">
                <a16:creationId xmlns:a16="http://schemas.microsoft.com/office/drawing/2014/main" id="{D5643EE3-1EB2-4463-AA72-79EB296F5BB0}"/>
              </a:ext>
            </a:extLst>
          </p:cNvPr>
          <p:cNvCxnSpPr>
            <a:cxnSpLocks/>
            <a:stCxn id="408" idx="2"/>
            <a:endCxn id="419" idx="0"/>
          </p:cNvCxnSpPr>
          <p:nvPr/>
        </p:nvCxnSpPr>
        <p:spPr>
          <a:xfrm rot="16200000" flipH="1">
            <a:off x="21389637" y="15729255"/>
            <a:ext cx="2367340" cy="1232539"/>
          </a:xfrm>
          <a:prstGeom prst="bentConnector3">
            <a:avLst>
              <a:gd name="adj1" fmla="val 1310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C20D3A51-82CE-4915-B9AF-C76B7F8990C0}"/>
              </a:ext>
            </a:extLst>
          </p:cNvPr>
          <p:cNvSpPr/>
          <p:nvPr/>
        </p:nvSpPr>
        <p:spPr>
          <a:xfrm>
            <a:off x="24596205" y="175291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научный блок интернационала</a:t>
            </a:r>
          </a:p>
        </p:txBody>
      </p:sp>
      <p:cxnSp>
        <p:nvCxnSpPr>
          <p:cNvPr id="422" name="Соединительная линия уступом 175">
            <a:extLst>
              <a:ext uri="{FF2B5EF4-FFF2-40B4-BE49-F238E27FC236}">
                <a16:creationId xmlns:a16="http://schemas.microsoft.com/office/drawing/2014/main" id="{AF2BADAC-80B2-466D-B5ED-F0B853C62482}"/>
              </a:ext>
            </a:extLst>
          </p:cNvPr>
          <p:cNvCxnSpPr>
            <a:cxnSpLocks/>
            <a:stCxn id="396" idx="2"/>
            <a:endCxn id="421" idx="0"/>
          </p:cNvCxnSpPr>
          <p:nvPr/>
        </p:nvCxnSpPr>
        <p:spPr>
          <a:xfrm rot="5400000">
            <a:off x="25086016" y="15730004"/>
            <a:ext cx="2367340" cy="1231043"/>
          </a:xfrm>
          <a:prstGeom prst="bentConnector3">
            <a:avLst>
              <a:gd name="adj1" fmla="val 136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>
            <a:extLst>
              <a:ext uri="{FF2B5EF4-FFF2-40B4-BE49-F238E27FC236}">
                <a16:creationId xmlns:a16="http://schemas.microsoft.com/office/drawing/2014/main" id="{CB1FCDDC-1B2C-48C9-81D8-A3FFDA7B93DB}"/>
              </a:ext>
            </a:extLst>
          </p:cNvPr>
          <p:cNvSpPr/>
          <p:nvPr/>
        </p:nvSpPr>
        <p:spPr>
          <a:xfrm>
            <a:off x="22173419" y="29614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Выборы 1937 года (26 мая 1937 года)</a:t>
            </a:r>
          </a:p>
        </p:txBody>
      </p:sp>
      <p:sp>
        <p:nvSpPr>
          <p:cNvPr id="427" name="Прямоугольник 426">
            <a:extLst>
              <a:ext uri="{FF2B5EF4-FFF2-40B4-BE49-F238E27FC236}">
                <a16:creationId xmlns:a16="http://schemas.microsoft.com/office/drawing/2014/main" id="{C6779BB4-BB4D-4894-91E3-C6F71EBAE86C}"/>
              </a:ext>
            </a:extLst>
          </p:cNvPr>
          <p:cNvSpPr/>
          <p:nvPr/>
        </p:nvSpPr>
        <p:spPr>
          <a:xfrm>
            <a:off x="6562448" y="5213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Уступка требованиям Великобритании</a:t>
            </a:r>
          </a:p>
        </p:txBody>
      </p:sp>
      <p:cxnSp>
        <p:nvCxnSpPr>
          <p:cNvPr id="467" name="Соединительная линия уступом 175">
            <a:extLst>
              <a:ext uri="{FF2B5EF4-FFF2-40B4-BE49-F238E27FC236}">
                <a16:creationId xmlns:a16="http://schemas.microsoft.com/office/drawing/2014/main" id="{4E7154FF-92DF-46CC-8D3E-EA39FD9386C4}"/>
              </a:ext>
            </a:extLst>
          </p:cNvPr>
          <p:cNvCxnSpPr>
            <a:cxnSpLocks/>
            <a:stCxn id="374" idx="2"/>
            <a:endCxn id="378" idx="0"/>
          </p:cNvCxnSpPr>
          <p:nvPr/>
        </p:nvCxnSpPr>
        <p:spPr>
          <a:xfrm rot="16200000" flipH="1">
            <a:off x="24830652" y="7186169"/>
            <a:ext cx="497322" cy="36958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175">
            <a:extLst>
              <a:ext uri="{FF2B5EF4-FFF2-40B4-BE49-F238E27FC236}">
                <a16:creationId xmlns:a16="http://schemas.microsoft.com/office/drawing/2014/main" id="{6F8D7392-DCAE-46DD-B973-9ABEB0C539DB}"/>
              </a:ext>
            </a:extLst>
          </p:cNvPr>
          <p:cNvCxnSpPr>
            <a:cxnSpLocks/>
            <a:stCxn id="426" idx="2"/>
            <a:endCxn id="339" idx="0"/>
          </p:cNvCxnSpPr>
          <p:nvPr/>
        </p:nvCxnSpPr>
        <p:spPr>
          <a:xfrm rot="5400000">
            <a:off x="22868939" y="4403912"/>
            <a:ext cx="724878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Прямоугольник 500">
            <a:extLst>
              <a:ext uri="{FF2B5EF4-FFF2-40B4-BE49-F238E27FC236}">
                <a16:creationId xmlns:a16="http://schemas.microsoft.com/office/drawing/2014/main" id="{0E5A51E0-AAA9-4725-9FE2-B71B4FD349D5}"/>
              </a:ext>
            </a:extLst>
          </p:cNvPr>
          <p:cNvSpPr/>
          <p:nvPr/>
        </p:nvSpPr>
        <p:spPr>
          <a:xfrm>
            <a:off x="4122078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Имперские амбиции (ваниль)</a:t>
            </a:r>
          </a:p>
        </p:txBody>
      </p:sp>
      <p:cxnSp>
        <p:nvCxnSpPr>
          <p:cNvPr id="502" name="Соединительная линия уступом 175">
            <a:extLst>
              <a:ext uri="{FF2B5EF4-FFF2-40B4-BE49-F238E27FC236}">
                <a16:creationId xmlns:a16="http://schemas.microsoft.com/office/drawing/2014/main" id="{F294AD77-CC68-4372-BF68-97CD62CA46E5}"/>
              </a:ext>
            </a:extLst>
          </p:cNvPr>
          <p:cNvCxnSpPr>
            <a:cxnSpLocks/>
            <a:stCxn id="190" idx="2"/>
            <a:endCxn id="501" idx="0"/>
          </p:cNvCxnSpPr>
          <p:nvPr/>
        </p:nvCxnSpPr>
        <p:spPr>
          <a:xfrm rot="5400000">
            <a:off x="6886556" y="10401771"/>
            <a:ext cx="1973566" cy="5386603"/>
          </a:xfrm>
          <a:prstGeom prst="bentConnector3">
            <a:avLst>
              <a:gd name="adj1" fmla="val 1042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175">
            <a:extLst>
              <a:ext uri="{FF2B5EF4-FFF2-40B4-BE49-F238E27FC236}">
                <a16:creationId xmlns:a16="http://schemas.microsoft.com/office/drawing/2014/main" id="{1C508988-6C6D-40C6-87F1-C55D69AFC823}"/>
              </a:ext>
            </a:extLst>
          </p:cNvPr>
          <p:cNvCxnSpPr>
            <a:cxnSpLocks/>
            <a:stCxn id="187" idx="2"/>
            <a:endCxn id="501" idx="0"/>
          </p:cNvCxnSpPr>
          <p:nvPr/>
        </p:nvCxnSpPr>
        <p:spPr>
          <a:xfrm rot="16200000" flipH="1">
            <a:off x="4188533" y="13090351"/>
            <a:ext cx="1978484" cy="4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Прямая со стрелкой 508">
            <a:extLst>
              <a:ext uri="{FF2B5EF4-FFF2-40B4-BE49-F238E27FC236}">
                <a16:creationId xmlns:a16="http://schemas.microsoft.com/office/drawing/2014/main" id="{5FF166C4-D737-4636-97A8-6643582343ED}"/>
              </a:ext>
            </a:extLst>
          </p:cNvPr>
          <p:cNvCxnSpPr>
            <a:cxnSpLocks/>
            <a:stCxn id="265" idx="2"/>
            <a:endCxn id="264" idx="0"/>
          </p:cNvCxnSpPr>
          <p:nvPr/>
        </p:nvCxnSpPr>
        <p:spPr>
          <a:xfrm>
            <a:off x="7868070" y="5846351"/>
            <a:ext cx="611" cy="510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Прямоугольник 156">
            <a:extLst>
              <a:ext uri="{FF2B5EF4-FFF2-40B4-BE49-F238E27FC236}">
                <a16:creationId xmlns:a16="http://schemas.microsoft.com/office/drawing/2014/main" id="{2C804C8C-509C-4A8D-A3DF-07084515ECD8}"/>
              </a:ext>
            </a:extLst>
          </p:cNvPr>
          <p:cNvSpPr/>
          <p:nvPr/>
        </p:nvSpPr>
        <p:spPr>
          <a:xfrm>
            <a:off x="30897682" y="770193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увеличении армии</a:t>
            </a:r>
          </a:p>
        </p:txBody>
      </p: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A3988100-94BE-4317-B9E1-3E6CEA09E09E}"/>
              </a:ext>
            </a:extLst>
          </p:cNvPr>
          <p:cNvSpPr/>
          <p:nvPr/>
        </p:nvSpPr>
        <p:spPr>
          <a:xfrm>
            <a:off x="32133735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защита колоний</a:t>
            </a:r>
          </a:p>
        </p:txBody>
      </p:sp>
      <p:sp>
        <p:nvSpPr>
          <p:cNvPr id="159" name="Прямоугольник 158">
            <a:extLst>
              <a:ext uri="{FF2B5EF4-FFF2-40B4-BE49-F238E27FC236}">
                <a16:creationId xmlns:a16="http://schemas.microsoft.com/office/drawing/2014/main" id="{3EED2377-729D-4998-A928-D0F4D21616D2}"/>
              </a:ext>
            </a:extLst>
          </p:cNvPr>
          <p:cNvSpPr/>
          <p:nvPr/>
        </p:nvSpPr>
        <p:spPr>
          <a:xfrm>
            <a:off x="29661630" y="63572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Подписать договор о нейтралитете с Германией</a:t>
            </a:r>
          </a:p>
        </p:txBody>
      </p:sp>
      <p:cxnSp>
        <p:nvCxnSpPr>
          <p:cNvPr id="160" name="Прямая соединительная линия 159">
            <a:extLst>
              <a:ext uri="{FF2B5EF4-FFF2-40B4-BE49-F238E27FC236}">
                <a16:creationId xmlns:a16="http://schemas.microsoft.com/office/drawing/2014/main" id="{9DA0CCFC-704C-4473-841C-3AD986F82D75}"/>
              </a:ext>
            </a:extLst>
          </p:cNvPr>
          <p:cNvCxnSpPr>
            <a:cxnSpLocks/>
            <a:stCxn id="161" idx="1"/>
            <a:endCxn id="159" idx="3"/>
          </p:cNvCxnSpPr>
          <p:nvPr/>
        </p:nvCxnSpPr>
        <p:spPr>
          <a:xfrm flipH="1">
            <a:off x="31777548" y="6897297"/>
            <a:ext cx="35618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0F624714-FC62-4867-B2CF-FAB3E818B73A}"/>
              </a:ext>
            </a:extLst>
          </p:cNvPr>
          <p:cNvSpPr/>
          <p:nvPr/>
        </p:nvSpPr>
        <p:spPr>
          <a:xfrm>
            <a:off x="28446661" y="1104997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Дорогу малым демократическим государствам (ваниль)</a:t>
            </a:r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3E4905CA-30BE-49E7-87F8-597719A76CAD}"/>
              </a:ext>
            </a:extLst>
          </p:cNvPr>
          <p:cNvSpPr/>
          <p:nvPr/>
        </p:nvSpPr>
        <p:spPr>
          <a:xfrm>
            <a:off x="30897682" y="476243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Победа правящей коалиции</a:t>
            </a:r>
          </a:p>
        </p:txBody>
      </p:sp>
      <p:sp>
        <p:nvSpPr>
          <p:cNvPr id="165" name="Прямоугольник 164">
            <a:extLst>
              <a:ext uri="{FF2B5EF4-FFF2-40B4-BE49-F238E27FC236}">
                <a16:creationId xmlns:a16="http://schemas.microsoft.com/office/drawing/2014/main" id="{5DE6D6A3-0D16-4CBE-BC11-7876ADE93964}"/>
              </a:ext>
            </a:extLst>
          </p:cNvPr>
          <p:cNvSpPr/>
          <p:nvPr/>
        </p:nvSpPr>
        <p:spPr>
          <a:xfrm>
            <a:off x="13449768" y="12541607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немецкими технологиями (ваниль)</a:t>
            </a:r>
          </a:p>
        </p:txBody>
      </p:sp>
      <p:sp>
        <p:nvSpPr>
          <p:cNvPr id="166" name="Прямоугольник 165">
            <a:extLst>
              <a:ext uri="{FF2B5EF4-FFF2-40B4-BE49-F238E27FC236}">
                <a16:creationId xmlns:a16="http://schemas.microsoft.com/office/drawing/2014/main" id="{6879AFDC-6173-4459-B943-5A8E5593B476}"/>
              </a:ext>
            </a:extLst>
          </p:cNvPr>
          <p:cNvSpPr/>
          <p:nvPr/>
        </p:nvSpPr>
        <p:spPr>
          <a:xfrm>
            <a:off x="91264" y="1254531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Обмен французскими технологиями</a:t>
            </a:r>
          </a:p>
        </p:txBody>
      </p:sp>
      <p:cxnSp>
        <p:nvCxnSpPr>
          <p:cNvPr id="167" name="Соединительная линия уступом 175">
            <a:extLst>
              <a:ext uri="{FF2B5EF4-FFF2-40B4-BE49-F238E27FC236}">
                <a16:creationId xmlns:a16="http://schemas.microsoft.com/office/drawing/2014/main" id="{10D29E40-F092-4412-A15C-CD0EB54932CF}"/>
              </a:ext>
            </a:extLst>
          </p:cNvPr>
          <p:cNvCxnSpPr>
            <a:cxnSpLocks/>
            <a:stCxn id="254" idx="2"/>
            <a:endCxn id="166" idx="0"/>
          </p:cNvCxnSpPr>
          <p:nvPr/>
        </p:nvCxnSpPr>
        <p:spPr>
          <a:xfrm rot="5400000">
            <a:off x="1596637" y="11655957"/>
            <a:ext cx="441942" cy="13367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75">
            <a:extLst>
              <a:ext uri="{FF2B5EF4-FFF2-40B4-BE49-F238E27FC236}">
                <a16:creationId xmlns:a16="http://schemas.microsoft.com/office/drawing/2014/main" id="{652D69F4-C69D-46B9-BA13-4A476FCACCDF}"/>
              </a:ext>
            </a:extLst>
          </p:cNvPr>
          <p:cNvCxnSpPr>
            <a:cxnSpLocks/>
            <a:stCxn id="191" idx="2"/>
            <a:endCxn id="165" idx="0"/>
          </p:cNvCxnSpPr>
          <p:nvPr/>
        </p:nvCxnSpPr>
        <p:spPr>
          <a:xfrm rot="16200000" flipH="1">
            <a:off x="13658590" y="11692469"/>
            <a:ext cx="438237" cy="12600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>
            <a:extLst>
              <a:ext uri="{FF2B5EF4-FFF2-40B4-BE49-F238E27FC236}">
                <a16:creationId xmlns:a16="http://schemas.microsoft.com/office/drawing/2014/main" id="{A86D3206-7CD1-4B48-BA16-829FF5DB85FB}"/>
              </a:ext>
            </a:extLst>
          </p:cNvPr>
          <p:cNvSpPr/>
          <p:nvPr/>
        </p:nvSpPr>
        <p:spPr>
          <a:xfrm>
            <a:off x="12197097" y="1408185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Дружба с Японией (ваниль)</a:t>
            </a:r>
          </a:p>
        </p:txBody>
      </p:sp>
      <p:cxnSp>
        <p:nvCxnSpPr>
          <p:cNvPr id="212" name="Соединительная линия уступом 175">
            <a:extLst>
              <a:ext uri="{FF2B5EF4-FFF2-40B4-BE49-F238E27FC236}">
                <a16:creationId xmlns:a16="http://schemas.microsoft.com/office/drawing/2014/main" id="{5DCB62DA-BC10-4B5C-99F3-7F851DD7F526}"/>
              </a:ext>
            </a:extLst>
          </p:cNvPr>
          <p:cNvCxnSpPr>
            <a:cxnSpLocks/>
            <a:stCxn id="187" idx="2"/>
            <a:endCxn id="261" idx="0"/>
          </p:cNvCxnSpPr>
          <p:nvPr/>
        </p:nvCxnSpPr>
        <p:spPr>
          <a:xfrm rot="16200000" flipH="1">
            <a:off x="5538698" y="11740187"/>
            <a:ext cx="1978484" cy="2704852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175">
            <a:extLst>
              <a:ext uri="{FF2B5EF4-FFF2-40B4-BE49-F238E27FC236}">
                <a16:creationId xmlns:a16="http://schemas.microsoft.com/office/drawing/2014/main" id="{06B4EE67-EB49-4026-8505-F81B5AEC1F0E}"/>
              </a:ext>
            </a:extLst>
          </p:cNvPr>
          <p:cNvCxnSpPr>
            <a:cxnSpLocks/>
            <a:stCxn id="190" idx="2"/>
            <a:endCxn id="261" idx="0"/>
          </p:cNvCxnSpPr>
          <p:nvPr/>
        </p:nvCxnSpPr>
        <p:spPr>
          <a:xfrm rot="5400000">
            <a:off x="8236720" y="11751935"/>
            <a:ext cx="1973566" cy="2686274"/>
          </a:xfrm>
          <a:prstGeom prst="bentConnector3">
            <a:avLst>
              <a:gd name="adj1" fmla="val 989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Соединительная линия уступом 175">
            <a:extLst>
              <a:ext uri="{FF2B5EF4-FFF2-40B4-BE49-F238E27FC236}">
                <a16:creationId xmlns:a16="http://schemas.microsoft.com/office/drawing/2014/main" id="{582E1F75-9FD5-46F2-9A94-4D471256B0F7}"/>
              </a:ext>
            </a:extLst>
          </p:cNvPr>
          <p:cNvCxnSpPr>
            <a:cxnSpLocks/>
            <a:stCxn id="187" idx="2"/>
            <a:endCxn id="309" idx="0"/>
          </p:cNvCxnSpPr>
          <p:nvPr/>
        </p:nvCxnSpPr>
        <p:spPr>
          <a:xfrm rot="16200000" flipH="1">
            <a:off x="6878958" y="10399926"/>
            <a:ext cx="1978484" cy="5385373"/>
          </a:xfrm>
          <a:prstGeom prst="bentConnector3">
            <a:avLst>
              <a:gd name="adj1" fmla="val 1206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175">
            <a:extLst>
              <a:ext uri="{FF2B5EF4-FFF2-40B4-BE49-F238E27FC236}">
                <a16:creationId xmlns:a16="http://schemas.microsoft.com/office/drawing/2014/main" id="{06D1F27D-2C33-4592-A7E1-9D7604C4CBDD}"/>
              </a:ext>
            </a:extLst>
          </p:cNvPr>
          <p:cNvCxnSpPr>
            <a:cxnSpLocks/>
            <a:stCxn id="190" idx="2"/>
            <a:endCxn id="309" idx="0"/>
          </p:cNvCxnSpPr>
          <p:nvPr/>
        </p:nvCxnSpPr>
        <p:spPr>
          <a:xfrm rot="5400000">
            <a:off x="9576981" y="13092196"/>
            <a:ext cx="1973566" cy="5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Соединительная линия уступом 175">
            <a:extLst>
              <a:ext uri="{FF2B5EF4-FFF2-40B4-BE49-F238E27FC236}">
                <a16:creationId xmlns:a16="http://schemas.microsoft.com/office/drawing/2014/main" id="{98E40390-8F3F-4485-854B-0B44EBE5A56D}"/>
              </a:ext>
            </a:extLst>
          </p:cNvPr>
          <p:cNvCxnSpPr>
            <a:cxnSpLocks/>
            <a:stCxn id="501" idx="2"/>
            <a:endCxn id="325" idx="0"/>
          </p:cNvCxnSpPr>
          <p:nvPr/>
        </p:nvCxnSpPr>
        <p:spPr>
          <a:xfrm rot="16200000" flipH="1">
            <a:off x="5536172" y="14805720"/>
            <a:ext cx="648044" cy="13603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Соединительная линия уступом 175">
            <a:extLst>
              <a:ext uri="{FF2B5EF4-FFF2-40B4-BE49-F238E27FC236}">
                <a16:creationId xmlns:a16="http://schemas.microsoft.com/office/drawing/2014/main" id="{5D71D052-08E8-4701-A990-B6E28724064C}"/>
              </a:ext>
            </a:extLst>
          </p:cNvPr>
          <p:cNvCxnSpPr>
            <a:cxnSpLocks/>
            <a:stCxn id="309" idx="2"/>
            <a:endCxn id="325" idx="0"/>
          </p:cNvCxnSpPr>
          <p:nvPr/>
        </p:nvCxnSpPr>
        <p:spPr>
          <a:xfrm rot="5400000">
            <a:off x="8226597" y="13475609"/>
            <a:ext cx="648044" cy="40205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:a16="http://schemas.microsoft.com/office/drawing/2014/main" id="{299E7B72-8D8B-4B39-882E-C32492FDFE18}"/>
              </a:ext>
            </a:extLst>
          </p:cNvPr>
          <p:cNvSpPr/>
          <p:nvPr/>
        </p:nvSpPr>
        <p:spPr>
          <a:xfrm>
            <a:off x="13449768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Начало Голландского блицкрига (ваниль)</a:t>
            </a:r>
          </a:p>
        </p:txBody>
      </p:sp>
      <p:sp>
        <p:nvSpPr>
          <p:cNvPr id="236" name="Прямоугольник 235">
            <a:extLst>
              <a:ext uri="{FF2B5EF4-FFF2-40B4-BE49-F238E27FC236}">
                <a16:creationId xmlns:a16="http://schemas.microsoft.com/office/drawing/2014/main" id="{B0A24E0D-852C-4BB5-A023-CEFD4E07DD78}"/>
              </a:ext>
            </a:extLst>
          </p:cNvPr>
          <p:cNvSpPr/>
          <p:nvPr/>
        </p:nvSpPr>
        <p:spPr>
          <a:xfrm>
            <a:off x="10941572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Груз наследия (ваниль)</a:t>
            </a:r>
          </a:p>
        </p:txBody>
      </p:sp>
      <p:cxnSp>
        <p:nvCxnSpPr>
          <p:cNvPr id="237" name="Прямая со стрелкой 236">
            <a:extLst>
              <a:ext uri="{FF2B5EF4-FFF2-40B4-BE49-F238E27FC236}">
                <a16:creationId xmlns:a16="http://schemas.microsoft.com/office/drawing/2014/main" id="{F7672681-CA9C-4ACF-8EF3-92486D2A15FF}"/>
              </a:ext>
            </a:extLst>
          </p:cNvPr>
          <p:cNvCxnSpPr>
            <a:cxnSpLocks/>
            <a:stCxn id="191" idx="2"/>
            <a:endCxn id="173" idx="0"/>
          </p:cNvCxnSpPr>
          <p:nvPr/>
        </p:nvCxnSpPr>
        <p:spPr>
          <a:xfrm>
            <a:off x="13247690" y="12103370"/>
            <a:ext cx="7366" cy="1978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 стрелкой 237">
            <a:extLst>
              <a:ext uri="{FF2B5EF4-FFF2-40B4-BE49-F238E27FC236}">
                <a16:creationId xmlns:a16="http://schemas.microsoft.com/office/drawing/2014/main" id="{0083E464-EC3B-4C3A-8CEE-C28F0BD1F7D5}"/>
              </a:ext>
            </a:extLst>
          </p:cNvPr>
          <p:cNvCxnSpPr>
            <a:cxnSpLocks/>
            <a:stCxn id="165" idx="2"/>
            <a:endCxn id="233" idx="0"/>
          </p:cNvCxnSpPr>
          <p:nvPr/>
        </p:nvCxnSpPr>
        <p:spPr>
          <a:xfrm>
            <a:off x="14507727" y="13621607"/>
            <a:ext cx="0" cy="21818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Соединительная линия уступом 175">
            <a:extLst>
              <a:ext uri="{FF2B5EF4-FFF2-40B4-BE49-F238E27FC236}">
                <a16:creationId xmlns:a16="http://schemas.microsoft.com/office/drawing/2014/main" id="{4D7E8979-FBA1-4522-94FB-693476A0EF01}"/>
              </a:ext>
            </a:extLst>
          </p:cNvPr>
          <p:cNvCxnSpPr>
            <a:cxnSpLocks/>
            <a:stCxn id="173" idx="2"/>
            <a:endCxn id="236" idx="0"/>
          </p:cNvCxnSpPr>
          <p:nvPr/>
        </p:nvCxnSpPr>
        <p:spPr>
          <a:xfrm rot="5400000">
            <a:off x="12306499" y="14854888"/>
            <a:ext cx="641590" cy="125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C20A0F9B-A045-45E4-9B64-1B31F92F7FB7}"/>
              </a:ext>
            </a:extLst>
          </p:cNvPr>
          <p:cNvSpPr/>
          <p:nvPr/>
        </p:nvSpPr>
        <p:spPr>
          <a:xfrm>
            <a:off x="1429261" y="1407092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разработки французского ПТО</a:t>
            </a:r>
          </a:p>
        </p:txBody>
      </p:sp>
      <p:cxnSp>
        <p:nvCxnSpPr>
          <p:cNvPr id="249" name="Прямая соединительная линия 248">
            <a:extLst>
              <a:ext uri="{FF2B5EF4-FFF2-40B4-BE49-F238E27FC236}">
                <a16:creationId xmlns:a16="http://schemas.microsoft.com/office/drawing/2014/main" id="{327B350B-FF32-49ED-AA6C-56DD4EADFCAC}"/>
              </a:ext>
            </a:extLst>
          </p:cNvPr>
          <p:cNvCxnSpPr>
            <a:cxnSpLocks/>
            <a:stCxn id="233" idx="1"/>
            <a:endCxn id="236" idx="3"/>
          </p:cNvCxnSpPr>
          <p:nvPr/>
        </p:nvCxnSpPr>
        <p:spPr>
          <a:xfrm flipH="1">
            <a:off x="13057490" y="16343445"/>
            <a:ext cx="39227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Прямая со стрелкой 249">
            <a:extLst>
              <a:ext uri="{FF2B5EF4-FFF2-40B4-BE49-F238E27FC236}">
                <a16:creationId xmlns:a16="http://schemas.microsoft.com/office/drawing/2014/main" id="{77F2F32E-2595-4AA4-AD1A-2BA9A4027810}"/>
              </a:ext>
            </a:extLst>
          </p:cNvPr>
          <p:cNvCxnSpPr>
            <a:cxnSpLocks/>
            <a:stCxn id="254" idx="2"/>
            <a:endCxn id="244" idx="0"/>
          </p:cNvCxnSpPr>
          <p:nvPr/>
        </p:nvCxnSpPr>
        <p:spPr>
          <a:xfrm>
            <a:off x="2485992" y="12103370"/>
            <a:ext cx="1228" cy="19675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Соединительная линия уступом 175">
            <a:extLst>
              <a:ext uri="{FF2B5EF4-FFF2-40B4-BE49-F238E27FC236}">
                <a16:creationId xmlns:a16="http://schemas.microsoft.com/office/drawing/2014/main" id="{9A42F30B-E1EB-4EAF-ABF6-D9AAA745CD6B}"/>
              </a:ext>
            </a:extLst>
          </p:cNvPr>
          <p:cNvCxnSpPr>
            <a:cxnSpLocks/>
            <a:stCxn id="426" idx="2"/>
            <a:endCxn id="265" idx="0"/>
          </p:cNvCxnSpPr>
          <p:nvPr/>
        </p:nvCxnSpPr>
        <p:spPr>
          <a:xfrm rot="5400000">
            <a:off x="15187285" y="-3277742"/>
            <a:ext cx="724878" cy="153633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Соединительная линия уступом 175">
            <a:extLst>
              <a:ext uri="{FF2B5EF4-FFF2-40B4-BE49-F238E27FC236}">
                <a16:creationId xmlns:a16="http://schemas.microsoft.com/office/drawing/2014/main" id="{E7B36EBA-A4A9-4D75-9F63-A870053E246F}"/>
              </a:ext>
            </a:extLst>
          </p:cNvPr>
          <p:cNvCxnSpPr>
            <a:cxnSpLocks/>
            <a:stCxn id="426" idx="2"/>
            <a:endCxn id="164" idx="0"/>
          </p:cNvCxnSpPr>
          <p:nvPr/>
        </p:nvCxnSpPr>
        <p:spPr>
          <a:xfrm rot="16200000" flipH="1">
            <a:off x="27233026" y="39824"/>
            <a:ext cx="720966" cy="87242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>
            <a:extLst>
              <a:ext uri="{FF2B5EF4-FFF2-40B4-BE49-F238E27FC236}">
                <a16:creationId xmlns:a16="http://schemas.microsoft.com/office/drawing/2014/main" id="{1E752D5D-0C64-411D-866D-5090D8F356DB}"/>
              </a:ext>
            </a:extLst>
          </p:cNvPr>
          <p:cNvSpPr/>
          <p:nvPr/>
        </p:nvSpPr>
        <p:spPr>
          <a:xfrm>
            <a:off x="30897682" y="928001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Формирование нового правительства (ваниль)</a:t>
            </a:r>
          </a:p>
        </p:txBody>
      </p:sp>
      <p:sp>
        <p:nvSpPr>
          <p:cNvPr id="174" name="Прямоугольник 173">
            <a:extLst>
              <a:ext uri="{FF2B5EF4-FFF2-40B4-BE49-F238E27FC236}">
                <a16:creationId xmlns:a16="http://schemas.microsoft.com/office/drawing/2014/main" id="{BC3E7AB7-1FA2-430B-BF4B-D00729F63D51}"/>
              </a:ext>
            </a:extLst>
          </p:cNvPr>
          <p:cNvSpPr/>
          <p:nvPr/>
        </p:nvSpPr>
        <p:spPr>
          <a:xfrm>
            <a:off x="35841073" y="1104996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 стороне Великобритании (ваниль)</a:t>
            </a:r>
          </a:p>
        </p:txBody>
      </p:sp>
      <p:sp>
        <p:nvSpPr>
          <p:cNvPr id="175" name="Прямоугольник 174">
            <a:extLst>
              <a:ext uri="{FF2B5EF4-FFF2-40B4-BE49-F238E27FC236}">
                <a16:creationId xmlns:a16="http://schemas.microsoft.com/office/drawing/2014/main" id="{40ACA845-AA55-4F7C-9008-A8822565B1C2}"/>
              </a:ext>
            </a:extLst>
          </p:cNvPr>
          <p:cNvSpPr/>
          <p:nvPr/>
        </p:nvSpPr>
        <p:spPr>
          <a:xfrm>
            <a:off x="32149214" y="1256321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Замена слабого правительства (ваниль, не монархия)</a:t>
            </a:r>
          </a:p>
        </p:txBody>
      </p:sp>
      <p:cxnSp>
        <p:nvCxnSpPr>
          <p:cNvPr id="176" name="Прямая соединительная линия 175">
            <a:extLst>
              <a:ext uri="{FF2B5EF4-FFF2-40B4-BE49-F238E27FC236}">
                <a16:creationId xmlns:a16="http://schemas.microsoft.com/office/drawing/2014/main" id="{10840964-65D1-4E1E-977B-7C119816E37D}"/>
              </a:ext>
            </a:extLst>
          </p:cNvPr>
          <p:cNvCxnSpPr>
            <a:cxnSpLocks/>
            <a:stCxn id="174" idx="1"/>
            <a:endCxn id="163" idx="3"/>
          </p:cNvCxnSpPr>
          <p:nvPr/>
        </p:nvCxnSpPr>
        <p:spPr>
          <a:xfrm flipH="1">
            <a:off x="30562579" y="11589968"/>
            <a:ext cx="5278494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5">
            <a:extLst>
              <a:ext uri="{FF2B5EF4-FFF2-40B4-BE49-F238E27FC236}">
                <a16:creationId xmlns:a16="http://schemas.microsoft.com/office/drawing/2014/main" id="{AE7E398B-E5BF-4895-AD89-36C5EBAD7774}"/>
              </a:ext>
            </a:extLst>
          </p:cNvPr>
          <p:cNvCxnSpPr>
            <a:cxnSpLocks/>
            <a:stCxn id="172" idx="2"/>
            <a:endCxn id="163" idx="0"/>
          </p:cNvCxnSpPr>
          <p:nvPr/>
        </p:nvCxnSpPr>
        <p:spPr>
          <a:xfrm rot="5400000">
            <a:off x="30385152" y="9479480"/>
            <a:ext cx="689959" cy="2451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175">
            <a:extLst>
              <a:ext uri="{FF2B5EF4-FFF2-40B4-BE49-F238E27FC236}">
                <a16:creationId xmlns:a16="http://schemas.microsoft.com/office/drawing/2014/main" id="{75763D91-CEF2-4A4C-A7D5-3D8B3F3570F0}"/>
              </a:ext>
            </a:extLst>
          </p:cNvPr>
          <p:cNvCxnSpPr>
            <a:cxnSpLocks/>
            <a:stCxn id="172" idx="2"/>
            <a:endCxn id="174" idx="0"/>
          </p:cNvCxnSpPr>
          <p:nvPr/>
        </p:nvCxnSpPr>
        <p:spPr>
          <a:xfrm rot="16200000" flipH="1">
            <a:off x="34082358" y="8233293"/>
            <a:ext cx="689957" cy="49433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Соединительная линия уступом 175">
            <a:extLst>
              <a:ext uri="{FF2B5EF4-FFF2-40B4-BE49-F238E27FC236}">
                <a16:creationId xmlns:a16="http://schemas.microsoft.com/office/drawing/2014/main" id="{C28A3050-F1C9-4BA8-88D2-CD1FBCDDC414}"/>
              </a:ext>
            </a:extLst>
          </p:cNvPr>
          <p:cNvCxnSpPr>
            <a:cxnSpLocks/>
            <a:stCxn id="174" idx="2"/>
            <a:endCxn id="175" idx="0"/>
          </p:cNvCxnSpPr>
          <p:nvPr/>
        </p:nvCxnSpPr>
        <p:spPr>
          <a:xfrm rot="5400000">
            <a:off x="34836478" y="10500664"/>
            <a:ext cx="433250" cy="36918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175">
            <a:extLst>
              <a:ext uri="{FF2B5EF4-FFF2-40B4-BE49-F238E27FC236}">
                <a16:creationId xmlns:a16="http://schemas.microsoft.com/office/drawing/2014/main" id="{13898FF5-2E95-44C2-A26D-E4E3ACD45F4F}"/>
              </a:ext>
            </a:extLst>
          </p:cNvPr>
          <p:cNvCxnSpPr>
            <a:cxnSpLocks/>
            <a:stCxn id="163" idx="2"/>
            <a:endCxn id="175" idx="0"/>
          </p:cNvCxnSpPr>
          <p:nvPr/>
        </p:nvCxnSpPr>
        <p:spPr>
          <a:xfrm rot="16200000" flipH="1">
            <a:off x="31139272" y="10495317"/>
            <a:ext cx="433248" cy="37025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:a16="http://schemas.microsoft.com/office/drawing/2014/main" id="{367CF65E-4C2D-4E83-B947-2A4442EFCC8E}"/>
              </a:ext>
            </a:extLst>
          </p:cNvPr>
          <p:cNvCxnSpPr>
            <a:cxnSpLocks/>
            <a:stCxn id="157" idx="2"/>
            <a:endCxn id="172" idx="0"/>
          </p:cNvCxnSpPr>
          <p:nvPr/>
        </p:nvCxnSpPr>
        <p:spPr>
          <a:xfrm>
            <a:off x="31955641" y="8781933"/>
            <a:ext cx="0" cy="4980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Соединительная линия уступом 175">
            <a:extLst>
              <a:ext uri="{FF2B5EF4-FFF2-40B4-BE49-F238E27FC236}">
                <a16:creationId xmlns:a16="http://schemas.microsoft.com/office/drawing/2014/main" id="{F1F66397-B344-495F-A763-AC4F8449DF89}"/>
              </a:ext>
            </a:extLst>
          </p:cNvPr>
          <p:cNvCxnSpPr>
            <a:cxnSpLocks/>
            <a:stCxn id="159" idx="2"/>
            <a:endCxn id="157" idx="0"/>
          </p:cNvCxnSpPr>
          <p:nvPr/>
        </p:nvCxnSpPr>
        <p:spPr>
          <a:xfrm rot="16200000" flipH="1">
            <a:off x="31205297" y="6951589"/>
            <a:ext cx="264636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Соединительная линия уступом 175">
            <a:extLst>
              <a:ext uri="{FF2B5EF4-FFF2-40B4-BE49-F238E27FC236}">
                <a16:creationId xmlns:a16="http://schemas.microsoft.com/office/drawing/2014/main" id="{A11BF03E-813E-4318-81C2-8B3ED1E05ED2}"/>
              </a:ext>
            </a:extLst>
          </p:cNvPr>
          <p:cNvCxnSpPr>
            <a:cxnSpLocks/>
            <a:stCxn id="161" idx="2"/>
            <a:endCxn id="157" idx="0"/>
          </p:cNvCxnSpPr>
          <p:nvPr/>
        </p:nvCxnSpPr>
        <p:spPr>
          <a:xfrm rot="5400000">
            <a:off x="32441350" y="6951589"/>
            <a:ext cx="264636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Соединительная линия уступом 175">
            <a:extLst>
              <a:ext uri="{FF2B5EF4-FFF2-40B4-BE49-F238E27FC236}">
                <a16:creationId xmlns:a16="http://schemas.microsoft.com/office/drawing/2014/main" id="{A5535A52-5B92-4888-AF91-7C10820D9105}"/>
              </a:ext>
            </a:extLst>
          </p:cNvPr>
          <p:cNvCxnSpPr>
            <a:cxnSpLocks/>
            <a:stCxn id="164" idx="2"/>
            <a:endCxn id="159" idx="0"/>
          </p:cNvCxnSpPr>
          <p:nvPr/>
        </p:nvCxnSpPr>
        <p:spPr>
          <a:xfrm rot="5400000">
            <a:off x="31080186" y="5481842"/>
            <a:ext cx="514858" cy="1236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175">
            <a:extLst>
              <a:ext uri="{FF2B5EF4-FFF2-40B4-BE49-F238E27FC236}">
                <a16:creationId xmlns:a16="http://schemas.microsoft.com/office/drawing/2014/main" id="{F5BF0548-3AF7-4F75-B5B4-D222065CBE53}"/>
              </a:ext>
            </a:extLst>
          </p:cNvPr>
          <p:cNvCxnSpPr>
            <a:cxnSpLocks/>
            <a:stCxn id="164" idx="2"/>
            <a:endCxn id="161" idx="0"/>
          </p:cNvCxnSpPr>
          <p:nvPr/>
        </p:nvCxnSpPr>
        <p:spPr>
          <a:xfrm rot="16200000" flipH="1">
            <a:off x="32316238" y="5481841"/>
            <a:ext cx="514858" cy="1236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541EB810-0B0A-4915-8CFE-634A887BE152}"/>
              </a:ext>
            </a:extLst>
          </p:cNvPr>
          <p:cNvSpPr/>
          <p:nvPr/>
        </p:nvSpPr>
        <p:spPr>
          <a:xfrm>
            <a:off x="34613801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Сингапурские конференции (ваниль)</a:t>
            </a:r>
          </a:p>
        </p:txBody>
      </p:sp>
      <p:sp>
        <p:nvSpPr>
          <p:cNvPr id="231" name="Прямоугольник 230">
            <a:extLst>
              <a:ext uri="{FF2B5EF4-FFF2-40B4-BE49-F238E27FC236}">
                <a16:creationId xmlns:a16="http://schemas.microsoft.com/office/drawing/2014/main" id="{6C9E4E5C-F273-47D6-B2D0-D5F047D79E7B}"/>
              </a:ext>
            </a:extLst>
          </p:cNvPr>
          <p:cNvSpPr/>
          <p:nvPr/>
        </p:nvSpPr>
        <p:spPr>
          <a:xfrm>
            <a:off x="29684626" y="125663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Бенилюкса (ваниль)</a:t>
            </a:r>
          </a:p>
        </p:txBody>
      </p:sp>
      <p:sp>
        <p:nvSpPr>
          <p:cNvPr id="232" name="Прямоугольник 231">
            <a:extLst>
              <a:ext uri="{FF2B5EF4-FFF2-40B4-BE49-F238E27FC236}">
                <a16:creationId xmlns:a16="http://schemas.microsoft.com/office/drawing/2014/main" id="{DDABA7A0-DADD-47DF-B748-AD8F723BB80F}"/>
              </a:ext>
            </a:extLst>
          </p:cNvPr>
          <p:cNvSpPr/>
          <p:nvPr/>
        </p:nvSpPr>
        <p:spPr>
          <a:xfrm>
            <a:off x="27220038" y="1256566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Ответственность за собственную оборону (ваниль)</a:t>
            </a:r>
          </a:p>
        </p:txBody>
      </p:sp>
      <p:sp>
        <p:nvSpPr>
          <p:cNvPr id="239" name="Прямоугольник 238">
            <a:extLst>
              <a:ext uri="{FF2B5EF4-FFF2-40B4-BE49-F238E27FC236}">
                <a16:creationId xmlns:a16="http://schemas.microsoft.com/office/drawing/2014/main" id="{7B59B0EB-DEA3-41D0-9785-F09F49C7355C}"/>
              </a:ext>
            </a:extLst>
          </p:cNvPr>
          <p:cNvSpPr/>
          <p:nvPr/>
        </p:nvSpPr>
        <p:spPr>
          <a:xfrm>
            <a:off x="28446660" y="140924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Поучительная история Нидерландов (ваниль)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:a16="http://schemas.microsoft.com/office/drawing/2014/main" id="{E0C4621D-DFEE-4EC3-B5B4-EFBD667B3C5B}"/>
              </a:ext>
            </a:extLst>
          </p:cNvPr>
          <p:cNvSpPr/>
          <p:nvPr/>
        </p:nvSpPr>
        <p:spPr>
          <a:xfrm>
            <a:off x="28446660" y="158098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Фундамент Европейского союза (ваниль)</a:t>
            </a:r>
          </a:p>
        </p:txBody>
      </p: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89699BD8-FC8A-4F49-ACD2-47C7F674B9FC}"/>
              </a:ext>
            </a:extLst>
          </p:cNvPr>
          <p:cNvSpPr/>
          <p:nvPr/>
        </p:nvSpPr>
        <p:spPr>
          <a:xfrm>
            <a:off x="27220038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Лучшие умы континента (ваниль)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2A45D7F5-3140-4A4C-8B66-C1F5A385FF94}"/>
              </a:ext>
            </a:extLst>
          </p:cNvPr>
          <p:cNvSpPr/>
          <p:nvPr/>
        </p:nvSpPr>
        <p:spPr>
          <a:xfrm>
            <a:off x="29684626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Лучший способ защиты(ваниль)</a:t>
            </a:r>
          </a:p>
        </p:txBody>
      </p:sp>
      <p:cxnSp>
        <p:nvCxnSpPr>
          <p:cNvPr id="247" name="Соединительная линия уступом 175">
            <a:extLst>
              <a:ext uri="{FF2B5EF4-FFF2-40B4-BE49-F238E27FC236}">
                <a16:creationId xmlns:a16="http://schemas.microsoft.com/office/drawing/2014/main" id="{EB14186E-4EC5-4A11-ADD7-13123A712234}"/>
              </a:ext>
            </a:extLst>
          </p:cNvPr>
          <p:cNvCxnSpPr>
            <a:cxnSpLocks/>
            <a:stCxn id="163" idx="2"/>
            <a:endCxn id="232" idx="0"/>
          </p:cNvCxnSpPr>
          <p:nvPr/>
        </p:nvCxnSpPr>
        <p:spPr>
          <a:xfrm rot="5400000">
            <a:off x="28673460" y="11734508"/>
            <a:ext cx="435699" cy="12266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175">
            <a:extLst>
              <a:ext uri="{FF2B5EF4-FFF2-40B4-BE49-F238E27FC236}">
                <a16:creationId xmlns:a16="http://schemas.microsoft.com/office/drawing/2014/main" id="{D7E02F7C-1173-46FA-B5DD-2565E54D271C}"/>
              </a:ext>
            </a:extLst>
          </p:cNvPr>
          <p:cNvCxnSpPr>
            <a:cxnSpLocks/>
            <a:stCxn id="163" idx="2"/>
            <a:endCxn id="231" idx="0"/>
          </p:cNvCxnSpPr>
          <p:nvPr/>
        </p:nvCxnSpPr>
        <p:spPr>
          <a:xfrm rot="16200000" flipH="1">
            <a:off x="29905402" y="11729187"/>
            <a:ext cx="436401" cy="12379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175">
            <a:extLst>
              <a:ext uri="{FF2B5EF4-FFF2-40B4-BE49-F238E27FC236}">
                <a16:creationId xmlns:a16="http://schemas.microsoft.com/office/drawing/2014/main" id="{6813CAC0-2E5E-4F29-854B-712B3E3355C7}"/>
              </a:ext>
            </a:extLst>
          </p:cNvPr>
          <p:cNvCxnSpPr>
            <a:cxnSpLocks/>
            <a:stCxn id="232" idx="2"/>
            <a:endCxn id="239" idx="0"/>
          </p:cNvCxnSpPr>
          <p:nvPr/>
        </p:nvCxnSpPr>
        <p:spPr>
          <a:xfrm rot="16200000" flipH="1">
            <a:off x="28667920" y="13255746"/>
            <a:ext cx="446777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Соединительная линия уступом 175">
            <a:extLst>
              <a:ext uri="{FF2B5EF4-FFF2-40B4-BE49-F238E27FC236}">
                <a16:creationId xmlns:a16="http://schemas.microsoft.com/office/drawing/2014/main" id="{0CE22938-972D-4888-95C3-53DB22A24813}"/>
              </a:ext>
            </a:extLst>
          </p:cNvPr>
          <p:cNvCxnSpPr>
            <a:cxnSpLocks/>
            <a:stCxn id="231" idx="2"/>
            <a:endCxn id="239" idx="0"/>
          </p:cNvCxnSpPr>
          <p:nvPr/>
        </p:nvCxnSpPr>
        <p:spPr>
          <a:xfrm rot="5400000">
            <a:off x="29900565" y="13250425"/>
            <a:ext cx="446075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>
            <a:extLst>
              <a:ext uri="{FF2B5EF4-FFF2-40B4-BE49-F238E27FC236}">
                <a16:creationId xmlns:a16="http://schemas.microsoft.com/office/drawing/2014/main" id="{C24BD8F8-2DE5-4D0F-820F-27496BC12A0D}"/>
              </a:ext>
            </a:extLst>
          </p:cNvPr>
          <p:cNvCxnSpPr>
            <a:cxnSpLocks/>
            <a:stCxn id="239" idx="2"/>
            <a:endCxn id="240" idx="0"/>
          </p:cNvCxnSpPr>
          <p:nvPr/>
        </p:nvCxnSpPr>
        <p:spPr>
          <a:xfrm>
            <a:off x="29504619" y="15172446"/>
            <a:ext cx="0" cy="6374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Соединительная линия уступом 175">
            <a:extLst>
              <a:ext uri="{FF2B5EF4-FFF2-40B4-BE49-F238E27FC236}">
                <a16:creationId xmlns:a16="http://schemas.microsoft.com/office/drawing/2014/main" id="{5D662719-B841-4998-AF06-42CD41CB4461}"/>
              </a:ext>
            </a:extLst>
          </p:cNvPr>
          <p:cNvCxnSpPr>
            <a:cxnSpLocks/>
            <a:stCxn id="240" idx="2"/>
            <a:endCxn id="243" idx="0"/>
          </p:cNvCxnSpPr>
          <p:nvPr/>
        </p:nvCxnSpPr>
        <p:spPr>
          <a:xfrm rot="5400000">
            <a:off x="28568433" y="16599463"/>
            <a:ext cx="645750" cy="12266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Соединительная линия уступом 175">
            <a:extLst>
              <a:ext uri="{FF2B5EF4-FFF2-40B4-BE49-F238E27FC236}">
                <a16:creationId xmlns:a16="http://schemas.microsoft.com/office/drawing/2014/main" id="{F956CC2E-A1C0-4132-A1D8-3281901D9891}"/>
              </a:ext>
            </a:extLst>
          </p:cNvPr>
          <p:cNvCxnSpPr>
            <a:cxnSpLocks/>
            <a:stCxn id="240" idx="2"/>
            <a:endCxn id="246" idx="0"/>
          </p:cNvCxnSpPr>
          <p:nvPr/>
        </p:nvCxnSpPr>
        <p:spPr>
          <a:xfrm rot="16200000" flipH="1">
            <a:off x="29800727" y="16593791"/>
            <a:ext cx="645750" cy="1237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AE51D1C7-1895-454B-907D-B34225FCFD48}"/>
              </a:ext>
            </a:extLst>
          </p:cNvPr>
          <p:cNvSpPr/>
          <p:nvPr/>
        </p:nvSpPr>
        <p:spPr>
          <a:xfrm>
            <a:off x="37078388" y="1256531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Флотская служба (ваниль)</a:t>
            </a:r>
          </a:p>
        </p:txBody>
      </p:sp>
      <p:cxnSp>
        <p:nvCxnSpPr>
          <p:cNvPr id="268" name="Соединительная линия уступом 175">
            <a:extLst>
              <a:ext uri="{FF2B5EF4-FFF2-40B4-BE49-F238E27FC236}">
                <a16:creationId xmlns:a16="http://schemas.microsoft.com/office/drawing/2014/main" id="{691A99FD-CBEE-4DDD-9A98-D644EB00A607}"/>
              </a:ext>
            </a:extLst>
          </p:cNvPr>
          <p:cNvCxnSpPr>
            <a:cxnSpLocks/>
            <a:stCxn id="174" idx="2"/>
            <a:endCxn id="215" idx="0"/>
          </p:cNvCxnSpPr>
          <p:nvPr/>
        </p:nvCxnSpPr>
        <p:spPr>
          <a:xfrm rot="5400000">
            <a:off x="36067722" y="11734006"/>
            <a:ext cx="435348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Соединительная линия уступом 175">
            <a:extLst>
              <a:ext uri="{FF2B5EF4-FFF2-40B4-BE49-F238E27FC236}">
                <a16:creationId xmlns:a16="http://schemas.microsoft.com/office/drawing/2014/main" id="{341540F1-6441-4982-A1FD-E53EACBCC8E5}"/>
              </a:ext>
            </a:extLst>
          </p:cNvPr>
          <p:cNvCxnSpPr>
            <a:cxnSpLocks/>
            <a:stCxn id="174" idx="2"/>
            <a:endCxn id="267" idx="0"/>
          </p:cNvCxnSpPr>
          <p:nvPr/>
        </p:nvCxnSpPr>
        <p:spPr>
          <a:xfrm rot="16200000" flipH="1">
            <a:off x="37300015" y="11728984"/>
            <a:ext cx="435348" cy="1237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C7E228E1-3C09-4E50-AC10-465C2A3E0728}"/>
              </a:ext>
            </a:extLst>
          </p:cNvPr>
          <p:cNvSpPr/>
          <p:nvPr/>
        </p:nvSpPr>
        <p:spPr>
          <a:xfrm>
            <a:off x="33385267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Технологические разработки союзников (ваниль)</a:t>
            </a:r>
          </a:p>
        </p:txBody>
      </p:sp>
      <p:sp>
        <p:nvSpPr>
          <p:cNvPr id="274" name="Прямоугольник 273">
            <a:extLst>
              <a:ext uri="{FF2B5EF4-FFF2-40B4-BE49-F238E27FC236}">
                <a16:creationId xmlns:a16="http://schemas.microsoft.com/office/drawing/2014/main" id="{0D35B4E5-17F0-4E9C-9423-069C46137BAF}"/>
              </a:ext>
            </a:extLst>
          </p:cNvPr>
          <p:cNvSpPr/>
          <p:nvPr/>
        </p:nvSpPr>
        <p:spPr>
          <a:xfrm>
            <a:off x="35841073" y="140764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Нарушение маршрутов снабжения (ваниль)</a:t>
            </a:r>
          </a:p>
        </p:txBody>
      </p:sp>
      <p:sp>
        <p:nvSpPr>
          <p:cNvPr id="275" name="Прямоугольник 274">
            <a:extLst>
              <a:ext uri="{FF2B5EF4-FFF2-40B4-BE49-F238E27FC236}">
                <a16:creationId xmlns:a16="http://schemas.microsoft.com/office/drawing/2014/main" id="{A11B0BC7-ABC0-483C-BB57-DE07D569E417}"/>
              </a:ext>
            </a:extLst>
          </p:cNvPr>
          <p:cNvSpPr/>
          <p:nvPr/>
        </p:nvSpPr>
        <p:spPr>
          <a:xfrm>
            <a:off x="37078388" y="1582894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Просьба о помощи (ваниль)</a:t>
            </a:r>
          </a:p>
        </p:txBody>
      </p:sp>
      <p:sp>
        <p:nvSpPr>
          <p:cNvPr id="277" name="Прямоугольник 276">
            <a:extLst>
              <a:ext uri="{FF2B5EF4-FFF2-40B4-BE49-F238E27FC236}">
                <a16:creationId xmlns:a16="http://schemas.microsoft.com/office/drawing/2014/main" id="{C380B2C1-DB13-4168-9CB2-5793221BA948}"/>
              </a:ext>
            </a:extLst>
          </p:cNvPr>
          <p:cNvSpPr/>
          <p:nvPr/>
        </p:nvSpPr>
        <p:spPr>
          <a:xfrm>
            <a:off x="34613801" y="1581086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Вест Индия под защитой Америки (ваниль)</a:t>
            </a:r>
          </a:p>
        </p:txBody>
      </p:sp>
      <p:cxnSp>
        <p:nvCxnSpPr>
          <p:cNvPr id="278" name="Соединительная линия уступом 175">
            <a:extLst>
              <a:ext uri="{FF2B5EF4-FFF2-40B4-BE49-F238E27FC236}">
                <a16:creationId xmlns:a16="http://schemas.microsoft.com/office/drawing/2014/main" id="{D6458C6F-7687-422C-9EDE-E06653A4D7AE}"/>
              </a:ext>
            </a:extLst>
          </p:cNvPr>
          <p:cNvCxnSpPr>
            <a:cxnSpLocks/>
            <a:stCxn id="215" idx="2"/>
            <a:endCxn id="273" idx="0"/>
          </p:cNvCxnSpPr>
          <p:nvPr/>
        </p:nvCxnSpPr>
        <p:spPr>
          <a:xfrm rot="5400000">
            <a:off x="34841918" y="13246624"/>
            <a:ext cx="431151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175">
            <a:extLst>
              <a:ext uri="{FF2B5EF4-FFF2-40B4-BE49-F238E27FC236}">
                <a16:creationId xmlns:a16="http://schemas.microsoft.com/office/drawing/2014/main" id="{87BEB696-8A91-49FC-86DA-EA28BB7676D0}"/>
              </a:ext>
            </a:extLst>
          </p:cNvPr>
          <p:cNvCxnSpPr>
            <a:cxnSpLocks/>
            <a:stCxn id="267" idx="2"/>
            <a:endCxn id="274" idx="0"/>
          </p:cNvCxnSpPr>
          <p:nvPr/>
        </p:nvCxnSpPr>
        <p:spPr>
          <a:xfrm rot="5400000">
            <a:off x="37302115" y="13242234"/>
            <a:ext cx="431151" cy="123731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175">
            <a:extLst>
              <a:ext uri="{FF2B5EF4-FFF2-40B4-BE49-F238E27FC236}">
                <a16:creationId xmlns:a16="http://schemas.microsoft.com/office/drawing/2014/main" id="{E47BBD4A-BA8A-4127-8086-44B629C774FF}"/>
              </a:ext>
            </a:extLst>
          </p:cNvPr>
          <p:cNvCxnSpPr>
            <a:cxnSpLocks/>
            <a:stCxn id="215" idx="2"/>
            <a:endCxn id="274" idx="0"/>
          </p:cNvCxnSpPr>
          <p:nvPr/>
        </p:nvCxnSpPr>
        <p:spPr>
          <a:xfrm rot="16200000" flipH="1">
            <a:off x="36069821" y="13247255"/>
            <a:ext cx="431151" cy="12272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>
            <a:extLst>
              <a:ext uri="{FF2B5EF4-FFF2-40B4-BE49-F238E27FC236}">
                <a16:creationId xmlns:a16="http://schemas.microsoft.com/office/drawing/2014/main" id="{60E66320-4748-4EF0-9927-885F9FB4790D}"/>
              </a:ext>
            </a:extLst>
          </p:cNvPr>
          <p:cNvCxnSpPr>
            <a:cxnSpLocks/>
            <a:stCxn id="267" idx="2"/>
            <a:endCxn id="275" idx="0"/>
          </p:cNvCxnSpPr>
          <p:nvPr/>
        </p:nvCxnSpPr>
        <p:spPr>
          <a:xfrm>
            <a:off x="38136347" y="13645316"/>
            <a:ext cx="0" cy="21836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Соединительная линия уступом 175">
            <a:extLst>
              <a:ext uri="{FF2B5EF4-FFF2-40B4-BE49-F238E27FC236}">
                <a16:creationId xmlns:a16="http://schemas.microsoft.com/office/drawing/2014/main" id="{FD54051F-5DF7-4C4D-A531-09E2E205F660}"/>
              </a:ext>
            </a:extLst>
          </p:cNvPr>
          <p:cNvCxnSpPr>
            <a:cxnSpLocks/>
            <a:stCxn id="274" idx="2"/>
            <a:endCxn id="277" idx="0"/>
          </p:cNvCxnSpPr>
          <p:nvPr/>
        </p:nvCxnSpPr>
        <p:spPr>
          <a:xfrm rot="5400000">
            <a:off x="35958199" y="14870028"/>
            <a:ext cx="654394" cy="12272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175">
            <a:extLst>
              <a:ext uri="{FF2B5EF4-FFF2-40B4-BE49-F238E27FC236}">
                <a16:creationId xmlns:a16="http://schemas.microsoft.com/office/drawing/2014/main" id="{B88C1387-A6BD-4A8C-BA65-E2416F5C9B22}"/>
              </a:ext>
            </a:extLst>
          </p:cNvPr>
          <p:cNvCxnSpPr>
            <a:cxnSpLocks/>
            <a:stCxn id="273" idx="2"/>
            <a:endCxn id="277" idx="0"/>
          </p:cNvCxnSpPr>
          <p:nvPr/>
        </p:nvCxnSpPr>
        <p:spPr>
          <a:xfrm rot="16200000" flipH="1">
            <a:off x="34730296" y="14869397"/>
            <a:ext cx="654394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8" name="Прямоугольник 297">
            <a:extLst>
              <a:ext uri="{FF2B5EF4-FFF2-40B4-BE49-F238E27FC236}">
                <a16:creationId xmlns:a16="http://schemas.microsoft.com/office/drawing/2014/main" id="{98924A21-EE78-410E-9E89-E967CBE4134C}"/>
              </a:ext>
            </a:extLst>
          </p:cNvPr>
          <p:cNvSpPr/>
          <p:nvPr/>
        </p:nvSpPr>
        <p:spPr>
          <a:xfrm>
            <a:off x="33385267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аэропорт в </a:t>
            </a:r>
            <a:r>
              <a:rPr lang="ru-RU" sz="1400" dirty="0" err="1"/>
              <a:t>Зандезии</a:t>
            </a:r>
            <a:r>
              <a:rPr lang="ru-RU" sz="1400" dirty="0"/>
              <a:t> (ваниль)</a:t>
            </a:r>
          </a:p>
        </p:txBody>
      </p:sp>
      <p:sp>
        <p:nvSpPr>
          <p:cNvPr id="299" name="Прямоугольник 298">
            <a:extLst>
              <a:ext uri="{FF2B5EF4-FFF2-40B4-BE49-F238E27FC236}">
                <a16:creationId xmlns:a16="http://schemas.microsoft.com/office/drawing/2014/main" id="{7ACBF395-5E4A-4E10-A2AC-227E117D7DF4}"/>
              </a:ext>
            </a:extLst>
          </p:cNvPr>
          <p:cNvSpPr/>
          <p:nvPr/>
        </p:nvSpPr>
        <p:spPr>
          <a:xfrm>
            <a:off x="35841072" y="175356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Представительство в объединённом комитете начальников штабов (ваниль)</a:t>
            </a:r>
          </a:p>
        </p:txBody>
      </p:sp>
      <p:sp>
        <p:nvSpPr>
          <p:cNvPr id="300" name="Прямоугольник 299">
            <a:extLst>
              <a:ext uri="{FF2B5EF4-FFF2-40B4-BE49-F238E27FC236}">
                <a16:creationId xmlns:a16="http://schemas.microsoft.com/office/drawing/2014/main" id="{FC42803E-9471-4887-94E8-2D4BB035782F}"/>
              </a:ext>
            </a:extLst>
          </p:cNvPr>
          <p:cNvSpPr/>
          <p:nvPr/>
        </p:nvSpPr>
        <p:spPr>
          <a:xfrm>
            <a:off x="35841072" y="1905448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Четвёртый союзник (ваниль)</a:t>
            </a:r>
          </a:p>
        </p:txBody>
      </p: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B9264D2E-7855-4B5E-9D9D-7F98345C1245}"/>
              </a:ext>
            </a:extLst>
          </p:cNvPr>
          <p:cNvSpPr/>
          <p:nvPr/>
        </p:nvSpPr>
        <p:spPr>
          <a:xfrm>
            <a:off x="38296877" y="1753064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буферного государства(ваниль)</a:t>
            </a:r>
          </a:p>
        </p:txBody>
      </p:sp>
      <p:sp>
        <p:nvSpPr>
          <p:cNvPr id="302" name="Прямоугольник 301">
            <a:extLst>
              <a:ext uri="{FF2B5EF4-FFF2-40B4-BE49-F238E27FC236}">
                <a16:creationId xmlns:a16="http://schemas.microsoft.com/office/drawing/2014/main" id="{D2690A53-BB21-4972-BA12-64EABB8A98ED}"/>
              </a:ext>
            </a:extLst>
          </p:cNvPr>
          <p:cNvSpPr/>
          <p:nvPr/>
        </p:nvSpPr>
        <p:spPr>
          <a:xfrm>
            <a:off x="38296877" y="190544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Развивать юг(ваниль)</a:t>
            </a:r>
          </a:p>
        </p:txBody>
      </p:sp>
      <p:cxnSp>
        <p:nvCxnSpPr>
          <p:cNvPr id="303" name="Соединительная линия уступом 175">
            <a:extLst>
              <a:ext uri="{FF2B5EF4-FFF2-40B4-BE49-F238E27FC236}">
                <a16:creationId xmlns:a16="http://schemas.microsoft.com/office/drawing/2014/main" id="{F118FFF1-CFFF-4485-BC7F-177D43CBF6EA}"/>
              </a:ext>
            </a:extLst>
          </p:cNvPr>
          <p:cNvCxnSpPr>
            <a:cxnSpLocks/>
            <a:stCxn id="277" idx="2"/>
            <a:endCxn id="298" idx="0"/>
          </p:cNvCxnSpPr>
          <p:nvPr/>
        </p:nvCxnSpPr>
        <p:spPr>
          <a:xfrm rot="5400000">
            <a:off x="34735099" y="16598988"/>
            <a:ext cx="644788" cy="1228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175">
            <a:extLst>
              <a:ext uri="{FF2B5EF4-FFF2-40B4-BE49-F238E27FC236}">
                <a16:creationId xmlns:a16="http://schemas.microsoft.com/office/drawing/2014/main" id="{3533AE61-8F36-445C-A9E0-4BB31AC098BC}"/>
              </a:ext>
            </a:extLst>
          </p:cNvPr>
          <p:cNvCxnSpPr>
            <a:cxnSpLocks/>
            <a:stCxn id="277" idx="2"/>
            <a:endCxn id="299" idx="0"/>
          </p:cNvCxnSpPr>
          <p:nvPr/>
        </p:nvCxnSpPr>
        <p:spPr>
          <a:xfrm rot="16200000" flipH="1">
            <a:off x="35963001" y="16599619"/>
            <a:ext cx="644788" cy="1227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175">
            <a:extLst>
              <a:ext uri="{FF2B5EF4-FFF2-40B4-BE49-F238E27FC236}">
                <a16:creationId xmlns:a16="http://schemas.microsoft.com/office/drawing/2014/main" id="{53F08CE3-35A0-4868-86C2-FE658FF5B098}"/>
              </a:ext>
            </a:extLst>
          </p:cNvPr>
          <p:cNvCxnSpPr>
            <a:cxnSpLocks/>
            <a:stCxn id="275" idx="2"/>
            <a:endCxn id="299" idx="0"/>
          </p:cNvCxnSpPr>
          <p:nvPr/>
        </p:nvCxnSpPr>
        <p:spPr>
          <a:xfrm rot="5400000">
            <a:off x="37204339" y="16603640"/>
            <a:ext cx="626701" cy="1237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175">
            <a:extLst>
              <a:ext uri="{FF2B5EF4-FFF2-40B4-BE49-F238E27FC236}">
                <a16:creationId xmlns:a16="http://schemas.microsoft.com/office/drawing/2014/main" id="{4CE36589-126F-46C2-9302-2A44ED820E98}"/>
              </a:ext>
            </a:extLst>
          </p:cNvPr>
          <p:cNvCxnSpPr>
            <a:cxnSpLocks/>
            <a:stCxn id="275" idx="2"/>
            <a:endCxn id="301" idx="0"/>
          </p:cNvCxnSpPr>
          <p:nvPr/>
        </p:nvCxnSpPr>
        <p:spPr>
          <a:xfrm rot="16200000" flipH="1">
            <a:off x="38434744" y="16610550"/>
            <a:ext cx="621695" cy="1218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Прямая со стрелкой 315">
            <a:extLst>
              <a:ext uri="{FF2B5EF4-FFF2-40B4-BE49-F238E27FC236}">
                <a16:creationId xmlns:a16="http://schemas.microsoft.com/office/drawing/2014/main" id="{A15588E7-0216-4CAA-A983-1642C96AD494}"/>
              </a:ext>
            </a:extLst>
          </p:cNvPr>
          <p:cNvCxnSpPr>
            <a:cxnSpLocks/>
            <a:stCxn id="299" idx="2"/>
            <a:endCxn id="300" idx="0"/>
          </p:cNvCxnSpPr>
          <p:nvPr/>
        </p:nvCxnSpPr>
        <p:spPr>
          <a:xfrm>
            <a:off x="36899031" y="18615649"/>
            <a:ext cx="0" cy="4388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>
            <a:extLst>
              <a:ext uri="{FF2B5EF4-FFF2-40B4-BE49-F238E27FC236}">
                <a16:creationId xmlns:a16="http://schemas.microsoft.com/office/drawing/2014/main" id="{84281D6E-EA23-4B79-BCE6-DFA1BD9E41BC}"/>
              </a:ext>
            </a:extLst>
          </p:cNvPr>
          <p:cNvCxnSpPr>
            <a:cxnSpLocks/>
            <a:stCxn id="301" idx="2"/>
            <a:endCxn id="302" idx="0"/>
          </p:cNvCxnSpPr>
          <p:nvPr/>
        </p:nvCxnSpPr>
        <p:spPr>
          <a:xfrm>
            <a:off x="39354836" y="18610643"/>
            <a:ext cx="0" cy="4438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171CB17B-A153-4C04-B60C-626C856B1C2C}"/>
              </a:ext>
            </a:extLst>
          </p:cNvPr>
          <p:cNvSpPr/>
          <p:nvPr/>
        </p:nvSpPr>
        <p:spPr>
          <a:xfrm>
            <a:off x="34554010" y="63509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Ратифицировать закон о коллективных трудовых договорах</a:t>
            </a:r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CA78E876-660C-4FB2-9AEF-39D374B8B563}"/>
              </a:ext>
            </a:extLst>
          </p:cNvPr>
          <p:cNvSpPr/>
          <p:nvPr/>
        </p:nvSpPr>
        <p:spPr>
          <a:xfrm>
            <a:off x="39640415" y="476243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Вмешательство королевы (Ваниль как Оранье </a:t>
            </a:r>
            <a:r>
              <a:rPr lang="ru-RU" sz="1400" dirty="0" err="1"/>
              <a:t>бове</a:t>
            </a:r>
            <a:r>
              <a:rPr lang="ru-RU" sz="1400" dirty="0"/>
              <a:t>)</a:t>
            </a:r>
          </a:p>
        </p:txBody>
      </p:sp>
      <p:cxnSp>
        <p:nvCxnSpPr>
          <p:cNvPr id="324" name="Прямая соединительная линия 323">
            <a:extLst>
              <a:ext uri="{FF2B5EF4-FFF2-40B4-BE49-F238E27FC236}">
                <a16:creationId xmlns:a16="http://schemas.microsoft.com/office/drawing/2014/main" id="{50E23949-C9E6-47AF-B627-4A36841A87FB}"/>
              </a:ext>
            </a:extLst>
          </p:cNvPr>
          <p:cNvCxnSpPr>
            <a:cxnSpLocks/>
            <a:stCxn id="339" idx="1"/>
            <a:endCxn id="265" idx="3"/>
          </p:cNvCxnSpPr>
          <p:nvPr/>
        </p:nvCxnSpPr>
        <p:spPr>
          <a:xfrm flipH="1">
            <a:off x="8926029" y="5306351"/>
            <a:ext cx="132473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единительная линия 326">
            <a:extLst>
              <a:ext uri="{FF2B5EF4-FFF2-40B4-BE49-F238E27FC236}">
                <a16:creationId xmlns:a16="http://schemas.microsoft.com/office/drawing/2014/main" id="{62447D94-B405-433F-874E-0CB9C77E5655}"/>
              </a:ext>
            </a:extLst>
          </p:cNvPr>
          <p:cNvCxnSpPr>
            <a:cxnSpLocks/>
            <a:stCxn id="164" idx="1"/>
            <a:endCxn id="339" idx="3"/>
          </p:cNvCxnSpPr>
          <p:nvPr/>
        </p:nvCxnSpPr>
        <p:spPr>
          <a:xfrm flipH="1">
            <a:off x="24289337" y="5302439"/>
            <a:ext cx="6608345" cy="391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Соединительная линия уступом 175">
            <a:extLst>
              <a:ext uri="{FF2B5EF4-FFF2-40B4-BE49-F238E27FC236}">
                <a16:creationId xmlns:a16="http://schemas.microsoft.com/office/drawing/2014/main" id="{0860C666-0995-4448-92A6-75C21899F184}"/>
              </a:ext>
            </a:extLst>
          </p:cNvPr>
          <p:cNvCxnSpPr>
            <a:cxnSpLocks/>
            <a:stCxn id="426" idx="2"/>
            <a:endCxn id="323" idx="0"/>
          </p:cNvCxnSpPr>
          <p:nvPr/>
        </p:nvCxnSpPr>
        <p:spPr>
          <a:xfrm rot="16200000" flipH="1">
            <a:off x="31604394" y="-4331543"/>
            <a:ext cx="720965" cy="174669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единительная линия 334">
            <a:extLst>
              <a:ext uri="{FF2B5EF4-FFF2-40B4-BE49-F238E27FC236}">
                <a16:creationId xmlns:a16="http://schemas.microsoft.com/office/drawing/2014/main" id="{8A3A3665-0A1F-494C-8DFB-34A956BF1A72}"/>
              </a:ext>
            </a:extLst>
          </p:cNvPr>
          <p:cNvCxnSpPr>
            <a:cxnSpLocks/>
            <a:stCxn id="323" idx="1"/>
            <a:endCxn id="164" idx="3"/>
          </p:cNvCxnSpPr>
          <p:nvPr/>
        </p:nvCxnSpPr>
        <p:spPr>
          <a:xfrm flipH="1">
            <a:off x="33013600" y="5302438"/>
            <a:ext cx="6626815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Соединительная линия уступом 175">
            <a:extLst>
              <a:ext uri="{FF2B5EF4-FFF2-40B4-BE49-F238E27FC236}">
                <a16:creationId xmlns:a16="http://schemas.microsoft.com/office/drawing/2014/main" id="{6C3B85FD-A76D-4DF7-99E4-A5A5874C4C77}"/>
              </a:ext>
            </a:extLst>
          </p:cNvPr>
          <p:cNvCxnSpPr>
            <a:cxnSpLocks/>
            <a:stCxn id="164" idx="2"/>
            <a:endCxn id="322" idx="0"/>
          </p:cNvCxnSpPr>
          <p:nvPr/>
        </p:nvCxnSpPr>
        <p:spPr>
          <a:xfrm rot="16200000" flipH="1">
            <a:off x="33529533" y="4268547"/>
            <a:ext cx="508544" cy="36563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>
            <a:extLst>
              <a:ext uri="{FF2B5EF4-FFF2-40B4-BE49-F238E27FC236}">
                <a16:creationId xmlns:a16="http://schemas.microsoft.com/office/drawing/2014/main" id="{6042620F-D1BB-4603-92CF-381775445E1F}"/>
              </a:ext>
            </a:extLst>
          </p:cNvPr>
          <p:cNvSpPr/>
          <p:nvPr/>
        </p:nvSpPr>
        <p:spPr>
          <a:xfrm>
            <a:off x="39632135" y="63544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Символ сопротивления (Ваниль)</a:t>
            </a:r>
          </a:p>
        </p:txBody>
      </p:sp>
      <p:sp>
        <p:nvSpPr>
          <p:cNvPr id="425" name="Прямоугольник 424">
            <a:extLst>
              <a:ext uri="{FF2B5EF4-FFF2-40B4-BE49-F238E27FC236}">
                <a16:creationId xmlns:a16="http://schemas.microsoft.com/office/drawing/2014/main" id="{2BDB5CA4-3EB8-4064-A405-249DB91D19C5}"/>
              </a:ext>
            </a:extLst>
          </p:cNvPr>
          <p:cNvSpPr/>
          <p:nvPr/>
        </p:nvSpPr>
        <p:spPr>
          <a:xfrm>
            <a:off x="37077126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верного короне министра (Ваниль Замена слабого правительства)</a:t>
            </a:r>
          </a:p>
        </p:txBody>
      </p:sp>
      <p:sp>
        <p:nvSpPr>
          <p:cNvPr id="428" name="Прямоугольник 427">
            <a:extLst>
              <a:ext uri="{FF2B5EF4-FFF2-40B4-BE49-F238E27FC236}">
                <a16:creationId xmlns:a16="http://schemas.microsoft.com/office/drawing/2014/main" id="{5F4561ED-D6D2-4301-ADF2-88746C6D6025}"/>
              </a:ext>
            </a:extLst>
          </p:cNvPr>
          <p:cNvSpPr/>
          <p:nvPr/>
        </p:nvSpPr>
        <p:spPr>
          <a:xfrm>
            <a:off x="34554598" y="92687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и демократия (ваниль)</a:t>
            </a:r>
          </a:p>
        </p:txBody>
      </p:sp>
      <p:cxnSp>
        <p:nvCxnSpPr>
          <p:cNvPr id="430" name="Соединительная линия уступом 175">
            <a:extLst>
              <a:ext uri="{FF2B5EF4-FFF2-40B4-BE49-F238E27FC236}">
                <a16:creationId xmlns:a16="http://schemas.microsoft.com/office/drawing/2014/main" id="{943AAEE3-9B1E-4244-97C0-EA877993D267}"/>
              </a:ext>
            </a:extLst>
          </p:cNvPr>
          <p:cNvCxnSpPr>
            <a:cxnSpLocks/>
            <a:stCxn id="323" idx="2"/>
            <a:endCxn id="174" idx="0"/>
          </p:cNvCxnSpPr>
          <p:nvPr/>
        </p:nvCxnSpPr>
        <p:spPr>
          <a:xfrm rot="5400000">
            <a:off x="36194938" y="6546532"/>
            <a:ext cx="5207530" cy="3799342"/>
          </a:xfrm>
          <a:prstGeom prst="bentConnector3">
            <a:avLst>
              <a:gd name="adj1" fmla="val 47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Прямая со стрелкой 432">
            <a:extLst>
              <a:ext uri="{FF2B5EF4-FFF2-40B4-BE49-F238E27FC236}">
                <a16:creationId xmlns:a16="http://schemas.microsoft.com/office/drawing/2014/main" id="{9762AFE3-DA4E-4A87-AC35-DC93DED83D47}"/>
              </a:ext>
            </a:extLst>
          </p:cNvPr>
          <p:cNvCxnSpPr>
            <a:cxnSpLocks/>
            <a:stCxn id="425" idx="2"/>
            <a:endCxn id="267" idx="0"/>
          </p:cNvCxnSpPr>
          <p:nvPr/>
        </p:nvCxnSpPr>
        <p:spPr>
          <a:xfrm>
            <a:off x="38135085" y="7443015"/>
            <a:ext cx="1262" cy="51223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>
            <a:extLst>
              <a:ext uri="{FF2B5EF4-FFF2-40B4-BE49-F238E27FC236}">
                <a16:creationId xmlns:a16="http://schemas.microsoft.com/office/drawing/2014/main" id="{A1D7027A-BD5E-41F6-ADB9-67740D1A644D}"/>
              </a:ext>
            </a:extLst>
          </p:cNvPr>
          <p:cNvSpPr/>
          <p:nvPr/>
        </p:nvSpPr>
        <p:spPr>
          <a:xfrm>
            <a:off x="39640415" y="770115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Единственный мужчина в правительстве (Ваниль)</a:t>
            </a:r>
          </a:p>
        </p:txBody>
      </p:sp>
      <p:cxnSp>
        <p:nvCxnSpPr>
          <p:cNvPr id="437" name="Соединительная линия уступом 175">
            <a:extLst>
              <a:ext uri="{FF2B5EF4-FFF2-40B4-BE49-F238E27FC236}">
                <a16:creationId xmlns:a16="http://schemas.microsoft.com/office/drawing/2014/main" id="{2F7FAFBA-3CCC-4484-BD3F-8B7C22DA50A9}"/>
              </a:ext>
            </a:extLst>
          </p:cNvPr>
          <p:cNvCxnSpPr>
            <a:cxnSpLocks/>
            <a:stCxn id="323" idx="2"/>
            <a:endCxn id="425" idx="0"/>
          </p:cNvCxnSpPr>
          <p:nvPr/>
        </p:nvCxnSpPr>
        <p:spPr>
          <a:xfrm rot="5400000">
            <a:off x="39156442" y="4821082"/>
            <a:ext cx="520577" cy="25632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Соединительная линия уступом 175">
            <a:extLst>
              <a:ext uri="{FF2B5EF4-FFF2-40B4-BE49-F238E27FC236}">
                <a16:creationId xmlns:a16="http://schemas.microsoft.com/office/drawing/2014/main" id="{31244D7C-0F3D-4255-ADFD-2EC0C6EFC78F}"/>
              </a:ext>
            </a:extLst>
          </p:cNvPr>
          <p:cNvCxnSpPr>
            <a:cxnSpLocks/>
            <a:stCxn id="323" idx="2"/>
            <a:endCxn id="424" idx="0"/>
          </p:cNvCxnSpPr>
          <p:nvPr/>
        </p:nvCxnSpPr>
        <p:spPr>
          <a:xfrm rot="5400000">
            <a:off x="40438230" y="6094302"/>
            <a:ext cx="512009" cy="8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9" name="Прямоугольник 438">
            <a:extLst>
              <a:ext uri="{FF2B5EF4-FFF2-40B4-BE49-F238E27FC236}">
                <a16:creationId xmlns:a16="http://schemas.microsoft.com/office/drawing/2014/main" id="{2608BC04-9F63-4E39-AF61-2C3400A26587}"/>
              </a:ext>
            </a:extLst>
          </p:cNvPr>
          <p:cNvSpPr/>
          <p:nvPr/>
        </p:nvSpPr>
        <p:spPr>
          <a:xfrm>
            <a:off x="40900063" y="928078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Реновация политической системы (Ваниль)</a:t>
            </a:r>
          </a:p>
        </p:txBody>
      </p:sp>
      <p:sp>
        <p:nvSpPr>
          <p:cNvPr id="440" name="Прямоугольник 439">
            <a:extLst>
              <a:ext uri="{FF2B5EF4-FFF2-40B4-BE49-F238E27FC236}">
                <a16:creationId xmlns:a16="http://schemas.microsoft.com/office/drawing/2014/main" id="{AEE72DFB-D1C3-48A8-AA90-B82241F3508C}"/>
              </a:ext>
            </a:extLst>
          </p:cNvPr>
          <p:cNvSpPr/>
          <p:nvPr/>
        </p:nvSpPr>
        <p:spPr>
          <a:xfrm>
            <a:off x="38340229" y="927730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Ликвидация расслоения (Ваниль)</a:t>
            </a:r>
          </a:p>
        </p:txBody>
      </p:sp>
      <p:sp>
        <p:nvSpPr>
          <p:cNvPr id="441" name="Прямоугольник 440">
            <a:extLst>
              <a:ext uri="{FF2B5EF4-FFF2-40B4-BE49-F238E27FC236}">
                <a16:creationId xmlns:a16="http://schemas.microsoft.com/office/drawing/2014/main" id="{0A29C823-DE63-415F-BBCA-61E98EF4E9D8}"/>
              </a:ext>
            </a:extLst>
          </p:cNvPr>
          <p:cNvSpPr/>
          <p:nvPr/>
        </p:nvSpPr>
        <p:spPr>
          <a:xfrm>
            <a:off x="42227241" y="770839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Королевские закупки оружия (Ваниль)</a:t>
            </a:r>
          </a:p>
        </p:txBody>
      </p:sp>
      <p:sp>
        <p:nvSpPr>
          <p:cNvPr id="442" name="Прямоугольник 441">
            <a:extLst>
              <a:ext uri="{FF2B5EF4-FFF2-40B4-BE49-F238E27FC236}">
                <a16:creationId xmlns:a16="http://schemas.microsoft.com/office/drawing/2014/main" id="{15DB3A16-6E1B-4D6A-AE15-C06D338C0320}"/>
              </a:ext>
            </a:extLst>
          </p:cNvPr>
          <p:cNvSpPr/>
          <p:nvPr/>
        </p:nvSpPr>
        <p:spPr>
          <a:xfrm>
            <a:off x="39639751" y="125849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голландского народа (Ваниль)</a:t>
            </a:r>
          </a:p>
        </p:txBody>
      </p:sp>
      <p:cxnSp>
        <p:nvCxnSpPr>
          <p:cNvPr id="444" name="Соединительная линия уступом 175">
            <a:extLst>
              <a:ext uri="{FF2B5EF4-FFF2-40B4-BE49-F238E27FC236}">
                <a16:creationId xmlns:a16="http://schemas.microsoft.com/office/drawing/2014/main" id="{E8D673CC-C390-41E3-8352-F8894DA47365}"/>
              </a:ext>
            </a:extLst>
          </p:cNvPr>
          <p:cNvCxnSpPr>
            <a:cxnSpLocks/>
            <a:stCxn id="442" idx="2"/>
            <a:endCxn id="301" idx="0"/>
          </p:cNvCxnSpPr>
          <p:nvPr/>
        </p:nvCxnSpPr>
        <p:spPr>
          <a:xfrm rot="5400000">
            <a:off x="38093429" y="14926361"/>
            <a:ext cx="3865689" cy="13428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Прямая со стрелкой 446">
            <a:extLst>
              <a:ext uri="{FF2B5EF4-FFF2-40B4-BE49-F238E27FC236}">
                <a16:creationId xmlns:a16="http://schemas.microsoft.com/office/drawing/2014/main" id="{718BEFB7-7219-409A-B416-F794CC3B0881}"/>
              </a:ext>
            </a:extLst>
          </p:cNvPr>
          <p:cNvCxnSpPr>
            <a:cxnSpLocks/>
            <a:stCxn id="424" idx="2"/>
            <a:endCxn id="435" idx="0"/>
          </p:cNvCxnSpPr>
          <p:nvPr/>
        </p:nvCxnSpPr>
        <p:spPr>
          <a:xfrm>
            <a:off x="40690094" y="7434447"/>
            <a:ext cx="8280" cy="2667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Соединительная линия уступом 175">
            <a:extLst>
              <a:ext uri="{FF2B5EF4-FFF2-40B4-BE49-F238E27FC236}">
                <a16:creationId xmlns:a16="http://schemas.microsoft.com/office/drawing/2014/main" id="{6C962147-8BF1-45CE-886E-A3416A778FC1}"/>
              </a:ext>
            </a:extLst>
          </p:cNvPr>
          <p:cNvCxnSpPr>
            <a:cxnSpLocks/>
            <a:stCxn id="435" idx="2"/>
            <a:endCxn id="440" idx="0"/>
          </p:cNvCxnSpPr>
          <p:nvPr/>
        </p:nvCxnSpPr>
        <p:spPr>
          <a:xfrm rot="5400000">
            <a:off x="39800204" y="8379135"/>
            <a:ext cx="496154" cy="13001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175">
            <a:extLst>
              <a:ext uri="{FF2B5EF4-FFF2-40B4-BE49-F238E27FC236}">
                <a16:creationId xmlns:a16="http://schemas.microsoft.com/office/drawing/2014/main" id="{852FA87C-00DF-4D6B-A76C-8FC0087347BE}"/>
              </a:ext>
            </a:extLst>
          </p:cNvPr>
          <p:cNvCxnSpPr>
            <a:cxnSpLocks/>
            <a:stCxn id="435" idx="2"/>
            <a:endCxn id="439" idx="0"/>
          </p:cNvCxnSpPr>
          <p:nvPr/>
        </p:nvCxnSpPr>
        <p:spPr>
          <a:xfrm rot="16200000" flipH="1">
            <a:off x="41078383" y="8401142"/>
            <a:ext cx="499631" cy="1259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" name="Прямоугольник 513">
            <a:extLst>
              <a:ext uri="{FF2B5EF4-FFF2-40B4-BE49-F238E27FC236}">
                <a16:creationId xmlns:a16="http://schemas.microsoft.com/office/drawing/2014/main" id="{196DD168-76AE-4C50-A1B3-9680BFECC178}"/>
              </a:ext>
            </a:extLst>
          </p:cNvPr>
          <p:cNvSpPr/>
          <p:nvPr/>
        </p:nvSpPr>
        <p:spPr>
          <a:xfrm>
            <a:off x="39632135" y="14321454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Вильгельемизм</a:t>
            </a:r>
            <a:r>
              <a:rPr lang="ru-RU" sz="1400" dirty="0"/>
              <a:t> (Ваниль)</a:t>
            </a:r>
          </a:p>
        </p:txBody>
      </p:sp>
      <p:cxnSp>
        <p:nvCxnSpPr>
          <p:cNvPr id="516" name="Прямая со стрелкой 515">
            <a:extLst>
              <a:ext uri="{FF2B5EF4-FFF2-40B4-BE49-F238E27FC236}">
                <a16:creationId xmlns:a16="http://schemas.microsoft.com/office/drawing/2014/main" id="{49F06B00-0067-4663-B9AE-EB878AC4227F}"/>
              </a:ext>
            </a:extLst>
          </p:cNvPr>
          <p:cNvCxnSpPr>
            <a:cxnSpLocks/>
            <a:stCxn id="530" idx="2"/>
            <a:endCxn id="441" idx="0"/>
          </p:cNvCxnSpPr>
          <p:nvPr/>
        </p:nvCxnSpPr>
        <p:spPr>
          <a:xfrm>
            <a:off x="43285200" y="7443015"/>
            <a:ext cx="0" cy="2653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Прямая со стрелкой 518">
            <a:extLst>
              <a:ext uri="{FF2B5EF4-FFF2-40B4-BE49-F238E27FC236}">
                <a16:creationId xmlns:a16="http://schemas.microsoft.com/office/drawing/2014/main" id="{2EB6DBBB-F113-4032-A7FF-0F93A22BDD4F}"/>
              </a:ext>
            </a:extLst>
          </p:cNvPr>
          <p:cNvCxnSpPr>
            <a:cxnSpLocks/>
            <a:stCxn id="585" idx="2"/>
            <a:endCxn id="442" idx="0"/>
          </p:cNvCxnSpPr>
          <p:nvPr/>
        </p:nvCxnSpPr>
        <p:spPr>
          <a:xfrm>
            <a:off x="40690094" y="12142001"/>
            <a:ext cx="7616" cy="4429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Прямоугольник 519">
            <a:extLst>
              <a:ext uri="{FF2B5EF4-FFF2-40B4-BE49-F238E27FC236}">
                <a16:creationId xmlns:a16="http://schemas.microsoft.com/office/drawing/2014/main" id="{6E0DB895-83F6-484B-BAFE-B51AD1A25633}"/>
              </a:ext>
            </a:extLst>
          </p:cNvPr>
          <p:cNvSpPr/>
          <p:nvPr/>
        </p:nvSpPr>
        <p:spPr>
          <a:xfrm>
            <a:off x="34554010" y="770115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государственного вмешательства</a:t>
            </a:r>
          </a:p>
        </p:txBody>
      </p:sp>
      <p:cxnSp>
        <p:nvCxnSpPr>
          <p:cNvPr id="521" name="Прямая со стрелкой 520">
            <a:extLst>
              <a:ext uri="{FF2B5EF4-FFF2-40B4-BE49-F238E27FC236}">
                <a16:creationId xmlns:a16="http://schemas.microsoft.com/office/drawing/2014/main" id="{83D38FA1-12A9-4E0D-9A19-0217DF140F8B}"/>
              </a:ext>
            </a:extLst>
          </p:cNvPr>
          <p:cNvCxnSpPr>
            <a:cxnSpLocks/>
            <a:stCxn id="322" idx="2"/>
            <a:endCxn id="520" idx="0"/>
          </p:cNvCxnSpPr>
          <p:nvPr/>
        </p:nvCxnSpPr>
        <p:spPr>
          <a:xfrm>
            <a:off x="35611969" y="7430983"/>
            <a:ext cx="0" cy="270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Прямая со стрелкой 523">
            <a:extLst>
              <a:ext uri="{FF2B5EF4-FFF2-40B4-BE49-F238E27FC236}">
                <a16:creationId xmlns:a16="http://schemas.microsoft.com/office/drawing/2014/main" id="{69935CA5-11C1-4823-9DC8-396D94EEC19F}"/>
              </a:ext>
            </a:extLst>
          </p:cNvPr>
          <p:cNvCxnSpPr>
            <a:cxnSpLocks/>
            <a:stCxn id="520" idx="2"/>
            <a:endCxn id="428" idx="0"/>
          </p:cNvCxnSpPr>
          <p:nvPr/>
        </p:nvCxnSpPr>
        <p:spPr>
          <a:xfrm>
            <a:off x="35611969" y="8781150"/>
            <a:ext cx="588" cy="4875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>
            <a:extLst>
              <a:ext uri="{FF2B5EF4-FFF2-40B4-BE49-F238E27FC236}">
                <a16:creationId xmlns:a16="http://schemas.microsoft.com/office/drawing/2014/main" id="{3B04577A-C66B-4B7E-AB06-3B9D84AA5484}"/>
              </a:ext>
            </a:extLst>
          </p:cNvPr>
          <p:cNvSpPr/>
          <p:nvPr/>
        </p:nvSpPr>
        <p:spPr>
          <a:xfrm>
            <a:off x="43458635" y="11049968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Инициативы по поддержанию мира</a:t>
            </a:r>
          </a:p>
        </p:txBody>
      </p:sp>
      <p:sp>
        <p:nvSpPr>
          <p:cNvPr id="530" name="Прямоугольник 529">
            <a:extLst>
              <a:ext uri="{FF2B5EF4-FFF2-40B4-BE49-F238E27FC236}">
                <a16:creationId xmlns:a16="http://schemas.microsoft.com/office/drawing/2014/main" id="{8425693F-A60D-4154-8016-B195CE0B678D}"/>
              </a:ext>
            </a:extLst>
          </p:cNvPr>
          <p:cNvSpPr/>
          <p:nvPr/>
        </p:nvSpPr>
        <p:spPr>
          <a:xfrm>
            <a:off x="42227241" y="636301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силы Национальной обороны</a:t>
            </a:r>
          </a:p>
        </p:txBody>
      </p:sp>
      <p:cxnSp>
        <p:nvCxnSpPr>
          <p:cNvPr id="532" name="Соединительная линия уступом 175">
            <a:extLst>
              <a:ext uri="{FF2B5EF4-FFF2-40B4-BE49-F238E27FC236}">
                <a16:creationId xmlns:a16="http://schemas.microsoft.com/office/drawing/2014/main" id="{40F811A6-D412-49D1-ABC7-E9BA9777D09B}"/>
              </a:ext>
            </a:extLst>
          </p:cNvPr>
          <p:cNvCxnSpPr>
            <a:cxnSpLocks/>
            <a:stCxn id="323" idx="2"/>
            <a:endCxn id="530" idx="0"/>
          </p:cNvCxnSpPr>
          <p:nvPr/>
        </p:nvCxnSpPr>
        <p:spPr>
          <a:xfrm rot="16200000" flipH="1">
            <a:off x="41731499" y="4809313"/>
            <a:ext cx="520577" cy="25868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Соединительная линия уступом 175">
            <a:extLst>
              <a:ext uri="{FF2B5EF4-FFF2-40B4-BE49-F238E27FC236}">
                <a16:creationId xmlns:a16="http://schemas.microsoft.com/office/drawing/2014/main" id="{C6BAA21D-5273-4446-AC71-E3185BE16EAF}"/>
              </a:ext>
            </a:extLst>
          </p:cNvPr>
          <p:cNvCxnSpPr>
            <a:cxnSpLocks/>
            <a:stCxn id="323" idx="2"/>
            <a:endCxn id="557" idx="0"/>
          </p:cNvCxnSpPr>
          <p:nvPr/>
        </p:nvCxnSpPr>
        <p:spPr>
          <a:xfrm rot="16200000" flipH="1">
            <a:off x="40894329" y="5646483"/>
            <a:ext cx="3426311" cy="3818220"/>
          </a:xfrm>
          <a:prstGeom prst="bentConnector3">
            <a:avLst>
              <a:gd name="adj1" fmla="val 751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7" name="Прямоугольник 556">
            <a:extLst>
              <a:ext uri="{FF2B5EF4-FFF2-40B4-BE49-F238E27FC236}">
                <a16:creationId xmlns:a16="http://schemas.microsoft.com/office/drawing/2014/main" id="{9C14ADC1-D4D4-4A0D-9FE5-5F5B5C24E6CA}"/>
              </a:ext>
            </a:extLst>
          </p:cNvPr>
          <p:cNvSpPr/>
          <p:nvPr/>
        </p:nvSpPr>
        <p:spPr>
          <a:xfrm>
            <a:off x="43458635" y="926874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отношения с Бельгией</a:t>
            </a:r>
          </a:p>
        </p:txBody>
      </p:sp>
      <p:cxnSp>
        <p:nvCxnSpPr>
          <p:cNvPr id="561" name="Прямая со стрелкой 560">
            <a:extLst>
              <a:ext uri="{FF2B5EF4-FFF2-40B4-BE49-F238E27FC236}">
                <a16:creationId xmlns:a16="http://schemas.microsoft.com/office/drawing/2014/main" id="{525121E9-B51C-495C-B76C-5E2278FB8716}"/>
              </a:ext>
            </a:extLst>
          </p:cNvPr>
          <p:cNvCxnSpPr>
            <a:cxnSpLocks/>
            <a:stCxn id="557" idx="2"/>
            <a:endCxn id="528" idx="0"/>
          </p:cNvCxnSpPr>
          <p:nvPr/>
        </p:nvCxnSpPr>
        <p:spPr>
          <a:xfrm>
            <a:off x="44516594" y="10348749"/>
            <a:ext cx="0" cy="7012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>
            <a:extLst>
              <a:ext uri="{FF2B5EF4-FFF2-40B4-BE49-F238E27FC236}">
                <a16:creationId xmlns:a16="http://schemas.microsoft.com/office/drawing/2014/main" id="{30D1BD2A-B678-491C-BFC1-7A6A54556F11}"/>
              </a:ext>
            </a:extLst>
          </p:cNvPr>
          <p:cNvSpPr/>
          <p:nvPr/>
        </p:nvSpPr>
        <p:spPr>
          <a:xfrm>
            <a:off x="39632135" y="11062001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Больше власти для короны</a:t>
            </a:r>
          </a:p>
        </p:txBody>
      </p:sp>
      <p:cxnSp>
        <p:nvCxnSpPr>
          <p:cNvPr id="586" name="Соединительная линия уступом 175">
            <a:extLst>
              <a:ext uri="{FF2B5EF4-FFF2-40B4-BE49-F238E27FC236}">
                <a16:creationId xmlns:a16="http://schemas.microsoft.com/office/drawing/2014/main" id="{DA5A3416-8E33-4E76-A23B-DEDC878FB82C}"/>
              </a:ext>
            </a:extLst>
          </p:cNvPr>
          <p:cNvCxnSpPr>
            <a:cxnSpLocks/>
            <a:stCxn id="439" idx="2"/>
            <a:endCxn id="585" idx="0"/>
          </p:cNvCxnSpPr>
          <p:nvPr/>
        </p:nvCxnSpPr>
        <p:spPr>
          <a:xfrm rot="5400000">
            <a:off x="40973449" y="10077427"/>
            <a:ext cx="701219" cy="12679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Соединительная линия уступом 175">
            <a:extLst>
              <a:ext uri="{FF2B5EF4-FFF2-40B4-BE49-F238E27FC236}">
                <a16:creationId xmlns:a16="http://schemas.microsoft.com/office/drawing/2014/main" id="{F172E7BB-633A-4F33-8C1D-0C6AF8E43CDB}"/>
              </a:ext>
            </a:extLst>
          </p:cNvPr>
          <p:cNvCxnSpPr>
            <a:cxnSpLocks/>
            <a:stCxn id="440" idx="2"/>
            <a:endCxn id="585" idx="0"/>
          </p:cNvCxnSpPr>
          <p:nvPr/>
        </p:nvCxnSpPr>
        <p:spPr>
          <a:xfrm rot="16200000" flipH="1">
            <a:off x="39691793" y="10063700"/>
            <a:ext cx="704696" cy="12919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Прямая со стрелкой 603">
            <a:extLst>
              <a:ext uri="{FF2B5EF4-FFF2-40B4-BE49-F238E27FC236}">
                <a16:creationId xmlns:a16="http://schemas.microsoft.com/office/drawing/2014/main" id="{DE3ED902-7A5C-45A8-8EB3-2068C2A40A50}"/>
              </a:ext>
            </a:extLst>
          </p:cNvPr>
          <p:cNvCxnSpPr>
            <a:cxnSpLocks/>
            <a:stCxn id="442" idx="2"/>
            <a:endCxn id="514" idx="0"/>
          </p:cNvCxnSpPr>
          <p:nvPr/>
        </p:nvCxnSpPr>
        <p:spPr>
          <a:xfrm flipH="1">
            <a:off x="40690094" y="13664954"/>
            <a:ext cx="7616" cy="6565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2" name="Прямоугольник 611">
            <a:extLst>
              <a:ext uri="{FF2B5EF4-FFF2-40B4-BE49-F238E27FC236}">
                <a16:creationId xmlns:a16="http://schemas.microsoft.com/office/drawing/2014/main" id="{DE540A70-7AAE-4AC3-A001-421A81DC4371}"/>
              </a:ext>
            </a:extLst>
          </p:cNvPr>
          <p:cNvSpPr/>
          <p:nvPr/>
        </p:nvSpPr>
        <p:spPr>
          <a:xfrm>
            <a:off x="17050178" y="2963243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Бельгийско-голландское военно-морское сотрудничество (</a:t>
            </a:r>
            <a:r>
              <a:rPr lang="en-US" sz="1400" dirty="0" err="1"/>
              <a:t>BeNeSam</a:t>
            </a:r>
            <a:r>
              <a:rPr lang="en-US" sz="1400" dirty="0"/>
              <a:t>)</a:t>
            </a:r>
            <a:r>
              <a:rPr lang="ru-RU" sz="1400" dirty="0"/>
              <a:t> </a:t>
            </a:r>
            <a:r>
              <a:rPr lang="ru-RU" sz="100" dirty="0"/>
              <a:t>(История бельгийско-голландского военно-морского сотрудничества восходит к 1948 году, когда из первого бельгийско-голландского сотрудничества ( </a:t>
            </a:r>
            <a:r>
              <a:rPr lang="ru-RU" sz="100" dirty="0" err="1"/>
              <a:t>BeNeSam</a:t>
            </a:r>
            <a:r>
              <a:rPr lang="ru-RU" sz="100" dirty="0"/>
              <a:t> ) возникла идея зонтичного штаба. В секретном военном договоре 1948 года Бельгия и Нидерланды согласились передать Королевский флот и бельгийский флот под командование одного офицера в военное время, поскольку они будут действовать в одном районе. 29 марта 1962 года был подписан документ, в котором говорилось, что адмирал Бенилюкса будет назначен только в том случае, если правительства Бельгии и Нидерландов в ходе совместных консультаций в связи с началом военных действий или непосредственной угрозой войны сочтут это необходимым. В 1975 году </a:t>
            </a:r>
            <a:r>
              <a:rPr lang="ru-RU" sz="100" dirty="0" err="1"/>
              <a:t>Admiral</a:t>
            </a:r>
            <a:r>
              <a:rPr lang="ru-RU" sz="100" dirty="0"/>
              <a:t> стал Бенилюксом.(ABNL) была основана в военное время. Только после окончания холодной войны Бельгия и Нидерланды в 1995 году подписали соглашение, регулирующее сотрудничество между ВМС Бельгии и ВМС Нидерландов как в мирное, так и в военное время. В результате этого соглашения оба национальных оперативных штаба были объединены в единый интегрированный штаб со штаб-квартирой в </a:t>
            </a:r>
            <a:r>
              <a:rPr lang="ru-RU" sz="100" dirty="0" err="1"/>
              <a:t>Ден-Хелдере</a:t>
            </a:r>
            <a:r>
              <a:rPr lang="ru-RU" sz="100" dirty="0"/>
              <a:t> под командованием адмирала Бенилюкса с 1 января 1996 года. Это привело к уникальной форме бельгийско-голландского военно-морского сотрудничества в области операций, обучения, обучения, логистики и технического обслуживания. Однако обе страны остаются суверенными в отношении политического решения о размещении своих </a:t>
            </a:r>
            <a:r>
              <a:rPr lang="ru-RU" sz="100" dirty="0" err="1"/>
              <a:t>кораблей.Например</a:t>
            </a:r>
            <a:r>
              <a:rPr lang="ru-RU" sz="100" dirty="0"/>
              <a:t>, бельгийские и голландские фрегаты типа М и противоминные суда оперативно контролируются объединенным </a:t>
            </a:r>
            <a:r>
              <a:rPr lang="ru-RU" sz="100" dirty="0" err="1"/>
              <a:t>двухнациональным</a:t>
            </a:r>
            <a:r>
              <a:rPr lang="ru-RU" sz="100" dirty="0"/>
              <a:t> военно-морским штабом в </a:t>
            </a:r>
            <a:r>
              <a:rPr lang="ru-RU" sz="100" dirty="0" err="1"/>
              <a:t>Ден-Хелдере</a:t>
            </a:r>
            <a:r>
              <a:rPr lang="ru-RU" sz="100" dirty="0"/>
              <a:t>. Бельгия отвечает за обучение и подготовку экипажей противоминных судов, а также за материально-техническое обеспечение и техническое обслуживание этих судов. У Нидерландов такие же обязательства по фрегатам М. Соглашения </a:t>
            </a:r>
            <a:r>
              <a:rPr lang="ru-RU" sz="100" dirty="0" err="1"/>
              <a:t>BeNeSam</a:t>
            </a:r>
            <a:r>
              <a:rPr lang="ru-RU" sz="100" dirty="0"/>
              <a:t> также описывают другие формы морского сотрудничества. В области противоминной защиты с 1975 года существует двусторонняя школа </a:t>
            </a:r>
            <a:r>
              <a:rPr lang="ru-RU" sz="100" dirty="0" err="1"/>
              <a:t>Эгермин</a:t>
            </a:r>
            <a:r>
              <a:rPr lang="ru-RU" sz="100" dirty="0"/>
              <a:t> в Остенде . Эта школа также является Центром передового опыта НАТО . В Зебрюгге ,Проведена оперативная морская подготовка по противоминным мерам . Здесь оценивается, готово ли судно войти в свой эксплуатационный период. С 1996 года в Оперативной школе в </a:t>
            </a:r>
            <a:r>
              <a:rPr lang="ru-RU" sz="100" dirty="0" err="1"/>
              <a:t>Ден-Хелдере</a:t>
            </a:r>
            <a:r>
              <a:rPr lang="ru-RU" sz="100" dirty="0"/>
              <a:t> обучались операторы и связной персонал обоих флотов . С того же года повара и официанты проходят совместную подготовку в Брюгге .В 2016 году сотрудничество было расширено за счет расширения сотрудничества между экспедиционной бельгийской легкой бригадой и корпусом морской пехоты Нидерландов и совместной закупки военно-морских кораблей.</a:t>
            </a:r>
            <a:endParaRPr lang="ru-RU" sz="1400" dirty="0"/>
          </a:p>
        </p:txBody>
      </p:sp>
      <p:sp>
        <p:nvSpPr>
          <p:cNvPr id="633" name="Прямоугольник 632">
            <a:extLst>
              <a:ext uri="{FF2B5EF4-FFF2-40B4-BE49-F238E27FC236}">
                <a16:creationId xmlns:a16="http://schemas.microsoft.com/office/drawing/2014/main" id="{62E353E1-59B2-442C-9570-DD10E6C81084}"/>
              </a:ext>
            </a:extLst>
          </p:cNvPr>
          <p:cNvSpPr/>
          <p:nvPr/>
        </p:nvSpPr>
        <p:spPr>
          <a:xfrm>
            <a:off x="8216410" y="15803445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союз с Африканерами</a:t>
            </a:r>
          </a:p>
        </p:txBody>
      </p:sp>
      <p:cxnSp>
        <p:nvCxnSpPr>
          <p:cNvPr id="638" name="Прямая соединительная линия 637">
            <a:extLst>
              <a:ext uri="{FF2B5EF4-FFF2-40B4-BE49-F238E27FC236}">
                <a16:creationId xmlns:a16="http://schemas.microsoft.com/office/drawing/2014/main" id="{3AFCEE42-9AE3-4166-87B0-4233746FB98C}"/>
              </a:ext>
            </a:extLst>
          </p:cNvPr>
          <p:cNvCxnSpPr>
            <a:cxnSpLocks/>
            <a:stCxn id="633" idx="1"/>
            <a:endCxn id="325" idx="3"/>
          </p:cNvCxnSpPr>
          <p:nvPr/>
        </p:nvCxnSpPr>
        <p:spPr>
          <a:xfrm flipH="1">
            <a:off x="7598310" y="16343445"/>
            <a:ext cx="618100" cy="645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175">
            <a:extLst>
              <a:ext uri="{FF2B5EF4-FFF2-40B4-BE49-F238E27FC236}">
                <a16:creationId xmlns:a16="http://schemas.microsoft.com/office/drawing/2014/main" id="{D364A7F3-73D1-4DE3-814D-2EECBCE60A1E}"/>
              </a:ext>
            </a:extLst>
          </p:cNvPr>
          <p:cNvCxnSpPr>
            <a:cxnSpLocks/>
            <a:stCxn id="501" idx="2"/>
            <a:endCxn id="633" idx="0"/>
          </p:cNvCxnSpPr>
          <p:nvPr/>
        </p:nvCxnSpPr>
        <p:spPr>
          <a:xfrm rot="16200000" flipH="1">
            <a:off x="6906408" y="13435484"/>
            <a:ext cx="641590" cy="40943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175">
            <a:extLst>
              <a:ext uri="{FF2B5EF4-FFF2-40B4-BE49-F238E27FC236}">
                <a16:creationId xmlns:a16="http://schemas.microsoft.com/office/drawing/2014/main" id="{6E357D22-650A-4D45-9B89-54CA4A9B97EA}"/>
              </a:ext>
            </a:extLst>
          </p:cNvPr>
          <p:cNvCxnSpPr>
            <a:cxnSpLocks/>
            <a:stCxn id="309" idx="2"/>
            <a:endCxn id="633" idx="0"/>
          </p:cNvCxnSpPr>
          <p:nvPr/>
        </p:nvCxnSpPr>
        <p:spPr>
          <a:xfrm rot="5400000">
            <a:off x="9596833" y="14839391"/>
            <a:ext cx="641590" cy="12865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>
            <a:extLst>
              <a:ext uri="{FF2B5EF4-FFF2-40B4-BE49-F238E27FC236}">
                <a16:creationId xmlns:a16="http://schemas.microsoft.com/office/drawing/2014/main" id="{71020851-97A4-44F3-98AD-9461EF308B59}"/>
              </a:ext>
            </a:extLst>
          </p:cNvPr>
          <p:cNvSpPr/>
          <p:nvPr/>
        </p:nvSpPr>
        <p:spPr>
          <a:xfrm>
            <a:off x="49018293" y="2961472"/>
            <a:ext cx="2115918" cy="10800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«безработных»</a:t>
            </a:r>
          </a:p>
        </p:txBody>
      </p:sp>
      <p:cxnSp>
        <p:nvCxnSpPr>
          <p:cNvPr id="650" name="Прямая соединительная линия 649">
            <a:extLst>
              <a:ext uri="{FF2B5EF4-FFF2-40B4-BE49-F238E27FC236}">
                <a16:creationId xmlns:a16="http://schemas.microsoft.com/office/drawing/2014/main" id="{30BE9A16-063B-48A3-8FD7-B9945D7EC678}"/>
              </a:ext>
            </a:extLst>
          </p:cNvPr>
          <p:cNvCxnSpPr>
            <a:cxnSpLocks/>
            <a:stCxn id="649" idx="1"/>
            <a:endCxn id="426" idx="3"/>
          </p:cNvCxnSpPr>
          <p:nvPr/>
        </p:nvCxnSpPr>
        <p:spPr>
          <a:xfrm flipH="1">
            <a:off x="24289337" y="3501472"/>
            <a:ext cx="24728956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078241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31129</TotalTime>
  <Words>2666</Words>
  <Application>Microsoft Office PowerPoint</Application>
  <PresentationFormat>Произвольный</PresentationFormat>
  <Paragraphs>278</Paragraphs>
  <Slides>2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1757</cp:revision>
  <dcterms:created xsi:type="dcterms:W3CDTF">2018-10-23T08:09:21Z</dcterms:created>
  <dcterms:modified xsi:type="dcterms:W3CDTF">2023-08-29T11:54:04Z</dcterms:modified>
</cp:coreProperties>
</file>