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8189" autoAdjust="0"/>
  </p:normalViewPr>
  <p:slideViewPr>
    <p:cSldViewPr snapToGrid="0">
      <p:cViewPr>
        <p:scale>
          <a:sx n="160" d="100"/>
          <a:sy n="160" d="100"/>
        </p:scale>
        <p:origin x="540" y="108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8946179" y="99024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144</a:t>
            </a:r>
            <a:endParaRPr lang="ru-RU" sz="3600" b="1" dirty="0"/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=""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корпус» (1936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</a:t>
            </a:r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</p:txBody>
      </p:sp>
      <p:sp>
        <p:nvSpPr>
          <p:cNvPr id="995" name="Прямоугольник 994">
            <a:extLst>
              <a:ext uri="{FF2B5EF4-FFF2-40B4-BE49-F238E27FC236}">
                <a16:creationId xmlns=""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=""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04019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(1945)</a:t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=""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r>
              <a:rPr lang="en-US" sz="700" dirty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=""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=""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=""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=""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=""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=""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=""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=""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=""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57775" y="16508603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6738450" y="205905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781752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=""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720608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18819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=""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1055089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91744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=""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919782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=""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=""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=""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=""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=""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=""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=""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=""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=""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=""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955435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02829" y="14842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2344918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466444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оппозицию в партии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502009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=""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5357774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2344924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=""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1631984" y="1726031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</a:t>
            </a:r>
            <a:endParaRPr lang="ru-RU" sz="4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=""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=""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/>
          </a:p>
          <a:p>
            <a:pPr algn="ctr"/>
            <a:r>
              <a:rPr lang="ru-RU" sz="700" dirty="0"/>
              <a:t>(август 1937</a:t>
            </a:r>
            <a:r>
              <a:rPr lang="en-US" sz="700" dirty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=""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</a:t>
            </a:r>
            <a:r>
              <a:rPr lang="en-US" sz="700" dirty="0"/>
              <a:t> (1937 </a:t>
            </a:r>
            <a:r>
              <a:rPr lang="ru-RU" sz="700" dirty="0"/>
              <a:t>октябрь</a:t>
            </a:r>
            <a:r>
              <a:rPr lang="en-US" sz="700" dirty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=""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=""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=""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=""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=""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=""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=""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=""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126043" y="994398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1320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=""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/>
              <a:t>антигерманской</a:t>
            </a:r>
            <a:r>
              <a:rPr lang="ru-RU" sz="700" dirty="0"/>
              <a:t> 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=""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=""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=""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=""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=""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=""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6757515" y="10700950"/>
            <a:ext cx="1048660" cy="614723"/>
          </a:xfrm>
          <a:prstGeom prst="bentConnector3">
            <a:avLst>
              <a:gd name="adj1" fmla="val 1208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=""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103212" y="10661370"/>
            <a:ext cx="1044696" cy="697845"/>
          </a:xfrm>
          <a:prstGeom prst="bentConnector3">
            <a:avLst>
              <a:gd name="adj1" fmla="val 1170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=""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=""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=""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=""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461597" y="8816372"/>
            <a:ext cx="251168" cy="20040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=""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56867" y="9511641"/>
            <a:ext cx="253675" cy="611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=""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=""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=""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режима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=""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=""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=""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=""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=""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=""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="" xmlns:a16="http://schemas.microsoft.com/office/drawing/2014/main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=""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=""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=""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=""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=""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=""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059534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=""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=""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=""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=""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=""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=""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=""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=""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006143" y="834942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=""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89360" y="7578670"/>
            <a:ext cx="250698" cy="129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=""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="" xmlns:a16="http://schemas.microsoft.com/office/drawing/2014/main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118065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="" xmlns:a16="http://schemas.microsoft.com/office/drawing/2014/main" id="{5A02DB7D-6E57-4AEF-9913-B75B2F02E27D}"/>
              </a:ext>
            </a:extLst>
          </p:cNvPr>
          <p:cNvSpPr/>
          <p:nvPr/>
        </p:nvSpPr>
        <p:spPr>
          <a:xfrm>
            <a:off x="9296948" y="1227249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="" xmlns:a16="http://schemas.microsoft.com/office/drawing/2014/main" id="{C758B007-0C96-4689-82E4-6C593885F846}"/>
              </a:ext>
            </a:extLst>
          </p:cNvPr>
          <p:cNvSpPr/>
          <p:nvPr/>
        </p:nvSpPr>
        <p:spPr>
          <a:xfrm>
            <a:off x="9296950" y="1309941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="" xmlns:a16="http://schemas.microsoft.com/office/drawing/2014/main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="" xmlns:a16="http://schemas.microsoft.com/office/drawing/2014/main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0595345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="" xmlns:a16="http://schemas.microsoft.com/office/drawing/2014/main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="" xmlns:a16="http://schemas.microsoft.com/office/drawing/2014/main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</a:t>
            </a:r>
            <a:endParaRPr lang="ru-RU" sz="400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="" xmlns:a16="http://schemas.microsoft.com/office/drawing/2014/main" id="{4A8FCB66-A700-49E8-963C-C94CA0CCF5FD}"/>
              </a:ext>
            </a:extLst>
          </p:cNvPr>
          <p:cNvSpPr/>
          <p:nvPr/>
        </p:nvSpPr>
        <p:spPr>
          <a:xfrm>
            <a:off x="11328937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781752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81927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84806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8504432" y="2871992"/>
            <a:ext cx="253802" cy="7012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9194583" y="2883139"/>
            <a:ext cx="253802" cy="679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89389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1057043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120227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1059348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122484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8499496" y="3670732"/>
            <a:ext cx="263676" cy="7012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84312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828068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19511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852843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13522230" y="87641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/>
              <a:t>Однако 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курсу.</a:t>
            </a:r>
            <a:br>
              <a:rPr lang="ru-RU" sz="500" dirty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торговлей.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19782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90830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9485493" y="4878405"/>
            <a:ext cx="1061468" cy="710481"/>
          </a:xfrm>
          <a:prstGeom prst="bentConnector3">
            <a:avLst>
              <a:gd name="adj1" fmla="val 117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65827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059534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хлопковой одежды 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1022938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договора 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631333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университетскую автономию </a:t>
            </a:r>
            <a:r>
              <a:rPr lang="ru-RU" sz="100" dirty="0"/>
              <a:t>(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2344924" y="1406594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Побег президента</a:t>
            </a:r>
            <a:endParaRPr lang="ru-RU" sz="100" dirty="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</a:t>
            </a:r>
            <a:r>
              <a:rPr lang="en-US" sz="800" dirty="0" err="1"/>
              <a:t>Proletario</a:t>
            </a:r>
            <a:endParaRPr lang="ru-RU" sz="1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36036" y="1564943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от возможной интервенции США </a:t>
            </a:r>
            <a:r>
              <a:rPr lang="ru-RU" sz="200" dirty="0" smtClean="0"/>
              <a:t>(</a:t>
            </a:r>
            <a:endParaRPr lang="ru-RU" sz="100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390836" y="1372497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лидеры PTN Карлос </a:t>
            </a:r>
            <a:r>
              <a:rPr lang="ru-RU" sz="300" dirty="0" err="1"/>
              <a:t>Леклер</a:t>
            </a:r>
            <a:r>
              <a:rPr lang="ru-RU" sz="300" dirty="0"/>
              <a:t>, Роберто Гонсалес, </a:t>
            </a:r>
            <a:r>
              <a:rPr lang="ru-RU" sz="300" dirty="0" err="1"/>
              <a:t>Хусто</a:t>
            </a:r>
            <a:r>
              <a:rPr lang="ru-RU" sz="300" dirty="0"/>
              <a:t> </a:t>
            </a:r>
            <a:r>
              <a:rPr lang="ru-RU" sz="300" dirty="0" err="1"/>
              <a:t>Солорсано</a:t>
            </a:r>
            <a:r>
              <a:rPr lang="ru-RU" sz="300" dirty="0"/>
              <a:t> и </a:t>
            </a:r>
            <a:r>
              <a:rPr lang="ru-RU" sz="300" dirty="0" err="1"/>
              <a:t>Хесус</a:t>
            </a:r>
            <a:r>
              <a:rPr lang="ru-RU" sz="300" dirty="0"/>
              <a:t> </a:t>
            </a:r>
            <a:r>
              <a:rPr lang="ru-RU" sz="300" dirty="0" err="1"/>
              <a:t>Маравилла</a:t>
            </a:r>
            <a:r>
              <a:rPr lang="ru-RU" sz="300" dirty="0"/>
              <a:t> </a:t>
            </a:r>
            <a:r>
              <a:rPr lang="ru-RU" sz="300" dirty="0" err="1"/>
              <a:t>Альмендарес</a:t>
            </a:r>
            <a:r>
              <a:rPr lang="ru-RU" sz="300" dirty="0"/>
              <a:t> (</a:t>
            </a:r>
            <a:r>
              <a:rPr lang="es-ES" sz="300" dirty="0"/>
              <a:t>los dirigentes del PTN, Carlos Lecleair, Roberto Gonzalez, Justo Solórzano y Jesús Maravilla Almendarez</a:t>
            </a:r>
            <a:r>
              <a:rPr lang="ru-RU" sz="300" dirty="0"/>
              <a:t>)</a:t>
            </a:r>
            <a:endParaRPr lang="ru-RU" sz="1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4544949" y="137153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1936 году </a:t>
            </a:r>
            <a:r>
              <a:rPr lang="ru-RU" sz="200" dirty="0" err="1"/>
              <a:t>Сомоса</a:t>
            </a:r>
            <a:r>
              <a:rPr lang="ru-RU" sz="200" dirty="0"/>
              <a:t> Гарсия использовал забастовку водителей против роста цен на бензин, чтобы создать необходимый хаос, который позволил бы ему замаскировать государственный переворот против президента Хуана </a:t>
            </a:r>
            <a:r>
              <a:rPr lang="ru-RU" sz="200" dirty="0" err="1"/>
              <a:t>Баутисты</a:t>
            </a:r>
            <a:r>
              <a:rPr lang="ru-RU" sz="200" dirty="0"/>
              <a:t> </a:t>
            </a:r>
            <a:r>
              <a:rPr lang="ru-RU" sz="200" dirty="0" err="1"/>
              <a:t>Сакасы</a:t>
            </a:r>
            <a:r>
              <a:rPr lang="ru-RU" sz="200" dirty="0"/>
              <a:t>. Был сектор ПТС, который выступал против маневра </a:t>
            </a:r>
            <a:r>
              <a:rPr lang="ru-RU" sz="200" dirty="0" err="1"/>
              <a:t>Сомосы</a:t>
            </a:r>
            <a:r>
              <a:rPr lang="ru-RU" sz="200" dirty="0"/>
              <a:t>, но другое крыло укрепило свою зависимость от </a:t>
            </a:r>
            <a:r>
              <a:rPr lang="ru-RU" sz="200" dirty="0" err="1"/>
              <a:t>Сомосы</a:t>
            </a:r>
            <a:r>
              <a:rPr lang="ru-RU" sz="200" dirty="0"/>
              <a:t>, который уже находился у власти и мог предлагать гонорары и льготы. В группу профсоюзных активистов </a:t>
            </a:r>
            <a:r>
              <a:rPr lang="ru-RU" sz="200" dirty="0" err="1"/>
              <a:t>Сомосы</a:t>
            </a:r>
            <a:r>
              <a:rPr lang="ru-RU" sz="200" dirty="0"/>
              <a:t> в составе PTN входили </a:t>
            </a:r>
            <a:r>
              <a:rPr lang="ru-RU" sz="200" dirty="0" err="1"/>
              <a:t>Хесус</a:t>
            </a:r>
            <a:r>
              <a:rPr lang="ru-RU" sz="200" dirty="0"/>
              <a:t> </a:t>
            </a:r>
            <a:r>
              <a:rPr lang="ru-RU" sz="200" dirty="0" err="1"/>
              <a:t>Маравилла</a:t>
            </a:r>
            <a:r>
              <a:rPr lang="ru-RU" sz="200" dirty="0"/>
              <a:t>, Роберто Гонсалес, Алехандро </a:t>
            </a:r>
            <a:r>
              <a:rPr lang="ru-RU" sz="200" dirty="0" err="1"/>
              <a:t>дель</a:t>
            </a:r>
            <a:r>
              <a:rPr lang="ru-RU" sz="200" dirty="0"/>
              <a:t> </a:t>
            </a:r>
            <a:r>
              <a:rPr lang="ru-RU" sz="200" dirty="0" err="1"/>
              <a:t>Паласио</a:t>
            </a:r>
            <a:r>
              <a:rPr lang="ru-RU" sz="200" dirty="0"/>
              <a:t>, </a:t>
            </a:r>
            <a:r>
              <a:rPr lang="ru-RU" sz="200" dirty="0" err="1"/>
              <a:t>Абсалон</a:t>
            </a:r>
            <a:r>
              <a:rPr lang="ru-RU" sz="200" dirty="0"/>
              <a:t> Гонсалес и поэт Эмилио </a:t>
            </a:r>
            <a:r>
              <a:rPr lang="ru-RU" sz="200" dirty="0" err="1"/>
              <a:t>Кинтана</a:t>
            </a:r>
            <a:r>
              <a:rPr lang="ru-RU" sz="200" dirty="0"/>
              <a:t>. Независимое крыло было наказано </a:t>
            </a:r>
            <a:r>
              <a:rPr lang="ru-RU" sz="200" dirty="0" err="1"/>
              <a:t>Сомосой</a:t>
            </a:r>
            <a:r>
              <a:rPr lang="ru-RU" sz="200" dirty="0"/>
              <a:t>, отправив его в тюрьму или заточение на побережье Карибского моря, куда в то время было недоступно по суше.</a:t>
            </a:r>
            <a:endParaRPr lang="ru-RU" sz="1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1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трудящихся Никарагуа</a:t>
            </a:r>
            <a:endParaRPr lang="ru-RU" sz="100" dirty="0"/>
          </a:p>
        </p:txBody>
      </p:sp>
      <p:sp>
        <p:nvSpPr>
          <p:cNvPr id="188" name="Прямоугольник 187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00243" y="1805359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выйти на связь с компартией Сальвадора</a:t>
            </a:r>
            <a:endParaRPr lang="ru-RU" sz="1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2344925" y="180543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диалог с </a:t>
            </a:r>
            <a:r>
              <a:rPr lang="ru-RU" sz="700" dirty="0" smtClean="0"/>
              <a:t>Мексиканскими рабочими</a:t>
            </a:r>
            <a:endParaRPr lang="ru-RU" sz="100" dirty="0"/>
          </a:p>
        </p:txBody>
      </p:sp>
      <p:sp>
        <p:nvSpPr>
          <p:cNvPr id="192" name="Прямоугольник 191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1631985" y="1893624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34492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Трудовой кодекс и социальные гарантии</a:t>
            </a:r>
            <a:endParaRPr lang="ru-RU" sz="100" dirty="0"/>
          </a:p>
        </p:txBody>
      </p:sp>
      <p:cxnSp>
        <p:nvCxnSpPr>
          <p:cNvPr id="19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0" idx="0"/>
          </p:cNvCxnSpPr>
          <p:nvPr/>
        </p:nvCxnSpPr>
        <p:spPr>
          <a:xfrm rot="5400000">
            <a:off x="1992842" y="14031702"/>
            <a:ext cx="241003" cy="1389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1" idx="0"/>
          </p:cNvCxnSpPr>
          <p:nvPr/>
        </p:nvCxnSpPr>
        <p:spPr>
          <a:xfrm rot="16200000" flipH="1">
            <a:off x="3268862" y="14145169"/>
            <a:ext cx="236355" cy="11579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 flipH="1">
            <a:off x="2808081" y="14605945"/>
            <a:ext cx="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0" idx="2"/>
            <a:endCxn id="174" idx="0"/>
          </p:cNvCxnSpPr>
          <p:nvPr/>
        </p:nvCxnSpPr>
        <p:spPr>
          <a:xfrm flipH="1">
            <a:off x="1418585" y="15386948"/>
            <a:ext cx="13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4" idx="2"/>
            <a:endCxn id="183" idx="0"/>
          </p:cNvCxnSpPr>
          <p:nvPr/>
        </p:nvCxnSpPr>
        <p:spPr>
          <a:xfrm flipH="1">
            <a:off x="1418584" y="16189430"/>
            <a:ext cx="1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2808081" y="15386948"/>
            <a:ext cx="6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6" idx="2"/>
            <a:endCxn id="193" idx="0"/>
          </p:cNvCxnSpPr>
          <p:nvPr/>
        </p:nvCxnSpPr>
        <p:spPr>
          <a:xfrm>
            <a:off x="2808087" y="16189430"/>
            <a:ext cx="0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3965172" y="15382300"/>
            <a:ext cx="820" cy="2671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3" idx="0"/>
          </p:cNvCxnSpPr>
          <p:nvPr/>
        </p:nvCxnSpPr>
        <p:spPr>
          <a:xfrm rot="16200000" flipH="1">
            <a:off x="3446104" y="13967928"/>
            <a:ext cx="1043485" cy="2319518"/>
          </a:xfrm>
          <a:prstGeom prst="bentConnector3">
            <a:avLst>
              <a:gd name="adj1" fmla="val 110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93" idx="2"/>
            <a:endCxn id="87" idx="0"/>
          </p:cNvCxnSpPr>
          <p:nvPr/>
        </p:nvCxnSpPr>
        <p:spPr>
          <a:xfrm rot="5400000">
            <a:off x="2345760" y="16797990"/>
            <a:ext cx="211715" cy="7129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83" idx="2"/>
            <a:endCxn id="87" idx="0"/>
          </p:cNvCxnSpPr>
          <p:nvPr/>
        </p:nvCxnSpPr>
        <p:spPr>
          <a:xfrm rot="16200000" flipH="1">
            <a:off x="1651008" y="16816178"/>
            <a:ext cx="211715" cy="6765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5" idx="0"/>
          </p:cNvCxnSpPr>
          <p:nvPr/>
        </p:nvCxnSpPr>
        <p:spPr>
          <a:xfrm rot="16200000" flipH="1">
            <a:off x="4197863" y="13216169"/>
            <a:ext cx="233299" cy="30128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85" idx="2"/>
            <a:endCxn id="175" idx="0"/>
          </p:cNvCxnSpPr>
          <p:nvPr/>
        </p:nvCxnSpPr>
        <p:spPr>
          <a:xfrm rot="16200000" flipH="1">
            <a:off x="6024975" y="15175206"/>
            <a:ext cx="270186" cy="6782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5" idx="2"/>
            <a:endCxn id="309" idx="0"/>
          </p:cNvCxnSpPr>
          <p:nvPr/>
        </p:nvCxnSpPr>
        <p:spPr>
          <a:xfrm>
            <a:off x="6499199" y="16189430"/>
            <a:ext cx="6351" cy="1070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6039211" y="21407948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Ликвидация национальной гвардии</a:t>
            </a:r>
            <a:endParaRPr lang="ru-RU" sz="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89533" y="15649430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Аграрная реформа</a:t>
            </a:r>
            <a:endParaRPr lang="ru-RU" sz="400" dirty="0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80634" y="1406594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Сандинистская революция</a:t>
            </a:r>
            <a:endParaRPr lang="ru-RU" sz="400" dirty="0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0600" y="1484694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общинного землевладения</a:t>
            </a:r>
            <a:endParaRPr lang="ru-RU" sz="400" dirty="0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0016227" y="915281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Демократический молодёжный фронт</a:t>
            </a:r>
            <a:endParaRPr lang="ru-RU" sz="1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1652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Антиимперализм</a:t>
            </a:r>
            <a:endParaRPr lang="ru-RU" sz="400" dirty="0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25080" y="22038294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</a:t>
            </a:r>
            <a:r>
              <a:rPr lang="ru-RU" sz="700" dirty="0" smtClean="0"/>
              <a:t>АЗНСН</a:t>
            </a:r>
            <a:endParaRPr lang="ru-RU" sz="100" dirty="0"/>
          </a:p>
        </p:txBody>
      </p:sp>
      <p:sp>
        <p:nvSpPr>
          <p:cNvPr id="242" name="Прямоугольник 24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0155" y="23362126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Война в </a:t>
            </a:r>
            <a:r>
              <a:rPr lang="ru-RU" sz="700" dirty="0" smtClean="0"/>
              <a:t>джунглях</a:t>
            </a:r>
            <a:endParaRPr lang="ru-RU" sz="1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27931" y="2269285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Хор </a:t>
            </a:r>
            <a:r>
              <a:rPr lang="ru-RU" sz="700" dirty="0" smtClean="0"/>
              <a:t>ангелов</a:t>
            </a:r>
            <a:endParaRPr lang="ru-RU" sz="1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498" y="15649430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трудового </a:t>
            </a:r>
            <a:r>
              <a:rPr lang="ru-RU" sz="700" dirty="0" smtClean="0"/>
              <a:t>кодекса</a:t>
            </a:r>
            <a:endParaRPr lang="ru-RU" sz="1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498" y="14839244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массовой грамотности</a:t>
            </a:r>
            <a:endParaRPr lang="ru-RU" sz="400" dirty="0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8579162" y="1650860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Установка равенства полов</a:t>
            </a:r>
            <a:endParaRPr lang="ru-RU" sz="4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375799" y="1650860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Реинкорпорация</a:t>
            </a:r>
            <a:r>
              <a:rPr lang="ru-RU" sz="700" dirty="0"/>
              <a:t> Атлантического побережья</a:t>
            </a:r>
            <a:endParaRPr lang="ru-RU" sz="400" dirty="0"/>
          </a:p>
        </p:txBody>
      </p:sp>
      <p:cxnSp>
        <p:nvCxnSpPr>
          <p:cNvPr id="251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240" idx="0"/>
          </p:cNvCxnSpPr>
          <p:nvPr/>
        </p:nvCxnSpPr>
        <p:spPr>
          <a:xfrm rot="5400000">
            <a:off x="8352657" y="13448103"/>
            <a:ext cx="233299" cy="25489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0" idx="2"/>
            <a:endCxn id="175" idx="0"/>
          </p:cNvCxnSpPr>
          <p:nvPr/>
        </p:nvCxnSpPr>
        <p:spPr>
          <a:xfrm rot="5400000">
            <a:off x="6711914" y="15166529"/>
            <a:ext cx="270186" cy="69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85" idx="0"/>
          </p:cNvCxnSpPr>
          <p:nvPr/>
        </p:nvCxnSpPr>
        <p:spPr>
          <a:xfrm rot="5400000">
            <a:off x="7665718" y="12761164"/>
            <a:ext cx="233299" cy="39228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240" idx="0"/>
          </p:cNvCxnSpPr>
          <p:nvPr/>
        </p:nvCxnSpPr>
        <p:spPr>
          <a:xfrm rot="16200000" flipH="1">
            <a:off x="4884802" y="12529230"/>
            <a:ext cx="233299" cy="438672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170" idx="3"/>
            <a:endCxn id="235" idx="1"/>
          </p:cNvCxnSpPr>
          <p:nvPr/>
        </p:nvCxnSpPr>
        <p:spPr>
          <a:xfrm>
            <a:off x="3271249" y="14335945"/>
            <a:ext cx="60093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140414" y="1726031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финансирование медицинской сферы</a:t>
            </a:r>
            <a:endParaRPr lang="ru-RU" sz="400" dirty="0"/>
          </a:p>
        </p:txBody>
      </p:sp>
      <p:cxnSp>
        <p:nvCxnSpPr>
          <p:cNvPr id="267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5" idx="2"/>
            <a:endCxn id="250" idx="0"/>
          </p:cNvCxnSpPr>
          <p:nvPr/>
        </p:nvCxnSpPr>
        <p:spPr>
          <a:xfrm rot="16200000" flipH="1">
            <a:off x="7009494" y="15679134"/>
            <a:ext cx="319172" cy="13397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6" idx="2"/>
            <a:endCxn id="250" idx="0"/>
          </p:cNvCxnSpPr>
          <p:nvPr/>
        </p:nvCxnSpPr>
        <p:spPr>
          <a:xfrm rot="5400000">
            <a:off x="7987226" y="16041167"/>
            <a:ext cx="319172" cy="615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 rot="16200000" flipH="1">
            <a:off x="8588907" y="16055184"/>
            <a:ext cx="319172" cy="5876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 стрелкой 27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47" idx="2"/>
            <a:endCxn id="246" idx="0"/>
          </p:cNvCxnSpPr>
          <p:nvPr/>
        </p:nvCxnSpPr>
        <p:spPr>
          <a:xfrm>
            <a:off x="8454661" y="15379244"/>
            <a:ext cx="0" cy="270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 стрелкой 27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36" idx="2"/>
            <a:endCxn id="234" idx="0"/>
          </p:cNvCxnSpPr>
          <p:nvPr/>
        </p:nvCxnSpPr>
        <p:spPr>
          <a:xfrm flipH="1">
            <a:off x="9752696" y="15386948"/>
            <a:ext cx="1067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247" idx="0"/>
          </p:cNvCxnSpPr>
          <p:nvPr/>
        </p:nvCxnSpPr>
        <p:spPr>
          <a:xfrm rot="5400000">
            <a:off x="8982580" y="14078026"/>
            <a:ext cx="233299" cy="12891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 стрелкой 288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35" idx="2"/>
            <a:endCxn id="236" idx="0"/>
          </p:cNvCxnSpPr>
          <p:nvPr/>
        </p:nvCxnSpPr>
        <p:spPr>
          <a:xfrm>
            <a:off x="9743797" y="14605945"/>
            <a:ext cx="996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038" y="17259840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Уважение религиозных убеждений</a:t>
            </a:r>
            <a:endParaRPr lang="ru-RU" sz="400" dirty="0"/>
          </a:p>
        </p:txBody>
      </p:sp>
      <p:cxnSp>
        <p:nvCxnSpPr>
          <p:cNvPr id="29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5" idx="2"/>
            <a:endCxn id="38" idx="0"/>
          </p:cNvCxnSpPr>
          <p:nvPr/>
        </p:nvCxnSpPr>
        <p:spPr>
          <a:xfrm rot="5400000">
            <a:off x="6000483" y="16009886"/>
            <a:ext cx="319173" cy="6782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1582" y="1566289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банков</a:t>
            </a:r>
            <a:endParaRPr lang="ru-RU" sz="400" dirty="0"/>
          </a:p>
        </p:txBody>
      </p:sp>
      <p:cxnSp>
        <p:nvCxnSpPr>
          <p:cNvPr id="30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388" idx="0"/>
          </p:cNvCxnSpPr>
          <p:nvPr/>
        </p:nvCxnSpPr>
        <p:spPr>
          <a:xfrm rot="16200000" flipH="1">
            <a:off x="10254590" y="14095151"/>
            <a:ext cx="233299" cy="12548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42387" y="172598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сотрудничество с СССР</a:t>
            </a:r>
            <a:endParaRPr lang="ru-RU" sz="400" dirty="0"/>
          </a:p>
        </p:txBody>
      </p:sp>
      <p:sp>
        <p:nvSpPr>
          <p:cNvPr id="313" name="Прямоугольник 312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56040" y="1806629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Помощь советских экономистов с курсом </a:t>
            </a:r>
            <a:r>
              <a:rPr lang="ru-RU" sz="700" dirty="0" err="1"/>
              <a:t>кардобы</a:t>
            </a:r>
            <a:endParaRPr lang="ru-RU" sz="4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1651" y="1806073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поддержка</a:t>
            </a:r>
            <a:endParaRPr lang="ru-RU" sz="400" dirty="0"/>
          </a:p>
        </p:txBody>
      </p:sp>
      <p:sp>
        <p:nvSpPr>
          <p:cNvPr id="315" name="Прямоугольник 314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7776" y="172598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Курс на укрепление рабочих в Центральной Америке</a:t>
            </a:r>
            <a:endParaRPr lang="ru-RU" sz="400" dirty="0"/>
          </a:p>
        </p:txBody>
      </p:sp>
      <p:cxnSp>
        <p:nvCxnSpPr>
          <p:cNvPr id="317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315" idx="0"/>
          </p:cNvCxnSpPr>
          <p:nvPr/>
        </p:nvCxnSpPr>
        <p:spPr>
          <a:xfrm rot="16200000" flipH="1">
            <a:off x="1772565" y="15641467"/>
            <a:ext cx="2653896" cy="582852"/>
          </a:xfrm>
          <a:prstGeom prst="bentConnector3">
            <a:avLst>
              <a:gd name="adj1" fmla="val 47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3876" y="189362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 рабочих</a:t>
            </a:r>
            <a:endParaRPr lang="ru-RU" sz="4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53928" y="189362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Коминтерн</a:t>
            </a:r>
            <a:endParaRPr lang="ru-RU" sz="4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53929" y="1972130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Морские базы для С</a:t>
            </a:r>
            <a:r>
              <a:rPr lang="en-US" sz="700" dirty="0"/>
              <a:t>C</a:t>
            </a:r>
            <a:r>
              <a:rPr lang="ru-RU" sz="700" dirty="0"/>
              <a:t>СР</a:t>
            </a:r>
            <a:endParaRPr lang="ru-RU" sz="400" dirty="0"/>
          </a:p>
        </p:txBody>
      </p:sp>
      <p:cxnSp>
        <p:nvCxnSpPr>
          <p:cNvPr id="323" name="Прямая соединительная линия 322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320" idx="3"/>
            <a:endCxn id="321" idx="1"/>
          </p:cNvCxnSpPr>
          <p:nvPr/>
        </p:nvCxnSpPr>
        <p:spPr>
          <a:xfrm>
            <a:off x="3850201" y="19206241"/>
            <a:ext cx="22037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15" idx="2"/>
            <a:endCxn id="189" idx="0"/>
          </p:cNvCxnSpPr>
          <p:nvPr/>
        </p:nvCxnSpPr>
        <p:spPr>
          <a:xfrm rot="5400000">
            <a:off x="2972244" y="17635686"/>
            <a:ext cx="254541" cy="5828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15" idx="2"/>
            <a:endCxn id="188" idx="0"/>
          </p:cNvCxnSpPr>
          <p:nvPr/>
        </p:nvCxnSpPr>
        <p:spPr>
          <a:xfrm rot="16200000" flipH="1">
            <a:off x="3550297" y="17640482"/>
            <a:ext cx="253750" cy="572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15" idx="2"/>
            <a:endCxn id="320" idx="0"/>
          </p:cNvCxnSpPr>
          <p:nvPr/>
        </p:nvCxnSpPr>
        <p:spPr>
          <a:xfrm flipH="1">
            <a:off x="3387039" y="17799841"/>
            <a:ext cx="3900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09" idx="2"/>
            <a:endCxn id="321" idx="0"/>
          </p:cNvCxnSpPr>
          <p:nvPr/>
        </p:nvCxnSpPr>
        <p:spPr>
          <a:xfrm>
            <a:off x="6505550" y="17799841"/>
            <a:ext cx="11541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09" idx="2"/>
            <a:endCxn id="313" idx="0"/>
          </p:cNvCxnSpPr>
          <p:nvPr/>
        </p:nvCxnSpPr>
        <p:spPr>
          <a:xfrm rot="5400000">
            <a:off x="6029152" y="17589893"/>
            <a:ext cx="266450" cy="686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09" idx="2"/>
            <a:endCxn id="314" idx="0"/>
          </p:cNvCxnSpPr>
          <p:nvPr/>
        </p:nvCxnSpPr>
        <p:spPr>
          <a:xfrm rot="16200000" flipH="1">
            <a:off x="6719737" y="17585654"/>
            <a:ext cx="260891" cy="689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Прямоугольник 34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4664443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Оплот коммунизма в Центральной Америке</a:t>
            </a:r>
            <a:endParaRPr lang="ru-RU" sz="400" dirty="0"/>
          </a:p>
        </p:txBody>
      </p:sp>
      <p:cxnSp>
        <p:nvCxnSpPr>
          <p:cNvPr id="35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44" idx="0"/>
          </p:cNvCxnSpPr>
          <p:nvPr/>
        </p:nvCxnSpPr>
        <p:spPr>
          <a:xfrm rot="16200000" flipH="1">
            <a:off x="4134792" y="18728487"/>
            <a:ext cx="245061" cy="17405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1" idx="2"/>
            <a:endCxn id="344" idx="0"/>
          </p:cNvCxnSpPr>
          <p:nvPr/>
        </p:nvCxnSpPr>
        <p:spPr>
          <a:xfrm rot="5400000">
            <a:off x="5699819" y="18904029"/>
            <a:ext cx="245061" cy="13894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21" idx="2"/>
            <a:endCxn id="322" idx="0"/>
          </p:cNvCxnSpPr>
          <p:nvPr/>
        </p:nvCxnSpPr>
        <p:spPr>
          <a:xfrm>
            <a:off x="6517091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344926" y="197213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на </a:t>
            </a:r>
            <a:r>
              <a:rPr lang="ru-RU" sz="700" dirty="0" err="1" smtClean="0"/>
              <a:t>Карибы</a:t>
            </a:r>
            <a:endParaRPr lang="ru-RU" sz="400" dirty="0"/>
          </a:p>
        </p:txBody>
      </p:sp>
      <p:cxnSp>
        <p:nvCxnSpPr>
          <p:cNvPr id="36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61" idx="0"/>
          </p:cNvCxnSpPr>
          <p:nvPr/>
        </p:nvCxnSpPr>
        <p:spPr>
          <a:xfrm rot="5400000">
            <a:off x="2975034" y="19309296"/>
            <a:ext cx="245060" cy="578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Прямоугольник 364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3876" y="205905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коммунистическое влияние в Центральной Америке</a:t>
            </a:r>
            <a:endParaRPr lang="ru-RU" sz="400" dirty="0"/>
          </a:p>
        </p:txBody>
      </p:sp>
      <p:cxnSp>
        <p:nvCxnSpPr>
          <p:cNvPr id="366" name="Прямая со стрелкой 36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20" idx="2"/>
            <a:endCxn id="365" idx="0"/>
          </p:cNvCxnSpPr>
          <p:nvPr/>
        </p:nvCxnSpPr>
        <p:spPr>
          <a:xfrm>
            <a:off x="3387039" y="19476241"/>
            <a:ext cx="0" cy="11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49616" y="2058984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для Никарагуанской академии</a:t>
            </a:r>
            <a:endParaRPr lang="ru-RU" sz="400" dirty="0"/>
          </a:p>
        </p:txBody>
      </p:sp>
      <p:cxnSp>
        <p:nvCxnSpPr>
          <p:cNvPr id="3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2" idx="2"/>
            <a:endCxn id="371" idx="0"/>
          </p:cNvCxnSpPr>
          <p:nvPr/>
        </p:nvCxnSpPr>
        <p:spPr>
          <a:xfrm rot="5400000">
            <a:off x="6000667" y="20073415"/>
            <a:ext cx="328538" cy="7043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Прямоугольник 377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500291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Централизация союза латинских республик</a:t>
            </a:r>
            <a:endParaRPr lang="ru-RU" sz="400" dirty="0"/>
          </a:p>
        </p:txBody>
      </p:sp>
      <p:cxnSp>
        <p:nvCxnSpPr>
          <p:cNvPr id="37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78" idx="0"/>
          </p:cNvCxnSpPr>
          <p:nvPr/>
        </p:nvCxnSpPr>
        <p:spPr>
          <a:xfrm rot="16200000" flipH="1">
            <a:off x="3552716" y="19310563"/>
            <a:ext cx="245061" cy="576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20382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Народно-патриотической армии</a:t>
            </a:r>
            <a:endParaRPr lang="ru-RU" sz="400" dirty="0"/>
          </a:p>
        </p:txBody>
      </p:sp>
      <p:cxnSp>
        <p:nvCxnSpPr>
          <p:cNvPr id="389" name="Прямая со стрелкой 388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4" idx="2"/>
            <a:endCxn id="1003" idx="0"/>
          </p:cNvCxnSpPr>
          <p:nvPr/>
        </p:nvCxnSpPr>
        <p:spPr>
          <a:xfrm>
            <a:off x="3502829" y="3900313"/>
            <a:ext cx="528" cy="2625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/>
          <p:cNvCxnSpPr>
            <a:cxnSpLocks/>
            <a:stCxn id="382" idx="3"/>
            <a:endCxn id="241" idx="1"/>
          </p:cNvCxnSpPr>
          <p:nvPr/>
        </p:nvCxnSpPr>
        <p:spPr>
          <a:xfrm>
            <a:off x="6211043" y="22308294"/>
            <a:ext cx="514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233" idx="2"/>
            <a:endCxn id="382" idx="0"/>
          </p:cNvCxnSpPr>
          <p:nvPr/>
        </p:nvCxnSpPr>
        <p:spPr>
          <a:xfrm rot="5400000">
            <a:off x="6079955" y="21615875"/>
            <a:ext cx="90346" cy="7544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233" idx="2"/>
            <a:endCxn id="241" idx="0"/>
          </p:cNvCxnSpPr>
          <p:nvPr/>
        </p:nvCxnSpPr>
        <p:spPr>
          <a:xfrm rot="16200000" flipH="1">
            <a:off x="6800135" y="21650186"/>
            <a:ext cx="90346" cy="685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269894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молодёжные организации</a:t>
            </a:r>
            <a:endParaRPr lang="ru-RU" sz="400" dirty="0"/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241" idx="2"/>
            <a:endCxn id="245" idx="0"/>
          </p:cNvCxnSpPr>
          <p:nvPr/>
        </p:nvCxnSpPr>
        <p:spPr>
          <a:xfrm>
            <a:off x="7188243" y="22578294"/>
            <a:ext cx="2851" cy="114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382" idx="2"/>
            <a:endCxn id="410" idx="0"/>
          </p:cNvCxnSpPr>
          <p:nvPr/>
        </p:nvCxnSpPr>
        <p:spPr>
          <a:xfrm>
            <a:off x="5747881" y="22578294"/>
            <a:ext cx="0" cy="120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336212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Война на улицах</a:t>
            </a:r>
            <a:endParaRPr lang="ru-RU" sz="400" dirty="0"/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410" idx="2"/>
            <a:endCxn id="418" idx="0"/>
          </p:cNvCxnSpPr>
          <p:nvPr/>
        </p:nvCxnSpPr>
        <p:spPr>
          <a:xfrm>
            <a:off x="5747881" y="23238944"/>
            <a:ext cx="0" cy="1231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4" y="1726031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Распространить </a:t>
            </a:r>
            <a:r>
              <a:rPr lang="ru-RU" sz="700" dirty="0" err="1"/>
              <a:t>противодиктаторские</a:t>
            </a:r>
            <a:r>
              <a:rPr lang="ru-RU" sz="700" dirty="0"/>
              <a:t> настроения в ЦА</a:t>
            </a:r>
            <a:endParaRPr lang="ru-RU" sz="400" dirty="0"/>
          </a:p>
        </p:txBody>
      </p:sp>
      <p:cxnSp>
        <p:nvCxnSpPr>
          <p:cNvPr id="43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429" idx="0"/>
          </p:cNvCxnSpPr>
          <p:nvPr/>
        </p:nvCxnSpPr>
        <p:spPr>
          <a:xfrm rot="16200000" flipH="1">
            <a:off x="8724586" y="15625156"/>
            <a:ext cx="2654373" cy="615950"/>
          </a:xfrm>
          <a:prstGeom prst="bentConnector3">
            <a:avLst>
              <a:gd name="adj1" fmla="val 43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5519" y="1645463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Приватизация средств правящего клана</a:t>
            </a:r>
            <a:endParaRPr lang="ru-RU" sz="400" dirty="0"/>
          </a:p>
        </p:txBody>
      </p:sp>
      <p:cxnSp>
        <p:nvCxnSpPr>
          <p:cNvPr id="453" name="Прямая со стрелкой 452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02" idx="2"/>
            <a:endCxn id="445" idx="0"/>
          </p:cNvCxnSpPr>
          <p:nvPr/>
        </p:nvCxnSpPr>
        <p:spPr>
          <a:xfrm>
            <a:off x="10994745" y="16202893"/>
            <a:ext cx="3937" cy="2517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46" idx="2"/>
            <a:endCxn id="292" idx="0"/>
          </p:cNvCxnSpPr>
          <p:nvPr/>
        </p:nvCxnSpPr>
        <p:spPr>
          <a:xfrm flipH="1">
            <a:off x="8454201" y="16189430"/>
            <a:ext cx="460" cy="1070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6950" y="1806835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ответную помощь Гондурасу</a:t>
            </a:r>
            <a:endParaRPr lang="ru-RU" sz="400" dirty="0"/>
          </a:p>
        </p:txBody>
      </p:sp>
      <p:sp>
        <p:nvSpPr>
          <p:cNvPr id="468" name="Прямоугольник 46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1581" y="1806073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Спасти </a:t>
            </a:r>
            <a:r>
              <a:rPr lang="ru-RU" sz="700" dirty="0" smtClean="0"/>
              <a:t>Сальвадор от </a:t>
            </a:r>
            <a:r>
              <a:rPr lang="ru-RU" sz="700" dirty="0"/>
              <a:t>колдуна</a:t>
            </a:r>
            <a:endParaRPr lang="ru-RU" sz="400" dirty="0"/>
          </a:p>
        </p:txBody>
      </p:sp>
      <p:cxnSp>
        <p:nvCxnSpPr>
          <p:cNvPr id="46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67" idx="0"/>
          </p:cNvCxnSpPr>
          <p:nvPr/>
        </p:nvCxnSpPr>
        <p:spPr>
          <a:xfrm rot="5400000">
            <a:off x="9925914" y="17634517"/>
            <a:ext cx="268033" cy="599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68" idx="0"/>
          </p:cNvCxnSpPr>
          <p:nvPr/>
        </p:nvCxnSpPr>
        <p:spPr>
          <a:xfrm rot="16200000" flipH="1">
            <a:off x="10547038" y="17613026"/>
            <a:ext cx="260414" cy="634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3" y="1893624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Местная секция 4 интернационала</a:t>
            </a:r>
            <a:endParaRPr lang="ru-RU" sz="400" dirty="0"/>
          </a:p>
        </p:txBody>
      </p:sp>
      <p:cxnSp>
        <p:nvCxnSpPr>
          <p:cNvPr id="476" name="Прямая со стрелкой 47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29" idx="2"/>
            <a:endCxn id="475" idx="0"/>
          </p:cNvCxnSpPr>
          <p:nvPr/>
        </p:nvCxnSpPr>
        <p:spPr>
          <a:xfrm flipH="1">
            <a:off x="10359746" y="17800318"/>
            <a:ext cx="1" cy="1135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321" idx="3"/>
            <a:endCxn id="475" idx="1"/>
          </p:cNvCxnSpPr>
          <p:nvPr/>
        </p:nvCxnSpPr>
        <p:spPr>
          <a:xfrm>
            <a:off x="6980253" y="19206241"/>
            <a:ext cx="29163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Прямоугольник 48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8006142" y="18067377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Наполеона в новую ссылку</a:t>
            </a:r>
            <a:endParaRPr lang="ru-RU" sz="400" dirty="0"/>
          </a:p>
        </p:txBody>
      </p:sp>
      <p:cxnSp>
        <p:nvCxnSpPr>
          <p:cNvPr id="48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82" idx="0"/>
          </p:cNvCxnSpPr>
          <p:nvPr/>
        </p:nvCxnSpPr>
        <p:spPr>
          <a:xfrm rot="5400000">
            <a:off x="9280997" y="16988626"/>
            <a:ext cx="267059" cy="1890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2" y="1972130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Объединится с Южно-американской секцией</a:t>
            </a:r>
            <a:endParaRPr lang="ru-RU" sz="400" dirty="0"/>
          </a:p>
        </p:txBody>
      </p:sp>
      <p:sp>
        <p:nvSpPr>
          <p:cNvPr id="489" name="Прямоугольник 48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037" y="1972130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Оплот свободы в Центральной Америке</a:t>
            </a:r>
            <a:endParaRPr lang="ru-RU" sz="400" dirty="0"/>
          </a:p>
        </p:txBody>
      </p:sp>
      <p:cxnSp>
        <p:nvCxnSpPr>
          <p:cNvPr id="49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1" idx="2"/>
            <a:endCxn id="489" idx="0"/>
          </p:cNvCxnSpPr>
          <p:nvPr/>
        </p:nvCxnSpPr>
        <p:spPr>
          <a:xfrm rot="16200000" flipH="1">
            <a:off x="7363115" y="18630216"/>
            <a:ext cx="245060" cy="19371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75" idx="2"/>
            <a:endCxn id="489" idx="0"/>
          </p:cNvCxnSpPr>
          <p:nvPr/>
        </p:nvCxnSpPr>
        <p:spPr>
          <a:xfrm rot="5400000">
            <a:off x="9284443" y="18645998"/>
            <a:ext cx="245060" cy="190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Прямоугольник 49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1278" y="20589840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Спасение Гватемалы</a:t>
            </a:r>
            <a:endParaRPr lang="ru-RU" sz="400" dirty="0"/>
          </a:p>
        </p:txBody>
      </p:sp>
      <p:sp>
        <p:nvSpPr>
          <p:cNvPr id="497" name="Прямоугольник 49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7187" y="2059054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Освободить Панаму от Американского присутствия</a:t>
            </a:r>
            <a:endParaRPr lang="ru-RU" sz="400" dirty="0"/>
          </a:p>
        </p:txBody>
      </p:sp>
      <p:cxnSp>
        <p:nvCxnSpPr>
          <p:cNvPr id="498" name="Прямая со стрелкой 49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75" idx="2"/>
            <a:endCxn id="488" idx="0"/>
          </p:cNvCxnSpPr>
          <p:nvPr/>
        </p:nvCxnSpPr>
        <p:spPr>
          <a:xfrm flipH="1">
            <a:off x="10359745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75" idx="2"/>
            <a:endCxn id="497" idx="0"/>
          </p:cNvCxnSpPr>
          <p:nvPr/>
        </p:nvCxnSpPr>
        <p:spPr>
          <a:xfrm rot="5400000">
            <a:off x="9502898" y="19733693"/>
            <a:ext cx="1114300" cy="599396"/>
          </a:xfrm>
          <a:prstGeom prst="bentConnector3">
            <a:avLst>
              <a:gd name="adj1" fmla="val 1110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2" idx="2"/>
            <a:endCxn id="39" idx="0"/>
          </p:cNvCxnSpPr>
          <p:nvPr/>
        </p:nvCxnSpPr>
        <p:spPr>
          <a:xfrm rot="16200000" flipH="1">
            <a:off x="6694733" y="20083660"/>
            <a:ext cx="329239" cy="684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143" idx="0"/>
          </p:cNvCxnSpPr>
          <p:nvPr/>
        </p:nvCxnSpPr>
        <p:spPr>
          <a:xfrm rot="16200000" flipH="1">
            <a:off x="10283961" y="7574875"/>
            <a:ext cx="250699" cy="12983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0" idx="2"/>
            <a:endCxn id="195" idx="0"/>
          </p:cNvCxnSpPr>
          <p:nvPr/>
        </p:nvCxnSpPr>
        <p:spPr>
          <a:xfrm rot="5400000">
            <a:off x="9294568" y="8689351"/>
            <a:ext cx="260881" cy="661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0" idx="2"/>
            <a:endCxn id="237" idx="0"/>
          </p:cNvCxnSpPr>
          <p:nvPr/>
        </p:nvCxnSpPr>
        <p:spPr>
          <a:xfrm rot="16200000" flipH="1">
            <a:off x="9985760" y="8659183"/>
            <a:ext cx="263390" cy="7238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16200000" flipH="1">
            <a:off x="11294864" y="8653067"/>
            <a:ext cx="260881" cy="733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30" idx="2"/>
            <a:endCxn id="148" idx="0"/>
          </p:cNvCxnSpPr>
          <p:nvPr/>
        </p:nvCxnSpPr>
        <p:spPr>
          <a:xfrm flipH="1">
            <a:off x="9755519" y="8889423"/>
            <a:ext cx="1" cy="10585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48" idx="2"/>
            <a:endCxn id="135" idx="0"/>
          </p:cNvCxnSpPr>
          <p:nvPr/>
        </p:nvCxnSpPr>
        <p:spPr>
          <a:xfrm>
            <a:off x="9755519" y="10487945"/>
            <a:ext cx="1" cy="261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355474" y="11019674"/>
            <a:ext cx="3936883" cy="8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 стрелкой 536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9760111" y="12812494"/>
            <a:ext cx="2" cy="286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8631332" y="115326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Научная интеграция</a:t>
            </a:r>
            <a:endParaRPr lang="ru-RU" sz="400" dirty="0"/>
          </a:p>
        </p:txBody>
      </p:sp>
      <p:sp>
        <p:nvSpPr>
          <p:cNvPr id="540" name="Прямоугольник 539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0016226" y="115326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Промышленная интеграция</a:t>
            </a:r>
            <a:endParaRPr lang="ru-RU" sz="400" dirty="0"/>
          </a:p>
        </p:txBody>
      </p:sp>
      <p:cxnSp>
        <p:nvCxnSpPr>
          <p:cNvPr id="541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5" idx="2"/>
            <a:endCxn id="540" idx="0"/>
          </p:cNvCxnSpPr>
          <p:nvPr/>
        </p:nvCxnSpPr>
        <p:spPr>
          <a:xfrm rot="16200000" flipH="1">
            <a:off x="9995970" y="11049223"/>
            <a:ext cx="242968" cy="723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5" idx="2"/>
            <a:endCxn id="539" idx="0"/>
          </p:cNvCxnSpPr>
          <p:nvPr/>
        </p:nvCxnSpPr>
        <p:spPr>
          <a:xfrm rot="5400000">
            <a:off x="9303525" y="11080645"/>
            <a:ext cx="242966" cy="6610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40" idx="2"/>
            <a:endCxn id="133" idx="0"/>
          </p:cNvCxnSpPr>
          <p:nvPr/>
        </p:nvCxnSpPr>
        <p:spPr>
          <a:xfrm rot="5400000">
            <a:off x="10019824" y="11812929"/>
            <a:ext cx="199852" cy="7192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39" idx="2"/>
            <a:endCxn id="133" idx="0"/>
          </p:cNvCxnSpPr>
          <p:nvPr/>
        </p:nvCxnSpPr>
        <p:spPr>
          <a:xfrm rot="16200000" flipH="1">
            <a:off x="9327376" y="11839759"/>
            <a:ext cx="199854" cy="66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1328938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Декларация вооружённого нейтралитета</a:t>
            </a:r>
            <a:endParaRPr lang="ru-RU" sz="400" dirty="0"/>
          </a:p>
        </p:txBody>
      </p:sp>
      <p:cxnSp>
        <p:nvCxnSpPr>
          <p:cNvPr id="308" name="Прямая соединительная линия 307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135" idx="3"/>
            <a:endCxn id="307" idx="1"/>
          </p:cNvCxnSpPr>
          <p:nvPr/>
        </p:nvCxnSpPr>
        <p:spPr>
          <a:xfrm>
            <a:off x="10218682" y="11019674"/>
            <a:ext cx="1110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8" idx="2"/>
            <a:endCxn id="307" idx="0"/>
          </p:cNvCxnSpPr>
          <p:nvPr/>
        </p:nvCxnSpPr>
        <p:spPr>
          <a:xfrm rot="16200000" flipH="1">
            <a:off x="10642946" y="9600518"/>
            <a:ext cx="261729" cy="2036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3504683" y="165182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Социализация сельскохозяйственных предприятий</a:t>
            </a:r>
            <a:endParaRPr lang="ru-RU" sz="400" dirty="0"/>
          </a:p>
        </p:txBody>
      </p:sp>
      <p:cxnSp>
        <p:nvCxnSpPr>
          <p:cNvPr id="318" name="Прямая со стрелкой 31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4" idx="2"/>
            <a:endCxn id="316" idx="0"/>
          </p:cNvCxnSpPr>
          <p:nvPr/>
        </p:nvCxnSpPr>
        <p:spPr>
          <a:xfrm>
            <a:off x="3965172" y="16189430"/>
            <a:ext cx="2674" cy="3288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16" idx="2"/>
            <a:endCxn id="87" idx="0"/>
          </p:cNvCxnSpPr>
          <p:nvPr/>
        </p:nvCxnSpPr>
        <p:spPr>
          <a:xfrm rot="5400000">
            <a:off x="2930455" y="16222926"/>
            <a:ext cx="202085" cy="1872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252539" y="9955896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образование</a:t>
            </a:r>
            <a:endParaRPr lang="ru-RU" sz="400" dirty="0"/>
          </a:p>
        </p:txBody>
      </p:sp>
      <p:cxnSp>
        <p:nvCxnSpPr>
          <p:cNvPr id="327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95" idx="2"/>
            <a:endCxn id="325" idx="0"/>
          </p:cNvCxnSpPr>
          <p:nvPr/>
        </p:nvCxnSpPr>
        <p:spPr>
          <a:xfrm rot="5400000">
            <a:off x="8772303" y="9633703"/>
            <a:ext cx="265592" cy="378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10604466" y="99448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Поставить </a:t>
            </a:r>
            <a:r>
              <a:rPr lang="ru-RU" sz="700" dirty="0" err="1"/>
              <a:t>Сандинистов</a:t>
            </a:r>
            <a:r>
              <a:rPr lang="ru-RU" sz="700" dirty="0"/>
              <a:t> на военную службу</a:t>
            </a:r>
            <a:endParaRPr lang="ru-RU" sz="400" dirty="0"/>
          </a:p>
        </p:txBody>
      </p:sp>
      <p:cxnSp>
        <p:nvCxnSpPr>
          <p:cNvPr id="331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237" idx="2"/>
            <a:endCxn id="330" idx="0"/>
          </p:cNvCxnSpPr>
          <p:nvPr/>
        </p:nvCxnSpPr>
        <p:spPr>
          <a:xfrm rot="16200000" flipH="1">
            <a:off x="10647495" y="9524707"/>
            <a:ext cx="252029" cy="588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9" idx="2"/>
            <a:endCxn id="330" idx="0"/>
          </p:cNvCxnSpPr>
          <p:nvPr/>
        </p:nvCxnSpPr>
        <p:spPr>
          <a:xfrm rot="5400000">
            <a:off x="11302596" y="9455338"/>
            <a:ext cx="254538" cy="724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592494" y="914868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Взять профсоюзы под контроль</a:t>
            </a:r>
            <a:endParaRPr lang="ru-RU" sz="400" dirty="0"/>
          </a:p>
        </p:txBody>
      </p:sp>
      <p:cxnSp>
        <p:nvCxnSpPr>
          <p:cNvPr id="35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304" idx="2"/>
            <a:endCxn id="354" idx="0"/>
          </p:cNvCxnSpPr>
          <p:nvPr/>
        </p:nvCxnSpPr>
        <p:spPr>
          <a:xfrm rot="5400000">
            <a:off x="8132851" y="8812229"/>
            <a:ext cx="259262" cy="4136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=""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734408" y="130994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 smtClean="0"/>
              <a:t>Гуанкасте</a:t>
            </a:r>
            <a:endParaRPr lang="ru-RU" sz="400" dirty="0"/>
          </a:p>
        </p:txBody>
      </p:sp>
      <p:cxnSp>
        <p:nvCxnSpPr>
          <p:cNvPr id="36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359" idx="0"/>
          </p:cNvCxnSpPr>
          <p:nvPr/>
        </p:nvCxnSpPr>
        <p:spPr>
          <a:xfrm rot="16200000" flipH="1">
            <a:off x="3330421" y="12232269"/>
            <a:ext cx="1026779" cy="707521"/>
          </a:xfrm>
          <a:prstGeom prst="bentConnector3">
            <a:avLst>
              <a:gd name="adj1" fmla="val 97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>
            <a:extLst>
              <a:ext uri="{FF2B5EF4-FFF2-40B4-BE49-F238E27FC236}">
                <a16:creationId xmlns=""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1892732" y="99448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Liberal</a:t>
            </a:r>
            <a:endParaRPr lang="ru-RU" sz="200" dirty="0"/>
          </a:p>
        </p:txBody>
      </p:sp>
      <p:cxnSp>
        <p:nvCxnSpPr>
          <p:cNvPr id="364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9" idx="2"/>
            <a:endCxn id="363" idx="0"/>
          </p:cNvCxnSpPr>
          <p:nvPr/>
        </p:nvCxnSpPr>
        <p:spPr>
          <a:xfrm rot="16200000" flipH="1">
            <a:off x="11946729" y="9535674"/>
            <a:ext cx="254537" cy="5637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Прямоугольник 369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4081781" y="1726211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мир с </a:t>
            </a:r>
            <a:r>
              <a:rPr lang="ru-RU" sz="700" dirty="0" err="1"/>
              <a:t>Сандинистами</a:t>
            </a:r>
            <a:endParaRPr lang="ru-RU" sz="400" dirty="0"/>
          </a:p>
        </p:txBody>
      </p:sp>
      <p:cxnSp>
        <p:nvCxnSpPr>
          <p:cNvPr id="380" name="Прямая со стрелкой 379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7" idx="2"/>
            <a:endCxn id="192" idx="0"/>
          </p:cNvCxnSpPr>
          <p:nvPr/>
        </p:nvCxnSpPr>
        <p:spPr>
          <a:xfrm>
            <a:off x="2095147" y="17800318"/>
            <a:ext cx="1" cy="11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5519" y="14839244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коммунистов на свою сторону</a:t>
            </a:r>
            <a:endParaRPr lang="ru-RU" sz="400" dirty="0"/>
          </a:p>
        </p:txBody>
      </p:sp>
      <p:cxnSp>
        <p:nvCxnSpPr>
          <p:cNvPr id="390" name="Прямая со стрелкой 389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88" idx="2"/>
            <a:endCxn id="302" idx="0"/>
          </p:cNvCxnSpPr>
          <p:nvPr/>
        </p:nvCxnSpPr>
        <p:spPr>
          <a:xfrm flipH="1">
            <a:off x="10994745" y="15379244"/>
            <a:ext cx="3937" cy="2836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45" idx="2"/>
            <a:endCxn id="265" idx="0"/>
          </p:cNvCxnSpPr>
          <p:nvPr/>
        </p:nvCxnSpPr>
        <p:spPr>
          <a:xfrm rot="16200000" flipH="1">
            <a:off x="11168288" y="16825028"/>
            <a:ext cx="265683" cy="6048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370" idx="0"/>
          </p:cNvCxnSpPr>
          <p:nvPr/>
        </p:nvCxnSpPr>
        <p:spPr>
          <a:xfrm rot="16200000" flipH="1">
            <a:off x="2348431" y="15065600"/>
            <a:ext cx="2656169" cy="1736857"/>
          </a:xfrm>
          <a:prstGeom prst="bentConnector3">
            <a:avLst>
              <a:gd name="adj1" fmla="val 44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75" idx="2"/>
            <a:endCxn id="496" idx="0"/>
          </p:cNvCxnSpPr>
          <p:nvPr/>
        </p:nvCxnSpPr>
        <p:spPr>
          <a:xfrm rot="16200000" flipH="1">
            <a:off x="10120294" y="19715692"/>
            <a:ext cx="1113599" cy="634695"/>
          </a:xfrm>
          <a:prstGeom prst="bentConnector3">
            <a:avLst>
              <a:gd name="adj1" fmla="val 1107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180652" y="1972130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Остановить смену диктатур в Мексике</a:t>
            </a:r>
            <a:endParaRPr lang="ru-RU" sz="400" dirty="0"/>
          </a:p>
        </p:txBody>
      </p:sp>
      <p:cxnSp>
        <p:nvCxnSpPr>
          <p:cNvPr id="337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75" idx="2"/>
            <a:endCxn id="336" idx="0"/>
          </p:cNvCxnSpPr>
          <p:nvPr/>
        </p:nvCxnSpPr>
        <p:spPr>
          <a:xfrm rot="16200000" flipH="1">
            <a:off x="10879250" y="18956736"/>
            <a:ext cx="245060" cy="12840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 стрелкой 339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>
            <a:off x="7191094" y="23232853"/>
            <a:ext cx="2224" cy="1292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41241</TotalTime>
  <Words>912</Words>
  <Application>Microsoft Office PowerPoint</Application>
  <PresentationFormat>Произвольный</PresentationFormat>
  <Paragraphs>169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2311</cp:revision>
  <dcterms:created xsi:type="dcterms:W3CDTF">2018-10-23T08:09:21Z</dcterms:created>
  <dcterms:modified xsi:type="dcterms:W3CDTF">2023-10-27T11:44:00Z</dcterms:modified>
</cp:coreProperties>
</file>