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4"/>
  </p:notesMasterIdLst>
  <p:sldIdLst>
    <p:sldId id="259" r:id="rId2"/>
    <p:sldId id="260" r:id="rId3"/>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E87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73" autoAdjust="0"/>
    <p:restoredTop sz="95906" autoAdjust="0"/>
  </p:normalViewPr>
  <p:slideViewPr>
    <p:cSldViewPr snapToGrid="0">
      <p:cViewPr>
        <p:scale>
          <a:sx n="100" d="100"/>
          <a:sy n="100" d="100"/>
        </p:scale>
        <p:origin x="-17076" y="-640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20.07.2023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20.07.2023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20.07.2023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3791649" y="494081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18366107" y="11347507"/>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1412495" y="644864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a:t>
            </a:r>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18746853"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Интернациональный антивоенный фронт</a:t>
            </a:r>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6250190" y="929087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6251086" y="6410676"/>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3770379" y="930016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a:t>
            </a:r>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18730000" y="929087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1412495" y="929888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a:t>
            </a:r>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8952306" y="64418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8760682" y="1081552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Понижение пенсионного возраста</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6250189"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3446115" y="5045156"/>
            <a:ext cx="427832" cy="23791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144" idx="2"/>
            <a:endCxn id="258" idx="0"/>
          </p:cNvCxnSpPr>
          <p:nvPr/>
        </p:nvCxnSpPr>
        <p:spPr>
          <a:xfrm rot="5400000">
            <a:off x="12251730" y="10591263"/>
            <a:ext cx="431098" cy="63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144" idx="2"/>
            <a:endCxn id="147" idx="0"/>
          </p:cNvCxnSpPr>
          <p:nvPr/>
        </p:nvCxnSpPr>
        <p:spPr>
          <a:xfrm rot="5400000">
            <a:off x="10926233" y="9271298"/>
            <a:ext cx="436631" cy="26518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18382794" y="7885706"/>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5898338" y="7886802"/>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7089833" y="10589191"/>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18338164" y="9340859"/>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258" idx="2"/>
            <a:endCxn id="295" idx="0"/>
          </p:cNvCxnSpPr>
          <p:nvPr/>
        </p:nvCxnSpPr>
        <p:spPr>
          <a:xfrm rot="16200000" flipH="1">
            <a:off x="12289572" y="12064519"/>
            <a:ext cx="352240" cy="3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258" idx="2"/>
            <a:endCxn id="332" idx="0"/>
          </p:cNvCxnSpPr>
          <p:nvPr/>
        </p:nvCxnSpPr>
        <p:spPr>
          <a:xfrm rot="5400000">
            <a:off x="10960035" y="10739366"/>
            <a:ext cx="353449" cy="26546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0065979" y="784662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Ленинскую молодую гвардию</a:t>
            </a:r>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flipH="1">
            <a:off x="14842888" y="6020817"/>
            <a:ext cx="6720"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3770379" y="1080750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Международное бюро революционного социалистического единства</a:t>
            </a:r>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5886297" y="11347507"/>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5849928" y="9349286"/>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28709859" y="644877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endParaRPr lang="ru-RU" sz="1400" dirty="0">
              <a:solidFill>
                <a:schemeClr val="bg1"/>
              </a:solidFill>
            </a:endParaRPr>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1223574" y="494081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5907567" y="5480817"/>
            <a:ext cx="531600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1226663" y="1080917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3747992" y="108091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6195323" y="1080917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3342581" y="11349171"/>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5863910" y="11349171"/>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1226663" y="1374570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1226663" y="1677897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2468828" y="1222906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2735757" y="11438037"/>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3996421" y="11419537"/>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5220088" y="10195873"/>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4953158" y="1222906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6462253" y="11438038"/>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5238586" y="11456536"/>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7437487" y="1222906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27704417" y="11438038"/>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3744931" y="1373452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3881743" y="12810319"/>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2284622" y="11889173"/>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6195985" y="1374570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6414212" y="12905971"/>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7437487" y="15262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4953158" y="1526233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2468828" y="1526233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2284622" y="14825704"/>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2687387" y="14422938"/>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3940933" y="14400382"/>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6011117" y="13309067"/>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28495446" y="13309067"/>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2281533" y="10373303"/>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2281533" y="8961746"/>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3325808" y="9329028"/>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4549472" y="8105363"/>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1223574" y="929330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3752524" y="930016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3752524" y="78709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6195323" y="92908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6192031" y="644936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6192031" y="787904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3752524" y="644865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1226663" y="644182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8761956" y="1838327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6253740" y="787680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a:t>
            </a:r>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5884397" y="4986027"/>
            <a:ext cx="389859" cy="24594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2281533" y="6020817"/>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3332092" y="4970258"/>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4551490" y="3750859"/>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7249990" y="7529360"/>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7249990" y="8959042"/>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5859676" y="7909850"/>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5859429" y="6480415"/>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3372977" y="6433469"/>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7308149" y="8956801"/>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2290244" y="49408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a:t>
            </a: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6000283" y="9300164"/>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Ввести регулировку труда рабочими</a:t>
            </a: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3339492" y="5480817"/>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37444813" y="16669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2290245" y="787904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a:t>
            </a: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29850738" y="929087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a:t>
            </a: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2290245" y="928791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a:t>
            </a: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2290245" y="64486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a:t>
            </a: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29850738" y="787680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a:t>
            </a: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4810483" y="7528650"/>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4810483" y="8950976"/>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4726460" y="78709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a:t>
            </a:r>
          </a:p>
        </p:txBody>
      </p:sp>
      <p:sp>
        <p:nvSpPr>
          <p:cNvPr id="141" name="Прямоугольник 140">
            <a:extLst>
              <a:ext uri="{FF2B5EF4-FFF2-40B4-BE49-F238E27FC236}">
                <a16:creationId xmlns:a16="http://schemas.microsoft.com/office/drawing/2014/main" id="{7124B428-62EC-4668-AA42-A9E765922B83}"/>
              </a:ext>
            </a:extLst>
          </p:cNvPr>
          <p:cNvSpPr/>
          <p:nvPr/>
        </p:nvSpPr>
        <p:spPr>
          <a:xfrm>
            <a:off x="35999573" y="64486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a:t>
            </a: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4697981"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a:t>
            </a: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1098217" y="1080750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3784929" y="6440071"/>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Комитет «Красная Испания»</a:t>
            </a: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37422956" y="3232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6000283" y="1222439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a:t>
            </a: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38416738" y="1526782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a:t>
            </a: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7295220" y="1373452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a:t>
            </a: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38416738" y="64400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a:t>
            </a: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1954376" y="6482972"/>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1962537" y="7905203"/>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3348204" y="7528650"/>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4395148" y="6481705"/>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3348204" y="8959042"/>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3348203" y="6020817"/>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1344032" y="4444604"/>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4988951" y="4380068"/>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0358845" y="7818149"/>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1556645" y="7812374"/>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6201826" y="3167194"/>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7490643" y="12871991"/>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3770379" y="1222439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ПОУМ</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2583389" y="1374402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НРП</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3306582" y="12222273"/>
            <a:ext cx="1856522" cy="1186990"/>
          </a:xfrm>
          <a:prstGeom prst="bentConnector3">
            <a:avLst>
              <a:gd name="adj1" fmla="val 84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4828338" y="11887507"/>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3770379" y="1525939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фашизма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6259231" y="1526233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a:t>
            </a:r>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5040684" y="4940817"/>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a:t>
            </a:r>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5047761" y="1080488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Курс на мировую революцию</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6289754" y="64400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a:t>
            </a:r>
            <a:endParaRPr lang="ru-RU" sz="500" dirty="0"/>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3797278" y="64400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a:t>
            </a:r>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2567953" y="788113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3802197" y="9302753"/>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a:t>
            </a:r>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1325478" y="643766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a:t>
            </a:r>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2567953" y="10804887"/>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6285891" y="9299278"/>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a:t>
            </a:r>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6310335" y="1222687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3804934" y="1223666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2575632" y="13744421"/>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a:t>
            </a:r>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5047761" y="13749379"/>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a:t>
            </a:r>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7156602" y="5480817"/>
            <a:ext cx="66350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5267314" y="5608740"/>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7547274" y="13755054"/>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4060045" y="7085938"/>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15" idx="2"/>
            <a:endCxn id="226" idx="0"/>
          </p:cNvCxnSpPr>
          <p:nvPr/>
        </p:nvCxnSpPr>
        <p:spPr>
          <a:xfrm rot="5400000">
            <a:off x="4032616" y="4371638"/>
            <a:ext cx="416849" cy="3715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6513552" y="5605908"/>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5308417" y="11439363"/>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4034365" y="12915892"/>
            <a:ext cx="427755" cy="122930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5267950" y="12911608"/>
            <a:ext cx="432713" cy="12428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7762671" y="12912492"/>
            <a:ext cx="448184" cy="12369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6566015" y="11424591"/>
            <a:ext cx="341984"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7540118" y="7879042"/>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a:t>
            </a:r>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6456178" y="8407743"/>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3802555" y="15361024"/>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6300651" y="15361024"/>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5088572" y="13090986"/>
            <a:ext cx="2044358" cy="2495717"/>
          </a:xfrm>
          <a:prstGeom prst="bentConnector3">
            <a:avLst>
              <a:gd name="adj1" fmla="val 10613"/>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4860514" y="13316666"/>
            <a:ext cx="2379" cy="204435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91947" y="1081552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a:t>
            </a:r>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2788648" y="8744011"/>
            <a:ext cx="432767" cy="37102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8" name="Прямоугольник 257">
            <a:extLst>
              <a:ext uri="{FF2B5EF4-FFF2-40B4-BE49-F238E27FC236}">
                <a16:creationId xmlns:a16="http://schemas.microsoft.com/office/drawing/2014/main" id="{8CE32021-A14C-4A8F-B8AE-7B6E05598AAA}"/>
              </a:ext>
            </a:extLst>
          </p:cNvPr>
          <p:cNvSpPr/>
          <p:nvPr/>
        </p:nvSpPr>
        <p:spPr>
          <a:xfrm>
            <a:off x="11406145" y="108099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sp>
        <p:nvSpPr>
          <p:cNvPr id="274" name="Прямоугольник 273">
            <a:extLst>
              <a:ext uri="{FF2B5EF4-FFF2-40B4-BE49-F238E27FC236}">
                <a16:creationId xmlns:a16="http://schemas.microsoft.com/office/drawing/2014/main" id="{5D1E1E5F-FCA0-45CF-A25C-A85FEE1B72D2}"/>
              </a:ext>
            </a:extLst>
          </p:cNvPr>
          <p:cNvSpPr/>
          <p:nvPr/>
        </p:nvSpPr>
        <p:spPr>
          <a:xfrm>
            <a:off x="1329950" y="1223666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2831022" y="11441775"/>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1598334" y="11447091"/>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9" name="Прямоугольник 278">
            <a:extLst>
              <a:ext uri="{FF2B5EF4-FFF2-40B4-BE49-F238E27FC236}">
                <a16:creationId xmlns:a16="http://schemas.microsoft.com/office/drawing/2014/main" id="{0C4694C5-749F-402D-A951-85810A1B5385}"/>
              </a:ext>
            </a:extLst>
          </p:cNvPr>
          <p:cNvSpPr/>
          <p:nvPr/>
        </p:nvSpPr>
        <p:spPr>
          <a:xfrm>
            <a:off x="3802554" y="16866687"/>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a:t>
            </a:r>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6300901" y="16864545"/>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a:t>
            </a:r>
          </a:p>
        </p:txBody>
      </p: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4647683" y="16653855"/>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5897927" y="15403611"/>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7146975" y="16652659"/>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5896731" y="15404807"/>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90" name="Прямоугольник 289">
            <a:extLst>
              <a:ext uri="{FF2B5EF4-FFF2-40B4-BE49-F238E27FC236}">
                <a16:creationId xmlns:a16="http://schemas.microsoft.com/office/drawing/2014/main" id="{41F99281-0E58-4EED-9F65-7053DED82811}"/>
              </a:ext>
            </a:extLst>
          </p:cNvPr>
          <p:cNvSpPr/>
          <p:nvPr/>
        </p:nvSpPr>
        <p:spPr>
          <a:xfrm>
            <a:off x="8756825" y="9290871"/>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endParaRPr lang="ru-RU" sz="1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3787320" y="787679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a:t>
            </a:r>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1409321" y="1224222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a:t>
            </a:r>
            <a:endParaRPr lang="ru-RU" sz="5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18730000" y="1525939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a:t>
            </a:r>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18375149" y="15799396"/>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4842888" y="7520071"/>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5009639" y="1373976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a:t>
            </a:r>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4521841" y="12194004"/>
            <a:ext cx="1852254" cy="123926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5761746" y="12193359"/>
            <a:ext cx="1852254" cy="124055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5228151" y="14419948"/>
            <a:ext cx="439635" cy="123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6471105" y="14416254"/>
            <a:ext cx="442578" cy="12495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17713316" y="14433254"/>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8751455" y="1224343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9040516" y="8516602"/>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a:off x="10867373" y="12782227"/>
            <a:ext cx="541948" cy="1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146" idx="0"/>
          </p:cNvCxnSpPr>
          <p:nvPr/>
        </p:nvCxnSpPr>
        <p:spPr>
          <a:xfrm rot="5400000">
            <a:off x="12219434" y="3811649"/>
            <a:ext cx="421006" cy="48393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146" idx="2"/>
            <a:endCxn id="188" idx="0"/>
          </p:cNvCxnSpPr>
          <p:nvPr/>
        </p:nvCxnSpPr>
        <p:spPr>
          <a:xfrm rot="16200000" flipH="1">
            <a:off x="10404700" y="7127387"/>
            <a:ext cx="324802" cy="11136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01" idx="2"/>
            <a:endCxn id="188" idx="0"/>
          </p:cNvCxnSpPr>
          <p:nvPr/>
        </p:nvCxnSpPr>
        <p:spPr>
          <a:xfrm rot="5400000">
            <a:off x="11638208" y="7014379"/>
            <a:ext cx="317976" cy="13465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5271872" y="9971037"/>
            <a:ext cx="422133" cy="12455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6511981" y="9973017"/>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7484442" y="1374937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3784929" y="177182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5006984" y="16778974"/>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6064943" y="14819761"/>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6259230" y="1222980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7308148" y="11887507"/>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6994338" y="12201316"/>
            <a:ext cx="1861872" cy="1234253"/>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418" idx="2"/>
            <a:endCxn id="376" idx="0"/>
          </p:cNvCxnSpPr>
          <p:nvPr/>
        </p:nvCxnSpPr>
        <p:spPr>
          <a:xfrm rot="5400000">
            <a:off x="18980811" y="12925378"/>
            <a:ext cx="385592" cy="12624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18950172" y="14421608"/>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18746853" y="122837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19804812" y="11887507"/>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5393339" y="201755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6189408" y="12870925"/>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3505955" y="10819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5648703" y="10814854"/>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3505955" y="1224076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4393354" y="12070203"/>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1151016" y="1223926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29900899"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a:t>
            </a: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2345086" y="1373976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3216634" y="10891985"/>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39474697" y="7520066"/>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38687287" y="14480419"/>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1373670" y="12904454"/>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2595763" y="12932477"/>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1151016" y="1526915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3516557" y="1525512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2208975" y="13319265"/>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3771097" y="14451707"/>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1226663" y="183966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0475031" y="85554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17925274" y="30983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147</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7522173" y="199044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2459221" y="199015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19638091" y="20438576"/>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7513132" y="2145919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19968248" y="2146213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2449631" y="2146213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19629050" y="21999195"/>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2084166" y="22002136"/>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8338245" y="21217307"/>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19564331" y="20000260"/>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0805023" y="18759569"/>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3272076" y="21217032"/>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2031385" y="19976341"/>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0805298" y="18747312"/>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5017285" y="2144014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5047872" y="2144014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7115140" y="19975152"/>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7484442" y="3251227"/>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2015727" y="-1585857"/>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0107172" y="2766456"/>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6391210" y="2789626"/>
            <a:ext cx="609590" cy="369279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5640507" y="-2766879"/>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554400" y="3791227"/>
            <a:ext cx="149300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28636304" y="1080488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438482" y="325179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Выборы 1937 года (26 мая 1937 года)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18761956" y="787827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1226056" y="78817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19968248" y="2293773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18700801" y="643554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a:t>
            </a:r>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2685807" y="19070145"/>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18979433" y="19063977"/>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19600360" y="3729502"/>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7309045" y="7490676"/>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0812783" y="4966795"/>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19600995" y="5198726"/>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0874046" y="6467695"/>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7549205" y="8659826"/>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0164244" y="7132348"/>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6246736" y="8488658"/>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7057532" y="7528650"/>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3341934" y="20204419"/>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8357227" y="20268749"/>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a:extLst>
              <a:ext uri="{FF2B5EF4-FFF2-40B4-BE49-F238E27FC236}">
                <a16:creationId xmlns:a16="http://schemas.microsoft.com/office/drawing/2014/main" id="{E60F426E-51AC-497D-8A53-07C95D79DFEC}"/>
              </a:ext>
            </a:extLst>
          </p:cNvPr>
          <p:cNvSpPr/>
          <p:nvPr/>
        </p:nvSpPr>
        <p:spPr>
          <a:xfrm>
            <a:off x="19988184" y="1989857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2104102" y="20438576"/>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1235987" y="183820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0215812" y="17826326"/>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1449427" y="17833764"/>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0215380" y="19067812"/>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1451760" y="19056390"/>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19599382" y="21510904"/>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2069102" y="21499242"/>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0828410" y="22739933"/>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19568308" y="19981359"/>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2035086" y="19989632"/>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4566899" y="19931799"/>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1" name="Соединительная линия уступом 175">
            <a:extLst>
              <a:ext uri="{FF2B5EF4-FFF2-40B4-BE49-F238E27FC236}">
                <a16:creationId xmlns:a16="http://schemas.microsoft.com/office/drawing/2014/main" id="{3E31B61B-AB08-4F62-870E-7076D82D94AC}"/>
              </a:ext>
            </a:extLst>
          </p:cNvPr>
          <p:cNvCxnSpPr>
            <a:cxnSpLocks/>
            <a:stCxn id="146" idx="2"/>
            <a:endCxn id="144" idx="0"/>
          </p:cNvCxnSpPr>
          <p:nvPr/>
        </p:nvCxnSpPr>
        <p:spPr>
          <a:xfrm rot="16200000" flipH="1">
            <a:off x="10351826" y="7180261"/>
            <a:ext cx="1777066" cy="2460189"/>
          </a:xfrm>
          <a:prstGeom prst="bentConnector3">
            <a:avLst>
              <a:gd name="adj1" fmla="val 973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56482AF8-3772-427C-903F-F66015A9CDB8}"/>
              </a:ext>
            </a:extLst>
          </p:cNvPr>
          <p:cNvCxnSpPr>
            <a:cxnSpLocks/>
            <a:stCxn id="201" idx="2"/>
            <a:endCxn id="144" idx="0"/>
          </p:cNvCxnSpPr>
          <p:nvPr/>
        </p:nvCxnSpPr>
        <p:spPr>
          <a:xfrm rot="5400000">
            <a:off x="11585334" y="8413769"/>
            <a:ext cx="177024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0" name="Соединительная линия уступом 175">
            <a:extLst>
              <a:ext uri="{FF2B5EF4-FFF2-40B4-BE49-F238E27FC236}">
                <a16:creationId xmlns:a16="http://schemas.microsoft.com/office/drawing/2014/main" id="{72954855-DBCA-43F4-A1BE-855FF36F5289}"/>
              </a:ext>
            </a:extLst>
          </p:cNvPr>
          <p:cNvCxnSpPr>
            <a:cxnSpLocks/>
            <a:stCxn id="215" idx="2"/>
            <a:endCxn id="168" idx="0"/>
          </p:cNvCxnSpPr>
          <p:nvPr/>
        </p:nvCxnSpPr>
        <p:spPr>
          <a:xfrm rot="16200000" flipH="1">
            <a:off x="10261138" y="1858321"/>
            <a:ext cx="419254" cy="87442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Соединительная линия уступом 175">
            <a:extLst>
              <a:ext uri="{FF2B5EF4-FFF2-40B4-BE49-F238E27FC236}">
                <a16:creationId xmlns:a16="http://schemas.microsoft.com/office/drawing/2014/main" id="{4ED48E50-7924-4ABF-AE43-19043280647B}"/>
              </a:ext>
            </a:extLst>
          </p:cNvPr>
          <p:cNvCxnSpPr>
            <a:cxnSpLocks/>
            <a:stCxn id="222" idx="2"/>
            <a:endCxn id="264" idx="0"/>
          </p:cNvCxnSpPr>
          <p:nvPr/>
        </p:nvCxnSpPr>
        <p:spPr>
          <a:xfrm rot="16200000" flipH="1">
            <a:off x="6547171" y="5828136"/>
            <a:ext cx="358972" cy="37428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6" name="Прямоугольник 455">
            <a:extLst>
              <a:ext uri="{FF2B5EF4-FFF2-40B4-BE49-F238E27FC236}">
                <a16:creationId xmlns:a16="http://schemas.microsoft.com/office/drawing/2014/main" id="{8F8BDE44-31BA-41B8-9C1B-3AF800FEDAE9}"/>
              </a:ext>
            </a:extLst>
          </p:cNvPr>
          <p:cNvSpPr/>
          <p:nvPr/>
        </p:nvSpPr>
        <p:spPr>
          <a:xfrm>
            <a:off x="5049817" y="7878580"/>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федераций в Индонезии</a:t>
            </a:r>
            <a:endParaRPr lang="ru-RU" sz="500" dirty="0"/>
          </a:p>
        </p:txBody>
      </p:sp>
      <p:cxnSp>
        <p:nvCxnSpPr>
          <p:cNvPr id="458" name="Соединительная линия уступом 175">
            <a:extLst>
              <a:ext uri="{FF2B5EF4-FFF2-40B4-BE49-F238E27FC236}">
                <a16:creationId xmlns:a16="http://schemas.microsoft.com/office/drawing/2014/main" id="{8BC0D58F-84AF-401C-B55E-0505AE75CC8D}"/>
              </a:ext>
            </a:extLst>
          </p:cNvPr>
          <p:cNvCxnSpPr>
            <a:cxnSpLocks/>
            <a:stCxn id="222" idx="2"/>
            <a:endCxn id="456" idx="0"/>
          </p:cNvCxnSpPr>
          <p:nvPr/>
        </p:nvCxnSpPr>
        <p:spPr>
          <a:xfrm rot="16200000" flipH="1">
            <a:off x="5302251" y="7073055"/>
            <a:ext cx="358510" cy="125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Соединительная линия уступом 175">
            <a:extLst>
              <a:ext uri="{FF2B5EF4-FFF2-40B4-BE49-F238E27FC236}">
                <a16:creationId xmlns:a16="http://schemas.microsoft.com/office/drawing/2014/main" id="{C12B0180-6FC9-468D-B0AC-B8FDF2502DC4}"/>
              </a:ext>
            </a:extLst>
          </p:cNvPr>
          <p:cNvCxnSpPr>
            <a:cxnSpLocks/>
            <a:stCxn id="223" idx="2"/>
            <a:endCxn id="225" idx="0"/>
          </p:cNvCxnSpPr>
          <p:nvPr/>
        </p:nvCxnSpPr>
        <p:spPr>
          <a:xfrm rot="16200000" flipH="1">
            <a:off x="4072223" y="8514819"/>
            <a:ext cx="341623"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Соединительная линия уступом 175">
            <a:extLst>
              <a:ext uri="{FF2B5EF4-FFF2-40B4-BE49-F238E27FC236}">
                <a16:creationId xmlns:a16="http://schemas.microsoft.com/office/drawing/2014/main" id="{C3961F1D-379C-4C26-8DB4-C25016FD2C0D}"/>
              </a:ext>
            </a:extLst>
          </p:cNvPr>
          <p:cNvCxnSpPr>
            <a:cxnSpLocks/>
            <a:stCxn id="225" idx="2"/>
            <a:endCxn id="228" idx="0"/>
          </p:cNvCxnSpPr>
          <p:nvPr/>
        </p:nvCxnSpPr>
        <p:spPr>
          <a:xfrm rot="5400000">
            <a:off x="4031967" y="9976698"/>
            <a:ext cx="422134"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a:extLst>
              <a:ext uri="{FF2B5EF4-FFF2-40B4-BE49-F238E27FC236}">
                <a16:creationId xmlns:a16="http://schemas.microsoft.com/office/drawing/2014/main" id="{513E7586-4A04-4081-9489-F1516B6FD477}"/>
              </a:ext>
            </a:extLst>
          </p:cNvPr>
          <p:cNvSpPr/>
          <p:nvPr/>
        </p:nvSpPr>
        <p:spPr>
          <a:xfrm>
            <a:off x="1328048" y="9287916"/>
            <a:ext cx="2115918" cy="1080000"/>
          </a:xfrm>
          <a:prstGeom prst="rect">
            <a:avLst/>
          </a:prstGeom>
          <a:solidFill>
            <a:srgbClr val="FFFF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Офицеры из народа</a:t>
            </a:r>
          </a:p>
        </p:txBody>
      </p:sp>
      <p:cxnSp>
        <p:nvCxnSpPr>
          <p:cNvPr id="464" name="Соединительная линия уступом 175">
            <a:extLst>
              <a:ext uri="{FF2B5EF4-FFF2-40B4-BE49-F238E27FC236}">
                <a16:creationId xmlns:a16="http://schemas.microsoft.com/office/drawing/2014/main" id="{51754892-44AC-422D-B0AF-A163C0759B85}"/>
              </a:ext>
            </a:extLst>
          </p:cNvPr>
          <p:cNvCxnSpPr>
            <a:cxnSpLocks/>
            <a:stCxn id="226" idx="2"/>
            <a:endCxn id="462" idx="0"/>
          </p:cNvCxnSpPr>
          <p:nvPr/>
        </p:nvCxnSpPr>
        <p:spPr>
          <a:xfrm rot="16200000" flipH="1">
            <a:off x="1499597" y="8401506"/>
            <a:ext cx="1770250" cy="2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a:extLst>
              <a:ext uri="{FF2B5EF4-FFF2-40B4-BE49-F238E27FC236}">
                <a16:creationId xmlns:a16="http://schemas.microsoft.com/office/drawing/2014/main" id="{283F9760-8D57-457C-B98E-5AE0BB0749F6}"/>
              </a:ext>
            </a:extLst>
          </p:cNvPr>
          <p:cNvSpPr/>
          <p:nvPr/>
        </p:nvSpPr>
        <p:spPr>
          <a:xfrm>
            <a:off x="18275620"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подлодки </a:t>
            </a:r>
            <a:r>
              <a:rPr lang="ru-RU" sz="1400" dirty="0" err="1"/>
              <a:t>шноркелем</a:t>
            </a:r>
            <a:endParaRPr lang="ru-RU" sz="1400" dirty="0"/>
          </a:p>
        </p:txBody>
      </p:sp>
      <p:sp>
        <p:nvSpPr>
          <p:cNvPr id="465" name="Прямоугольник 464">
            <a:extLst>
              <a:ext uri="{FF2B5EF4-FFF2-40B4-BE49-F238E27FC236}">
                <a16:creationId xmlns:a16="http://schemas.microsoft.com/office/drawing/2014/main" id="{78193CAA-CA14-4D90-81BE-9ED72A0BD951}"/>
              </a:ext>
            </a:extLst>
          </p:cNvPr>
          <p:cNvSpPr/>
          <p:nvPr/>
        </p:nvSpPr>
        <p:spPr>
          <a:xfrm>
            <a:off x="18275620" y="3030439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Спустить новые подлодки на воду</a:t>
            </a:r>
          </a:p>
        </p:txBody>
      </p:sp>
      <p:sp>
        <p:nvSpPr>
          <p:cNvPr id="467" name="Прямоугольник 466">
            <a:extLst>
              <a:ext uri="{FF2B5EF4-FFF2-40B4-BE49-F238E27FC236}">
                <a16:creationId xmlns:a16="http://schemas.microsoft.com/office/drawing/2014/main" id="{9BAD481C-10EA-4006-BD66-D52D5E020454}"/>
              </a:ext>
            </a:extLst>
          </p:cNvPr>
          <p:cNvSpPr/>
          <p:nvPr/>
        </p:nvSpPr>
        <p:spPr>
          <a:xfrm>
            <a:off x="14352231" y="3314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Принять план линейных крейсеров</a:t>
            </a:r>
          </a:p>
        </p:txBody>
      </p:sp>
      <p:sp>
        <p:nvSpPr>
          <p:cNvPr id="468" name="Прямоугольник 467">
            <a:extLst>
              <a:ext uri="{FF2B5EF4-FFF2-40B4-BE49-F238E27FC236}">
                <a16:creationId xmlns:a16="http://schemas.microsoft.com/office/drawing/2014/main" id="{3ED24710-3985-4B25-BC58-6786FE672105}"/>
              </a:ext>
            </a:extLst>
          </p:cNvPr>
          <p:cNvSpPr/>
          <p:nvPr/>
        </p:nvSpPr>
        <p:spPr>
          <a:xfrm>
            <a:off x="16975133" y="3314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Тактика быстрого флота</a:t>
            </a:r>
          </a:p>
        </p:txBody>
      </p:sp>
      <p:cxnSp>
        <p:nvCxnSpPr>
          <p:cNvPr id="473" name="Прямая соединительная линия 472">
            <a:extLst>
              <a:ext uri="{FF2B5EF4-FFF2-40B4-BE49-F238E27FC236}">
                <a16:creationId xmlns:a16="http://schemas.microsoft.com/office/drawing/2014/main" id="{4274EF66-33D6-49FA-B245-8CA665F65F12}"/>
              </a:ext>
            </a:extLst>
          </p:cNvPr>
          <p:cNvCxnSpPr>
            <a:cxnSpLocks/>
            <a:stCxn id="468" idx="1"/>
            <a:endCxn id="467" idx="3"/>
          </p:cNvCxnSpPr>
          <p:nvPr/>
        </p:nvCxnSpPr>
        <p:spPr>
          <a:xfrm flipH="1">
            <a:off x="16468149" y="33684393"/>
            <a:ext cx="50698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5" name="Прямоугольник 474">
            <a:extLst>
              <a:ext uri="{FF2B5EF4-FFF2-40B4-BE49-F238E27FC236}">
                <a16:creationId xmlns:a16="http://schemas.microsoft.com/office/drawing/2014/main" id="{53526549-CAC9-468E-B6BB-F7C22C39FAF7}"/>
              </a:ext>
            </a:extLst>
          </p:cNvPr>
          <p:cNvSpPr/>
          <p:nvPr/>
        </p:nvSpPr>
        <p:spPr>
          <a:xfrm>
            <a:off x="13037414"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Призвать морской резерв</a:t>
            </a:r>
          </a:p>
        </p:txBody>
      </p:sp>
      <p:sp>
        <p:nvSpPr>
          <p:cNvPr id="476" name="Прямоугольник 475">
            <a:extLst>
              <a:ext uri="{FF2B5EF4-FFF2-40B4-BE49-F238E27FC236}">
                <a16:creationId xmlns:a16="http://schemas.microsoft.com/office/drawing/2014/main" id="{343725CC-B18F-42F3-B0AC-D1215DB2D86D}"/>
              </a:ext>
            </a:extLst>
          </p:cNvPr>
          <p:cNvSpPr/>
          <p:nvPr/>
        </p:nvSpPr>
        <p:spPr>
          <a:xfrm>
            <a:off x="15674645" y="3030439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Назначить командующего ВМС</a:t>
            </a:r>
          </a:p>
        </p:txBody>
      </p:sp>
      <p:sp>
        <p:nvSpPr>
          <p:cNvPr id="479" name="Прямоугольник 478">
            <a:extLst>
              <a:ext uri="{FF2B5EF4-FFF2-40B4-BE49-F238E27FC236}">
                <a16:creationId xmlns:a16="http://schemas.microsoft.com/office/drawing/2014/main" id="{6C3AC092-3085-4A6D-A7A2-7A4E0F11C141}"/>
              </a:ext>
            </a:extLst>
          </p:cNvPr>
          <p:cNvSpPr/>
          <p:nvPr/>
        </p:nvSpPr>
        <p:spPr>
          <a:xfrm>
            <a:off x="15672671" y="2878022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Подготовка к расширению ВМФ (ваниль)</a:t>
            </a:r>
          </a:p>
        </p:txBody>
      </p:sp>
      <p:sp>
        <p:nvSpPr>
          <p:cNvPr id="480" name="Прямоугольник 479">
            <a:extLst>
              <a:ext uri="{FF2B5EF4-FFF2-40B4-BE49-F238E27FC236}">
                <a16:creationId xmlns:a16="http://schemas.microsoft.com/office/drawing/2014/main" id="{B7E564A6-36B3-433B-9714-C15C297D3DDB}"/>
              </a:ext>
            </a:extLst>
          </p:cNvPr>
          <p:cNvSpPr/>
          <p:nvPr/>
        </p:nvSpPr>
        <p:spPr>
          <a:xfrm>
            <a:off x="22193216" y="2878022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Выстроить иерархию в ВВС</a:t>
            </a:r>
          </a:p>
        </p:txBody>
      </p:sp>
      <p:sp>
        <p:nvSpPr>
          <p:cNvPr id="481" name="Прямоугольник 480">
            <a:extLst>
              <a:ext uri="{FF2B5EF4-FFF2-40B4-BE49-F238E27FC236}">
                <a16:creationId xmlns:a16="http://schemas.microsoft.com/office/drawing/2014/main" id="{54084B9F-C237-4210-9BDB-5D4BB69D9F3E}"/>
              </a:ext>
            </a:extLst>
          </p:cNvPr>
          <p:cNvSpPr/>
          <p:nvPr/>
        </p:nvSpPr>
        <p:spPr>
          <a:xfrm>
            <a:off x="13037414" y="3030439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нефтяной порт Амстердама (ваниль)</a:t>
            </a:r>
          </a:p>
        </p:txBody>
      </p:sp>
      <p:cxnSp>
        <p:nvCxnSpPr>
          <p:cNvPr id="482" name="Соединительная линия уступом 175">
            <a:extLst>
              <a:ext uri="{FF2B5EF4-FFF2-40B4-BE49-F238E27FC236}">
                <a16:creationId xmlns:a16="http://schemas.microsoft.com/office/drawing/2014/main" id="{6C163258-E62E-48B9-8F9B-A899BDB39259}"/>
              </a:ext>
            </a:extLst>
          </p:cNvPr>
          <p:cNvCxnSpPr>
            <a:cxnSpLocks/>
            <a:stCxn id="479" idx="2"/>
            <a:endCxn id="481" idx="0"/>
          </p:cNvCxnSpPr>
          <p:nvPr/>
        </p:nvCxnSpPr>
        <p:spPr>
          <a:xfrm rot="5400000">
            <a:off x="15190921" y="28764681"/>
            <a:ext cx="444162" cy="26352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Прямая со стрелкой 484">
            <a:extLst>
              <a:ext uri="{FF2B5EF4-FFF2-40B4-BE49-F238E27FC236}">
                <a16:creationId xmlns:a16="http://schemas.microsoft.com/office/drawing/2014/main" id="{5466C19C-C8BD-43BA-97A0-948639256BC5}"/>
              </a:ext>
            </a:extLst>
          </p:cNvPr>
          <p:cNvCxnSpPr>
            <a:cxnSpLocks/>
            <a:stCxn id="465" idx="2"/>
            <a:endCxn id="451" idx="0"/>
          </p:cNvCxnSpPr>
          <p:nvPr/>
        </p:nvCxnSpPr>
        <p:spPr>
          <a:xfrm>
            <a:off x="19333579" y="31384390"/>
            <a:ext cx="0" cy="4100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6" name="Соединительная линия уступом 175">
            <a:extLst>
              <a:ext uri="{FF2B5EF4-FFF2-40B4-BE49-F238E27FC236}">
                <a16:creationId xmlns:a16="http://schemas.microsoft.com/office/drawing/2014/main" id="{06E43594-D323-4E06-B5D6-BE3671CC1E94}"/>
              </a:ext>
            </a:extLst>
          </p:cNvPr>
          <p:cNvCxnSpPr>
            <a:cxnSpLocks/>
            <a:stCxn id="479" idx="2"/>
            <a:endCxn id="465" idx="0"/>
          </p:cNvCxnSpPr>
          <p:nvPr/>
        </p:nvCxnSpPr>
        <p:spPr>
          <a:xfrm rot="16200000" flipH="1">
            <a:off x="17810023" y="28780834"/>
            <a:ext cx="444162" cy="26029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0" name="Соединительная линия уступом 175">
            <a:extLst>
              <a:ext uri="{FF2B5EF4-FFF2-40B4-BE49-F238E27FC236}">
                <a16:creationId xmlns:a16="http://schemas.microsoft.com/office/drawing/2014/main" id="{FE5BE968-AEE2-4293-9D7F-78B2CCA5DD71}"/>
              </a:ext>
            </a:extLst>
          </p:cNvPr>
          <p:cNvCxnSpPr>
            <a:cxnSpLocks/>
            <a:stCxn id="476" idx="2"/>
            <a:endCxn id="475" idx="0"/>
          </p:cNvCxnSpPr>
          <p:nvPr/>
        </p:nvCxnSpPr>
        <p:spPr>
          <a:xfrm rot="5400000">
            <a:off x="15208988" y="30270776"/>
            <a:ext cx="410003" cy="26372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1" name="Соединительная линия уступом 175">
            <a:extLst>
              <a:ext uri="{FF2B5EF4-FFF2-40B4-BE49-F238E27FC236}">
                <a16:creationId xmlns:a16="http://schemas.microsoft.com/office/drawing/2014/main" id="{9FD0E0A2-C96B-444B-BC03-8258DB9D8A86}"/>
              </a:ext>
            </a:extLst>
          </p:cNvPr>
          <p:cNvCxnSpPr>
            <a:cxnSpLocks/>
            <a:stCxn id="476" idx="2"/>
            <a:endCxn id="467" idx="0"/>
          </p:cNvCxnSpPr>
          <p:nvPr/>
        </p:nvCxnSpPr>
        <p:spPr>
          <a:xfrm rot="5400000">
            <a:off x="15191396" y="31603184"/>
            <a:ext cx="1760003" cy="1322414"/>
          </a:xfrm>
          <a:prstGeom prst="bentConnector3">
            <a:avLst>
              <a:gd name="adj1" fmla="val 1140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175">
            <a:extLst>
              <a:ext uri="{FF2B5EF4-FFF2-40B4-BE49-F238E27FC236}">
                <a16:creationId xmlns:a16="http://schemas.microsoft.com/office/drawing/2014/main" id="{FCAB46DA-656B-4CD9-92E2-9B5E4EFE49E9}"/>
              </a:ext>
            </a:extLst>
          </p:cNvPr>
          <p:cNvCxnSpPr>
            <a:cxnSpLocks/>
            <a:stCxn id="476" idx="2"/>
            <a:endCxn id="468" idx="0"/>
          </p:cNvCxnSpPr>
          <p:nvPr/>
        </p:nvCxnSpPr>
        <p:spPr>
          <a:xfrm rot="16200000" flipH="1">
            <a:off x="16502847" y="31614147"/>
            <a:ext cx="1760003" cy="1300488"/>
          </a:xfrm>
          <a:prstGeom prst="bentConnector3">
            <a:avLst>
              <a:gd name="adj1" fmla="val 119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3" name="Прямоугольник 492">
            <a:extLst>
              <a:ext uri="{FF2B5EF4-FFF2-40B4-BE49-F238E27FC236}">
                <a16:creationId xmlns:a16="http://schemas.microsoft.com/office/drawing/2014/main" id="{6AB73F53-2916-439D-A604-D2F73BD9B2E4}"/>
              </a:ext>
            </a:extLst>
          </p:cNvPr>
          <p:cNvSpPr/>
          <p:nvPr/>
        </p:nvSpPr>
        <p:spPr>
          <a:xfrm>
            <a:off x="15674644"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Служба морской авиации</a:t>
            </a:r>
          </a:p>
        </p:txBody>
      </p:sp>
      <p:sp>
        <p:nvSpPr>
          <p:cNvPr id="494" name="Прямоугольник 493">
            <a:extLst>
              <a:ext uri="{FF2B5EF4-FFF2-40B4-BE49-F238E27FC236}">
                <a16:creationId xmlns:a16="http://schemas.microsoft.com/office/drawing/2014/main" id="{FA454032-F968-47AC-BDD6-FD979FD81FB9}"/>
              </a:ext>
            </a:extLst>
          </p:cNvPr>
          <p:cNvSpPr/>
          <p:nvPr/>
        </p:nvSpPr>
        <p:spPr>
          <a:xfrm>
            <a:off x="15674644" y="3463439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Морское наследие</a:t>
            </a:r>
          </a:p>
          <a:p>
            <a:pPr algn="ctr"/>
            <a:r>
              <a:rPr lang="ru-RU" sz="900" dirty="0"/>
              <a:t>(ваниль)</a:t>
            </a:r>
            <a:endParaRPr lang="ru-RU" sz="1400" dirty="0"/>
          </a:p>
        </p:txBody>
      </p:sp>
      <p:sp>
        <p:nvSpPr>
          <p:cNvPr id="495" name="Прямоугольник 494">
            <a:extLst>
              <a:ext uri="{FF2B5EF4-FFF2-40B4-BE49-F238E27FC236}">
                <a16:creationId xmlns:a16="http://schemas.microsoft.com/office/drawing/2014/main" id="{8E916E27-9234-4221-A2D3-2F305144E0AF}"/>
              </a:ext>
            </a:extLst>
          </p:cNvPr>
          <p:cNvSpPr/>
          <p:nvPr/>
        </p:nvSpPr>
        <p:spPr>
          <a:xfrm>
            <a:off x="13037414" y="3463439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крейсеров</a:t>
            </a:r>
          </a:p>
          <a:p>
            <a:pPr algn="ctr"/>
            <a:r>
              <a:rPr lang="ru-RU" sz="900" dirty="0"/>
              <a:t>(ваниль)</a:t>
            </a:r>
            <a:endParaRPr lang="ru-RU" sz="1400" dirty="0"/>
          </a:p>
        </p:txBody>
      </p:sp>
      <p:cxnSp>
        <p:nvCxnSpPr>
          <p:cNvPr id="497" name="Соединительная линия уступом 175">
            <a:extLst>
              <a:ext uri="{FF2B5EF4-FFF2-40B4-BE49-F238E27FC236}">
                <a16:creationId xmlns:a16="http://schemas.microsoft.com/office/drawing/2014/main" id="{0E940CA5-D989-4CC6-A57D-6BC75FC5A33B}"/>
              </a:ext>
            </a:extLst>
          </p:cNvPr>
          <p:cNvCxnSpPr>
            <a:cxnSpLocks/>
            <a:stCxn id="467" idx="2"/>
            <a:endCxn id="495" idx="0"/>
          </p:cNvCxnSpPr>
          <p:nvPr/>
        </p:nvCxnSpPr>
        <p:spPr>
          <a:xfrm rot="5400000">
            <a:off x="14547781" y="33771986"/>
            <a:ext cx="410003" cy="1314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8" name="Прямоугольник 497">
            <a:extLst>
              <a:ext uri="{FF2B5EF4-FFF2-40B4-BE49-F238E27FC236}">
                <a16:creationId xmlns:a16="http://schemas.microsoft.com/office/drawing/2014/main" id="{B51951E0-D39C-478E-8998-C74612001A62}"/>
              </a:ext>
            </a:extLst>
          </p:cNvPr>
          <p:cNvSpPr/>
          <p:nvPr/>
        </p:nvSpPr>
        <p:spPr>
          <a:xfrm>
            <a:off x="18275620" y="3463439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Сопровождение для новой флотилии</a:t>
            </a:r>
          </a:p>
          <a:p>
            <a:pPr algn="ctr"/>
            <a:r>
              <a:rPr lang="ru-RU" sz="900" dirty="0"/>
              <a:t>(ваниль)</a:t>
            </a:r>
            <a:endParaRPr lang="ru-RU" sz="1400" dirty="0"/>
          </a:p>
        </p:txBody>
      </p:sp>
      <p:cxnSp>
        <p:nvCxnSpPr>
          <p:cNvPr id="499" name="Соединительная линия уступом 175">
            <a:extLst>
              <a:ext uri="{FF2B5EF4-FFF2-40B4-BE49-F238E27FC236}">
                <a16:creationId xmlns:a16="http://schemas.microsoft.com/office/drawing/2014/main" id="{B61434AE-5851-48DB-BD00-7B942D94A3FF}"/>
              </a:ext>
            </a:extLst>
          </p:cNvPr>
          <p:cNvCxnSpPr>
            <a:cxnSpLocks/>
            <a:stCxn id="468" idx="2"/>
            <a:endCxn id="498" idx="0"/>
          </p:cNvCxnSpPr>
          <p:nvPr/>
        </p:nvCxnSpPr>
        <p:spPr>
          <a:xfrm rot="16200000" flipH="1">
            <a:off x="18478334" y="33779150"/>
            <a:ext cx="410003" cy="13004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Соединительная линия уступом 175">
            <a:extLst>
              <a:ext uri="{FF2B5EF4-FFF2-40B4-BE49-F238E27FC236}">
                <a16:creationId xmlns:a16="http://schemas.microsoft.com/office/drawing/2014/main" id="{12323328-0788-4294-A2E2-A787C3AD8248}"/>
              </a:ext>
            </a:extLst>
          </p:cNvPr>
          <p:cNvCxnSpPr>
            <a:cxnSpLocks/>
            <a:stCxn id="467" idx="2"/>
            <a:endCxn id="494" idx="0"/>
          </p:cNvCxnSpPr>
          <p:nvPr/>
        </p:nvCxnSpPr>
        <p:spPr>
          <a:xfrm rot="16200000" flipH="1">
            <a:off x="15866395" y="33768187"/>
            <a:ext cx="410003" cy="13224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2" name="Соединительная линия уступом 175">
            <a:extLst>
              <a:ext uri="{FF2B5EF4-FFF2-40B4-BE49-F238E27FC236}">
                <a16:creationId xmlns:a16="http://schemas.microsoft.com/office/drawing/2014/main" id="{325F73B8-9A29-4AF0-8EDA-F287175D675D}"/>
              </a:ext>
            </a:extLst>
          </p:cNvPr>
          <p:cNvCxnSpPr>
            <a:cxnSpLocks/>
            <a:stCxn id="468" idx="2"/>
            <a:endCxn id="494" idx="0"/>
          </p:cNvCxnSpPr>
          <p:nvPr/>
        </p:nvCxnSpPr>
        <p:spPr>
          <a:xfrm rot="5400000">
            <a:off x="17177847" y="33779150"/>
            <a:ext cx="410003" cy="13004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a:extLst>
              <a:ext uri="{FF2B5EF4-FFF2-40B4-BE49-F238E27FC236}">
                <a16:creationId xmlns:a16="http://schemas.microsoft.com/office/drawing/2014/main" id="{6A6643AF-8DAD-4B86-8E99-907E28E7EEE6}"/>
              </a:ext>
            </a:extLst>
          </p:cNvPr>
          <p:cNvSpPr/>
          <p:nvPr/>
        </p:nvSpPr>
        <p:spPr>
          <a:xfrm>
            <a:off x="23477570"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Нарастить производство авиации</a:t>
            </a:r>
          </a:p>
        </p:txBody>
      </p:sp>
      <p:sp>
        <p:nvSpPr>
          <p:cNvPr id="504" name="Прямоугольник 503">
            <a:extLst>
              <a:ext uri="{FF2B5EF4-FFF2-40B4-BE49-F238E27FC236}">
                <a16:creationId xmlns:a16="http://schemas.microsoft.com/office/drawing/2014/main" id="{E87BB0FB-8F05-45AE-A313-AB6A82E37E00}"/>
              </a:ext>
            </a:extLst>
          </p:cNvPr>
          <p:cNvSpPr/>
          <p:nvPr/>
        </p:nvSpPr>
        <p:spPr>
          <a:xfrm>
            <a:off x="22193216"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управление ВВС Нидерландов </a:t>
            </a:r>
          </a:p>
        </p:txBody>
      </p:sp>
      <p:sp>
        <p:nvSpPr>
          <p:cNvPr id="505" name="Прямоугольник 504">
            <a:extLst>
              <a:ext uri="{FF2B5EF4-FFF2-40B4-BE49-F238E27FC236}">
                <a16:creationId xmlns:a16="http://schemas.microsoft.com/office/drawing/2014/main" id="{0B7FD14E-840C-45DE-919E-B1BBE6A5D141}"/>
              </a:ext>
            </a:extLst>
          </p:cNvPr>
          <p:cNvSpPr/>
          <p:nvPr/>
        </p:nvSpPr>
        <p:spPr>
          <a:xfrm>
            <a:off x="20876595"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Реквизировать гражданские аэропорты</a:t>
            </a:r>
          </a:p>
        </p:txBody>
      </p:sp>
      <p:sp>
        <p:nvSpPr>
          <p:cNvPr id="506" name="Прямоугольник 505">
            <a:extLst>
              <a:ext uri="{FF2B5EF4-FFF2-40B4-BE49-F238E27FC236}">
                <a16:creationId xmlns:a16="http://schemas.microsoft.com/office/drawing/2014/main" id="{FA5B4C9F-A8A9-4743-B865-7F06621B055D}"/>
              </a:ext>
            </a:extLst>
          </p:cNvPr>
          <p:cNvSpPr/>
          <p:nvPr/>
        </p:nvSpPr>
        <p:spPr>
          <a:xfrm>
            <a:off x="22193216"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авиационной бригады</a:t>
            </a:r>
          </a:p>
        </p:txBody>
      </p:sp>
      <p:sp>
        <p:nvSpPr>
          <p:cNvPr id="507" name="Прямоугольник 506">
            <a:extLst>
              <a:ext uri="{FF2B5EF4-FFF2-40B4-BE49-F238E27FC236}">
                <a16:creationId xmlns:a16="http://schemas.microsoft.com/office/drawing/2014/main" id="{7E8360E5-40DA-4958-A946-1C2DD44FB184}"/>
              </a:ext>
            </a:extLst>
          </p:cNvPr>
          <p:cNvSpPr/>
          <p:nvPr/>
        </p:nvSpPr>
        <p:spPr>
          <a:xfrm>
            <a:off x="22193216" y="2587384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600" b="1" dirty="0"/>
              <a:t>Petrus </a:t>
            </a:r>
            <a:r>
              <a:rPr lang="en-US" sz="1600" b="1" dirty="0" err="1"/>
              <a:t>Wilhelmus</a:t>
            </a:r>
            <a:r>
              <a:rPr lang="en-US" sz="1600" b="1" dirty="0"/>
              <a:t> Best</a:t>
            </a:r>
            <a:r>
              <a:rPr lang="ru-RU" sz="1600" b="1" dirty="0"/>
              <a:t> – министр на </a:t>
            </a:r>
            <a:r>
              <a:rPr lang="ru-RU" sz="1600" b="1" dirty="0" err="1"/>
              <a:t>ввс</a:t>
            </a:r>
            <a:endParaRPr lang="ru-RU" sz="900" dirty="0"/>
          </a:p>
        </p:txBody>
      </p:sp>
      <p:sp>
        <p:nvSpPr>
          <p:cNvPr id="508" name="Прямоугольник 507">
            <a:extLst>
              <a:ext uri="{FF2B5EF4-FFF2-40B4-BE49-F238E27FC236}">
                <a16:creationId xmlns:a16="http://schemas.microsoft.com/office/drawing/2014/main" id="{EC22A5C3-AA46-4008-AF57-057F3E3C26F9}"/>
              </a:ext>
            </a:extLst>
          </p:cNvPr>
          <p:cNvSpPr/>
          <p:nvPr/>
        </p:nvSpPr>
        <p:spPr>
          <a:xfrm>
            <a:off x="19705438"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Воссоздать службу и командование ПВО</a:t>
            </a:r>
          </a:p>
        </p:txBody>
      </p:sp>
      <p:sp>
        <p:nvSpPr>
          <p:cNvPr id="509" name="Прямоугольник 508">
            <a:extLst>
              <a:ext uri="{FF2B5EF4-FFF2-40B4-BE49-F238E27FC236}">
                <a16:creationId xmlns:a16="http://schemas.microsoft.com/office/drawing/2014/main" id="{9CBDED3E-60BB-4768-A18F-247192196CE1}"/>
              </a:ext>
            </a:extLst>
          </p:cNvPr>
          <p:cNvSpPr/>
          <p:nvPr/>
        </p:nvSpPr>
        <p:spPr>
          <a:xfrm>
            <a:off x="24680994"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авиазавод </a:t>
            </a:r>
            <a:r>
              <a:rPr lang="ru-RU" sz="1400" dirty="0" err="1"/>
              <a:t>Кулховен</a:t>
            </a:r>
            <a:endParaRPr lang="ru-RU" sz="1400" dirty="0"/>
          </a:p>
        </p:txBody>
      </p:sp>
      <p:sp>
        <p:nvSpPr>
          <p:cNvPr id="511" name="Прямоугольник 510">
            <a:extLst>
              <a:ext uri="{FF2B5EF4-FFF2-40B4-BE49-F238E27FC236}">
                <a16:creationId xmlns:a16="http://schemas.microsoft.com/office/drawing/2014/main" id="{1C386271-E3DA-44D5-921B-82DE9AB86305}"/>
              </a:ext>
            </a:extLst>
          </p:cNvPr>
          <p:cNvSpPr/>
          <p:nvPr/>
        </p:nvSpPr>
        <p:spPr>
          <a:xfrm>
            <a:off x="24680994"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Koolhoven FK 51</a:t>
            </a:r>
            <a:endParaRPr lang="ru-RU" sz="1400" dirty="0"/>
          </a:p>
        </p:txBody>
      </p:sp>
      <p:sp>
        <p:nvSpPr>
          <p:cNvPr id="514" name="Прямоугольник 513">
            <a:extLst>
              <a:ext uri="{FF2B5EF4-FFF2-40B4-BE49-F238E27FC236}">
                <a16:creationId xmlns:a16="http://schemas.microsoft.com/office/drawing/2014/main" id="{F74EE271-019E-4120-8A4C-B810955F87D8}"/>
              </a:ext>
            </a:extLst>
          </p:cNvPr>
          <p:cNvSpPr/>
          <p:nvPr/>
        </p:nvSpPr>
        <p:spPr>
          <a:xfrm>
            <a:off x="24680994" y="3463439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Koolhoven F.K.58</a:t>
            </a:r>
            <a:endParaRPr lang="ru-RU" sz="1400" dirty="0"/>
          </a:p>
        </p:txBody>
      </p:sp>
      <p:sp>
        <p:nvSpPr>
          <p:cNvPr id="515" name="Прямоугольник 514">
            <a:extLst>
              <a:ext uri="{FF2B5EF4-FFF2-40B4-BE49-F238E27FC236}">
                <a16:creationId xmlns:a16="http://schemas.microsoft.com/office/drawing/2014/main" id="{8FC794F0-A415-4795-AD30-D813A815439A}"/>
              </a:ext>
            </a:extLst>
          </p:cNvPr>
          <p:cNvSpPr/>
          <p:nvPr/>
        </p:nvSpPr>
        <p:spPr>
          <a:xfrm>
            <a:off x="22193216" y="3463439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Сделать ВВС автономной частью армии</a:t>
            </a:r>
          </a:p>
        </p:txBody>
      </p:sp>
      <p:cxnSp>
        <p:nvCxnSpPr>
          <p:cNvPr id="516" name="Соединительная линия уступом 175">
            <a:extLst>
              <a:ext uri="{FF2B5EF4-FFF2-40B4-BE49-F238E27FC236}">
                <a16:creationId xmlns:a16="http://schemas.microsoft.com/office/drawing/2014/main" id="{8A352E9C-9AC2-4D41-AC97-2AD49210A4BC}"/>
              </a:ext>
            </a:extLst>
          </p:cNvPr>
          <p:cNvCxnSpPr>
            <a:cxnSpLocks/>
            <a:stCxn id="480" idx="2"/>
            <a:endCxn id="503" idx="0"/>
          </p:cNvCxnSpPr>
          <p:nvPr/>
        </p:nvCxnSpPr>
        <p:spPr>
          <a:xfrm rot="16200000" flipH="1">
            <a:off x="23671272" y="29440131"/>
            <a:ext cx="444161" cy="12843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75">
            <a:extLst>
              <a:ext uri="{FF2B5EF4-FFF2-40B4-BE49-F238E27FC236}">
                <a16:creationId xmlns:a16="http://schemas.microsoft.com/office/drawing/2014/main" id="{632244D5-EA3E-431C-B7B3-E6D026A26E2D}"/>
              </a:ext>
            </a:extLst>
          </p:cNvPr>
          <p:cNvCxnSpPr>
            <a:cxnSpLocks/>
            <a:stCxn id="480" idx="2"/>
            <a:endCxn id="505" idx="0"/>
          </p:cNvCxnSpPr>
          <p:nvPr/>
        </p:nvCxnSpPr>
        <p:spPr>
          <a:xfrm rot="5400000">
            <a:off x="22370785" y="29423998"/>
            <a:ext cx="444161" cy="13166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75">
            <a:extLst>
              <a:ext uri="{FF2B5EF4-FFF2-40B4-BE49-F238E27FC236}">
                <a16:creationId xmlns:a16="http://schemas.microsoft.com/office/drawing/2014/main" id="{BD96912A-4411-427C-9AC3-71CDAD290389}"/>
              </a:ext>
            </a:extLst>
          </p:cNvPr>
          <p:cNvCxnSpPr>
            <a:cxnSpLocks/>
            <a:stCxn id="505" idx="2"/>
            <a:endCxn id="508" idx="0"/>
          </p:cNvCxnSpPr>
          <p:nvPr/>
        </p:nvCxnSpPr>
        <p:spPr>
          <a:xfrm rot="5400000">
            <a:off x="20468975" y="31678812"/>
            <a:ext cx="1760002" cy="1171157"/>
          </a:xfrm>
          <a:prstGeom prst="bentConnector3">
            <a:avLst>
              <a:gd name="adj1" fmla="val 1376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0" name="Соединительная линия уступом 175">
            <a:extLst>
              <a:ext uri="{FF2B5EF4-FFF2-40B4-BE49-F238E27FC236}">
                <a16:creationId xmlns:a16="http://schemas.microsoft.com/office/drawing/2014/main" id="{1E267BC4-D871-4C01-A977-CD34F6BC64D7}"/>
              </a:ext>
            </a:extLst>
          </p:cNvPr>
          <p:cNvCxnSpPr>
            <a:cxnSpLocks/>
            <a:stCxn id="503" idx="2"/>
            <a:endCxn id="509" idx="0"/>
          </p:cNvCxnSpPr>
          <p:nvPr/>
        </p:nvCxnSpPr>
        <p:spPr>
          <a:xfrm rot="16200000" flipH="1">
            <a:off x="24932239" y="30987679"/>
            <a:ext cx="410004" cy="12034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3" name="Прямая со стрелкой 522">
            <a:extLst>
              <a:ext uri="{FF2B5EF4-FFF2-40B4-BE49-F238E27FC236}">
                <a16:creationId xmlns:a16="http://schemas.microsoft.com/office/drawing/2014/main" id="{425816D4-27B4-4774-B2B2-7C40793770B1}"/>
              </a:ext>
            </a:extLst>
          </p:cNvPr>
          <p:cNvCxnSpPr>
            <a:cxnSpLocks/>
            <a:stCxn id="506" idx="2"/>
            <a:endCxn id="504" idx="0"/>
          </p:cNvCxnSpPr>
          <p:nvPr/>
        </p:nvCxnSpPr>
        <p:spPr>
          <a:xfrm>
            <a:off x="23251175" y="32874393"/>
            <a:ext cx="0"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5" name="Прямая со стрелкой 524">
            <a:extLst>
              <a:ext uri="{FF2B5EF4-FFF2-40B4-BE49-F238E27FC236}">
                <a16:creationId xmlns:a16="http://schemas.microsoft.com/office/drawing/2014/main" id="{536EBDB9-171B-42C2-81E4-F7CB5D9EAABF}"/>
              </a:ext>
            </a:extLst>
          </p:cNvPr>
          <p:cNvCxnSpPr>
            <a:cxnSpLocks/>
            <a:stCxn id="504" idx="2"/>
            <a:endCxn id="515" idx="0"/>
          </p:cNvCxnSpPr>
          <p:nvPr/>
        </p:nvCxnSpPr>
        <p:spPr>
          <a:xfrm>
            <a:off x="23251175" y="34224391"/>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a:extLst>
              <a:ext uri="{FF2B5EF4-FFF2-40B4-BE49-F238E27FC236}">
                <a16:creationId xmlns:a16="http://schemas.microsoft.com/office/drawing/2014/main" id="{CB09EBBF-C9BB-4EDD-864B-1F6902589C08}"/>
              </a:ext>
            </a:extLst>
          </p:cNvPr>
          <p:cNvCxnSpPr>
            <a:cxnSpLocks/>
            <a:stCxn id="509" idx="2"/>
            <a:endCxn id="511" idx="0"/>
          </p:cNvCxnSpPr>
          <p:nvPr/>
        </p:nvCxnSpPr>
        <p:spPr>
          <a:xfrm>
            <a:off x="25738953" y="32874393"/>
            <a:ext cx="0"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8" name="Прямая со стрелкой 527">
            <a:extLst>
              <a:ext uri="{FF2B5EF4-FFF2-40B4-BE49-F238E27FC236}">
                <a16:creationId xmlns:a16="http://schemas.microsoft.com/office/drawing/2014/main" id="{E8B8A3F0-472D-4ACB-8208-ED8111AB5252}"/>
              </a:ext>
            </a:extLst>
          </p:cNvPr>
          <p:cNvCxnSpPr>
            <a:cxnSpLocks/>
            <a:stCxn id="511" idx="2"/>
            <a:endCxn id="514" idx="0"/>
          </p:cNvCxnSpPr>
          <p:nvPr/>
        </p:nvCxnSpPr>
        <p:spPr>
          <a:xfrm>
            <a:off x="25738953" y="34224391"/>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 стрелкой 528">
            <a:extLst>
              <a:ext uri="{FF2B5EF4-FFF2-40B4-BE49-F238E27FC236}">
                <a16:creationId xmlns:a16="http://schemas.microsoft.com/office/drawing/2014/main" id="{2020874A-E051-4574-B253-1BC1157EFFD5}"/>
              </a:ext>
            </a:extLst>
          </p:cNvPr>
          <p:cNvCxnSpPr>
            <a:cxnSpLocks/>
            <a:stCxn id="476" idx="2"/>
            <a:endCxn id="493" idx="0"/>
          </p:cNvCxnSpPr>
          <p:nvPr/>
        </p:nvCxnSpPr>
        <p:spPr>
          <a:xfrm flipH="1">
            <a:off x="16732603" y="31384390"/>
            <a:ext cx="1" cy="41000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2" name="Прямоугольник 531">
            <a:extLst>
              <a:ext uri="{FF2B5EF4-FFF2-40B4-BE49-F238E27FC236}">
                <a16:creationId xmlns:a16="http://schemas.microsoft.com/office/drawing/2014/main" id="{21550A52-7B38-4481-9518-69D059BE6CA3}"/>
              </a:ext>
            </a:extLst>
          </p:cNvPr>
          <p:cNvSpPr/>
          <p:nvPr/>
        </p:nvSpPr>
        <p:spPr>
          <a:xfrm>
            <a:off x="1762758" y="2878022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от затоплений (ваниль)</a:t>
            </a:r>
          </a:p>
        </p:txBody>
      </p:sp>
      <p:sp>
        <p:nvSpPr>
          <p:cNvPr id="533" name="Прямоугольник 532">
            <a:extLst>
              <a:ext uri="{FF2B5EF4-FFF2-40B4-BE49-F238E27FC236}">
                <a16:creationId xmlns:a16="http://schemas.microsoft.com/office/drawing/2014/main" id="{2E2EFC0F-267F-4ECF-9D62-F10A4DD12F59}"/>
              </a:ext>
            </a:extLst>
          </p:cNvPr>
          <p:cNvSpPr/>
          <p:nvPr/>
        </p:nvSpPr>
        <p:spPr>
          <a:xfrm>
            <a:off x="3084985"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Германия предоставляет серьёзную угрозу (ваниль)</a:t>
            </a:r>
          </a:p>
        </p:txBody>
      </p:sp>
      <p:sp>
        <p:nvSpPr>
          <p:cNvPr id="535" name="Прямоугольник 534">
            <a:extLst>
              <a:ext uri="{FF2B5EF4-FFF2-40B4-BE49-F238E27FC236}">
                <a16:creationId xmlns:a16="http://schemas.microsoft.com/office/drawing/2014/main" id="{C02A9C61-E352-4E44-924E-D3441A498AF5}"/>
              </a:ext>
            </a:extLst>
          </p:cNvPr>
          <p:cNvSpPr/>
          <p:nvPr/>
        </p:nvSpPr>
        <p:spPr>
          <a:xfrm>
            <a:off x="3086304"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Германия предоставляет серьёзную угрозу (ваниль)</a:t>
            </a:r>
          </a:p>
        </p:txBody>
      </p:sp>
      <p:sp>
        <p:nvSpPr>
          <p:cNvPr id="536" name="Прямоугольник 535">
            <a:extLst>
              <a:ext uri="{FF2B5EF4-FFF2-40B4-BE49-F238E27FC236}">
                <a16:creationId xmlns:a16="http://schemas.microsoft.com/office/drawing/2014/main" id="{FAE2CFE0-DFD2-485B-9596-59CEF650DCD3}"/>
              </a:ext>
            </a:extLst>
          </p:cNvPr>
          <p:cNvSpPr/>
          <p:nvPr/>
        </p:nvSpPr>
        <p:spPr>
          <a:xfrm>
            <a:off x="3089351"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линии </a:t>
            </a:r>
            <a:r>
              <a:rPr lang="ru-RU" sz="1400" dirty="0" err="1"/>
              <a:t>Греббе</a:t>
            </a:r>
            <a:r>
              <a:rPr lang="ru-RU" sz="1400" dirty="0"/>
              <a:t> (ваниль)</a:t>
            </a:r>
          </a:p>
        </p:txBody>
      </p:sp>
      <p:sp>
        <p:nvSpPr>
          <p:cNvPr id="538" name="Прямоугольник 537">
            <a:extLst>
              <a:ext uri="{FF2B5EF4-FFF2-40B4-BE49-F238E27FC236}">
                <a16:creationId xmlns:a16="http://schemas.microsoft.com/office/drawing/2014/main" id="{1F949077-30DD-4D93-8B3F-4913BFFD99B1}"/>
              </a:ext>
            </a:extLst>
          </p:cNvPr>
          <p:cNvSpPr/>
          <p:nvPr/>
        </p:nvSpPr>
        <p:spPr>
          <a:xfrm>
            <a:off x="447754"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от Великобритании (ваниль)</a:t>
            </a:r>
          </a:p>
        </p:txBody>
      </p:sp>
      <p:sp>
        <p:nvSpPr>
          <p:cNvPr id="539" name="Прямоугольник 538">
            <a:extLst>
              <a:ext uri="{FF2B5EF4-FFF2-40B4-BE49-F238E27FC236}">
                <a16:creationId xmlns:a16="http://schemas.microsoft.com/office/drawing/2014/main" id="{D6CD725D-A0DC-4ADD-B802-202C2AA24879}"/>
              </a:ext>
            </a:extLst>
          </p:cNvPr>
          <p:cNvSpPr/>
          <p:nvPr/>
        </p:nvSpPr>
        <p:spPr>
          <a:xfrm>
            <a:off x="447754"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Дальнейшее укрепление портов (ваниль)</a:t>
            </a:r>
          </a:p>
        </p:txBody>
      </p:sp>
      <p:sp>
        <p:nvSpPr>
          <p:cNvPr id="541" name="Прямоугольник 540">
            <a:extLst>
              <a:ext uri="{FF2B5EF4-FFF2-40B4-BE49-F238E27FC236}">
                <a16:creationId xmlns:a16="http://schemas.microsoft.com/office/drawing/2014/main" id="{D0C09251-599F-4BD7-9FD4-7A816C30A048}"/>
              </a:ext>
            </a:extLst>
          </p:cNvPr>
          <p:cNvSpPr/>
          <p:nvPr/>
        </p:nvSpPr>
        <p:spPr>
          <a:xfrm>
            <a:off x="442187"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Оборона южной границы (ваниль)</a:t>
            </a:r>
          </a:p>
        </p:txBody>
      </p:sp>
      <p:sp>
        <p:nvSpPr>
          <p:cNvPr id="542" name="Прямоугольник 541">
            <a:extLst>
              <a:ext uri="{FF2B5EF4-FFF2-40B4-BE49-F238E27FC236}">
                <a16:creationId xmlns:a16="http://schemas.microsoft.com/office/drawing/2014/main" id="{2A8BA475-4364-42F8-B721-0CD08C958072}"/>
              </a:ext>
            </a:extLst>
          </p:cNvPr>
          <p:cNvSpPr/>
          <p:nvPr/>
        </p:nvSpPr>
        <p:spPr>
          <a:xfrm>
            <a:off x="1760886" y="3462895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Война пацифизму (ваниль)</a:t>
            </a:r>
          </a:p>
        </p:txBody>
      </p:sp>
      <p:cxnSp>
        <p:nvCxnSpPr>
          <p:cNvPr id="546" name="Соединительная линия уступом 175">
            <a:extLst>
              <a:ext uri="{FF2B5EF4-FFF2-40B4-BE49-F238E27FC236}">
                <a16:creationId xmlns:a16="http://schemas.microsoft.com/office/drawing/2014/main" id="{614BA631-65E8-40B2-A2F2-BD079E06A0E9}"/>
              </a:ext>
            </a:extLst>
          </p:cNvPr>
          <p:cNvCxnSpPr>
            <a:cxnSpLocks/>
            <a:stCxn id="538" idx="2"/>
            <a:endCxn id="542" idx="0"/>
          </p:cNvCxnSpPr>
          <p:nvPr/>
        </p:nvCxnSpPr>
        <p:spPr>
          <a:xfrm rot="16200000" flipH="1">
            <a:off x="539997" y="32350105"/>
            <a:ext cx="3244565" cy="1313132"/>
          </a:xfrm>
          <a:prstGeom prst="bentConnector3">
            <a:avLst>
              <a:gd name="adj1" fmla="val 625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75">
            <a:extLst>
              <a:ext uri="{FF2B5EF4-FFF2-40B4-BE49-F238E27FC236}">
                <a16:creationId xmlns:a16="http://schemas.microsoft.com/office/drawing/2014/main" id="{07D6C8F9-8520-4654-B196-FFBD4498C779}"/>
              </a:ext>
            </a:extLst>
          </p:cNvPr>
          <p:cNvCxnSpPr>
            <a:cxnSpLocks/>
            <a:stCxn id="533" idx="2"/>
            <a:endCxn id="542" idx="0"/>
          </p:cNvCxnSpPr>
          <p:nvPr/>
        </p:nvCxnSpPr>
        <p:spPr>
          <a:xfrm rot="5400000">
            <a:off x="1858613" y="32344622"/>
            <a:ext cx="3244565" cy="1324099"/>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9" name="Соединительная линия уступом 175">
            <a:extLst>
              <a:ext uri="{FF2B5EF4-FFF2-40B4-BE49-F238E27FC236}">
                <a16:creationId xmlns:a16="http://schemas.microsoft.com/office/drawing/2014/main" id="{6AE0A15E-ED27-41E9-BB69-526033246EED}"/>
              </a:ext>
            </a:extLst>
          </p:cNvPr>
          <p:cNvCxnSpPr>
            <a:cxnSpLocks/>
            <a:stCxn id="532" idx="2"/>
            <a:endCxn id="538" idx="0"/>
          </p:cNvCxnSpPr>
          <p:nvPr/>
        </p:nvCxnSpPr>
        <p:spPr>
          <a:xfrm rot="5400000">
            <a:off x="1941135" y="29424806"/>
            <a:ext cx="444161" cy="131500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75">
            <a:extLst>
              <a:ext uri="{FF2B5EF4-FFF2-40B4-BE49-F238E27FC236}">
                <a16:creationId xmlns:a16="http://schemas.microsoft.com/office/drawing/2014/main" id="{79F7746D-AE9D-4713-8288-BB6E1728B1E4}"/>
              </a:ext>
            </a:extLst>
          </p:cNvPr>
          <p:cNvCxnSpPr>
            <a:cxnSpLocks/>
            <a:stCxn id="532" idx="2"/>
            <a:endCxn id="533" idx="0"/>
          </p:cNvCxnSpPr>
          <p:nvPr/>
        </p:nvCxnSpPr>
        <p:spPr>
          <a:xfrm rot="16200000" flipH="1">
            <a:off x="3259750" y="29421194"/>
            <a:ext cx="444161" cy="13222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1" name="Прямая со стрелкой 550">
            <a:extLst>
              <a:ext uri="{FF2B5EF4-FFF2-40B4-BE49-F238E27FC236}">
                <a16:creationId xmlns:a16="http://schemas.microsoft.com/office/drawing/2014/main" id="{FC93A31A-3E7B-4168-BA40-ECE180722B70}"/>
              </a:ext>
            </a:extLst>
          </p:cNvPr>
          <p:cNvCxnSpPr>
            <a:cxnSpLocks/>
            <a:stCxn id="538" idx="2"/>
            <a:endCxn id="539" idx="0"/>
          </p:cNvCxnSpPr>
          <p:nvPr/>
        </p:nvCxnSpPr>
        <p:spPr>
          <a:xfrm>
            <a:off x="1505713" y="31384389"/>
            <a:ext cx="0"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3" name="Прямая со стрелкой 552">
            <a:extLst>
              <a:ext uri="{FF2B5EF4-FFF2-40B4-BE49-F238E27FC236}">
                <a16:creationId xmlns:a16="http://schemas.microsoft.com/office/drawing/2014/main" id="{D3EA5DBE-EF05-4AA5-ADFF-9D2EAB24C5AA}"/>
              </a:ext>
            </a:extLst>
          </p:cNvPr>
          <p:cNvCxnSpPr>
            <a:cxnSpLocks/>
            <a:stCxn id="533" idx="2"/>
            <a:endCxn id="535" idx="0"/>
          </p:cNvCxnSpPr>
          <p:nvPr/>
        </p:nvCxnSpPr>
        <p:spPr>
          <a:xfrm>
            <a:off x="4142944" y="31384389"/>
            <a:ext cx="1319" cy="4100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Прямая со стрелкой 553">
            <a:extLst>
              <a:ext uri="{FF2B5EF4-FFF2-40B4-BE49-F238E27FC236}">
                <a16:creationId xmlns:a16="http://schemas.microsoft.com/office/drawing/2014/main" id="{F7833F8D-7D48-431E-8160-D5B31FFCC498}"/>
              </a:ext>
            </a:extLst>
          </p:cNvPr>
          <p:cNvCxnSpPr>
            <a:cxnSpLocks/>
            <a:stCxn id="535" idx="2"/>
            <a:endCxn id="536" idx="0"/>
          </p:cNvCxnSpPr>
          <p:nvPr/>
        </p:nvCxnSpPr>
        <p:spPr>
          <a:xfrm>
            <a:off x="4144263" y="32874393"/>
            <a:ext cx="3047"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Прямая со стрелкой 555">
            <a:extLst>
              <a:ext uri="{FF2B5EF4-FFF2-40B4-BE49-F238E27FC236}">
                <a16:creationId xmlns:a16="http://schemas.microsoft.com/office/drawing/2014/main" id="{19C0D2B5-52A8-41E6-91D4-92657CD3104F}"/>
              </a:ext>
            </a:extLst>
          </p:cNvPr>
          <p:cNvCxnSpPr>
            <a:cxnSpLocks/>
            <a:stCxn id="539" idx="2"/>
            <a:endCxn id="541" idx="0"/>
          </p:cNvCxnSpPr>
          <p:nvPr/>
        </p:nvCxnSpPr>
        <p:spPr>
          <a:xfrm flipH="1">
            <a:off x="1500146" y="32874393"/>
            <a:ext cx="5567" cy="26999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7" name="Прямоугольник 556">
            <a:extLst>
              <a:ext uri="{FF2B5EF4-FFF2-40B4-BE49-F238E27FC236}">
                <a16:creationId xmlns:a16="http://schemas.microsoft.com/office/drawing/2014/main" id="{E1BB2D3C-D247-4834-9B97-D02DFD18ACEE}"/>
              </a:ext>
            </a:extLst>
          </p:cNvPr>
          <p:cNvSpPr/>
          <p:nvPr/>
        </p:nvSpPr>
        <p:spPr>
          <a:xfrm>
            <a:off x="11809506" y="271759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сокращение военного бюджета (ваниль)</a:t>
            </a:r>
          </a:p>
        </p:txBody>
      </p:sp>
      <p:cxnSp>
        <p:nvCxnSpPr>
          <p:cNvPr id="560" name="Соединительная линия уступом 175">
            <a:extLst>
              <a:ext uri="{FF2B5EF4-FFF2-40B4-BE49-F238E27FC236}">
                <a16:creationId xmlns:a16="http://schemas.microsoft.com/office/drawing/2014/main" id="{1FDA49D2-C467-4733-8275-C78E5A695345}"/>
              </a:ext>
            </a:extLst>
          </p:cNvPr>
          <p:cNvCxnSpPr>
            <a:cxnSpLocks/>
            <a:stCxn id="557" idx="2"/>
            <a:endCxn id="480" idx="0"/>
          </p:cNvCxnSpPr>
          <p:nvPr/>
        </p:nvCxnSpPr>
        <p:spPr>
          <a:xfrm rot="16200000" flipH="1">
            <a:off x="17797169" y="23326222"/>
            <a:ext cx="524302" cy="103837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1" name="Прямоугольник 560">
            <a:extLst>
              <a:ext uri="{FF2B5EF4-FFF2-40B4-BE49-F238E27FC236}">
                <a16:creationId xmlns:a16="http://schemas.microsoft.com/office/drawing/2014/main" id="{0CAFE2F6-D276-43D8-AD86-1F40D7F39D3E}"/>
              </a:ext>
            </a:extLst>
          </p:cNvPr>
          <p:cNvSpPr/>
          <p:nvPr/>
        </p:nvSpPr>
        <p:spPr>
          <a:xfrm>
            <a:off x="10549636"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Противотанковые орудия для континента (ваниль)</a:t>
            </a:r>
          </a:p>
        </p:txBody>
      </p:sp>
      <p:sp>
        <p:nvSpPr>
          <p:cNvPr id="564" name="Прямоугольник 563">
            <a:extLst>
              <a:ext uri="{FF2B5EF4-FFF2-40B4-BE49-F238E27FC236}">
                <a16:creationId xmlns:a16="http://schemas.microsoft.com/office/drawing/2014/main" id="{78940814-AF3B-4261-8531-9C1968E811BC}"/>
              </a:ext>
            </a:extLst>
          </p:cNvPr>
          <p:cNvSpPr/>
          <p:nvPr/>
        </p:nvSpPr>
        <p:spPr>
          <a:xfrm>
            <a:off x="8061859"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Тайные переговоры (ваниль)</a:t>
            </a:r>
          </a:p>
        </p:txBody>
      </p:sp>
      <p:sp>
        <p:nvSpPr>
          <p:cNvPr id="565" name="Прямоугольник 564">
            <a:extLst>
              <a:ext uri="{FF2B5EF4-FFF2-40B4-BE49-F238E27FC236}">
                <a16:creationId xmlns:a16="http://schemas.microsoft.com/office/drawing/2014/main" id="{7E086086-0E17-4434-8456-548BCB118DBB}"/>
              </a:ext>
            </a:extLst>
          </p:cNvPr>
          <p:cNvSpPr/>
          <p:nvPr/>
        </p:nvSpPr>
        <p:spPr>
          <a:xfrm>
            <a:off x="5574082" y="3179439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Легкие танки для колоний (ваниль)</a:t>
            </a:r>
          </a:p>
        </p:txBody>
      </p:sp>
      <p:sp>
        <p:nvSpPr>
          <p:cNvPr id="566" name="Прямоугольник 565">
            <a:extLst>
              <a:ext uri="{FF2B5EF4-FFF2-40B4-BE49-F238E27FC236}">
                <a16:creationId xmlns:a16="http://schemas.microsoft.com/office/drawing/2014/main" id="{B36B80A6-3522-4A1B-9D81-BCC908FAB3DC}"/>
              </a:ext>
            </a:extLst>
          </p:cNvPr>
          <p:cNvSpPr/>
          <p:nvPr/>
        </p:nvSpPr>
        <p:spPr>
          <a:xfrm>
            <a:off x="8064931" y="3314439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Чему научила нас предыдущая война (ваниль)</a:t>
            </a:r>
          </a:p>
        </p:txBody>
      </p:sp>
      <p:sp>
        <p:nvSpPr>
          <p:cNvPr id="567" name="Прямоугольник 566">
            <a:extLst>
              <a:ext uri="{FF2B5EF4-FFF2-40B4-BE49-F238E27FC236}">
                <a16:creationId xmlns:a16="http://schemas.microsoft.com/office/drawing/2014/main" id="{AFA1918B-5C3F-440A-9A92-CA5CDE1DEAAC}"/>
              </a:ext>
            </a:extLst>
          </p:cNvPr>
          <p:cNvSpPr/>
          <p:nvPr/>
        </p:nvSpPr>
        <p:spPr>
          <a:xfrm>
            <a:off x="6806199"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Модернизация пехотного снаряжения (ваниль)</a:t>
            </a:r>
          </a:p>
        </p:txBody>
      </p:sp>
      <p:sp>
        <p:nvSpPr>
          <p:cNvPr id="568" name="Прямоугольник 567">
            <a:extLst>
              <a:ext uri="{FF2B5EF4-FFF2-40B4-BE49-F238E27FC236}">
                <a16:creationId xmlns:a16="http://schemas.microsoft.com/office/drawing/2014/main" id="{C289B09F-6D22-4378-9732-AF11A4DB4D23}"/>
              </a:ext>
            </a:extLst>
          </p:cNvPr>
          <p:cNvSpPr/>
          <p:nvPr/>
        </p:nvSpPr>
        <p:spPr>
          <a:xfrm>
            <a:off x="9296070" y="3030438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по лицензиям (ваниль)</a:t>
            </a:r>
          </a:p>
        </p:txBody>
      </p:sp>
      <p:sp>
        <p:nvSpPr>
          <p:cNvPr id="569" name="Прямоугольник 568">
            <a:extLst>
              <a:ext uri="{FF2B5EF4-FFF2-40B4-BE49-F238E27FC236}">
                <a16:creationId xmlns:a16="http://schemas.microsoft.com/office/drawing/2014/main" id="{1444763E-E7DC-4993-A55D-F3DC213E165D}"/>
              </a:ext>
            </a:extLst>
          </p:cNvPr>
          <p:cNvSpPr/>
          <p:nvPr/>
        </p:nvSpPr>
        <p:spPr>
          <a:xfrm>
            <a:off x="8061199" y="287802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Назначение нового командующего (ваниль)</a:t>
            </a:r>
          </a:p>
        </p:txBody>
      </p:sp>
      <p:cxnSp>
        <p:nvCxnSpPr>
          <p:cNvPr id="570" name="Соединительная линия уступом 175">
            <a:extLst>
              <a:ext uri="{FF2B5EF4-FFF2-40B4-BE49-F238E27FC236}">
                <a16:creationId xmlns:a16="http://schemas.microsoft.com/office/drawing/2014/main" id="{BD8ABD7A-959E-4FD9-84B5-88A428ACA9B9}"/>
              </a:ext>
            </a:extLst>
          </p:cNvPr>
          <p:cNvCxnSpPr>
            <a:cxnSpLocks/>
            <a:stCxn id="557" idx="2"/>
            <a:endCxn id="569" idx="0"/>
          </p:cNvCxnSpPr>
          <p:nvPr/>
        </p:nvCxnSpPr>
        <p:spPr>
          <a:xfrm rot="5400000">
            <a:off x="10731162" y="26643923"/>
            <a:ext cx="524300" cy="37483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75">
            <a:extLst>
              <a:ext uri="{FF2B5EF4-FFF2-40B4-BE49-F238E27FC236}">
                <a16:creationId xmlns:a16="http://schemas.microsoft.com/office/drawing/2014/main" id="{AF3377CE-598A-4551-93AB-F2F7805DE268}"/>
              </a:ext>
            </a:extLst>
          </p:cNvPr>
          <p:cNvCxnSpPr>
            <a:cxnSpLocks/>
            <a:stCxn id="567" idx="2"/>
            <a:endCxn id="565" idx="0"/>
          </p:cNvCxnSpPr>
          <p:nvPr/>
        </p:nvCxnSpPr>
        <p:spPr>
          <a:xfrm rot="5400000">
            <a:off x="7043098" y="30973333"/>
            <a:ext cx="410004" cy="123211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2" name="Соединительная линия уступом 175">
            <a:extLst>
              <a:ext uri="{FF2B5EF4-FFF2-40B4-BE49-F238E27FC236}">
                <a16:creationId xmlns:a16="http://schemas.microsoft.com/office/drawing/2014/main" id="{B8A09954-79B5-47AF-ADBF-A168E7619F5C}"/>
              </a:ext>
            </a:extLst>
          </p:cNvPr>
          <p:cNvCxnSpPr>
            <a:cxnSpLocks/>
            <a:stCxn id="569" idx="2"/>
            <a:endCxn id="567" idx="0"/>
          </p:cNvCxnSpPr>
          <p:nvPr/>
        </p:nvCxnSpPr>
        <p:spPr>
          <a:xfrm rot="5400000">
            <a:off x="8269577" y="29454807"/>
            <a:ext cx="444163" cy="1255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75">
            <a:extLst>
              <a:ext uri="{FF2B5EF4-FFF2-40B4-BE49-F238E27FC236}">
                <a16:creationId xmlns:a16="http://schemas.microsoft.com/office/drawing/2014/main" id="{E5DACC02-B5B1-4A73-AAF7-B830448152AC}"/>
              </a:ext>
            </a:extLst>
          </p:cNvPr>
          <p:cNvCxnSpPr>
            <a:cxnSpLocks/>
            <a:stCxn id="569" idx="2"/>
            <a:endCxn id="568" idx="0"/>
          </p:cNvCxnSpPr>
          <p:nvPr/>
        </p:nvCxnSpPr>
        <p:spPr>
          <a:xfrm rot="16200000" flipH="1">
            <a:off x="9514512" y="29464871"/>
            <a:ext cx="444163" cy="12348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75">
            <a:extLst>
              <a:ext uri="{FF2B5EF4-FFF2-40B4-BE49-F238E27FC236}">
                <a16:creationId xmlns:a16="http://schemas.microsoft.com/office/drawing/2014/main" id="{FB4C6408-5F1A-4265-8360-5487847B4B06}"/>
              </a:ext>
            </a:extLst>
          </p:cNvPr>
          <p:cNvCxnSpPr>
            <a:cxnSpLocks/>
            <a:stCxn id="567" idx="2"/>
            <a:endCxn id="564" idx="0"/>
          </p:cNvCxnSpPr>
          <p:nvPr/>
        </p:nvCxnSpPr>
        <p:spPr>
          <a:xfrm rot="16200000" flipH="1">
            <a:off x="8286986" y="30961561"/>
            <a:ext cx="410004" cy="12556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Соединительная линия уступом 175">
            <a:extLst>
              <a:ext uri="{FF2B5EF4-FFF2-40B4-BE49-F238E27FC236}">
                <a16:creationId xmlns:a16="http://schemas.microsoft.com/office/drawing/2014/main" id="{8A4E84D3-CA7A-4D7A-B476-6C917EED691D}"/>
              </a:ext>
            </a:extLst>
          </p:cNvPr>
          <p:cNvCxnSpPr>
            <a:cxnSpLocks/>
            <a:stCxn id="567" idx="2"/>
            <a:endCxn id="561" idx="0"/>
          </p:cNvCxnSpPr>
          <p:nvPr/>
        </p:nvCxnSpPr>
        <p:spPr>
          <a:xfrm rot="16200000" flipH="1">
            <a:off x="9530874" y="29717672"/>
            <a:ext cx="410004" cy="37434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75">
            <a:extLst>
              <a:ext uri="{FF2B5EF4-FFF2-40B4-BE49-F238E27FC236}">
                <a16:creationId xmlns:a16="http://schemas.microsoft.com/office/drawing/2014/main" id="{1F07A12E-0A7D-4491-B3F7-F4313AFDBDFA}"/>
              </a:ext>
            </a:extLst>
          </p:cNvPr>
          <p:cNvCxnSpPr>
            <a:cxnSpLocks/>
            <a:stCxn id="568" idx="2"/>
            <a:endCxn id="561" idx="0"/>
          </p:cNvCxnSpPr>
          <p:nvPr/>
        </p:nvCxnSpPr>
        <p:spPr>
          <a:xfrm rot="16200000" flipH="1">
            <a:off x="10775810" y="30962608"/>
            <a:ext cx="410004" cy="12535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Соединительная линия уступом 175">
            <a:extLst>
              <a:ext uri="{FF2B5EF4-FFF2-40B4-BE49-F238E27FC236}">
                <a16:creationId xmlns:a16="http://schemas.microsoft.com/office/drawing/2014/main" id="{39CFBFCB-D017-4E15-9A16-22FADD428831}"/>
              </a:ext>
            </a:extLst>
          </p:cNvPr>
          <p:cNvCxnSpPr>
            <a:cxnSpLocks/>
            <a:stCxn id="568" idx="2"/>
            <a:endCxn id="564" idx="0"/>
          </p:cNvCxnSpPr>
          <p:nvPr/>
        </p:nvCxnSpPr>
        <p:spPr>
          <a:xfrm rot="5400000">
            <a:off x="9531922" y="30972286"/>
            <a:ext cx="410004" cy="1234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Соединительная линия уступом 175">
            <a:extLst>
              <a:ext uri="{FF2B5EF4-FFF2-40B4-BE49-F238E27FC236}">
                <a16:creationId xmlns:a16="http://schemas.microsoft.com/office/drawing/2014/main" id="{3F32B0FF-F9FA-496F-A59D-074E397BF42A}"/>
              </a:ext>
            </a:extLst>
          </p:cNvPr>
          <p:cNvCxnSpPr>
            <a:cxnSpLocks/>
            <a:stCxn id="568" idx="2"/>
            <a:endCxn id="565" idx="0"/>
          </p:cNvCxnSpPr>
          <p:nvPr/>
        </p:nvCxnSpPr>
        <p:spPr>
          <a:xfrm rot="5400000">
            <a:off x="8288033" y="29728397"/>
            <a:ext cx="410004" cy="37219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9" name="Соединительная линия уступом 175">
            <a:extLst>
              <a:ext uri="{FF2B5EF4-FFF2-40B4-BE49-F238E27FC236}">
                <a16:creationId xmlns:a16="http://schemas.microsoft.com/office/drawing/2014/main" id="{A043B3E9-9190-4FB7-9C2A-707FB77711BD}"/>
              </a:ext>
            </a:extLst>
          </p:cNvPr>
          <p:cNvCxnSpPr>
            <a:cxnSpLocks/>
            <a:stCxn id="561" idx="2"/>
            <a:endCxn id="566" idx="0"/>
          </p:cNvCxnSpPr>
          <p:nvPr/>
        </p:nvCxnSpPr>
        <p:spPr>
          <a:xfrm rot="5400000">
            <a:off x="10230244" y="31767040"/>
            <a:ext cx="269998" cy="24847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0" name="Соединительная линия уступом 175">
            <a:extLst>
              <a:ext uri="{FF2B5EF4-FFF2-40B4-BE49-F238E27FC236}">
                <a16:creationId xmlns:a16="http://schemas.microsoft.com/office/drawing/2014/main" id="{E23B217A-C63A-4BE7-89F4-4C78647C7C79}"/>
              </a:ext>
            </a:extLst>
          </p:cNvPr>
          <p:cNvCxnSpPr>
            <a:cxnSpLocks/>
            <a:stCxn id="565" idx="2"/>
            <a:endCxn id="566" idx="0"/>
          </p:cNvCxnSpPr>
          <p:nvPr/>
        </p:nvCxnSpPr>
        <p:spPr>
          <a:xfrm rot="16200000" flipH="1">
            <a:off x="7742466" y="31763967"/>
            <a:ext cx="269998" cy="249084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75">
            <a:extLst>
              <a:ext uri="{FF2B5EF4-FFF2-40B4-BE49-F238E27FC236}">
                <a16:creationId xmlns:a16="http://schemas.microsoft.com/office/drawing/2014/main" id="{9CA45AA4-1750-4077-9137-B1065181EDD8}"/>
              </a:ext>
            </a:extLst>
          </p:cNvPr>
          <p:cNvCxnSpPr>
            <a:cxnSpLocks/>
            <a:stCxn id="564" idx="2"/>
            <a:endCxn id="566" idx="0"/>
          </p:cNvCxnSpPr>
          <p:nvPr/>
        </p:nvCxnSpPr>
        <p:spPr>
          <a:xfrm rot="16200000" flipH="1">
            <a:off x="8986355" y="33007856"/>
            <a:ext cx="269998" cy="30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Соединительная линия уступом 175">
            <a:extLst>
              <a:ext uri="{FF2B5EF4-FFF2-40B4-BE49-F238E27FC236}">
                <a16:creationId xmlns:a16="http://schemas.microsoft.com/office/drawing/2014/main" id="{9463DD7C-A094-405C-9DE2-C8D7A389EC33}"/>
              </a:ext>
            </a:extLst>
          </p:cNvPr>
          <p:cNvCxnSpPr>
            <a:cxnSpLocks/>
            <a:stCxn id="557" idx="2"/>
            <a:endCxn id="532" idx="0"/>
          </p:cNvCxnSpPr>
          <p:nvPr/>
        </p:nvCxnSpPr>
        <p:spPr>
          <a:xfrm rot="5400000">
            <a:off x="7581940" y="23494703"/>
            <a:ext cx="524302" cy="100467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3" name="Прямоугольник 582">
            <a:extLst>
              <a:ext uri="{FF2B5EF4-FFF2-40B4-BE49-F238E27FC236}">
                <a16:creationId xmlns:a16="http://schemas.microsoft.com/office/drawing/2014/main" id="{63D83B53-B1FC-46C7-B68C-35B9AD80299F}"/>
              </a:ext>
            </a:extLst>
          </p:cNvPr>
          <p:cNvSpPr/>
          <p:nvPr/>
        </p:nvSpPr>
        <p:spPr>
          <a:xfrm>
            <a:off x="1760886" y="2567352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 от золотого стандарта (ваниль)</a:t>
            </a:r>
          </a:p>
        </p:txBody>
      </p:sp>
      <p:cxnSp>
        <p:nvCxnSpPr>
          <p:cNvPr id="584" name="Соединительная линия уступом 175">
            <a:extLst>
              <a:ext uri="{FF2B5EF4-FFF2-40B4-BE49-F238E27FC236}">
                <a16:creationId xmlns:a16="http://schemas.microsoft.com/office/drawing/2014/main" id="{EA4F7F5A-C641-4EAA-861E-D38EE274AFAB}"/>
              </a:ext>
            </a:extLst>
          </p:cNvPr>
          <p:cNvCxnSpPr>
            <a:cxnSpLocks/>
            <a:stCxn id="583" idx="2"/>
            <a:endCxn id="557" idx="0"/>
          </p:cNvCxnSpPr>
          <p:nvPr/>
        </p:nvCxnSpPr>
        <p:spPr>
          <a:xfrm rot="16200000" flipH="1">
            <a:off x="7631955" y="21940416"/>
            <a:ext cx="422400" cy="100486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8" name="Соединительная линия уступом 175">
            <a:extLst>
              <a:ext uri="{FF2B5EF4-FFF2-40B4-BE49-F238E27FC236}">
                <a16:creationId xmlns:a16="http://schemas.microsoft.com/office/drawing/2014/main" id="{2E457459-E321-4440-9427-91E485A55F84}"/>
              </a:ext>
            </a:extLst>
          </p:cNvPr>
          <p:cNvCxnSpPr>
            <a:cxnSpLocks/>
            <a:stCxn id="235" idx="2"/>
            <a:endCxn id="250" idx="0"/>
          </p:cNvCxnSpPr>
          <p:nvPr/>
        </p:nvCxnSpPr>
        <p:spPr>
          <a:xfrm rot="16200000" flipH="1">
            <a:off x="6514869" y="11664690"/>
            <a:ext cx="438388" cy="374234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1" name="Соединительная линия уступом 175">
            <a:extLst>
              <a:ext uri="{FF2B5EF4-FFF2-40B4-BE49-F238E27FC236}">
                <a16:creationId xmlns:a16="http://schemas.microsoft.com/office/drawing/2014/main" id="{B7ED3DED-BC64-4039-9EDE-0A7985FC5D50}"/>
              </a:ext>
            </a:extLst>
          </p:cNvPr>
          <p:cNvCxnSpPr>
            <a:cxnSpLocks/>
            <a:stCxn id="234" idx="2"/>
            <a:endCxn id="244" idx="0"/>
          </p:cNvCxnSpPr>
          <p:nvPr/>
        </p:nvCxnSpPr>
        <p:spPr>
          <a:xfrm rot="5400000">
            <a:off x="5282168" y="11658294"/>
            <a:ext cx="437551" cy="3734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3" name="Соединительная линия уступом 175">
            <a:extLst>
              <a:ext uri="{FF2B5EF4-FFF2-40B4-BE49-F238E27FC236}">
                <a16:creationId xmlns:a16="http://schemas.microsoft.com/office/drawing/2014/main" id="{A58D2E62-42B8-4997-A678-C87E0FBAC19A}"/>
              </a:ext>
            </a:extLst>
          </p:cNvPr>
          <p:cNvCxnSpPr>
            <a:cxnSpLocks/>
            <a:stCxn id="234" idx="2"/>
            <a:endCxn id="246" idx="0"/>
          </p:cNvCxnSpPr>
          <p:nvPr/>
        </p:nvCxnSpPr>
        <p:spPr>
          <a:xfrm rot="5400000">
            <a:off x="6515753" y="12896837"/>
            <a:ext cx="442509" cy="126257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175">
            <a:extLst>
              <a:ext uri="{FF2B5EF4-FFF2-40B4-BE49-F238E27FC236}">
                <a16:creationId xmlns:a16="http://schemas.microsoft.com/office/drawing/2014/main" id="{9C1FA5A7-FAAB-4227-AD65-FB45E529C636}"/>
              </a:ext>
            </a:extLst>
          </p:cNvPr>
          <p:cNvCxnSpPr>
            <a:cxnSpLocks/>
            <a:stCxn id="234" idx="2"/>
            <a:endCxn id="267" idx="0"/>
          </p:cNvCxnSpPr>
          <p:nvPr/>
        </p:nvCxnSpPr>
        <p:spPr>
          <a:xfrm rot="5400000">
            <a:off x="5087327" y="13080057"/>
            <a:ext cx="2054154" cy="2507780"/>
          </a:xfrm>
          <a:prstGeom prst="bentConnector3">
            <a:avLst>
              <a:gd name="adj1" fmla="val 106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5" name="Соединительная линия уступом 175">
            <a:extLst>
              <a:ext uri="{FF2B5EF4-FFF2-40B4-BE49-F238E27FC236}">
                <a16:creationId xmlns:a16="http://schemas.microsoft.com/office/drawing/2014/main" id="{3ADF1975-2C2F-4962-B6E3-B2209630103F}"/>
              </a:ext>
            </a:extLst>
          </p:cNvPr>
          <p:cNvCxnSpPr>
            <a:cxnSpLocks/>
            <a:stCxn id="234" idx="2"/>
            <a:endCxn id="268" idx="0"/>
          </p:cNvCxnSpPr>
          <p:nvPr/>
        </p:nvCxnSpPr>
        <p:spPr>
          <a:xfrm rot="5400000">
            <a:off x="6336375" y="14329105"/>
            <a:ext cx="2054154" cy="968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6" name="Соединительная линия уступом 175">
            <a:extLst>
              <a:ext uri="{FF2B5EF4-FFF2-40B4-BE49-F238E27FC236}">
                <a16:creationId xmlns:a16="http://schemas.microsoft.com/office/drawing/2014/main" id="{38C42F27-CE1D-4522-9460-943EF326DBD9}"/>
              </a:ext>
            </a:extLst>
          </p:cNvPr>
          <p:cNvCxnSpPr>
            <a:cxnSpLocks/>
            <a:stCxn id="557" idx="2"/>
            <a:endCxn id="479" idx="0"/>
          </p:cNvCxnSpPr>
          <p:nvPr/>
        </p:nvCxnSpPr>
        <p:spPr>
          <a:xfrm rot="16200000" flipH="1">
            <a:off x="14536896" y="26586494"/>
            <a:ext cx="524302" cy="386316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8" name="Прямая со стрелкой 397">
            <a:extLst>
              <a:ext uri="{FF2B5EF4-FFF2-40B4-BE49-F238E27FC236}">
                <a16:creationId xmlns:a16="http://schemas.microsoft.com/office/drawing/2014/main" id="{76C8D8B0-979F-40CC-A1B6-3980A0331E65}"/>
              </a:ext>
            </a:extLst>
          </p:cNvPr>
          <p:cNvCxnSpPr>
            <a:cxnSpLocks/>
            <a:stCxn id="479" idx="2"/>
            <a:endCxn id="476" idx="0"/>
          </p:cNvCxnSpPr>
          <p:nvPr/>
        </p:nvCxnSpPr>
        <p:spPr>
          <a:xfrm>
            <a:off x="16730630" y="29860228"/>
            <a:ext cx="1974" cy="4441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175">
            <a:extLst>
              <a:ext uri="{FF2B5EF4-FFF2-40B4-BE49-F238E27FC236}">
                <a16:creationId xmlns:a16="http://schemas.microsoft.com/office/drawing/2014/main" id="{4F372675-FBF8-457B-ABF8-D4C418DEC5FA}"/>
              </a:ext>
            </a:extLst>
          </p:cNvPr>
          <p:cNvCxnSpPr>
            <a:cxnSpLocks/>
            <a:stCxn id="503" idx="2"/>
            <a:endCxn id="506" idx="0"/>
          </p:cNvCxnSpPr>
          <p:nvPr/>
        </p:nvCxnSpPr>
        <p:spPr>
          <a:xfrm rot="5400000">
            <a:off x="23688350" y="30947214"/>
            <a:ext cx="410004" cy="12843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Прямоугольник 39">
            <a:extLst>
              <a:ext uri="{FF2B5EF4-FFF2-40B4-BE49-F238E27FC236}">
                <a16:creationId xmlns:a16="http://schemas.microsoft.com/office/drawing/2014/main" id="{6B1B0C10-B60A-440D-B675-2203B276A0BC}"/>
              </a:ext>
            </a:extLst>
          </p:cNvPr>
          <p:cNvSpPr/>
          <p:nvPr/>
        </p:nvSpPr>
        <p:spPr>
          <a:xfrm>
            <a:off x="6816125" y="9296677"/>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Национальные приоритеты </a:t>
            </a:r>
            <a:r>
              <a:rPr lang="ru-RU" sz="500" dirty="0"/>
              <a:t>(С самого начала NSB использовало «руководящий принцип», который был напечатан почти во всех важных </a:t>
            </a:r>
            <a:r>
              <a:rPr lang="ru-RU" sz="500" dirty="0" err="1"/>
              <a:t>публикациях:Моральное</a:t>
            </a:r>
            <a:r>
              <a:rPr lang="ru-RU" sz="500" dirty="0"/>
              <a:t> и физическое благополучие народа требует сильного правительства, самоуважения нации, дисциплины, порядка, сплоченности всех групп населения и приоритета общего (национального) интереса над групповым интересом и групповым интересом. над личным интересом.)</a:t>
            </a:r>
            <a:endParaRPr lang="ru-RU" sz="1400" dirty="0"/>
          </a:p>
        </p:txBody>
      </p:sp>
      <p:sp>
        <p:nvSpPr>
          <p:cNvPr id="179" name="Прямоугольник 178">
            <a:extLst>
              <a:ext uri="{FF2B5EF4-FFF2-40B4-BE49-F238E27FC236}">
                <a16:creationId xmlns:a16="http://schemas.microsoft.com/office/drawing/2014/main" id="{907B35F2-17BE-43A0-BD15-69CA02C019F9}"/>
              </a:ext>
            </a:extLst>
          </p:cNvPr>
          <p:cNvSpPr/>
          <p:nvPr/>
        </p:nvSpPr>
        <p:spPr>
          <a:xfrm>
            <a:off x="2754572" y="77065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Корпоративный социально-экономический порядок</a:t>
            </a:r>
          </a:p>
        </p:txBody>
      </p:sp>
      <p:sp>
        <p:nvSpPr>
          <p:cNvPr id="180" name="Прямоугольник 179">
            <a:extLst>
              <a:ext uri="{FF2B5EF4-FFF2-40B4-BE49-F238E27FC236}">
                <a16:creationId xmlns:a16="http://schemas.microsoft.com/office/drawing/2014/main" id="{07ED740C-D7B9-4BA5-8DD1-38A3DFBBDB89}"/>
              </a:ext>
            </a:extLst>
          </p:cNvPr>
          <p:cNvSpPr/>
          <p:nvPr/>
        </p:nvSpPr>
        <p:spPr>
          <a:xfrm>
            <a:off x="4117555" y="63565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181" name="Прямоугольник 180">
            <a:extLst>
              <a:ext uri="{FF2B5EF4-FFF2-40B4-BE49-F238E27FC236}">
                <a16:creationId xmlns:a16="http://schemas.microsoft.com/office/drawing/2014/main" id="{15A385E7-8F70-4101-A089-DB8991D110E7}"/>
              </a:ext>
            </a:extLst>
          </p:cNvPr>
          <p:cNvSpPr/>
          <p:nvPr/>
        </p:nvSpPr>
        <p:spPr>
          <a:xfrm>
            <a:off x="5482392" y="77065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 </a:t>
            </a:r>
            <a:r>
              <a:rPr lang="ru-RU" sz="300" dirty="0" err="1"/>
              <a:t>Мюссер</a:t>
            </a:r>
            <a:r>
              <a:rPr lang="ru-RU" sz="300" dirty="0"/>
              <a:t> значительно обогатился во время войны. За счет вымогательства еврейских предприятий и присвоения еврейской недвижимости ему удалось накопить капитал примерно в 900 000 гульденов (что в пересчете на покупательную способность 2012 года соответствует капиталу в более чем десять миллионов евро).)</a:t>
            </a:r>
            <a:endParaRPr lang="ru-RU" sz="1400" dirty="0"/>
          </a:p>
        </p:txBody>
      </p:sp>
      <p:sp>
        <p:nvSpPr>
          <p:cNvPr id="182" name="Прямоугольник 181">
            <a:extLst>
              <a:ext uri="{FF2B5EF4-FFF2-40B4-BE49-F238E27FC236}">
                <a16:creationId xmlns:a16="http://schemas.microsoft.com/office/drawing/2014/main" id="{DFC9D1CB-8C91-4AA3-BF36-34E2AA7418D3}"/>
              </a:ext>
            </a:extLst>
          </p:cNvPr>
          <p:cNvSpPr/>
          <p:nvPr/>
        </p:nvSpPr>
        <p:spPr>
          <a:xfrm>
            <a:off x="4117555" y="929667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Экономика на службе народного сообщества</a:t>
            </a:r>
          </a:p>
        </p:txBody>
      </p:sp>
      <p:sp>
        <p:nvSpPr>
          <p:cNvPr id="183" name="Прямоугольник 182">
            <a:extLst>
              <a:ext uri="{FF2B5EF4-FFF2-40B4-BE49-F238E27FC236}">
                <a16:creationId xmlns:a16="http://schemas.microsoft.com/office/drawing/2014/main" id="{C08AFEC1-6BE2-4BC6-8215-694937EDA6A7}"/>
              </a:ext>
            </a:extLst>
          </p:cNvPr>
          <p:cNvSpPr/>
          <p:nvPr/>
        </p:nvSpPr>
        <p:spPr>
          <a:xfrm>
            <a:off x="10941572" y="770651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Ограничить свободу печати</a:t>
            </a:r>
          </a:p>
        </p:txBody>
      </p:sp>
      <p:sp>
        <p:nvSpPr>
          <p:cNvPr id="184" name="Прямоугольник 183">
            <a:extLst>
              <a:ext uri="{FF2B5EF4-FFF2-40B4-BE49-F238E27FC236}">
                <a16:creationId xmlns:a16="http://schemas.microsoft.com/office/drawing/2014/main" id="{0A59F40E-1AEE-4C0A-95CF-0B641E3D570B}"/>
              </a:ext>
            </a:extLst>
          </p:cNvPr>
          <p:cNvSpPr/>
          <p:nvPr/>
        </p:nvSpPr>
        <p:spPr>
          <a:xfrm>
            <a:off x="1424999" y="929667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Обязательный труд и социальное обеспечение</a:t>
            </a:r>
          </a:p>
        </p:txBody>
      </p:sp>
      <p:sp>
        <p:nvSpPr>
          <p:cNvPr id="185" name="Прямоугольник 184">
            <a:extLst>
              <a:ext uri="{FF2B5EF4-FFF2-40B4-BE49-F238E27FC236}">
                <a16:creationId xmlns:a16="http://schemas.microsoft.com/office/drawing/2014/main" id="{D7B59CE8-65EA-489D-81ED-1C769883317F}"/>
              </a:ext>
            </a:extLst>
          </p:cNvPr>
          <p:cNvSpPr/>
          <p:nvPr/>
        </p:nvSpPr>
        <p:spPr>
          <a:xfrm>
            <a:off x="8211982" y="77065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Национальный молодежный шторм (</a:t>
            </a:r>
            <a:r>
              <a:rPr lang="en-US" sz="1400" dirty="0"/>
              <a:t>National Youth Storm</a:t>
            </a:r>
            <a:r>
              <a:rPr lang="ru-RU" sz="1400" dirty="0"/>
              <a:t>)</a:t>
            </a:r>
          </a:p>
        </p:txBody>
      </p:sp>
      <p:sp>
        <p:nvSpPr>
          <p:cNvPr id="186" name="Прямоугольник 185">
            <a:extLst>
              <a:ext uri="{FF2B5EF4-FFF2-40B4-BE49-F238E27FC236}">
                <a16:creationId xmlns:a16="http://schemas.microsoft.com/office/drawing/2014/main" id="{6D16F0D6-C829-4E9E-AC5E-085300D7EB14}"/>
              </a:ext>
            </a:extLst>
          </p:cNvPr>
          <p:cNvSpPr/>
          <p:nvPr/>
        </p:nvSpPr>
        <p:spPr>
          <a:xfrm>
            <a:off x="12189731" y="929667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 политических партий</a:t>
            </a:r>
          </a:p>
        </p:txBody>
      </p:sp>
      <p:sp>
        <p:nvSpPr>
          <p:cNvPr id="187" name="Прямоугольник 186">
            <a:extLst>
              <a:ext uri="{FF2B5EF4-FFF2-40B4-BE49-F238E27FC236}">
                <a16:creationId xmlns:a16="http://schemas.microsoft.com/office/drawing/2014/main" id="{0C10DAE9-205F-4E93-9E71-204711024B9B}"/>
              </a:ext>
            </a:extLst>
          </p:cNvPr>
          <p:cNvSpPr/>
          <p:nvPr/>
        </p:nvSpPr>
        <p:spPr>
          <a:xfrm>
            <a:off x="4117555" y="11023371"/>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Стремление к Великим Нидерландам</a:t>
            </a:r>
          </a:p>
        </p:txBody>
      </p:sp>
      <p:sp>
        <p:nvSpPr>
          <p:cNvPr id="188" name="Прямоугольник 187">
            <a:extLst>
              <a:ext uri="{FF2B5EF4-FFF2-40B4-BE49-F238E27FC236}">
                <a16:creationId xmlns:a16="http://schemas.microsoft.com/office/drawing/2014/main" id="{3E8B9678-FEF4-4CA2-AC79-4C481719E81C}"/>
              </a:ext>
            </a:extLst>
          </p:cNvPr>
          <p:cNvSpPr/>
          <p:nvPr/>
        </p:nvSpPr>
        <p:spPr>
          <a:xfrm>
            <a:off x="5482392" y="1254625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Бельгийскую Фландрию</a:t>
            </a:r>
          </a:p>
        </p:txBody>
      </p:sp>
      <p:sp>
        <p:nvSpPr>
          <p:cNvPr id="189" name="Прямоугольник 188">
            <a:extLst>
              <a:ext uri="{FF2B5EF4-FFF2-40B4-BE49-F238E27FC236}">
                <a16:creationId xmlns:a16="http://schemas.microsoft.com/office/drawing/2014/main" id="{5CD8D73C-0CC6-40B9-B50D-214FECC7F22B}"/>
              </a:ext>
            </a:extLst>
          </p:cNvPr>
          <p:cNvSpPr/>
          <p:nvPr/>
        </p:nvSpPr>
        <p:spPr>
          <a:xfrm>
            <a:off x="2754571" y="12548987"/>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Французскую Фландрию</a:t>
            </a:r>
          </a:p>
        </p:txBody>
      </p:sp>
      <p:sp>
        <p:nvSpPr>
          <p:cNvPr id="190" name="Прямоугольник 189">
            <a:extLst>
              <a:ext uri="{FF2B5EF4-FFF2-40B4-BE49-F238E27FC236}">
                <a16:creationId xmlns:a16="http://schemas.microsoft.com/office/drawing/2014/main" id="{49124671-20FF-4984-AF0B-2C5E5B9E4785}"/>
              </a:ext>
            </a:extLst>
          </p:cNvPr>
          <p:cNvSpPr/>
          <p:nvPr/>
        </p:nvSpPr>
        <p:spPr>
          <a:xfrm>
            <a:off x="9508681" y="1102828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Стремление к </a:t>
            </a:r>
            <a:r>
              <a:rPr lang="ru-RU" sz="1400" dirty="0" err="1"/>
              <a:t>Дитланду</a:t>
            </a:r>
            <a:endParaRPr lang="ru-RU" sz="1400" dirty="0"/>
          </a:p>
        </p:txBody>
      </p:sp>
      <p:sp>
        <p:nvSpPr>
          <p:cNvPr id="191" name="Прямоугольник 190">
            <a:extLst>
              <a:ext uri="{FF2B5EF4-FFF2-40B4-BE49-F238E27FC236}">
                <a16:creationId xmlns:a16="http://schemas.microsoft.com/office/drawing/2014/main" id="{E4FDF20A-2CED-45F2-AA12-BB9392CD947B}"/>
              </a:ext>
            </a:extLst>
          </p:cNvPr>
          <p:cNvSpPr/>
          <p:nvPr/>
        </p:nvSpPr>
        <p:spPr>
          <a:xfrm>
            <a:off x="12189731" y="1102337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Вступить в Ось</a:t>
            </a:r>
          </a:p>
        </p:txBody>
      </p:sp>
      <p:sp>
        <p:nvSpPr>
          <p:cNvPr id="192" name="Прямоугольник 191">
            <a:extLst>
              <a:ext uri="{FF2B5EF4-FFF2-40B4-BE49-F238E27FC236}">
                <a16:creationId xmlns:a16="http://schemas.microsoft.com/office/drawing/2014/main" id="{30B800FF-E4CD-4812-BF5D-1DE7B40C5D82}"/>
              </a:ext>
            </a:extLst>
          </p:cNvPr>
          <p:cNvSpPr/>
          <p:nvPr/>
        </p:nvSpPr>
        <p:spPr>
          <a:xfrm>
            <a:off x="8211982" y="1254625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Захватить Люксембург</a:t>
            </a:r>
          </a:p>
        </p:txBody>
      </p:sp>
      <p:sp>
        <p:nvSpPr>
          <p:cNvPr id="193" name="Прямоугольник 192">
            <a:extLst>
              <a:ext uri="{FF2B5EF4-FFF2-40B4-BE49-F238E27FC236}">
                <a16:creationId xmlns:a16="http://schemas.microsoft.com/office/drawing/2014/main" id="{103A5BBB-01B3-4BEC-9BA6-CA3BE7036E0E}"/>
              </a:ext>
            </a:extLst>
          </p:cNvPr>
          <p:cNvSpPr/>
          <p:nvPr/>
        </p:nvSpPr>
        <p:spPr>
          <a:xfrm>
            <a:off x="10941572" y="12543543"/>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Вернуть Рейн и </a:t>
            </a:r>
            <a:r>
              <a:rPr lang="ru-RU" sz="1400" dirty="0" err="1"/>
              <a:t>Фризию</a:t>
            </a:r>
            <a:r>
              <a:rPr lang="ru-RU" sz="1400" dirty="0"/>
              <a:t> (а также соседние части Германии (такие как Восточная </a:t>
            </a:r>
            <a:r>
              <a:rPr lang="ru-RU" sz="1400" dirty="0" err="1"/>
              <a:t>Фризия</a:t>
            </a:r>
            <a:r>
              <a:rPr lang="ru-RU" sz="1400" dirty="0"/>
              <a:t> и Рейнская область ).)</a:t>
            </a:r>
          </a:p>
        </p:txBody>
      </p:sp>
      <p:cxnSp>
        <p:nvCxnSpPr>
          <p:cNvPr id="195" name="Прямая соединительная линия 194">
            <a:extLst>
              <a:ext uri="{FF2B5EF4-FFF2-40B4-BE49-F238E27FC236}">
                <a16:creationId xmlns:a16="http://schemas.microsoft.com/office/drawing/2014/main" id="{4D537257-BBEC-4FE6-A38C-AA22559FBF75}"/>
              </a:ext>
            </a:extLst>
          </p:cNvPr>
          <p:cNvCxnSpPr>
            <a:cxnSpLocks/>
            <a:stCxn id="191" idx="1"/>
            <a:endCxn id="190" idx="3"/>
          </p:cNvCxnSpPr>
          <p:nvPr/>
        </p:nvCxnSpPr>
        <p:spPr>
          <a:xfrm flipH="1">
            <a:off x="11624599" y="11563370"/>
            <a:ext cx="565132" cy="49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2C849E-E3C8-409E-A649-BC0DD2265AD2}"/>
              </a:ext>
            </a:extLst>
          </p:cNvPr>
          <p:cNvCxnSpPr>
            <a:cxnSpLocks/>
            <a:stCxn id="187" idx="2"/>
            <a:endCxn id="189" idx="0"/>
          </p:cNvCxnSpPr>
          <p:nvPr/>
        </p:nvCxnSpPr>
        <p:spPr>
          <a:xfrm rot="5400000">
            <a:off x="4271214" y="11644687"/>
            <a:ext cx="445616" cy="1362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75">
            <a:extLst>
              <a:ext uri="{FF2B5EF4-FFF2-40B4-BE49-F238E27FC236}">
                <a16:creationId xmlns:a16="http://schemas.microsoft.com/office/drawing/2014/main" id="{015EF543-81F5-4CA0-B856-B33B3775F7D6}"/>
              </a:ext>
            </a:extLst>
          </p:cNvPr>
          <p:cNvCxnSpPr>
            <a:cxnSpLocks/>
            <a:stCxn id="190" idx="2"/>
            <a:endCxn id="193" idx="0"/>
          </p:cNvCxnSpPr>
          <p:nvPr/>
        </p:nvCxnSpPr>
        <p:spPr>
          <a:xfrm rot="16200000" flipH="1">
            <a:off x="11065458" y="11609470"/>
            <a:ext cx="435254" cy="14328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DD9DFCAA-C361-4511-A87A-2F82DA379177}"/>
              </a:ext>
            </a:extLst>
          </p:cNvPr>
          <p:cNvCxnSpPr>
            <a:cxnSpLocks/>
            <a:stCxn id="40" idx="2"/>
            <a:endCxn id="187" idx="0"/>
          </p:cNvCxnSpPr>
          <p:nvPr/>
        </p:nvCxnSpPr>
        <p:spPr>
          <a:xfrm rot="5400000">
            <a:off x="6201452" y="9350739"/>
            <a:ext cx="646694" cy="2698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3" name="Соединительная линия уступом 175">
            <a:extLst>
              <a:ext uri="{FF2B5EF4-FFF2-40B4-BE49-F238E27FC236}">
                <a16:creationId xmlns:a16="http://schemas.microsoft.com/office/drawing/2014/main" id="{D7D84089-52E0-47EC-B657-A4A2091CEB11}"/>
              </a:ext>
            </a:extLst>
          </p:cNvPr>
          <p:cNvCxnSpPr>
            <a:cxnSpLocks/>
            <a:stCxn id="40" idx="2"/>
            <a:endCxn id="190" idx="0"/>
          </p:cNvCxnSpPr>
          <p:nvPr/>
        </p:nvCxnSpPr>
        <p:spPr>
          <a:xfrm rot="16200000" flipH="1">
            <a:off x="8894556" y="9356205"/>
            <a:ext cx="651612" cy="2692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Соединительная линия уступом 175">
            <a:extLst>
              <a:ext uri="{FF2B5EF4-FFF2-40B4-BE49-F238E27FC236}">
                <a16:creationId xmlns:a16="http://schemas.microsoft.com/office/drawing/2014/main" id="{322DC010-8E66-4983-80E3-22A2B78BDF1C}"/>
              </a:ext>
            </a:extLst>
          </p:cNvPr>
          <p:cNvCxnSpPr>
            <a:cxnSpLocks/>
            <a:stCxn id="40" idx="2"/>
            <a:endCxn id="191" idx="0"/>
          </p:cNvCxnSpPr>
          <p:nvPr/>
        </p:nvCxnSpPr>
        <p:spPr>
          <a:xfrm rot="16200000" flipH="1">
            <a:off x="10237541" y="8013220"/>
            <a:ext cx="646693" cy="53736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9" name="Соединительная линия уступом 175">
            <a:extLst>
              <a:ext uri="{FF2B5EF4-FFF2-40B4-BE49-F238E27FC236}">
                <a16:creationId xmlns:a16="http://schemas.microsoft.com/office/drawing/2014/main" id="{15106315-2BA5-4C04-BDC3-4BAE7E400FEB}"/>
              </a:ext>
            </a:extLst>
          </p:cNvPr>
          <p:cNvCxnSpPr>
            <a:cxnSpLocks/>
            <a:stCxn id="185" idx="2"/>
            <a:endCxn id="40" idx="0"/>
          </p:cNvCxnSpPr>
          <p:nvPr/>
        </p:nvCxnSpPr>
        <p:spPr>
          <a:xfrm rot="5400000">
            <a:off x="8316932" y="8343667"/>
            <a:ext cx="510163" cy="13958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2" name="Соединительная линия уступом 175">
            <a:extLst>
              <a:ext uri="{FF2B5EF4-FFF2-40B4-BE49-F238E27FC236}">
                <a16:creationId xmlns:a16="http://schemas.microsoft.com/office/drawing/2014/main" id="{25980BDE-0505-494C-85AE-8D0909366437}"/>
              </a:ext>
            </a:extLst>
          </p:cNvPr>
          <p:cNvCxnSpPr>
            <a:cxnSpLocks/>
            <a:stCxn id="181" idx="2"/>
            <a:endCxn id="40" idx="0"/>
          </p:cNvCxnSpPr>
          <p:nvPr/>
        </p:nvCxnSpPr>
        <p:spPr>
          <a:xfrm rot="16200000" flipH="1">
            <a:off x="6952136" y="8374728"/>
            <a:ext cx="510163" cy="1333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175">
            <a:extLst>
              <a:ext uri="{FF2B5EF4-FFF2-40B4-BE49-F238E27FC236}">
                <a16:creationId xmlns:a16="http://schemas.microsoft.com/office/drawing/2014/main" id="{8850B6E2-9993-4B0B-9FB5-3F6B6E2803A0}"/>
              </a:ext>
            </a:extLst>
          </p:cNvPr>
          <p:cNvCxnSpPr>
            <a:cxnSpLocks/>
            <a:stCxn id="179" idx="2"/>
            <a:endCxn id="182" idx="0"/>
          </p:cNvCxnSpPr>
          <p:nvPr/>
        </p:nvCxnSpPr>
        <p:spPr>
          <a:xfrm rot="16200000" flipH="1">
            <a:off x="4238941" y="8360103"/>
            <a:ext cx="510162" cy="13629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8" name="Соединительная линия уступом 175">
            <a:extLst>
              <a:ext uri="{FF2B5EF4-FFF2-40B4-BE49-F238E27FC236}">
                <a16:creationId xmlns:a16="http://schemas.microsoft.com/office/drawing/2014/main" id="{B6B86125-414A-4F83-8438-2C1310A9120F}"/>
              </a:ext>
            </a:extLst>
          </p:cNvPr>
          <p:cNvCxnSpPr>
            <a:cxnSpLocks/>
            <a:stCxn id="179" idx="2"/>
            <a:endCxn id="184" idx="0"/>
          </p:cNvCxnSpPr>
          <p:nvPr/>
        </p:nvCxnSpPr>
        <p:spPr>
          <a:xfrm rot="5400000">
            <a:off x="2892664" y="8376809"/>
            <a:ext cx="510162" cy="13295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4" name="Прямоугольник 233">
            <a:extLst>
              <a:ext uri="{FF2B5EF4-FFF2-40B4-BE49-F238E27FC236}">
                <a16:creationId xmlns:a16="http://schemas.microsoft.com/office/drawing/2014/main" id="{CA04C87E-5FAA-4B32-BF41-4D6699888E31}"/>
              </a:ext>
            </a:extLst>
          </p:cNvPr>
          <p:cNvSpPr/>
          <p:nvPr/>
        </p:nvSpPr>
        <p:spPr>
          <a:xfrm>
            <a:off x="6810111" y="11023371"/>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Собственное величие (альянсы)</a:t>
            </a:r>
          </a:p>
        </p:txBody>
      </p:sp>
      <p:cxnSp>
        <p:nvCxnSpPr>
          <p:cNvPr id="235" name="Прямая со стрелкой 234">
            <a:extLst>
              <a:ext uri="{FF2B5EF4-FFF2-40B4-BE49-F238E27FC236}">
                <a16:creationId xmlns:a16="http://schemas.microsoft.com/office/drawing/2014/main" id="{DAE5842B-2C1A-48FE-9328-64E05677B05D}"/>
              </a:ext>
            </a:extLst>
          </p:cNvPr>
          <p:cNvCxnSpPr>
            <a:cxnSpLocks/>
            <a:stCxn id="40" idx="2"/>
            <a:endCxn id="234" idx="0"/>
          </p:cNvCxnSpPr>
          <p:nvPr/>
        </p:nvCxnSpPr>
        <p:spPr>
          <a:xfrm flipH="1">
            <a:off x="7868070" y="10376677"/>
            <a:ext cx="6014" cy="6466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A0F1A1B1-42EA-4221-B713-D593D553A060}"/>
              </a:ext>
            </a:extLst>
          </p:cNvPr>
          <p:cNvCxnSpPr>
            <a:cxnSpLocks/>
            <a:stCxn id="187" idx="2"/>
            <a:endCxn id="188" idx="0"/>
          </p:cNvCxnSpPr>
          <p:nvPr/>
        </p:nvCxnSpPr>
        <p:spPr>
          <a:xfrm rot="16200000" flipH="1">
            <a:off x="5636488" y="11642396"/>
            <a:ext cx="442888" cy="13648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090DD3FA-3065-4154-9E65-C72177AE84FE}"/>
              </a:ext>
            </a:extLst>
          </p:cNvPr>
          <p:cNvCxnSpPr>
            <a:cxnSpLocks/>
            <a:stCxn id="190" idx="2"/>
            <a:endCxn id="188" idx="0"/>
          </p:cNvCxnSpPr>
          <p:nvPr/>
        </p:nvCxnSpPr>
        <p:spPr>
          <a:xfrm rot="5400000">
            <a:off x="8334511" y="10314130"/>
            <a:ext cx="437970" cy="40262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B33E304C-D5CC-4924-9682-E02CB301019E}"/>
              </a:ext>
            </a:extLst>
          </p:cNvPr>
          <p:cNvCxnSpPr>
            <a:cxnSpLocks/>
            <a:stCxn id="187" idx="2"/>
            <a:endCxn id="192" idx="0"/>
          </p:cNvCxnSpPr>
          <p:nvPr/>
        </p:nvCxnSpPr>
        <p:spPr>
          <a:xfrm rot="16200000" flipH="1">
            <a:off x="7001283" y="10277601"/>
            <a:ext cx="442888" cy="40944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75">
            <a:extLst>
              <a:ext uri="{FF2B5EF4-FFF2-40B4-BE49-F238E27FC236}">
                <a16:creationId xmlns:a16="http://schemas.microsoft.com/office/drawing/2014/main" id="{0F0741F5-17BC-46FD-AC97-FCB5599F4049}"/>
              </a:ext>
            </a:extLst>
          </p:cNvPr>
          <p:cNvCxnSpPr>
            <a:cxnSpLocks/>
            <a:stCxn id="190" idx="2"/>
            <a:endCxn id="192" idx="0"/>
          </p:cNvCxnSpPr>
          <p:nvPr/>
        </p:nvCxnSpPr>
        <p:spPr>
          <a:xfrm rot="5400000">
            <a:off x="9699306" y="11678925"/>
            <a:ext cx="437970" cy="129669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54" name="Прямоугольник 253">
            <a:extLst>
              <a:ext uri="{FF2B5EF4-FFF2-40B4-BE49-F238E27FC236}">
                <a16:creationId xmlns:a16="http://schemas.microsoft.com/office/drawing/2014/main" id="{A25CF034-32B8-4DA0-A1FD-0CD8BFA0EFC8}"/>
              </a:ext>
            </a:extLst>
          </p:cNvPr>
          <p:cNvSpPr/>
          <p:nvPr/>
        </p:nvSpPr>
        <p:spPr>
          <a:xfrm>
            <a:off x="1428033" y="11023370"/>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a:t>
            </a:r>
          </a:p>
        </p:txBody>
      </p:sp>
      <p:cxnSp>
        <p:nvCxnSpPr>
          <p:cNvPr id="255" name="Соединительная линия уступом 175">
            <a:extLst>
              <a:ext uri="{FF2B5EF4-FFF2-40B4-BE49-F238E27FC236}">
                <a16:creationId xmlns:a16="http://schemas.microsoft.com/office/drawing/2014/main" id="{552A61E5-6DB1-4C21-A686-7F980BD42F07}"/>
              </a:ext>
            </a:extLst>
          </p:cNvPr>
          <p:cNvCxnSpPr>
            <a:cxnSpLocks/>
            <a:stCxn id="40" idx="2"/>
            <a:endCxn id="254" idx="0"/>
          </p:cNvCxnSpPr>
          <p:nvPr/>
        </p:nvCxnSpPr>
        <p:spPr>
          <a:xfrm rot="5400000">
            <a:off x="4856692" y="8005977"/>
            <a:ext cx="646693" cy="53880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8" name="Прямая соединительная линия 257">
            <a:extLst>
              <a:ext uri="{FF2B5EF4-FFF2-40B4-BE49-F238E27FC236}">
                <a16:creationId xmlns:a16="http://schemas.microsoft.com/office/drawing/2014/main" id="{7296C99C-7390-47B9-A10B-B6866DB91265}"/>
              </a:ext>
            </a:extLst>
          </p:cNvPr>
          <p:cNvCxnSpPr>
            <a:cxnSpLocks/>
            <a:stCxn id="187" idx="1"/>
            <a:endCxn id="254" idx="3"/>
          </p:cNvCxnSpPr>
          <p:nvPr/>
        </p:nvCxnSpPr>
        <p:spPr>
          <a:xfrm flipH="1" flipV="1">
            <a:off x="3543951" y="11563370"/>
            <a:ext cx="573604"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61" name="Прямоугольник 260">
            <a:extLst>
              <a:ext uri="{FF2B5EF4-FFF2-40B4-BE49-F238E27FC236}">
                <a16:creationId xmlns:a16="http://schemas.microsoft.com/office/drawing/2014/main" id="{422554D8-7957-43DE-929B-B10F7939510E}"/>
              </a:ext>
            </a:extLst>
          </p:cNvPr>
          <p:cNvSpPr/>
          <p:nvPr/>
        </p:nvSpPr>
        <p:spPr>
          <a:xfrm>
            <a:off x="6822407" y="1408185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Проект огромной подлодки </a:t>
            </a:r>
            <a:r>
              <a:rPr lang="ru-RU" sz="400" dirty="0"/>
              <a:t>(Из тюрьмы </a:t>
            </a:r>
            <a:r>
              <a:rPr lang="ru-RU" sz="400" dirty="0" err="1"/>
              <a:t>Мюссер</a:t>
            </a:r>
            <a:r>
              <a:rPr lang="ru-RU" sz="400" dirty="0"/>
              <a:t> написал сохранившееся письмо премьер-министру </a:t>
            </a:r>
            <a:r>
              <a:rPr lang="ru-RU" sz="400" dirty="0" err="1"/>
              <a:t>Шермерхорну</a:t>
            </a:r>
            <a:r>
              <a:rPr lang="ru-RU" sz="400" dirty="0"/>
              <a:t> 20 ноября 1945 года, в котором заявил , что сделал секретное изобретение в области судоходства («четвертая революция в судоходстве», лучше атомной бомбы , возможно огромная подводная лодка ). Говорят, что </a:t>
            </a:r>
            <a:r>
              <a:rPr lang="ru-RU" sz="400" dirty="0" err="1"/>
              <a:t>Мюссерт</a:t>
            </a:r>
            <a:r>
              <a:rPr lang="ru-RU" sz="400" dirty="0"/>
              <a:t> держал это изобретение в секрете от немцев. Он попросил </a:t>
            </a:r>
            <a:r>
              <a:rPr lang="ru-RU" sz="400" dirty="0" err="1"/>
              <a:t>Шермерхорна</a:t>
            </a:r>
            <a:r>
              <a:rPr lang="ru-RU" sz="400" dirty="0"/>
              <a:t> связать его с президентом США Трумэном , чтобы тот объяснил свое изобретение, имевшее большое военное значение. </a:t>
            </a:r>
            <a:r>
              <a:rPr lang="ru-RU" sz="400" dirty="0" err="1"/>
              <a:t>Шермерхорн</a:t>
            </a:r>
            <a:r>
              <a:rPr lang="ru-RU" sz="400" dirty="0"/>
              <a:t> не стал следить за этим. </a:t>
            </a:r>
            <a:r>
              <a:rPr lang="ru-RU" sz="400" dirty="0" err="1"/>
              <a:t>Мюссерт</a:t>
            </a:r>
            <a:r>
              <a:rPr lang="ru-RU" sz="400" dirty="0"/>
              <a:t> выучил английский язык и надеялся поехать в Соединенные </a:t>
            </a:r>
            <a:r>
              <a:rPr lang="ru-RU" sz="400" dirty="0" err="1"/>
              <a:t>Штаты.работать</a:t>
            </a:r>
            <a:r>
              <a:rPr lang="ru-RU" sz="400" dirty="0"/>
              <a:t> на его корабле.)</a:t>
            </a:r>
            <a:endParaRPr lang="ru-RU" sz="1400" dirty="0"/>
          </a:p>
        </p:txBody>
      </p:sp>
      <p:sp>
        <p:nvSpPr>
          <p:cNvPr id="262" name="Прямоугольник 261">
            <a:extLst>
              <a:ext uri="{FF2B5EF4-FFF2-40B4-BE49-F238E27FC236}">
                <a16:creationId xmlns:a16="http://schemas.microsoft.com/office/drawing/2014/main" id="{272237B1-0DCA-4CE2-AB29-589D0337463A}"/>
              </a:ext>
            </a:extLst>
          </p:cNvPr>
          <p:cNvSpPr/>
          <p:nvPr/>
        </p:nvSpPr>
        <p:spPr>
          <a:xfrm>
            <a:off x="9505647" y="9296676"/>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De </a:t>
            </a:r>
            <a:r>
              <a:rPr lang="en-US" sz="1400" dirty="0" err="1"/>
              <a:t>Nederlandsche</a:t>
            </a:r>
            <a:r>
              <a:rPr lang="en-US" sz="1400" dirty="0"/>
              <a:t> </a:t>
            </a:r>
            <a:r>
              <a:rPr lang="en-US" sz="1400" dirty="0" err="1"/>
              <a:t>Omroep</a:t>
            </a:r>
            <a:r>
              <a:rPr lang="ru-RU" sz="1400" dirty="0"/>
              <a:t> </a:t>
            </a:r>
            <a:r>
              <a:rPr lang="ru-RU" sz="300" dirty="0"/>
              <a:t>(В течение первого года войны существующим вещателям AVRO , KRO , NCRV , VARA и VPRO под наблюдением </a:t>
            </a:r>
            <a:r>
              <a:rPr lang="ru-RU" sz="300" dirty="0" err="1"/>
              <a:t>Rundfunkbetreuungsstelle</a:t>
            </a:r>
            <a:r>
              <a:rPr lang="ru-RU" sz="300" dirty="0"/>
              <a:t> было разрешено продолжать вещание. Вскоре оккупационные силы подвергли цензуре свои программы и использовали радио для пропаганды. 9 марта 1941 года радиовещательные компании были расформированы и была создана </a:t>
            </a:r>
            <a:r>
              <a:rPr lang="ru-RU" sz="300" dirty="0" err="1"/>
              <a:t>Rijks</a:t>
            </a:r>
            <a:r>
              <a:rPr lang="ru-RU" sz="300" dirty="0"/>
              <a:t> </a:t>
            </a:r>
            <a:r>
              <a:rPr lang="ru-RU" sz="300" dirty="0" err="1"/>
              <a:t>Radio-Omroep</a:t>
            </a:r>
            <a:r>
              <a:rPr lang="ru-RU" sz="300" dirty="0"/>
              <a:t> , которая позже получила название </a:t>
            </a:r>
            <a:r>
              <a:rPr lang="ru-RU" sz="300" dirty="0" err="1"/>
              <a:t>Nederlandsche</a:t>
            </a:r>
            <a:r>
              <a:rPr lang="ru-RU" sz="300" dirty="0"/>
              <a:t> </a:t>
            </a:r>
            <a:r>
              <a:rPr lang="ru-RU" sz="300" dirty="0" err="1"/>
              <a:t>Omroep</a:t>
            </a:r>
            <a:r>
              <a:rPr lang="ru-RU" sz="300" dirty="0"/>
              <a:t> . В ее передачах сотрудничали многие сотрудники старых телекомпаний. Однако наиболее важные должности занимали члены СНБ и </a:t>
            </a:r>
            <a:r>
              <a:rPr lang="ru-RU" sz="300" dirty="0" err="1"/>
              <a:t>нацисты.с</a:t>
            </a:r>
            <a:r>
              <a:rPr lang="ru-RU" sz="300" dirty="0"/>
              <a:t>. Генеральным директором </a:t>
            </a:r>
            <a:r>
              <a:rPr lang="ru-RU" sz="300" dirty="0" err="1"/>
              <a:t>Nederlandsche</a:t>
            </a:r>
            <a:r>
              <a:rPr lang="ru-RU" sz="300" dirty="0"/>
              <a:t> </a:t>
            </a:r>
            <a:r>
              <a:rPr lang="ru-RU" sz="300" dirty="0" err="1"/>
              <a:t>Omroep</a:t>
            </a:r>
            <a:r>
              <a:rPr lang="ru-RU" sz="300" dirty="0"/>
              <a:t> был член NSB </a:t>
            </a:r>
            <a:r>
              <a:rPr lang="ru-RU" sz="300" dirty="0" err="1"/>
              <a:t>Виллем</a:t>
            </a:r>
            <a:r>
              <a:rPr lang="ru-RU" sz="300" dirty="0"/>
              <a:t> </a:t>
            </a:r>
            <a:r>
              <a:rPr lang="ru-RU" sz="300" dirty="0" err="1"/>
              <a:t>Хервейер</a:t>
            </a:r>
            <a:r>
              <a:rPr lang="ru-RU" sz="300" dirty="0"/>
              <a:t> .)</a:t>
            </a:r>
            <a:endParaRPr lang="ru-RU" sz="1400" dirty="0"/>
          </a:p>
        </p:txBody>
      </p:sp>
      <p:sp>
        <p:nvSpPr>
          <p:cNvPr id="263" name="Прямоугольник 262">
            <a:extLst>
              <a:ext uri="{FF2B5EF4-FFF2-40B4-BE49-F238E27FC236}">
                <a16:creationId xmlns:a16="http://schemas.microsoft.com/office/drawing/2014/main" id="{F694FEBA-1C3C-4EBC-A877-6A6AB7A60A0A}"/>
              </a:ext>
            </a:extLst>
          </p:cNvPr>
          <p:cNvSpPr/>
          <p:nvPr/>
        </p:nvSpPr>
        <p:spPr>
          <a:xfrm>
            <a:off x="9508681" y="6382641"/>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фронт </a:t>
            </a:r>
            <a:r>
              <a:rPr lang="en-US" sz="1400" dirty="0"/>
              <a:t>NSB</a:t>
            </a:r>
            <a:r>
              <a:rPr lang="ru-RU" sz="1400" dirty="0"/>
              <a:t> </a:t>
            </a:r>
            <a:r>
              <a:rPr lang="ru-RU" sz="400" dirty="0"/>
              <a:t>(Др. </a:t>
            </a:r>
            <a:r>
              <a:rPr lang="ru-RU" sz="400" dirty="0" err="1"/>
              <a:t>Koenraad</a:t>
            </a:r>
            <a:r>
              <a:rPr lang="ru-RU" sz="400" dirty="0"/>
              <a:t> </a:t>
            </a:r>
            <a:r>
              <a:rPr lang="ru-RU" sz="400" dirty="0" err="1"/>
              <a:t>Keyer</a:t>
            </a:r>
            <a:r>
              <a:rPr lang="ru-RU" sz="400" dirty="0"/>
              <a:t> ( </a:t>
            </a:r>
            <a:r>
              <a:rPr lang="ru-RU" sz="400" dirty="0" err="1"/>
              <a:t>Ten</a:t>
            </a:r>
            <a:r>
              <a:rPr lang="ru-RU" sz="400" dirty="0"/>
              <a:t> </a:t>
            </a:r>
            <a:r>
              <a:rPr lang="ru-RU" sz="400" dirty="0" err="1"/>
              <a:t>Boer</a:t>
            </a:r>
            <a:r>
              <a:rPr lang="ru-RU" sz="400" dirty="0"/>
              <a:t> , 13 марта 1903 — 3 апреля 1977 ) — директор-врач </a:t>
            </a:r>
            <a:r>
              <a:rPr lang="ru-RU" sz="400" dirty="0" err="1"/>
              <a:t>Утрехтской</a:t>
            </a:r>
            <a:r>
              <a:rPr lang="ru-RU" sz="400" dirty="0"/>
              <a:t> городской и академической больницы (SAZU) и руководитель медицинского фронта НСБ . [1] [2] Он получил медицинскую степень и докторскую степень в Университете </a:t>
            </a:r>
            <a:r>
              <a:rPr lang="ru-RU" sz="400" dirty="0" err="1"/>
              <a:t>Гронингена</a:t>
            </a:r>
            <a:r>
              <a:rPr lang="ru-RU" sz="400" dirty="0"/>
              <a:t> . В 1930 году он поселился в </a:t>
            </a:r>
            <a:r>
              <a:rPr lang="ru-RU" sz="400" dirty="0" err="1"/>
              <a:t>Медене</a:t>
            </a:r>
            <a:r>
              <a:rPr lang="ru-RU" sz="400" dirty="0"/>
              <a:t> - </a:t>
            </a:r>
            <a:r>
              <a:rPr lang="ru-RU" sz="400" dirty="0" err="1"/>
              <a:t>Вестерлее</a:t>
            </a:r>
            <a:r>
              <a:rPr lang="ru-RU" sz="400" dirty="0"/>
              <a:t> в качестве врача общей практики. 12 июля 1947 года в </a:t>
            </a:r>
            <a:r>
              <a:rPr lang="ru-RU" sz="400" dirty="0" err="1"/>
              <a:t>De</a:t>
            </a:r>
            <a:r>
              <a:rPr lang="ru-RU" sz="400" dirty="0"/>
              <a:t> </a:t>
            </a:r>
            <a:r>
              <a:rPr lang="ru-RU" sz="400" dirty="0" err="1"/>
              <a:t>Vrije</a:t>
            </a:r>
            <a:r>
              <a:rPr lang="ru-RU" sz="400" dirty="0"/>
              <a:t> </a:t>
            </a:r>
            <a:r>
              <a:rPr lang="ru-RU" sz="400" dirty="0" err="1"/>
              <a:t>Alkmaarder</a:t>
            </a:r>
            <a:r>
              <a:rPr lang="ru-RU" sz="400" dirty="0"/>
              <a:t> появляется признание вины, подписанное </a:t>
            </a:r>
            <a:r>
              <a:rPr lang="ru-RU" sz="400" dirty="0" err="1"/>
              <a:t>Кейером</a:t>
            </a:r>
            <a:r>
              <a:rPr lang="ru-RU" sz="400" dirty="0"/>
              <a:t> и другими бывшими членами NSB. [3])</a:t>
            </a:r>
            <a:endParaRPr lang="ru-RU" sz="1400" dirty="0"/>
          </a:p>
        </p:txBody>
      </p:sp>
      <p:sp>
        <p:nvSpPr>
          <p:cNvPr id="264" name="Прямоугольник 263">
            <a:extLst>
              <a:ext uri="{FF2B5EF4-FFF2-40B4-BE49-F238E27FC236}">
                <a16:creationId xmlns:a16="http://schemas.microsoft.com/office/drawing/2014/main" id="{F6EEEC04-224B-42DE-9BC5-3019999A726B}"/>
              </a:ext>
            </a:extLst>
          </p:cNvPr>
          <p:cNvSpPr/>
          <p:nvPr/>
        </p:nvSpPr>
        <p:spPr>
          <a:xfrm>
            <a:off x="6810722" y="6356514"/>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err="1"/>
              <a:t>Nederlandsche</a:t>
            </a:r>
            <a:r>
              <a:rPr lang="en-US" sz="1400" dirty="0"/>
              <a:t> </a:t>
            </a:r>
            <a:r>
              <a:rPr lang="en-US" sz="1400" dirty="0" err="1"/>
              <a:t>Landstand</a:t>
            </a:r>
            <a:r>
              <a:rPr lang="ru-RU" sz="1400" dirty="0"/>
              <a:t> </a:t>
            </a:r>
            <a:r>
              <a:rPr lang="ru-RU" sz="300" dirty="0"/>
              <a:t>(</a:t>
            </a:r>
            <a:r>
              <a:rPr lang="ru-RU" sz="300" dirty="0" err="1"/>
              <a:t>Nederlandse</a:t>
            </a:r>
            <a:r>
              <a:rPr lang="ru-RU" sz="300" dirty="0"/>
              <a:t> </a:t>
            </a:r>
            <a:r>
              <a:rPr lang="ru-RU" sz="300" dirty="0" err="1"/>
              <a:t>Landstand</a:t>
            </a:r>
            <a:r>
              <a:rPr lang="ru-RU" sz="300" dirty="0"/>
              <a:t> или </a:t>
            </a:r>
            <a:r>
              <a:rPr lang="ru-RU" sz="300" dirty="0" err="1"/>
              <a:t>Nederlandsche</a:t>
            </a:r>
            <a:r>
              <a:rPr lang="ru-RU" sz="300" dirty="0"/>
              <a:t> </a:t>
            </a:r>
            <a:r>
              <a:rPr lang="ru-RU" sz="300" dirty="0" err="1"/>
              <a:t>Landstand</a:t>
            </a:r>
            <a:r>
              <a:rPr lang="ru-RU" sz="300" dirty="0"/>
              <a:t> была организацией, образованной в октябре 1941 года в результате слияния </a:t>
            </a:r>
            <a:r>
              <a:rPr lang="ru-RU" sz="300" dirty="0" err="1"/>
              <a:t>Boerenfront</a:t>
            </a:r>
            <a:r>
              <a:rPr lang="ru-RU" sz="300" dirty="0"/>
              <a:t> и </a:t>
            </a:r>
            <a:r>
              <a:rPr lang="ru-RU" sz="300" dirty="0" err="1"/>
              <a:t>Nationale</a:t>
            </a:r>
            <a:r>
              <a:rPr lang="ru-RU" sz="300" dirty="0"/>
              <a:t> </a:t>
            </a:r>
            <a:r>
              <a:rPr lang="ru-RU" sz="300" dirty="0" err="1"/>
              <a:t>Bond</a:t>
            </a:r>
            <a:r>
              <a:rPr lang="ru-RU" sz="300" dirty="0"/>
              <a:t> </a:t>
            </a:r>
            <a:r>
              <a:rPr lang="ru-RU" sz="300" dirty="0" err="1"/>
              <a:t>Landbouw</a:t>
            </a:r>
            <a:r>
              <a:rPr lang="ru-RU" sz="300" dirty="0"/>
              <a:t> </a:t>
            </a:r>
            <a:r>
              <a:rPr lang="ru-RU" sz="300" dirty="0" err="1"/>
              <a:t>en</a:t>
            </a:r>
            <a:r>
              <a:rPr lang="ru-RU" sz="300" dirty="0"/>
              <a:t> </a:t>
            </a:r>
            <a:r>
              <a:rPr lang="ru-RU" sz="300" dirty="0" err="1"/>
              <a:t>Maatschappij</a:t>
            </a:r>
            <a:r>
              <a:rPr lang="ru-RU" sz="300" dirty="0"/>
              <a:t> . Голландский </a:t>
            </a:r>
            <a:r>
              <a:rPr lang="ru-RU" sz="300" dirty="0" err="1"/>
              <a:t>Landstand</a:t>
            </a:r>
            <a:r>
              <a:rPr lang="ru-RU" sz="300" dirty="0"/>
              <a:t> возглавил </a:t>
            </a:r>
            <a:r>
              <a:rPr lang="ru-RU" sz="300" dirty="0" err="1"/>
              <a:t>Эверт</a:t>
            </a:r>
            <a:r>
              <a:rPr lang="ru-RU" sz="300" dirty="0"/>
              <a:t> </a:t>
            </a:r>
            <a:r>
              <a:rPr lang="ru-RU" sz="300" dirty="0" err="1"/>
              <a:t>Роскам</a:t>
            </a:r>
            <a:r>
              <a:rPr lang="ru-RU" sz="300" dirty="0"/>
              <a:t> , который уже был руководителем NSB , основанной в начале 1940 </a:t>
            </a:r>
            <a:r>
              <a:rPr lang="ru-RU" sz="300" dirty="0" err="1"/>
              <a:t>года.фермерская</a:t>
            </a:r>
            <a:r>
              <a:rPr lang="ru-RU" sz="300" dirty="0"/>
              <a:t> организация </a:t>
            </a:r>
            <a:r>
              <a:rPr lang="ru-RU" sz="300" dirty="0" err="1"/>
              <a:t>Boerenfront</a:t>
            </a:r>
            <a:r>
              <a:rPr lang="ru-RU" sz="300" dirty="0"/>
              <a:t>. Целью </a:t>
            </a:r>
            <a:r>
              <a:rPr lang="ru-RU" sz="300" dirty="0" err="1"/>
              <a:t>Nederlandse</a:t>
            </a:r>
            <a:r>
              <a:rPr lang="ru-RU" sz="300" dirty="0"/>
              <a:t> </a:t>
            </a:r>
            <a:r>
              <a:rPr lang="ru-RU" sz="300" dirty="0" err="1"/>
              <a:t>Landstand</a:t>
            </a:r>
            <a:r>
              <a:rPr lang="ru-RU" sz="300" dirty="0"/>
              <a:t> было, среди прочего, поставить все организации в области сельского хозяйства и рыболовства под контроль национал-социалистов. </a:t>
            </a:r>
            <a:r>
              <a:rPr lang="ru-RU" sz="300" dirty="0" err="1"/>
              <a:t>Landstand</a:t>
            </a:r>
            <a:r>
              <a:rPr lang="ru-RU" sz="300" dirty="0"/>
              <a:t> отвечал, среди прочего, за интересы фермеров, рыбаков и огородников. Все они были вынуждены присоединиться. [1] [2] В 1942 году компания </a:t>
            </a:r>
            <a:r>
              <a:rPr lang="ru-RU" sz="300" dirty="0" err="1"/>
              <a:t>Bond</a:t>
            </a:r>
            <a:r>
              <a:rPr lang="ru-RU" sz="300" dirty="0"/>
              <a:t> </a:t>
            </a:r>
            <a:r>
              <a:rPr lang="ru-RU" sz="300" dirty="0" err="1"/>
              <a:t>van</a:t>
            </a:r>
            <a:r>
              <a:rPr lang="ru-RU" sz="300" dirty="0"/>
              <a:t> </a:t>
            </a:r>
            <a:r>
              <a:rPr lang="ru-RU" sz="300" dirty="0" err="1"/>
              <a:t>Landpachters</a:t>
            </a:r>
            <a:r>
              <a:rPr lang="ru-RU" sz="300" dirty="0"/>
              <a:t> также была поглощена голландским </a:t>
            </a:r>
            <a:r>
              <a:rPr lang="ru-RU" sz="300" dirty="0" err="1"/>
              <a:t>ландштабом</a:t>
            </a:r>
            <a:r>
              <a:rPr lang="ru-RU" sz="300" dirty="0"/>
              <a:t>.)</a:t>
            </a:r>
            <a:endParaRPr lang="ru-RU" sz="1400" dirty="0"/>
          </a:p>
        </p:txBody>
      </p:sp>
      <p:sp>
        <p:nvSpPr>
          <p:cNvPr id="265" name="Прямоугольник 264">
            <a:extLst>
              <a:ext uri="{FF2B5EF4-FFF2-40B4-BE49-F238E27FC236}">
                <a16:creationId xmlns:a16="http://schemas.microsoft.com/office/drawing/2014/main" id="{98025496-D1A9-40F8-AA28-4136F13EF6BB}"/>
              </a:ext>
            </a:extLst>
          </p:cNvPr>
          <p:cNvSpPr/>
          <p:nvPr/>
        </p:nvSpPr>
        <p:spPr>
          <a:xfrm>
            <a:off x="6810111" y="4766351"/>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Победа </a:t>
            </a:r>
            <a:r>
              <a:rPr lang="en-US" sz="1400" dirty="0"/>
              <a:t>NSB</a:t>
            </a:r>
            <a:endParaRPr lang="ru-RU" sz="1400" dirty="0"/>
          </a:p>
        </p:txBody>
      </p:sp>
      <p:cxnSp>
        <p:nvCxnSpPr>
          <p:cNvPr id="266" name="Соединительная линия уступом 175">
            <a:extLst>
              <a:ext uri="{FF2B5EF4-FFF2-40B4-BE49-F238E27FC236}">
                <a16:creationId xmlns:a16="http://schemas.microsoft.com/office/drawing/2014/main" id="{CA9B43E3-038F-4FA6-B49E-69BA01B53682}"/>
              </a:ext>
            </a:extLst>
          </p:cNvPr>
          <p:cNvCxnSpPr>
            <a:cxnSpLocks/>
            <a:stCxn id="265" idx="2"/>
            <a:endCxn id="180" idx="0"/>
          </p:cNvCxnSpPr>
          <p:nvPr/>
        </p:nvCxnSpPr>
        <p:spPr>
          <a:xfrm rot="5400000">
            <a:off x="6266711" y="4755154"/>
            <a:ext cx="510163" cy="26925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175">
            <a:extLst>
              <a:ext uri="{FF2B5EF4-FFF2-40B4-BE49-F238E27FC236}">
                <a16:creationId xmlns:a16="http://schemas.microsoft.com/office/drawing/2014/main" id="{CBF444A1-D486-4532-A84E-6F668D077A6F}"/>
              </a:ext>
            </a:extLst>
          </p:cNvPr>
          <p:cNvCxnSpPr>
            <a:cxnSpLocks/>
            <a:stCxn id="265" idx="2"/>
            <a:endCxn id="263" idx="0"/>
          </p:cNvCxnSpPr>
          <p:nvPr/>
        </p:nvCxnSpPr>
        <p:spPr>
          <a:xfrm rot="16200000" flipH="1">
            <a:off x="8949210" y="4765211"/>
            <a:ext cx="536290" cy="2698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2" name="Соединительная линия уступом 175">
            <a:extLst>
              <a:ext uri="{FF2B5EF4-FFF2-40B4-BE49-F238E27FC236}">
                <a16:creationId xmlns:a16="http://schemas.microsoft.com/office/drawing/2014/main" id="{9AC23090-1DA3-40EC-97E7-EEB31B845F64}"/>
              </a:ext>
            </a:extLst>
          </p:cNvPr>
          <p:cNvCxnSpPr>
            <a:cxnSpLocks/>
            <a:stCxn id="265" idx="2"/>
            <a:endCxn id="179" idx="0"/>
          </p:cNvCxnSpPr>
          <p:nvPr/>
        </p:nvCxnSpPr>
        <p:spPr>
          <a:xfrm rot="5400000">
            <a:off x="4910220" y="4748663"/>
            <a:ext cx="1860163" cy="4055539"/>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45DEAADA-A1ED-44CD-8965-094E9F190ECB}"/>
              </a:ext>
            </a:extLst>
          </p:cNvPr>
          <p:cNvCxnSpPr>
            <a:cxnSpLocks/>
            <a:stCxn id="265" idx="2"/>
            <a:endCxn id="183" idx="0"/>
          </p:cNvCxnSpPr>
          <p:nvPr/>
        </p:nvCxnSpPr>
        <p:spPr>
          <a:xfrm rot="16200000" flipH="1">
            <a:off x="9003719" y="4710701"/>
            <a:ext cx="1860162" cy="4131461"/>
          </a:xfrm>
          <a:prstGeom prst="bentConnector3">
            <a:avLst>
              <a:gd name="adj1" fmla="val 1442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0" name="Соединительная линия уступом 175">
            <a:extLst>
              <a:ext uri="{FF2B5EF4-FFF2-40B4-BE49-F238E27FC236}">
                <a16:creationId xmlns:a16="http://schemas.microsoft.com/office/drawing/2014/main" id="{34EB2AFE-4CF5-4371-A176-289CA6BAD1F9}"/>
              </a:ext>
            </a:extLst>
          </p:cNvPr>
          <p:cNvCxnSpPr>
            <a:cxnSpLocks/>
            <a:stCxn id="265" idx="2"/>
            <a:endCxn id="181" idx="0"/>
          </p:cNvCxnSpPr>
          <p:nvPr/>
        </p:nvCxnSpPr>
        <p:spPr>
          <a:xfrm rot="5400000">
            <a:off x="6274130" y="6112573"/>
            <a:ext cx="1860163" cy="1327719"/>
          </a:xfrm>
          <a:prstGeom prst="bentConnector3">
            <a:avLst>
              <a:gd name="adj1" fmla="val 137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02EFC4F0-D11A-44E2-85F1-1AD061C5741D}"/>
              </a:ext>
            </a:extLst>
          </p:cNvPr>
          <p:cNvCxnSpPr>
            <a:cxnSpLocks/>
            <a:stCxn id="265" idx="2"/>
            <a:endCxn id="185" idx="0"/>
          </p:cNvCxnSpPr>
          <p:nvPr/>
        </p:nvCxnSpPr>
        <p:spPr>
          <a:xfrm rot="16200000" flipH="1">
            <a:off x="7638924" y="6075496"/>
            <a:ext cx="1860163" cy="1401871"/>
          </a:xfrm>
          <a:prstGeom prst="bentConnector3">
            <a:avLst>
              <a:gd name="adj1" fmla="val 144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8" name="Соединительная линия уступом 175">
            <a:extLst>
              <a:ext uri="{FF2B5EF4-FFF2-40B4-BE49-F238E27FC236}">
                <a16:creationId xmlns:a16="http://schemas.microsoft.com/office/drawing/2014/main" id="{274BB2BE-FAD0-4FF3-8B2C-CF6EC63A76BD}"/>
              </a:ext>
            </a:extLst>
          </p:cNvPr>
          <p:cNvCxnSpPr>
            <a:cxnSpLocks/>
            <a:stCxn id="183" idx="2"/>
            <a:endCxn id="262" idx="0"/>
          </p:cNvCxnSpPr>
          <p:nvPr/>
        </p:nvCxnSpPr>
        <p:spPr>
          <a:xfrm rot="5400000">
            <a:off x="11026488" y="8323632"/>
            <a:ext cx="510163" cy="14359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2" name="Соединительная линия уступом 175">
            <a:extLst>
              <a:ext uri="{FF2B5EF4-FFF2-40B4-BE49-F238E27FC236}">
                <a16:creationId xmlns:a16="http://schemas.microsoft.com/office/drawing/2014/main" id="{4103CE1C-5F9E-4317-8876-A8DEBE66850F}"/>
              </a:ext>
            </a:extLst>
          </p:cNvPr>
          <p:cNvCxnSpPr>
            <a:cxnSpLocks/>
            <a:stCxn id="183" idx="2"/>
            <a:endCxn id="186" idx="0"/>
          </p:cNvCxnSpPr>
          <p:nvPr/>
        </p:nvCxnSpPr>
        <p:spPr>
          <a:xfrm rot="16200000" flipH="1">
            <a:off x="12368529" y="8417514"/>
            <a:ext cx="510163" cy="12481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9" name="Прямоугольник 308">
            <a:extLst>
              <a:ext uri="{FF2B5EF4-FFF2-40B4-BE49-F238E27FC236}">
                <a16:creationId xmlns:a16="http://schemas.microsoft.com/office/drawing/2014/main" id="{7F8582CE-D3ED-4773-8486-C8F7A68F8499}"/>
              </a:ext>
            </a:extLst>
          </p:cNvPr>
          <p:cNvSpPr/>
          <p:nvPr/>
        </p:nvSpPr>
        <p:spPr>
          <a:xfrm>
            <a:off x="9502928" y="1408185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Возврат старых колоний (ваниль – ЮАС)</a:t>
            </a:r>
          </a:p>
        </p:txBody>
      </p:sp>
      <p:sp>
        <p:nvSpPr>
          <p:cNvPr id="325" name="Прямоугольник 324">
            <a:extLst>
              <a:ext uri="{FF2B5EF4-FFF2-40B4-BE49-F238E27FC236}">
                <a16:creationId xmlns:a16="http://schemas.microsoft.com/office/drawing/2014/main" id="{8DE1C062-CC50-4D90-A672-50FF67E3C9D1}"/>
              </a:ext>
            </a:extLst>
          </p:cNvPr>
          <p:cNvSpPr/>
          <p:nvPr/>
        </p:nvSpPr>
        <p:spPr>
          <a:xfrm>
            <a:off x="5482392" y="15809899"/>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Вернуть Южную Африку</a:t>
            </a:r>
            <a:endParaRPr lang="ru-RU" sz="1400" dirty="0"/>
          </a:p>
        </p:txBody>
      </p:sp>
      <p:sp>
        <p:nvSpPr>
          <p:cNvPr id="339" name="Прямоугольник 338">
            <a:extLst>
              <a:ext uri="{FF2B5EF4-FFF2-40B4-BE49-F238E27FC236}">
                <a16:creationId xmlns:a16="http://schemas.microsoft.com/office/drawing/2014/main" id="{46E6428C-5C98-44D3-8CE0-7D80E962DA29}"/>
              </a:ext>
            </a:extLst>
          </p:cNvPr>
          <p:cNvSpPr/>
          <p:nvPr/>
        </p:nvSpPr>
        <p:spPr>
          <a:xfrm>
            <a:off x="22173419" y="4766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sp>
        <p:nvSpPr>
          <p:cNvPr id="341" name="Прямоугольник 340">
            <a:extLst>
              <a:ext uri="{FF2B5EF4-FFF2-40B4-BE49-F238E27FC236}">
                <a16:creationId xmlns:a16="http://schemas.microsoft.com/office/drawing/2014/main" id="{A3D2D180-E983-46B9-A462-2B71C93CF3FB}"/>
              </a:ext>
            </a:extLst>
          </p:cNvPr>
          <p:cNvSpPr/>
          <p:nvPr/>
        </p:nvSpPr>
        <p:spPr>
          <a:xfrm>
            <a:off x="15992219" y="929667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42" name="Прямоугольник 341">
            <a:extLst>
              <a:ext uri="{FF2B5EF4-FFF2-40B4-BE49-F238E27FC236}">
                <a16:creationId xmlns:a16="http://schemas.microsoft.com/office/drawing/2014/main" id="{6C335009-C81D-4B1C-AE51-1077B35C17BC}"/>
              </a:ext>
            </a:extLst>
          </p:cNvPr>
          <p:cNvSpPr/>
          <p:nvPr/>
        </p:nvSpPr>
        <p:spPr>
          <a:xfrm>
            <a:off x="17192191" y="633746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43" name="Прямоугольник 342">
            <a:extLst>
              <a:ext uri="{FF2B5EF4-FFF2-40B4-BE49-F238E27FC236}">
                <a16:creationId xmlns:a16="http://schemas.microsoft.com/office/drawing/2014/main" id="{CC61C4FB-ACF3-43D3-8BA3-2FDC77996A70}"/>
              </a:ext>
            </a:extLst>
          </p:cNvPr>
          <p:cNvSpPr/>
          <p:nvPr/>
        </p:nvSpPr>
        <p:spPr>
          <a:xfrm>
            <a:off x="14819950" y="770651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44" name="Прямоугольник 343">
            <a:extLst>
              <a:ext uri="{FF2B5EF4-FFF2-40B4-BE49-F238E27FC236}">
                <a16:creationId xmlns:a16="http://schemas.microsoft.com/office/drawing/2014/main" id="{BB5662AB-0C9C-456A-9413-581AD1756DBC}"/>
              </a:ext>
            </a:extLst>
          </p:cNvPr>
          <p:cNvSpPr/>
          <p:nvPr/>
        </p:nvSpPr>
        <p:spPr>
          <a:xfrm>
            <a:off x="17193035" y="770544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45" name="Прямоугольник 344">
            <a:extLst>
              <a:ext uri="{FF2B5EF4-FFF2-40B4-BE49-F238E27FC236}">
                <a16:creationId xmlns:a16="http://schemas.microsoft.com/office/drawing/2014/main" id="{6BD37D6D-6777-422F-8BC1-DEB90DF7298D}"/>
              </a:ext>
            </a:extLst>
          </p:cNvPr>
          <p:cNvSpPr/>
          <p:nvPr/>
        </p:nvSpPr>
        <p:spPr>
          <a:xfrm>
            <a:off x="19611085" y="770544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46" name="Прямая соединительная линия 345">
            <a:extLst>
              <a:ext uri="{FF2B5EF4-FFF2-40B4-BE49-F238E27FC236}">
                <a16:creationId xmlns:a16="http://schemas.microsoft.com/office/drawing/2014/main" id="{A83B720C-1763-46E8-B0E3-9277CC03A879}"/>
              </a:ext>
            </a:extLst>
          </p:cNvPr>
          <p:cNvCxnSpPr>
            <a:cxnSpLocks/>
            <a:stCxn id="344" idx="1"/>
            <a:endCxn id="343" idx="3"/>
          </p:cNvCxnSpPr>
          <p:nvPr/>
        </p:nvCxnSpPr>
        <p:spPr>
          <a:xfrm flipH="1">
            <a:off x="16935868" y="8245444"/>
            <a:ext cx="257167" cy="10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7" name="Прямая соединительная линия 346">
            <a:extLst>
              <a:ext uri="{FF2B5EF4-FFF2-40B4-BE49-F238E27FC236}">
                <a16:creationId xmlns:a16="http://schemas.microsoft.com/office/drawing/2014/main" id="{20469A5B-C14B-485F-BEB2-B3F6BEB0DC21}"/>
              </a:ext>
            </a:extLst>
          </p:cNvPr>
          <p:cNvCxnSpPr>
            <a:cxnSpLocks/>
            <a:stCxn id="345" idx="1"/>
            <a:endCxn id="344" idx="3"/>
          </p:cNvCxnSpPr>
          <p:nvPr/>
        </p:nvCxnSpPr>
        <p:spPr>
          <a:xfrm flipH="1">
            <a:off x="19308953" y="8245444"/>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8" name="Соединительная линия уступом 175">
            <a:extLst>
              <a:ext uri="{FF2B5EF4-FFF2-40B4-BE49-F238E27FC236}">
                <a16:creationId xmlns:a16="http://schemas.microsoft.com/office/drawing/2014/main" id="{A7498434-976E-41F5-874A-816F09A8BC49}"/>
              </a:ext>
            </a:extLst>
          </p:cNvPr>
          <p:cNvCxnSpPr>
            <a:cxnSpLocks/>
            <a:stCxn id="339" idx="2"/>
            <a:endCxn id="342" idx="0"/>
          </p:cNvCxnSpPr>
          <p:nvPr/>
        </p:nvCxnSpPr>
        <p:spPr>
          <a:xfrm rot="5400000">
            <a:off x="20495208" y="3601293"/>
            <a:ext cx="491113" cy="49812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Соединительная линия уступом 175">
            <a:extLst>
              <a:ext uri="{FF2B5EF4-FFF2-40B4-BE49-F238E27FC236}">
                <a16:creationId xmlns:a16="http://schemas.microsoft.com/office/drawing/2014/main" id="{2B4CAC49-6F69-4A2A-A8AB-E5859E23EDAF}"/>
              </a:ext>
            </a:extLst>
          </p:cNvPr>
          <p:cNvCxnSpPr>
            <a:cxnSpLocks/>
            <a:stCxn id="342" idx="2"/>
            <a:endCxn id="343" idx="0"/>
          </p:cNvCxnSpPr>
          <p:nvPr/>
        </p:nvCxnSpPr>
        <p:spPr>
          <a:xfrm rot="5400000">
            <a:off x="16919507" y="6375867"/>
            <a:ext cx="289047" cy="23722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0" name="Соединительная линия уступом 175">
            <a:extLst>
              <a:ext uri="{FF2B5EF4-FFF2-40B4-BE49-F238E27FC236}">
                <a16:creationId xmlns:a16="http://schemas.microsoft.com/office/drawing/2014/main" id="{3BA6B50B-238E-4FA7-8955-F881D6F5AFBA}"/>
              </a:ext>
            </a:extLst>
          </p:cNvPr>
          <p:cNvCxnSpPr>
            <a:cxnSpLocks/>
            <a:stCxn id="342" idx="2"/>
            <a:endCxn id="345" idx="0"/>
          </p:cNvCxnSpPr>
          <p:nvPr/>
        </p:nvCxnSpPr>
        <p:spPr>
          <a:xfrm rot="16200000" flipH="1">
            <a:off x="19315607" y="6352007"/>
            <a:ext cx="287980" cy="24188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Прямая со стрелкой 350">
            <a:extLst>
              <a:ext uri="{FF2B5EF4-FFF2-40B4-BE49-F238E27FC236}">
                <a16:creationId xmlns:a16="http://schemas.microsoft.com/office/drawing/2014/main" id="{719BB3E7-B203-4F52-B331-459712EDDDD5}"/>
              </a:ext>
            </a:extLst>
          </p:cNvPr>
          <p:cNvCxnSpPr>
            <a:cxnSpLocks/>
            <a:stCxn id="342" idx="2"/>
            <a:endCxn id="344" idx="0"/>
          </p:cNvCxnSpPr>
          <p:nvPr/>
        </p:nvCxnSpPr>
        <p:spPr>
          <a:xfrm>
            <a:off x="18250150" y="7417464"/>
            <a:ext cx="844" cy="2879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a:extLst>
              <a:ext uri="{FF2B5EF4-FFF2-40B4-BE49-F238E27FC236}">
                <a16:creationId xmlns:a16="http://schemas.microsoft.com/office/drawing/2014/main" id="{6AE9ECC7-616B-42CF-9306-E3358E15749B}"/>
              </a:ext>
            </a:extLst>
          </p:cNvPr>
          <p:cNvSpPr/>
          <p:nvPr/>
        </p:nvSpPr>
        <p:spPr>
          <a:xfrm>
            <a:off x="17201721" y="1104351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353" name="Прямая со стрелкой 352">
            <a:extLst>
              <a:ext uri="{FF2B5EF4-FFF2-40B4-BE49-F238E27FC236}">
                <a16:creationId xmlns:a16="http://schemas.microsoft.com/office/drawing/2014/main" id="{53D72312-E194-4E98-922F-65A478CFF915}"/>
              </a:ext>
            </a:extLst>
          </p:cNvPr>
          <p:cNvCxnSpPr>
            <a:cxnSpLocks/>
            <a:stCxn id="344" idx="2"/>
            <a:endCxn id="352" idx="0"/>
          </p:cNvCxnSpPr>
          <p:nvPr/>
        </p:nvCxnSpPr>
        <p:spPr>
          <a:xfrm>
            <a:off x="18250994" y="8785444"/>
            <a:ext cx="8686" cy="22580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51EBB9E7-8B33-4E2D-81A0-15DF1DAD11AB}"/>
              </a:ext>
            </a:extLst>
          </p:cNvPr>
          <p:cNvCxnSpPr>
            <a:cxnSpLocks/>
            <a:stCxn id="345" idx="2"/>
            <a:endCxn id="341" idx="0"/>
          </p:cNvCxnSpPr>
          <p:nvPr/>
        </p:nvCxnSpPr>
        <p:spPr>
          <a:xfrm rot="5400000">
            <a:off x="18603995" y="7231627"/>
            <a:ext cx="511232" cy="36188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F88F6DD0-6B97-48AE-A708-8424ED78E893}"/>
              </a:ext>
            </a:extLst>
          </p:cNvPr>
          <p:cNvCxnSpPr>
            <a:cxnSpLocks/>
            <a:stCxn id="344" idx="2"/>
            <a:endCxn id="341" idx="0"/>
          </p:cNvCxnSpPr>
          <p:nvPr/>
        </p:nvCxnSpPr>
        <p:spPr>
          <a:xfrm rot="5400000">
            <a:off x="17394970" y="8440652"/>
            <a:ext cx="511232" cy="12008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56" name="Прямоугольник 355">
            <a:extLst>
              <a:ext uri="{FF2B5EF4-FFF2-40B4-BE49-F238E27FC236}">
                <a16:creationId xmlns:a16="http://schemas.microsoft.com/office/drawing/2014/main" id="{B4FF84B0-D63D-40B6-AA77-325C3CD0BEBE}"/>
              </a:ext>
            </a:extLst>
          </p:cNvPr>
          <p:cNvSpPr/>
          <p:nvPr/>
        </p:nvSpPr>
        <p:spPr>
          <a:xfrm>
            <a:off x="18431038" y="927922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357" name="Соединительная линия уступом 175">
            <a:extLst>
              <a:ext uri="{FF2B5EF4-FFF2-40B4-BE49-F238E27FC236}">
                <a16:creationId xmlns:a16="http://schemas.microsoft.com/office/drawing/2014/main" id="{3300FDB3-F91B-42AA-8B2B-8A7F953FF076}"/>
              </a:ext>
            </a:extLst>
          </p:cNvPr>
          <p:cNvCxnSpPr>
            <a:cxnSpLocks/>
            <a:stCxn id="343" idx="2"/>
            <a:endCxn id="341" idx="0"/>
          </p:cNvCxnSpPr>
          <p:nvPr/>
        </p:nvCxnSpPr>
        <p:spPr>
          <a:xfrm rot="16200000" flipH="1">
            <a:off x="16208961" y="8455458"/>
            <a:ext cx="510165" cy="11722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a:extLst>
              <a:ext uri="{FF2B5EF4-FFF2-40B4-BE49-F238E27FC236}">
                <a16:creationId xmlns:a16="http://schemas.microsoft.com/office/drawing/2014/main" id="{F162702A-6269-4B10-8245-1D6915D72E7C}"/>
              </a:ext>
            </a:extLst>
          </p:cNvPr>
          <p:cNvSpPr/>
          <p:nvPr/>
        </p:nvSpPr>
        <p:spPr>
          <a:xfrm>
            <a:off x="19611085" y="1104351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иностранными кампаниями</a:t>
            </a:r>
          </a:p>
        </p:txBody>
      </p:sp>
      <p:cxnSp>
        <p:nvCxnSpPr>
          <p:cNvPr id="359" name="Прямая со стрелкой 358">
            <a:extLst>
              <a:ext uri="{FF2B5EF4-FFF2-40B4-BE49-F238E27FC236}">
                <a16:creationId xmlns:a16="http://schemas.microsoft.com/office/drawing/2014/main" id="{4DCB1BDD-E740-46A0-8389-EF72A23EB034}"/>
              </a:ext>
            </a:extLst>
          </p:cNvPr>
          <p:cNvCxnSpPr>
            <a:cxnSpLocks/>
            <a:stCxn id="345" idx="2"/>
            <a:endCxn id="358" idx="0"/>
          </p:cNvCxnSpPr>
          <p:nvPr/>
        </p:nvCxnSpPr>
        <p:spPr>
          <a:xfrm>
            <a:off x="20669044" y="8785444"/>
            <a:ext cx="0" cy="22580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a:extLst>
              <a:ext uri="{FF2B5EF4-FFF2-40B4-BE49-F238E27FC236}">
                <a16:creationId xmlns:a16="http://schemas.microsoft.com/office/drawing/2014/main" id="{59A43833-822D-451D-8906-509666BF51B2}"/>
              </a:ext>
            </a:extLst>
          </p:cNvPr>
          <p:cNvSpPr/>
          <p:nvPr/>
        </p:nvSpPr>
        <p:spPr>
          <a:xfrm>
            <a:off x="14819950" y="1102337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местными организациями</a:t>
            </a:r>
          </a:p>
        </p:txBody>
      </p:sp>
      <p:cxnSp>
        <p:nvCxnSpPr>
          <p:cNvPr id="361" name="Прямая со стрелкой 360">
            <a:extLst>
              <a:ext uri="{FF2B5EF4-FFF2-40B4-BE49-F238E27FC236}">
                <a16:creationId xmlns:a16="http://schemas.microsoft.com/office/drawing/2014/main" id="{42513780-1DAE-4124-A0D6-AD4A695C26DC}"/>
              </a:ext>
            </a:extLst>
          </p:cNvPr>
          <p:cNvCxnSpPr>
            <a:cxnSpLocks/>
            <a:stCxn id="343" idx="2"/>
            <a:endCxn id="360" idx="0"/>
          </p:cNvCxnSpPr>
          <p:nvPr/>
        </p:nvCxnSpPr>
        <p:spPr>
          <a:xfrm>
            <a:off x="15877909" y="8786511"/>
            <a:ext cx="0" cy="223685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a:extLst>
              <a:ext uri="{FF2B5EF4-FFF2-40B4-BE49-F238E27FC236}">
                <a16:creationId xmlns:a16="http://schemas.microsoft.com/office/drawing/2014/main" id="{B5E31C5C-0C3D-4203-AD32-1D90AA7D61DE}"/>
              </a:ext>
            </a:extLst>
          </p:cNvPr>
          <p:cNvSpPr/>
          <p:nvPr/>
        </p:nvSpPr>
        <p:spPr>
          <a:xfrm>
            <a:off x="15932478" y="125416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363" name="Прямоугольник 362">
            <a:extLst>
              <a:ext uri="{FF2B5EF4-FFF2-40B4-BE49-F238E27FC236}">
                <a16:creationId xmlns:a16="http://schemas.microsoft.com/office/drawing/2014/main" id="{12E95748-6AE7-4846-AA4D-4753B85A7463}"/>
              </a:ext>
            </a:extLst>
          </p:cNvPr>
          <p:cNvSpPr/>
          <p:nvPr/>
        </p:nvSpPr>
        <p:spPr>
          <a:xfrm>
            <a:off x="18399882" y="1253608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364" name="Соединительная линия уступом 175">
            <a:extLst>
              <a:ext uri="{FF2B5EF4-FFF2-40B4-BE49-F238E27FC236}">
                <a16:creationId xmlns:a16="http://schemas.microsoft.com/office/drawing/2014/main" id="{EAC31773-DC80-4579-861B-BFDD10C613DB}"/>
              </a:ext>
            </a:extLst>
          </p:cNvPr>
          <p:cNvCxnSpPr>
            <a:cxnSpLocks/>
            <a:stCxn id="358" idx="2"/>
            <a:endCxn id="362" idx="0"/>
          </p:cNvCxnSpPr>
          <p:nvPr/>
        </p:nvCxnSpPr>
        <p:spPr>
          <a:xfrm rot="5400000">
            <a:off x="18620695" y="10493258"/>
            <a:ext cx="418093" cy="36786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175">
            <a:extLst>
              <a:ext uri="{FF2B5EF4-FFF2-40B4-BE49-F238E27FC236}">
                <a16:creationId xmlns:a16="http://schemas.microsoft.com/office/drawing/2014/main" id="{7AF81C4B-0E99-450E-BA7A-6875688F91CF}"/>
              </a:ext>
            </a:extLst>
          </p:cNvPr>
          <p:cNvCxnSpPr>
            <a:cxnSpLocks/>
            <a:stCxn id="352" idx="2"/>
            <a:endCxn id="362" idx="0"/>
          </p:cNvCxnSpPr>
          <p:nvPr/>
        </p:nvCxnSpPr>
        <p:spPr>
          <a:xfrm rot="5400000">
            <a:off x="17416013" y="11697940"/>
            <a:ext cx="418093" cy="12692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6" name="Соединительная линия уступом 175">
            <a:extLst>
              <a:ext uri="{FF2B5EF4-FFF2-40B4-BE49-F238E27FC236}">
                <a16:creationId xmlns:a16="http://schemas.microsoft.com/office/drawing/2014/main" id="{F9898E16-3C2B-4AED-B492-33B86A2D13BF}"/>
              </a:ext>
            </a:extLst>
          </p:cNvPr>
          <p:cNvCxnSpPr>
            <a:cxnSpLocks/>
            <a:stCxn id="360" idx="2"/>
            <a:endCxn id="362" idx="0"/>
          </p:cNvCxnSpPr>
          <p:nvPr/>
        </p:nvCxnSpPr>
        <p:spPr>
          <a:xfrm rot="16200000" flipH="1">
            <a:off x="16215054" y="11766225"/>
            <a:ext cx="438238" cy="11125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A8C207DB-FE8B-46B8-A0D9-C0E9CE747387}"/>
              </a:ext>
            </a:extLst>
          </p:cNvPr>
          <p:cNvCxnSpPr>
            <a:cxnSpLocks/>
            <a:stCxn id="360" idx="2"/>
            <a:endCxn id="363" idx="0"/>
          </p:cNvCxnSpPr>
          <p:nvPr/>
        </p:nvCxnSpPr>
        <p:spPr>
          <a:xfrm rot="16200000" flipH="1">
            <a:off x="17451517" y="10529762"/>
            <a:ext cx="432716"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150875FD-CA1C-42E8-95EE-1358B5590E03}"/>
              </a:ext>
            </a:extLst>
          </p:cNvPr>
          <p:cNvCxnSpPr>
            <a:cxnSpLocks/>
            <a:stCxn id="352" idx="2"/>
            <a:endCxn id="363" idx="0"/>
          </p:cNvCxnSpPr>
          <p:nvPr/>
        </p:nvCxnSpPr>
        <p:spPr>
          <a:xfrm rot="16200000" flipH="1">
            <a:off x="18652475" y="11730719"/>
            <a:ext cx="412571"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175">
            <a:extLst>
              <a:ext uri="{FF2B5EF4-FFF2-40B4-BE49-F238E27FC236}">
                <a16:creationId xmlns:a16="http://schemas.microsoft.com/office/drawing/2014/main" id="{4377F296-43F3-46D8-873B-D1D7898213A6}"/>
              </a:ext>
            </a:extLst>
          </p:cNvPr>
          <p:cNvCxnSpPr>
            <a:cxnSpLocks/>
            <a:stCxn id="358" idx="2"/>
            <a:endCxn id="363" idx="0"/>
          </p:cNvCxnSpPr>
          <p:nvPr/>
        </p:nvCxnSpPr>
        <p:spPr>
          <a:xfrm rot="5400000">
            <a:off x="19857158" y="11724199"/>
            <a:ext cx="412571"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18566087-87FF-4CA8-AD73-14941AE97172}"/>
              </a:ext>
            </a:extLst>
          </p:cNvPr>
          <p:cNvCxnSpPr>
            <a:cxnSpLocks/>
            <a:stCxn id="345" idx="2"/>
            <a:endCxn id="356" idx="0"/>
          </p:cNvCxnSpPr>
          <p:nvPr/>
        </p:nvCxnSpPr>
        <p:spPr>
          <a:xfrm rot="5400000">
            <a:off x="19832129" y="8442313"/>
            <a:ext cx="4937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Соединительная линия уступом 175">
            <a:extLst>
              <a:ext uri="{FF2B5EF4-FFF2-40B4-BE49-F238E27FC236}">
                <a16:creationId xmlns:a16="http://schemas.microsoft.com/office/drawing/2014/main" id="{86086506-8DA7-4D4F-B3AB-FBE3B78314A7}"/>
              </a:ext>
            </a:extLst>
          </p:cNvPr>
          <p:cNvCxnSpPr>
            <a:cxnSpLocks/>
            <a:stCxn id="344" idx="2"/>
            <a:endCxn id="356" idx="0"/>
          </p:cNvCxnSpPr>
          <p:nvPr/>
        </p:nvCxnSpPr>
        <p:spPr>
          <a:xfrm rot="16200000" flipH="1">
            <a:off x="18623103" y="8413334"/>
            <a:ext cx="4937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059A7302-2094-44DC-8C3D-323E0EA292C8}"/>
              </a:ext>
            </a:extLst>
          </p:cNvPr>
          <p:cNvCxnSpPr>
            <a:cxnSpLocks/>
            <a:stCxn id="343" idx="2"/>
            <a:endCxn id="356" idx="0"/>
          </p:cNvCxnSpPr>
          <p:nvPr/>
        </p:nvCxnSpPr>
        <p:spPr>
          <a:xfrm rot="16200000" flipH="1">
            <a:off x="17437094" y="7227326"/>
            <a:ext cx="492718" cy="36110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73" name="Прямоугольник 372">
            <a:extLst>
              <a:ext uri="{FF2B5EF4-FFF2-40B4-BE49-F238E27FC236}">
                <a16:creationId xmlns:a16="http://schemas.microsoft.com/office/drawing/2014/main" id="{872D2ECC-FFAF-4817-93A9-472F165B9D94}"/>
              </a:ext>
            </a:extLst>
          </p:cNvPr>
          <p:cNvSpPr/>
          <p:nvPr/>
        </p:nvSpPr>
        <p:spPr>
          <a:xfrm>
            <a:off x="22173420" y="633516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374" name="Прямоугольник 373">
            <a:extLst>
              <a:ext uri="{FF2B5EF4-FFF2-40B4-BE49-F238E27FC236}">
                <a16:creationId xmlns:a16="http://schemas.microsoft.com/office/drawing/2014/main" id="{4F316976-911A-4E72-B1C8-52264BC14EA0}"/>
              </a:ext>
            </a:extLst>
          </p:cNvPr>
          <p:cNvSpPr/>
          <p:nvPr/>
        </p:nvSpPr>
        <p:spPr>
          <a:xfrm>
            <a:off x="22173420" y="770544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375" name="Прямоугольник 374">
            <a:extLst>
              <a:ext uri="{FF2B5EF4-FFF2-40B4-BE49-F238E27FC236}">
                <a16:creationId xmlns:a16="http://schemas.microsoft.com/office/drawing/2014/main" id="{F5CA22A7-DEAA-4804-A33E-8D702C9946DE}"/>
              </a:ext>
            </a:extLst>
          </p:cNvPr>
          <p:cNvSpPr/>
          <p:nvPr/>
        </p:nvSpPr>
        <p:spPr>
          <a:xfrm>
            <a:off x="19611085" y="633516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376" name="Прямоугольник 375">
            <a:extLst>
              <a:ext uri="{FF2B5EF4-FFF2-40B4-BE49-F238E27FC236}">
                <a16:creationId xmlns:a16="http://schemas.microsoft.com/office/drawing/2014/main" id="{C2252BF5-F638-41FD-B8CD-816ABB20DAC1}"/>
              </a:ext>
            </a:extLst>
          </p:cNvPr>
          <p:cNvSpPr/>
          <p:nvPr/>
        </p:nvSpPr>
        <p:spPr>
          <a:xfrm>
            <a:off x="27108229" y="633311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377" name="Прямоугольник 376">
            <a:extLst>
              <a:ext uri="{FF2B5EF4-FFF2-40B4-BE49-F238E27FC236}">
                <a16:creationId xmlns:a16="http://schemas.microsoft.com/office/drawing/2014/main" id="{06187C42-0774-42C9-9DEC-41B8C9E1EC2A}"/>
              </a:ext>
            </a:extLst>
          </p:cNvPr>
          <p:cNvSpPr/>
          <p:nvPr/>
        </p:nvSpPr>
        <p:spPr>
          <a:xfrm>
            <a:off x="23365161" y="929050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378" name="Прямоугольник 377">
            <a:extLst>
              <a:ext uri="{FF2B5EF4-FFF2-40B4-BE49-F238E27FC236}">
                <a16:creationId xmlns:a16="http://schemas.microsoft.com/office/drawing/2014/main" id="{44037600-ABF9-4629-8C9C-CF2825AFC6B8}"/>
              </a:ext>
            </a:extLst>
          </p:cNvPr>
          <p:cNvSpPr/>
          <p:nvPr/>
        </p:nvSpPr>
        <p:spPr>
          <a:xfrm>
            <a:off x="25869289" y="92827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379" name="Прямоугольник 378">
            <a:extLst>
              <a:ext uri="{FF2B5EF4-FFF2-40B4-BE49-F238E27FC236}">
                <a16:creationId xmlns:a16="http://schemas.microsoft.com/office/drawing/2014/main" id="{B7B4C24B-6988-49A0-98EC-F1B883C2119A}"/>
              </a:ext>
            </a:extLst>
          </p:cNvPr>
          <p:cNvSpPr/>
          <p:nvPr/>
        </p:nvSpPr>
        <p:spPr>
          <a:xfrm>
            <a:off x="23365843" y="1408440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380" name="Прямоугольник 379">
            <a:extLst>
              <a:ext uri="{FF2B5EF4-FFF2-40B4-BE49-F238E27FC236}">
                <a16:creationId xmlns:a16="http://schemas.microsoft.com/office/drawing/2014/main" id="{9F38D631-4242-46F9-A681-9B20DC2522DF}"/>
              </a:ext>
            </a:extLst>
          </p:cNvPr>
          <p:cNvSpPr/>
          <p:nvPr/>
        </p:nvSpPr>
        <p:spPr>
          <a:xfrm>
            <a:off x="27112929" y="77011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381" name="Прямая соединительная линия 380">
            <a:extLst>
              <a:ext uri="{FF2B5EF4-FFF2-40B4-BE49-F238E27FC236}">
                <a16:creationId xmlns:a16="http://schemas.microsoft.com/office/drawing/2014/main" id="{B5BB10C3-AF0E-4480-8BBA-9C0558B0F92C}"/>
              </a:ext>
            </a:extLst>
          </p:cNvPr>
          <p:cNvCxnSpPr>
            <a:cxnSpLocks/>
            <a:stCxn id="378" idx="1"/>
            <a:endCxn id="377" idx="3"/>
          </p:cNvCxnSpPr>
          <p:nvPr/>
        </p:nvCxnSpPr>
        <p:spPr>
          <a:xfrm flipH="1">
            <a:off x="25481079" y="9822765"/>
            <a:ext cx="388210" cy="77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CBFB4147-2609-4CCC-80A9-DC61C272674C}"/>
              </a:ext>
            </a:extLst>
          </p:cNvPr>
          <p:cNvCxnSpPr>
            <a:cxnSpLocks/>
            <a:stCxn id="374" idx="2"/>
            <a:endCxn id="377" idx="0"/>
          </p:cNvCxnSpPr>
          <p:nvPr/>
        </p:nvCxnSpPr>
        <p:spPr>
          <a:xfrm rot="16200000" flipH="1">
            <a:off x="23574721" y="8442100"/>
            <a:ext cx="505057" cy="11917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00786711-45BB-4EBA-AB41-C64F54855AB9}"/>
              </a:ext>
            </a:extLst>
          </p:cNvPr>
          <p:cNvCxnSpPr>
            <a:cxnSpLocks/>
            <a:stCxn id="339" idx="2"/>
            <a:endCxn id="373" idx="0"/>
          </p:cNvCxnSpPr>
          <p:nvPr/>
        </p:nvCxnSpPr>
        <p:spPr>
          <a:xfrm>
            <a:off x="23231378" y="5846351"/>
            <a:ext cx="1" cy="4888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4" name="Соединительная линия уступом 175">
            <a:extLst>
              <a:ext uri="{FF2B5EF4-FFF2-40B4-BE49-F238E27FC236}">
                <a16:creationId xmlns:a16="http://schemas.microsoft.com/office/drawing/2014/main" id="{6D53D893-3CD3-4914-961B-5ABB19DC60CE}"/>
              </a:ext>
            </a:extLst>
          </p:cNvPr>
          <p:cNvCxnSpPr>
            <a:cxnSpLocks/>
            <a:stCxn id="339" idx="2"/>
            <a:endCxn id="375" idx="0"/>
          </p:cNvCxnSpPr>
          <p:nvPr/>
        </p:nvCxnSpPr>
        <p:spPr>
          <a:xfrm rot="5400000">
            <a:off x="21705805" y="4809590"/>
            <a:ext cx="488813" cy="25623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5" name="Соединительная линия уступом 175">
            <a:extLst>
              <a:ext uri="{FF2B5EF4-FFF2-40B4-BE49-F238E27FC236}">
                <a16:creationId xmlns:a16="http://schemas.microsoft.com/office/drawing/2014/main" id="{0F8A1128-0C4C-4446-86B7-3395AEB83D91}"/>
              </a:ext>
            </a:extLst>
          </p:cNvPr>
          <p:cNvCxnSpPr>
            <a:cxnSpLocks/>
            <a:stCxn id="339" idx="2"/>
            <a:endCxn id="390" idx="0"/>
          </p:cNvCxnSpPr>
          <p:nvPr/>
        </p:nvCxnSpPr>
        <p:spPr>
          <a:xfrm rot="16200000" flipH="1">
            <a:off x="24226265" y="4851463"/>
            <a:ext cx="477631" cy="2467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9DF68B7E-8806-4E82-86C4-4C180B1ADAF7}"/>
              </a:ext>
            </a:extLst>
          </p:cNvPr>
          <p:cNvCxnSpPr>
            <a:cxnSpLocks/>
            <a:stCxn id="339" idx="2"/>
            <a:endCxn id="376" idx="0"/>
          </p:cNvCxnSpPr>
          <p:nvPr/>
        </p:nvCxnSpPr>
        <p:spPr>
          <a:xfrm rot="16200000" flipH="1">
            <a:off x="25455401" y="3622328"/>
            <a:ext cx="486764" cy="49348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7" name="Прямая со стрелкой 386">
            <a:extLst>
              <a:ext uri="{FF2B5EF4-FFF2-40B4-BE49-F238E27FC236}">
                <a16:creationId xmlns:a16="http://schemas.microsoft.com/office/drawing/2014/main" id="{92C2693E-C249-4BE0-B4C9-8EF032E230A4}"/>
              </a:ext>
            </a:extLst>
          </p:cNvPr>
          <p:cNvCxnSpPr>
            <a:cxnSpLocks/>
            <a:stCxn id="373" idx="2"/>
            <a:endCxn id="374" idx="0"/>
          </p:cNvCxnSpPr>
          <p:nvPr/>
        </p:nvCxnSpPr>
        <p:spPr>
          <a:xfrm>
            <a:off x="23231379" y="7415163"/>
            <a:ext cx="0" cy="290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8" name="Прямоугольник 387">
            <a:extLst>
              <a:ext uri="{FF2B5EF4-FFF2-40B4-BE49-F238E27FC236}">
                <a16:creationId xmlns:a16="http://schemas.microsoft.com/office/drawing/2014/main" id="{41FC8216-7EDF-4ED2-9DB6-3DB463E3B878}"/>
              </a:ext>
            </a:extLst>
          </p:cNvPr>
          <p:cNvSpPr/>
          <p:nvPr/>
        </p:nvSpPr>
        <p:spPr>
          <a:xfrm>
            <a:off x="2620519" y="45209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389" name="Прямоугольник 388">
            <a:extLst>
              <a:ext uri="{FF2B5EF4-FFF2-40B4-BE49-F238E27FC236}">
                <a16:creationId xmlns:a16="http://schemas.microsoft.com/office/drawing/2014/main" id="{913EFA90-E6B8-4D84-B731-96097422233E}"/>
              </a:ext>
            </a:extLst>
          </p:cNvPr>
          <p:cNvSpPr/>
          <p:nvPr/>
        </p:nvSpPr>
        <p:spPr>
          <a:xfrm>
            <a:off x="274371" y="3074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390" name="Прямоугольник 389">
            <a:extLst>
              <a:ext uri="{FF2B5EF4-FFF2-40B4-BE49-F238E27FC236}">
                <a16:creationId xmlns:a16="http://schemas.microsoft.com/office/drawing/2014/main" id="{0855D9D8-6306-489A-8C16-2F605DD44DF6}"/>
              </a:ext>
            </a:extLst>
          </p:cNvPr>
          <p:cNvSpPr/>
          <p:nvPr/>
        </p:nvSpPr>
        <p:spPr>
          <a:xfrm>
            <a:off x="24640824" y="632398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391" name="Соединительная линия уступом 175">
            <a:extLst>
              <a:ext uri="{FF2B5EF4-FFF2-40B4-BE49-F238E27FC236}">
                <a16:creationId xmlns:a16="http://schemas.microsoft.com/office/drawing/2014/main" id="{9D3B5800-4383-4295-A751-FA08EC3CD773}"/>
              </a:ext>
            </a:extLst>
          </p:cNvPr>
          <p:cNvCxnSpPr>
            <a:cxnSpLocks/>
            <a:stCxn id="390" idx="2"/>
            <a:endCxn id="380" idx="0"/>
          </p:cNvCxnSpPr>
          <p:nvPr/>
        </p:nvCxnSpPr>
        <p:spPr>
          <a:xfrm rot="16200000" flipH="1">
            <a:off x="26786251" y="6316513"/>
            <a:ext cx="297169" cy="24721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2" name="Прямоугольник 391">
            <a:extLst>
              <a:ext uri="{FF2B5EF4-FFF2-40B4-BE49-F238E27FC236}">
                <a16:creationId xmlns:a16="http://schemas.microsoft.com/office/drawing/2014/main" id="{8DF25977-E1EA-4622-80F6-ED6582D0C202}"/>
              </a:ext>
            </a:extLst>
          </p:cNvPr>
          <p:cNvSpPr/>
          <p:nvPr/>
        </p:nvSpPr>
        <p:spPr>
          <a:xfrm>
            <a:off x="24645525" y="77011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393" name="Соединительная линия уступом 175">
            <a:extLst>
              <a:ext uri="{FF2B5EF4-FFF2-40B4-BE49-F238E27FC236}">
                <a16:creationId xmlns:a16="http://schemas.microsoft.com/office/drawing/2014/main" id="{5DD8E07B-901A-46F5-B72D-699FEEDC7900}"/>
              </a:ext>
            </a:extLst>
          </p:cNvPr>
          <p:cNvCxnSpPr>
            <a:cxnSpLocks/>
            <a:stCxn id="390" idx="2"/>
            <a:endCxn id="392" idx="0"/>
          </p:cNvCxnSpPr>
          <p:nvPr/>
        </p:nvCxnSpPr>
        <p:spPr>
          <a:xfrm rot="16200000" flipH="1">
            <a:off x="25552549" y="7550215"/>
            <a:ext cx="297169" cy="47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4" name="Прямоугольник 393">
            <a:extLst>
              <a:ext uri="{FF2B5EF4-FFF2-40B4-BE49-F238E27FC236}">
                <a16:creationId xmlns:a16="http://schemas.microsoft.com/office/drawing/2014/main" id="{9791FD8E-F496-4E3C-97E2-C327375F656E}"/>
              </a:ext>
            </a:extLst>
          </p:cNvPr>
          <p:cNvSpPr/>
          <p:nvPr/>
        </p:nvSpPr>
        <p:spPr>
          <a:xfrm>
            <a:off x="20899079" y="927922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395" name="Соединительная линия уступом 175">
            <a:extLst>
              <a:ext uri="{FF2B5EF4-FFF2-40B4-BE49-F238E27FC236}">
                <a16:creationId xmlns:a16="http://schemas.microsoft.com/office/drawing/2014/main" id="{6BF57894-F242-4FAD-90B8-23036E4FE0BF}"/>
              </a:ext>
            </a:extLst>
          </p:cNvPr>
          <p:cNvCxnSpPr>
            <a:cxnSpLocks/>
            <a:stCxn id="339" idx="2"/>
            <a:endCxn id="394" idx="0"/>
          </p:cNvCxnSpPr>
          <p:nvPr/>
        </p:nvCxnSpPr>
        <p:spPr>
          <a:xfrm rot="5400000">
            <a:off x="20877769" y="6925620"/>
            <a:ext cx="3432878" cy="1274340"/>
          </a:xfrm>
          <a:prstGeom prst="bentConnector3">
            <a:avLst>
              <a:gd name="adj1" fmla="val 727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6" name="Прямоугольник 395">
            <a:extLst>
              <a:ext uri="{FF2B5EF4-FFF2-40B4-BE49-F238E27FC236}">
                <a16:creationId xmlns:a16="http://schemas.microsoft.com/office/drawing/2014/main" id="{170B0D34-C05D-405B-A3F6-3998441E6E38}"/>
              </a:ext>
            </a:extLst>
          </p:cNvPr>
          <p:cNvSpPr/>
          <p:nvPr/>
        </p:nvSpPr>
        <p:spPr>
          <a:xfrm>
            <a:off x="25827248" y="1408185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единым фронтом с Союзниками</a:t>
            </a:r>
          </a:p>
        </p:txBody>
      </p:sp>
      <p:sp>
        <p:nvSpPr>
          <p:cNvPr id="397" name="Прямоугольник 396">
            <a:extLst>
              <a:ext uri="{FF2B5EF4-FFF2-40B4-BE49-F238E27FC236}">
                <a16:creationId xmlns:a16="http://schemas.microsoft.com/office/drawing/2014/main" id="{C690B294-5BDF-4A5A-AA15-5512A511E9A7}"/>
              </a:ext>
            </a:extLst>
          </p:cNvPr>
          <p:cNvSpPr/>
          <p:nvPr/>
        </p:nvSpPr>
        <p:spPr>
          <a:xfrm>
            <a:off x="23365161" y="110441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398" name="Прямая со стрелкой 397">
            <a:extLst>
              <a:ext uri="{FF2B5EF4-FFF2-40B4-BE49-F238E27FC236}">
                <a16:creationId xmlns:a16="http://schemas.microsoft.com/office/drawing/2014/main" id="{496E61C3-6180-4378-8D82-CD2A389D3C3F}"/>
              </a:ext>
            </a:extLst>
          </p:cNvPr>
          <p:cNvCxnSpPr>
            <a:cxnSpLocks/>
            <a:stCxn id="377" idx="2"/>
            <a:endCxn id="397" idx="0"/>
          </p:cNvCxnSpPr>
          <p:nvPr/>
        </p:nvCxnSpPr>
        <p:spPr>
          <a:xfrm>
            <a:off x="24423120" y="10370500"/>
            <a:ext cx="0" cy="6736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9" name="Прямоугольник 398">
            <a:extLst>
              <a:ext uri="{FF2B5EF4-FFF2-40B4-BE49-F238E27FC236}">
                <a16:creationId xmlns:a16="http://schemas.microsoft.com/office/drawing/2014/main" id="{4EB4F6DD-1158-4AFB-ABEA-200F4C064D86}"/>
              </a:ext>
            </a:extLst>
          </p:cNvPr>
          <p:cNvSpPr/>
          <p:nvPr/>
        </p:nvSpPr>
        <p:spPr>
          <a:xfrm>
            <a:off x="23365161" y="1580344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400" name="Прямоугольник 399">
            <a:extLst>
              <a:ext uri="{FF2B5EF4-FFF2-40B4-BE49-F238E27FC236}">
                <a16:creationId xmlns:a16="http://schemas.microsoft.com/office/drawing/2014/main" id="{0605713E-CB29-405D-A955-E302F3A9387A}"/>
              </a:ext>
            </a:extLst>
          </p:cNvPr>
          <p:cNvSpPr/>
          <p:nvPr/>
        </p:nvSpPr>
        <p:spPr>
          <a:xfrm>
            <a:off x="25825840" y="1580344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401" name="Прямоугольник 400">
            <a:extLst>
              <a:ext uri="{FF2B5EF4-FFF2-40B4-BE49-F238E27FC236}">
                <a16:creationId xmlns:a16="http://schemas.microsoft.com/office/drawing/2014/main" id="{8ECBA637-2FEA-4E43-902C-D9879BF34CDE}"/>
              </a:ext>
            </a:extLst>
          </p:cNvPr>
          <p:cNvSpPr/>
          <p:nvPr/>
        </p:nvSpPr>
        <p:spPr>
          <a:xfrm>
            <a:off x="22131618" y="1256014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402" name="Прямоугольник 401">
            <a:extLst>
              <a:ext uri="{FF2B5EF4-FFF2-40B4-BE49-F238E27FC236}">
                <a16:creationId xmlns:a16="http://schemas.microsoft.com/office/drawing/2014/main" id="{E36338DB-2F10-4ED8-92A1-2A6FF64621CB}"/>
              </a:ext>
            </a:extLst>
          </p:cNvPr>
          <p:cNvSpPr/>
          <p:nvPr/>
        </p:nvSpPr>
        <p:spPr>
          <a:xfrm>
            <a:off x="24596205" y="1255828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cxnSp>
        <p:nvCxnSpPr>
          <p:cNvPr id="403" name="Прямая соединительная линия 402">
            <a:extLst>
              <a:ext uri="{FF2B5EF4-FFF2-40B4-BE49-F238E27FC236}">
                <a16:creationId xmlns:a16="http://schemas.microsoft.com/office/drawing/2014/main" id="{C22EC99E-0AEA-48AF-AF0D-A033F1933081}"/>
              </a:ext>
            </a:extLst>
          </p:cNvPr>
          <p:cNvCxnSpPr>
            <a:cxnSpLocks/>
            <a:stCxn id="401" idx="3"/>
            <a:endCxn id="402" idx="1"/>
          </p:cNvCxnSpPr>
          <p:nvPr/>
        </p:nvCxnSpPr>
        <p:spPr>
          <a:xfrm flipV="1">
            <a:off x="24247536" y="13098282"/>
            <a:ext cx="348669" cy="186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4" name="Соединительная линия уступом 175">
            <a:extLst>
              <a:ext uri="{FF2B5EF4-FFF2-40B4-BE49-F238E27FC236}">
                <a16:creationId xmlns:a16="http://schemas.microsoft.com/office/drawing/2014/main" id="{54B6EC4C-F928-49EC-8638-86A319B6BD03}"/>
              </a:ext>
            </a:extLst>
          </p:cNvPr>
          <p:cNvCxnSpPr>
            <a:cxnSpLocks/>
            <a:stCxn id="402" idx="2"/>
            <a:endCxn id="379" idx="0"/>
          </p:cNvCxnSpPr>
          <p:nvPr/>
        </p:nvCxnSpPr>
        <p:spPr>
          <a:xfrm rot="5400000">
            <a:off x="24815923" y="13246161"/>
            <a:ext cx="446120" cy="1230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5" name="Соединительная линия уступом 175">
            <a:extLst>
              <a:ext uri="{FF2B5EF4-FFF2-40B4-BE49-F238E27FC236}">
                <a16:creationId xmlns:a16="http://schemas.microsoft.com/office/drawing/2014/main" id="{5840BFF7-C124-4B3E-A826-C3961080EDEC}"/>
              </a:ext>
            </a:extLst>
          </p:cNvPr>
          <p:cNvCxnSpPr>
            <a:cxnSpLocks/>
            <a:stCxn id="401" idx="2"/>
            <a:endCxn id="379" idx="0"/>
          </p:cNvCxnSpPr>
          <p:nvPr/>
        </p:nvCxnSpPr>
        <p:spPr>
          <a:xfrm rot="16200000" flipH="1">
            <a:off x="23584563" y="13245162"/>
            <a:ext cx="444253" cy="123422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BFB701BC-377D-4EB9-B20D-F5A32E1BB824}"/>
              </a:ext>
            </a:extLst>
          </p:cNvPr>
          <p:cNvCxnSpPr>
            <a:cxnSpLocks/>
            <a:stCxn id="397" idx="2"/>
            <a:endCxn id="402" idx="0"/>
          </p:cNvCxnSpPr>
          <p:nvPr/>
        </p:nvCxnSpPr>
        <p:spPr>
          <a:xfrm rot="16200000" flipH="1">
            <a:off x="24821596" y="11725713"/>
            <a:ext cx="434093" cy="12310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BAB904FF-4EA0-4046-A87A-AFA397665092}"/>
              </a:ext>
            </a:extLst>
          </p:cNvPr>
          <p:cNvCxnSpPr>
            <a:cxnSpLocks/>
            <a:stCxn id="397" idx="2"/>
            <a:endCxn id="401" idx="0"/>
          </p:cNvCxnSpPr>
          <p:nvPr/>
        </p:nvCxnSpPr>
        <p:spPr>
          <a:xfrm rot="5400000">
            <a:off x="23588369" y="11725398"/>
            <a:ext cx="435960"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4F9BD227-5485-44AC-A660-4521ECC0B91C}"/>
              </a:ext>
            </a:extLst>
          </p:cNvPr>
          <p:cNvSpPr/>
          <p:nvPr/>
        </p:nvSpPr>
        <p:spPr>
          <a:xfrm>
            <a:off x="20899079" y="1408185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409" name="Соединительная линия уступом 175">
            <a:extLst>
              <a:ext uri="{FF2B5EF4-FFF2-40B4-BE49-F238E27FC236}">
                <a16:creationId xmlns:a16="http://schemas.microsoft.com/office/drawing/2014/main" id="{AB0F54DC-5375-4117-873B-79FF88BE0380}"/>
              </a:ext>
            </a:extLst>
          </p:cNvPr>
          <p:cNvCxnSpPr>
            <a:cxnSpLocks/>
            <a:stCxn id="401" idx="2"/>
            <a:endCxn id="408" idx="0"/>
          </p:cNvCxnSpPr>
          <p:nvPr/>
        </p:nvCxnSpPr>
        <p:spPr>
          <a:xfrm rot="5400000">
            <a:off x="22352455" y="13244733"/>
            <a:ext cx="441706" cy="123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0" name="Соединительная линия уступом 175">
            <a:extLst>
              <a:ext uri="{FF2B5EF4-FFF2-40B4-BE49-F238E27FC236}">
                <a16:creationId xmlns:a16="http://schemas.microsoft.com/office/drawing/2014/main" id="{D6A769D8-1B33-4FB2-8B05-8A617EF72A24}"/>
              </a:ext>
            </a:extLst>
          </p:cNvPr>
          <p:cNvCxnSpPr>
            <a:cxnSpLocks/>
            <a:stCxn id="402" idx="2"/>
            <a:endCxn id="396" idx="0"/>
          </p:cNvCxnSpPr>
          <p:nvPr/>
        </p:nvCxnSpPr>
        <p:spPr>
          <a:xfrm rot="16200000" flipH="1">
            <a:off x="26047899" y="13244546"/>
            <a:ext cx="443573" cy="12310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1" name="Соединительная линия уступом 175">
            <a:extLst>
              <a:ext uri="{FF2B5EF4-FFF2-40B4-BE49-F238E27FC236}">
                <a16:creationId xmlns:a16="http://schemas.microsoft.com/office/drawing/2014/main" id="{7F134EE7-931C-45B3-87CB-9271D5ADCEE4}"/>
              </a:ext>
            </a:extLst>
          </p:cNvPr>
          <p:cNvCxnSpPr>
            <a:cxnSpLocks/>
            <a:stCxn id="408" idx="2"/>
            <a:endCxn id="399" idx="0"/>
          </p:cNvCxnSpPr>
          <p:nvPr/>
        </p:nvCxnSpPr>
        <p:spPr>
          <a:xfrm rot="16200000" flipH="1">
            <a:off x="22869284" y="14249609"/>
            <a:ext cx="641590" cy="2466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Соединительная линия уступом 175">
            <a:extLst>
              <a:ext uri="{FF2B5EF4-FFF2-40B4-BE49-F238E27FC236}">
                <a16:creationId xmlns:a16="http://schemas.microsoft.com/office/drawing/2014/main" id="{F66A38AA-454A-4803-8621-C6DEC9E1EE20}"/>
              </a:ext>
            </a:extLst>
          </p:cNvPr>
          <p:cNvCxnSpPr>
            <a:cxnSpLocks/>
            <a:stCxn id="396" idx="2"/>
            <a:endCxn id="399" idx="0"/>
          </p:cNvCxnSpPr>
          <p:nvPr/>
        </p:nvCxnSpPr>
        <p:spPr>
          <a:xfrm rot="5400000">
            <a:off x="25333369" y="14251607"/>
            <a:ext cx="641590"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3" name="Прямоугольник 412">
            <a:extLst>
              <a:ext uri="{FF2B5EF4-FFF2-40B4-BE49-F238E27FC236}">
                <a16:creationId xmlns:a16="http://schemas.microsoft.com/office/drawing/2014/main" id="{C60DA091-E2CC-45D2-BA16-3B49916D6921}"/>
              </a:ext>
            </a:extLst>
          </p:cNvPr>
          <p:cNvSpPr/>
          <p:nvPr/>
        </p:nvSpPr>
        <p:spPr>
          <a:xfrm>
            <a:off x="20897757" y="158055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414" name="Прямоугольник 413">
            <a:extLst>
              <a:ext uri="{FF2B5EF4-FFF2-40B4-BE49-F238E27FC236}">
                <a16:creationId xmlns:a16="http://schemas.microsoft.com/office/drawing/2014/main" id="{811B21D0-DDE0-4C9F-AEA1-E065CB4F5426}"/>
              </a:ext>
            </a:extLst>
          </p:cNvPr>
          <p:cNvSpPr/>
          <p:nvPr/>
        </p:nvSpPr>
        <p:spPr>
          <a:xfrm>
            <a:off x="17193035" y="140718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415" name="Соединительная линия уступом 175">
            <a:extLst>
              <a:ext uri="{FF2B5EF4-FFF2-40B4-BE49-F238E27FC236}">
                <a16:creationId xmlns:a16="http://schemas.microsoft.com/office/drawing/2014/main" id="{6B8745A2-F668-409E-A526-59E38C74920C}"/>
              </a:ext>
            </a:extLst>
          </p:cNvPr>
          <p:cNvCxnSpPr>
            <a:cxnSpLocks/>
            <a:stCxn id="363" idx="2"/>
            <a:endCxn id="414" idx="0"/>
          </p:cNvCxnSpPr>
          <p:nvPr/>
        </p:nvCxnSpPr>
        <p:spPr>
          <a:xfrm rot="5400000">
            <a:off x="18626517" y="13240564"/>
            <a:ext cx="455803"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6" name="Соединительная линия уступом 175">
            <a:extLst>
              <a:ext uri="{FF2B5EF4-FFF2-40B4-BE49-F238E27FC236}">
                <a16:creationId xmlns:a16="http://schemas.microsoft.com/office/drawing/2014/main" id="{6E718E3F-A227-42EE-8C60-7EE21E04A792}"/>
              </a:ext>
            </a:extLst>
          </p:cNvPr>
          <p:cNvCxnSpPr>
            <a:cxnSpLocks/>
            <a:stCxn id="362" idx="2"/>
            <a:endCxn id="414" idx="0"/>
          </p:cNvCxnSpPr>
          <p:nvPr/>
        </p:nvCxnSpPr>
        <p:spPr>
          <a:xfrm rot="16200000" flipH="1">
            <a:off x="17395575" y="13216469"/>
            <a:ext cx="450281" cy="12605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7" name="Прямая со стрелкой 416">
            <a:extLst>
              <a:ext uri="{FF2B5EF4-FFF2-40B4-BE49-F238E27FC236}">
                <a16:creationId xmlns:a16="http://schemas.microsoft.com/office/drawing/2014/main" id="{F4DE38F5-1A78-4584-8B16-C3BB4B39E58C}"/>
              </a:ext>
            </a:extLst>
          </p:cNvPr>
          <p:cNvCxnSpPr>
            <a:cxnSpLocks/>
            <a:stCxn id="396" idx="2"/>
            <a:endCxn id="400" idx="0"/>
          </p:cNvCxnSpPr>
          <p:nvPr/>
        </p:nvCxnSpPr>
        <p:spPr>
          <a:xfrm flipH="1">
            <a:off x="26883799" y="15161855"/>
            <a:ext cx="1408" cy="6415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a:extLst>
              <a:ext uri="{FF2B5EF4-FFF2-40B4-BE49-F238E27FC236}">
                <a16:creationId xmlns:a16="http://schemas.microsoft.com/office/drawing/2014/main" id="{32D6C988-4F54-4F7D-BBB9-261E560EC018}"/>
              </a:ext>
            </a:extLst>
          </p:cNvPr>
          <p:cNvCxnSpPr>
            <a:cxnSpLocks/>
            <a:stCxn id="408" idx="2"/>
            <a:endCxn id="413" idx="0"/>
          </p:cNvCxnSpPr>
          <p:nvPr/>
        </p:nvCxnSpPr>
        <p:spPr>
          <a:xfrm flipH="1">
            <a:off x="21955716" y="15161855"/>
            <a:ext cx="1322" cy="6436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9" name="Прямоугольник 418">
            <a:extLst>
              <a:ext uri="{FF2B5EF4-FFF2-40B4-BE49-F238E27FC236}">
                <a16:creationId xmlns:a16="http://schemas.microsoft.com/office/drawing/2014/main" id="{1960B2EC-E657-40AE-98E6-FE9071B25045}"/>
              </a:ext>
            </a:extLst>
          </p:cNvPr>
          <p:cNvSpPr/>
          <p:nvPr/>
        </p:nvSpPr>
        <p:spPr>
          <a:xfrm>
            <a:off x="22131618" y="1752919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420" name="Соединительная линия уступом 175">
            <a:extLst>
              <a:ext uri="{FF2B5EF4-FFF2-40B4-BE49-F238E27FC236}">
                <a16:creationId xmlns:a16="http://schemas.microsoft.com/office/drawing/2014/main" id="{D5643EE3-1EB2-4463-AA72-79EB296F5BB0}"/>
              </a:ext>
            </a:extLst>
          </p:cNvPr>
          <p:cNvCxnSpPr>
            <a:cxnSpLocks/>
            <a:stCxn id="408" idx="2"/>
            <a:endCxn id="419" idx="0"/>
          </p:cNvCxnSpPr>
          <p:nvPr/>
        </p:nvCxnSpPr>
        <p:spPr>
          <a:xfrm rot="16200000" flipH="1">
            <a:off x="21389637" y="15729255"/>
            <a:ext cx="2367340" cy="1232539"/>
          </a:xfrm>
          <a:prstGeom prst="bentConnector3">
            <a:avLst>
              <a:gd name="adj1" fmla="val 1310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1" name="Прямоугольник 420">
            <a:extLst>
              <a:ext uri="{FF2B5EF4-FFF2-40B4-BE49-F238E27FC236}">
                <a16:creationId xmlns:a16="http://schemas.microsoft.com/office/drawing/2014/main" id="{C20D3A51-82CE-4915-B9AF-C76B7F8990C0}"/>
              </a:ext>
            </a:extLst>
          </p:cNvPr>
          <p:cNvSpPr/>
          <p:nvPr/>
        </p:nvSpPr>
        <p:spPr>
          <a:xfrm>
            <a:off x="24596205" y="1752919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422" name="Соединительная линия уступом 175">
            <a:extLst>
              <a:ext uri="{FF2B5EF4-FFF2-40B4-BE49-F238E27FC236}">
                <a16:creationId xmlns:a16="http://schemas.microsoft.com/office/drawing/2014/main" id="{AF2BADAC-80B2-466D-B5ED-F0B853C62482}"/>
              </a:ext>
            </a:extLst>
          </p:cNvPr>
          <p:cNvCxnSpPr>
            <a:cxnSpLocks/>
            <a:stCxn id="396" idx="2"/>
            <a:endCxn id="421" idx="0"/>
          </p:cNvCxnSpPr>
          <p:nvPr/>
        </p:nvCxnSpPr>
        <p:spPr>
          <a:xfrm rot="5400000">
            <a:off x="25086016" y="15730004"/>
            <a:ext cx="2367340" cy="1231043"/>
          </a:xfrm>
          <a:prstGeom prst="bentConnector3">
            <a:avLst>
              <a:gd name="adj1" fmla="val 1368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6" name="Прямоугольник 425">
            <a:extLst>
              <a:ext uri="{FF2B5EF4-FFF2-40B4-BE49-F238E27FC236}">
                <a16:creationId xmlns:a16="http://schemas.microsoft.com/office/drawing/2014/main" id="{CB1FCDDC-1B2C-48C9-81D8-A3FFDA7B93DB}"/>
              </a:ext>
            </a:extLst>
          </p:cNvPr>
          <p:cNvSpPr/>
          <p:nvPr/>
        </p:nvSpPr>
        <p:spPr>
          <a:xfrm>
            <a:off x="22173419" y="296147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Выборы 1937 года (26 мая 1937 года)</a:t>
            </a:r>
          </a:p>
        </p:txBody>
      </p:sp>
      <p:sp>
        <p:nvSpPr>
          <p:cNvPr id="427" name="Прямоугольник 426">
            <a:extLst>
              <a:ext uri="{FF2B5EF4-FFF2-40B4-BE49-F238E27FC236}">
                <a16:creationId xmlns:a16="http://schemas.microsoft.com/office/drawing/2014/main" id="{C6779BB4-BB4D-4894-91E3-C6F71EBAE86C}"/>
              </a:ext>
            </a:extLst>
          </p:cNvPr>
          <p:cNvSpPr/>
          <p:nvPr/>
        </p:nvSpPr>
        <p:spPr>
          <a:xfrm>
            <a:off x="6562448" y="5213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Уступка требованиям Великобритании</a:t>
            </a:r>
          </a:p>
        </p:txBody>
      </p:sp>
      <p:cxnSp>
        <p:nvCxnSpPr>
          <p:cNvPr id="467" name="Соединительная линия уступом 175">
            <a:extLst>
              <a:ext uri="{FF2B5EF4-FFF2-40B4-BE49-F238E27FC236}">
                <a16:creationId xmlns:a16="http://schemas.microsoft.com/office/drawing/2014/main" id="{4E7154FF-92DF-46CC-8D3E-EA39FD9386C4}"/>
              </a:ext>
            </a:extLst>
          </p:cNvPr>
          <p:cNvCxnSpPr>
            <a:cxnSpLocks/>
            <a:stCxn id="374" idx="2"/>
            <a:endCxn id="378" idx="0"/>
          </p:cNvCxnSpPr>
          <p:nvPr/>
        </p:nvCxnSpPr>
        <p:spPr>
          <a:xfrm rot="16200000" flipH="1">
            <a:off x="24830652" y="7186169"/>
            <a:ext cx="497322" cy="36958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175">
            <a:extLst>
              <a:ext uri="{FF2B5EF4-FFF2-40B4-BE49-F238E27FC236}">
                <a16:creationId xmlns:a16="http://schemas.microsoft.com/office/drawing/2014/main" id="{6F8D7392-DCAE-46DD-B973-9ABEB0C539DB}"/>
              </a:ext>
            </a:extLst>
          </p:cNvPr>
          <p:cNvCxnSpPr>
            <a:cxnSpLocks/>
            <a:stCxn id="426" idx="2"/>
            <a:endCxn id="339" idx="0"/>
          </p:cNvCxnSpPr>
          <p:nvPr/>
        </p:nvCxnSpPr>
        <p:spPr>
          <a:xfrm rot="5400000">
            <a:off x="22868939" y="4403912"/>
            <a:ext cx="724878"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01" name="Прямоугольник 500">
            <a:extLst>
              <a:ext uri="{FF2B5EF4-FFF2-40B4-BE49-F238E27FC236}">
                <a16:creationId xmlns:a16="http://schemas.microsoft.com/office/drawing/2014/main" id="{0E5A51E0-AAA9-4725-9FE2-B71B4FD349D5}"/>
              </a:ext>
            </a:extLst>
          </p:cNvPr>
          <p:cNvSpPr/>
          <p:nvPr/>
        </p:nvSpPr>
        <p:spPr>
          <a:xfrm>
            <a:off x="4122078" y="1408185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Имперские амбиции (ваниль)</a:t>
            </a:r>
          </a:p>
        </p:txBody>
      </p:sp>
      <p:cxnSp>
        <p:nvCxnSpPr>
          <p:cNvPr id="502" name="Соединительная линия уступом 175">
            <a:extLst>
              <a:ext uri="{FF2B5EF4-FFF2-40B4-BE49-F238E27FC236}">
                <a16:creationId xmlns:a16="http://schemas.microsoft.com/office/drawing/2014/main" id="{F294AD77-CC68-4372-BF68-97CD62CA46E5}"/>
              </a:ext>
            </a:extLst>
          </p:cNvPr>
          <p:cNvCxnSpPr>
            <a:cxnSpLocks/>
            <a:stCxn id="190" idx="2"/>
            <a:endCxn id="501" idx="0"/>
          </p:cNvCxnSpPr>
          <p:nvPr/>
        </p:nvCxnSpPr>
        <p:spPr>
          <a:xfrm rot="5400000">
            <a:off x="6886556" y="10401771"/>
            <a:ext cx="1973566" cy="5386603"/>
          </a:xfrm>
          <a:prstGeom prst="bentConnector3">
            <a:avLst>
              <a:gd name="adj1" fmla="val 1042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175">
            <a:extLst>
              <a:ext uri="{FF2B5EF4-FFF2-40B4-BE49-F238E27FC236}">
                <a16:creationId xmlns:a16="http://schemas.microsoft.com/office/drawing/2014/main" id="{1C508988-6C6D-40C6-87F1-C55D69AFC823}"/>
              </a:ext>
            </a:extLst>
          </p:cNvPr>
          <p:cNvCxnSpPr>
            <a:cxnSpLocks/>
            <a:stCxn id="187" idx="2"/>
            <a:endCxn id="501" idx="0"/>
          </p:cNvCxnSpPr>
          <p:nvPr/>
        </p:nvCxnSpPr>
        <p:spPr>
          <a:xfrm rot="16200000" flipH="1">
            <a:off x="4188533" y="13090351"/>
            <a:ext cx="1978484" cy="452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Прямая со стрелкой 508">
            <a:extLst>
              <a:ext uri="{FF2B5EF4-FFF2-40B4-BE49-F238E27FC236}">
                <a16:creationId xmlns:a16="http://schemas.microsoft.com/office/drawing/2014/main" id="{5FF166C4-D737-4636-97A8-6643582343ED}"/>
              </a:ext>
            </a:extLst>
          </p:cNvPr>
          <p:cNvCxnSpPr>
            <a:cxnSpLocks/>
            <a:stCxn id="265" idx="2"/>
            <a:endCxn id="264" idx="0"/>
          </p:cNvCxnSpPr>
          <p:nvPr/>
        </p:nvCxnSpPr>
        <p:spPr>
          <a:xfrm>
            <a:off x="7868070" y="5846351"/>
            <a:ext cx="611" cy="5101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7" name="Прямоугольник 156">
            <a:extLst>
              <a:ext uri="{FF2B5EF4-FFF2-40B4-BE49-F238E27FC236}">
                <a16:creationId xmlns:a16="http://schemas.microsoft.com/office/drawing/2014/main" id="{2C804C8C-509C-4A8D-A3DF-07084515ECD8}"/>
              </a:ext>
            </a:extLst>
          </p:cNvPr>
          <p:cNvSpPr/>
          <p:nvPr/>
        </p:nvSpPr>
        <p:spPr>
          <a:xfrm>
            <a:off x="30897682" y="770193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об увеличении армии </a:t>
            </a:r>
            <a:r>
              <a:rPr lang="ru-RU" sz="400" dirty="0"/>
              <a:t>(опасаясь агрессии со стороны Германии, для которой </a:t>
            </a:r>
            <a:r>
              <a:rPr lang="ru-RU" sz="400" dirty="0" err="1"/>
              <a:t>Нидерландыбыли</a:t>
            </a:r>
            <a:r>
              <a:rPr lang="ru-RU" sz="400" dirty="0"/>
              <a:t> удобным плацдармом для действий в северо-западном на15% членов НСД были выходцами из Нидерландской Индии, но именно их </a:t>
            </a:r>
            <a:r>
              <a:rPr lang="ru-RU" sz="400" dirty="0" err="1"/>
              <a:t>взносысоставляли</a:t>
            </a:r>
            <a:r>
              <a:rPr lang="ru-RU" sz="400" dirty="0"/>
              <a:t> третью часть доходов партии.348 НОВЕЙШИЙ </a:t>
            </a:r>
            <a:r>
              <a:rPr lang="ru-RU" sz="400" dirty="0" err="1"/>
              <a:t>ПЕРИОДправлении</a:t>
            </a:r>
            <a:r>
              <a:rPr lang="ru-RU" sz="400" dirty="0"/>
              <a:t>, в декабре 1937 г. все же приняли закон об </a:t>
            </a:r>
            <a:r>
              <a:rPr lang="ru-RU" sz="400" dirty="0" err="1"/>
              <a:t>увеличенииармии</a:t>
            </a:r>
            <a:r>
              <a:rPr lang="ru-RU" sz="400" dirty="0"/>
              <a:t>.)</a:t>
            </a:r>
            <a:endParaRPr lang="ru-RU" sz="1400" dirty="0"/>
          </a:p>
        </p:txBody>
      </p:sp>
      <p:sp>
        <p:nvSpPr>
          <p:cNvPr id="161" name="Прямоугольник 160">
            <a:extLst>
              <a:ext uri="{FF2B5EF4-FFF2-40B4-BE49-F238E27FC236}">
                <a16:creationId xmlns:a16="http://schemas.microsoft.com/office/drawing/2014/main" id="{A3988100-94BE-4317-B9E1-3E6CEA09E09E}"/>
              </a:ext>
            </a:extLst>
          </p:cNvPr>
          <p:cNvSpPr/>
          <p:nvPr/>
        </p:nvSpPr>
        <p:spPr>
          <a:xfrm>
            <a:off x="32133735" y="635729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Совместная защита колоний </a:t>
            </a:r>
            <a:r>
              <a:rPr lang="ru-RU" sz="400" dirty="0"/>
              <a:t>(В то же время нидерландское правительство отклонило </a:t>
            </a:r>
            <a:r>
              <a:rPr lang="ru-RU" sz="400" dirty="0" err="1"/>
              <a:t>ипредложение</a:t>
            </a:r>
            <a:r>
              <a:rPr lang="ru-RU" sz="400" dirty="0"/>
              <a:t> Германии от 29 октября 1937 г. заключить с ней </a:t>
            </a:r>
            <a:r>
              <a:rPr lang="ru-RU" sz="400" dirty="0" err="1"/>
              <a:t>договор,гарантировавший</a:t>
            </a:r>
            <a:r>
              <a:rPr lang="ru-RU" sz="400" dirty="0"/>
              <a:t> нейтралитет </a:t>
            </a:r>
            <a:r>
              <a:rPr lang="ru-RU" sz="400" dirty="0" err="1"/>
              <a:t>Нидерландов.Опасаясь</a:t>
            </a:r>
            <a:r>
              <a:rPr lang="ru-RU" sz="400" dirty="0"/>
              <a:t> также возможного захвата Индонезии Японией (</a:t>
            </a:r>
            <a:r>
              <a:rPr lang="ru-RU" sz="400" dirty="0" err="1"/>
              <a:t>заключениегермано</a:t>
            </a:r>
            <a:r>
              <a:rPr lang="ru-RU" sz="400" dirty="0"/>
              <a:t>-японского так называемого «</a:t>
            </a:r>
            <a:r>
              <a:rPr lang="ru-RU" sz="400" dirty="0" err="1"/>
              <a:t>антикоминтернов-ского</a:t>
            </a:r>
            <a:r>
              <a:rPr lang="ru-RU" sz="400" dirty="0"/>
              <a:t>» пакта 1936 г. давало все основания полагать, что Германия </a:t>
            </a:r>
            <a:r>
              <a:rPr lang="ru-RU" sz="400" dirty="0" err="1"/>
              <a:t>поддержалабы</a:t>
            </a:r>
            <a:r>
              <a:rPr lang="ru-RU" sz="400" dirty="0"/>
              <a:t> Японию), нидерландское правительство вынуждено </a:t>
            </a:r>
            <a:r>
              <a:rPr lang="ru-RU" sz="400" dirty="0" err="1"/>
              <a:t>былозаключить</a:t>
            </a:r>
            <a:r>
              <a:rPr lang="ru-RU" sz="400" dirty="0"/>
              <a:t> соглашение с Англией о совместной защите </a:t>
            </a:r>
            <a:r>
              <a:rPr lang="ru-RU" sz="400" dirty="0" err="1"/>
              <a:t>колониальныхвладений</a:t>
            </a:r>
            <a:r>
              <a:rPr lang="ru-RU" sz="400" dirty="0"/>
              <a:t> в Юго-Восточной Азии. После нападения 1 сентября 1939 г..)</a:t>
            </a:r>
            <a:endParaRPr lang="ru-RU" sz="1400" dirty="0"/>
          </a:p>
        </p:txBody>
      </p:sp>
      <p:sp>
        <p:nvSpPr>
          <p:cNvPr id="159" name="Прямоугольник 158">
            <a:extLst>
              <a:ext uri="{FF2B5EF4-FFF2-40B4-BE49-F238E27FC236}">
                <a16:creationId xmlns:a16="http://schemas.microsoft.com/office/drawing/2014/main" id="{3EED2377-729D-4998-A928-D0F4D21616D2}"/>
              </a:ext>
            </a:extLst>
          </p:cNvPr>
          <p:cNvSpPr/>
          <p:nvPr/>
        </p:nvSpPr>
        <p:spPr>
          <a:xfrm>
            <a:off x="29661630" y="635729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Подписать договор о нейтралитете с Германией </a:t>
            </a:r>
            <a:r>
              <a:rPr lang="ru-RU" sz="600" dirty="0"/>
              <a:t>(В то же время нидерландское правительство отклонило предложение Германии от 29 октября 1937 г. заключить с ней </a:t>
            </a:r>
            <a:r>
              <a:rPr lang="ru-RU" sz="600" dirty="0" err="1"/>
              <a:t>договор,гарантировавший</a:t>
            </a:r>
            <a:r>
              <a:rPr lang="ru-RU" sz="600" dirty="0"/>
              <a:t> нейтралитет Нидерландов.)</a:t>
            </a:r>
            <a:endParaRPr lang="ru-RU" sz="1400" dirty="0"/>
          </a:p>
        </p:txBody>
      </p:sp>
      <p:cxnSp>
        <p:nvCxnSpPr>
          <p:cNvPr id="160" name="Прямая соединительная линия 159">
            <a:extLst>
              <a:ext uri="{FF2B5EF4-FFF2-40B4-BE49-F238E27FC236}">
                <a16:creationId xmlns:a16="http://schemas.microsoft.com/office/drawing/2014/main" id="{9DA0CCFC-704C-4473-841C-3AD986F82D75}"/>
              </a:ext>
            </a:extLst>
          </p:cNvPr>
          <p:cNvCxnSpPr>
            <a:cxnSpLocks/>
            <a:stCxn id="161" idx="1"/>
            <a:endCxn id="159" idx="3"/>
          </p:cNvCxnSpPr>
          <p:nvPr/>
        </p:nvCxnSpPr>
        <p:spPr>
          <a:xfrm flipH="1">
            <a:off x="31777548" y="6897297"/>
            <a:ext cx="35618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63" name="Прямоугольник 162">
            <a:extLst>
              <a:ext uri="{FF2B5EF4-FFF2-40B4-BE49-F238E27FC236}">
                <a16:creationId xmlns:a16="http://schemas.microsoft.com/office/drawing/2014/main" id="{0F624714-FC62-4867-B2CF-FAB3E818B73A}"/>
              </a:ext>
            </a:extLst>
          </p:cNvPr>
          <p:cNvSpPr/>
          <p:nvPr/>
        </p:nvSpPr>
        <p:spPr>
          <a:xfrm>
            <a:off x="28446661" y="1104997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Дорогу малым демократическим государствам (ваниль)</a:t>
            </a:r>
          </a:p>
        </p:txBody>
      </p:sp>
      <p:sp>
        <p:nvSpPr>
          <p:cNvPr id="164" name="Прямоугольник 163">
            <a:extLst>
              <a:ext uri="{FF2B5EF4-FFF2-40B4-BE49-F238E27FC236}">
                <a16:creationId xmlns:a16="http://schemas.microsoft.com/office/drawing/2014/main" id="{3E4905CA-30BE-49E7-87F8-597719A76CAD}"/>
              </a:ext>
            </a:extLst>
          </p:cNvPr>
          <p:cNvSpPr/>
          <p:nvPr/>
        </p:nvSpPr>
        <p:spPr>
          <a:xfrm>
            <a:off x="30897682" y="476243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Победа правящей коалиции</a:t>
            </a:r>
          </a:p>
        </p:txBody>
      </p:sp>
      <p:sp>
        <p:nvSpPr>
          <p:cNvPr id="165" name="Прямоугольник 164">
            <a:extLst>
              <a:ext uri="{FF2B5EF4-FFF2-40B4-BE49-F238E27FC236}">
                <a16:creationId xmlns:a16="http://schemas.microsoft.com/office/drawing/2014/main" id="{5DE6D6A3-0D16-4CBE-BC11-7876ADE93964}"/>
              </a:ext>
            </a:extLst>
          </p:cNvPr>
          <p:cNvSpPr/>
          <p:nvPr/>
        </p:nvSpPr>
        <p:spPr>
          <a:xfrm>
            <a:off x="13449768" y="12541607"/>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Обмен немецкими технологиями (ваниль)</a:t>
            </a:r>
          </a:p>
        </p:txBody>
      </p:sp>
      <p:sp>
        <p:nvSpPr>
          <p:cNvPr id="166" name="Прямоугольник 165">
            <a:extLst>
              <a:ext uri="{FF2B5EF4-FFF2-40B4-BE49-F238E27FC236}">
                <a16:creationId xmlns:a16="http://schemas.microsoft.com/office/drawing/2014/main" id="{6879AFDC-6173-4459-B943-5A8E5593B476}"/>
              </a:ext>
            </a:extLst>
          </p:cNvPr>
          <p:cNvSpPr/>
          <p:nvPr/>
        </p:nvSpPr>
        <p:spPr>
          <a:xfrm>
            <a:off x="91264" y="12545312"/>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Обмен французскими технологиями</a:t>
            </a:r>
          </a:p>
        </p:txBody>
      </p:sp>
      <p:cxnSp>
        <p:nvCxnSpPr>
          <p:cNvPr id="167" name="Соединительная линия уступом 175">
            <a:extLst>
              <a:ext uri="{FF2B5EF4-FFF2-40B4-BE49-F238E27FC236}">
                <a16:creationId xmlns:a16="http://schemas.microsoft.com/office/drawing/2014/main" id="{10D29E40-F092-4412-A15C-CD0EB54932CF}"/>
              </a:ext>
            </a:extLst>
          </p:cNvPr>
          <p:cNvCxnSpPr>
            <a:cxnSpLocks/>
            <a:stCxn id="254" idx="2"/>
            <a:endCxn id="166" idx="0"/>
          </p:cNvCxnSpPr>
          <p:nvPr/>
        </p:nvCxnSpPr>
        <p:spPr>
          <a:xfrm rot="5400000">
            <a:off x="1596637" y="11655957"/>
            <a:ext cx="441942" cy="133676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0" name="Соединительная линия уступом 175">
            <a:extLst>
              <a:ext uri="{FF2B5EF4-FFF2-40B4-BE49-F238E27FC236}">
                <a16:creationId xmlns:a16="http://schemas.microsoft.com/office/drawing/2014/main" id="{652D69F4-C69D-46B9-BA13-4A476FCACCDF}"/>
              </a:ext>
            </a:extLst>
          </p:cNvPr>
          <p:cNvCxnSpPr>
            <a:cxnSpLocks/>
            <a:stCxn id="191" idx="2"/>
            <a:endCxn id="165" idx="0"/>
          </p:cNvCxnSpPr>
          <p:nvPr/>
        </p:nvCxnSpPr>
        <p:spPr>
          <a:xfrm rot="16200000" flipH="1">
            <a:off x="13658590" y="11692469"/>
            <a:ext cx="438237" cy="12600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A86D3206-7CD1-4B48-BA16-829FF5DB85FB}"/>
              </a:ext>
            </a:extLst>
          </p:cNvPr>
          <p:cNvSpPr/>
          <p:nvPr/>
        </p:nvSpPr>
        <p:spPr>
          <a:xfrm>
            <a:off x="12197097" y="1408185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Дружба с Японией (ваниль)</a:t>
            </a:r>
          </a:p>
        </p:txBody>
      </p:sp>
      <p:cxnSp>
        <p:nvCxnSpPr>
          <p:cNvPr id="212" name="Соединительная линия уступом 175">
            <a:extLst>
              <a:ext uri="{FF2B5EF4-FFF2-40B4-BE49-F238E27FC236}">
                <a16:creationId xmlns:a16="http://schemas.microsoft.com/office/drawing/2014/main" id="{5DCB62DA-BC10-4B5C-99F3-7F851DD7F526}"/>
              </a:ext>
            </a:extLst>
          </p:cNvPr>
          <p:cNvCxnSpPr>
            <a:cxnSpLocks/>
            <a:stCxn id="187" idx="2"/>
            <a:endCxn id="261" idx="0"/>
          </p:cNvCxnSpPr>
          <p:nvPr/>
        </p:nvCxnSpPr>
        <p:spPr>
          <a:xfrm rot="16200000" flipH="1">
            <a:off x="5538698" y="11740187"/>
            <a:ext cx="1978484" cy="2704852"/>
          </a:xfrm>
          <a:prstGeom prst="bentConnector3">
            <a:avLst>
              <a:gd name="adj1" fmla="val 1068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17" name="Соединительная линия уступом 175">
            <a:extLst>
              <a:ext uri="{FF2B5EF4-FFF2-40B4-BE49-F238E27FC236}">
                <a16:creationId xmlns:a16="http://schemas.microsoft.com/office/drawing/2014/main" id="{06B4EE67-EB49-4026-8505-F81B5AEC1F0E}"/>
              </a:ext>
            </a:extLst>
          </p:cNvPr>
          <p:cNvCxnSpPr>
            <a:cxnSpLocks/>
            <a:stCxn id="190" idx="2"/>
            <a:endCxn id="261" idx="0"/>
          </p:cNvCxnSpPr>
          <p:nvPr/>
        </p:nvCxnSpPr>
        <p:spPr>
          <a:xfrm rot="5400000">
            <a:off x="8236720" y="11751935"/>
            <a:ext cx="1973566" cy="2686274"/>
          </a:xfrm>
          <a:prstGeom prst="bentConnector3">
            <a:avLst>
              <a:gd name="adj1" fmla="val 989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175">
            <a:extLst>
              <a:ext uri="{FF2B5EF4-FFF2-40B4-BE49-F238E27FC236}">
                <a16:creationId xmlns:a16="http://schemas.microsoft.com/office/drawing/2014/main" id="{582E1F75-9FD5-46F2-9A94-4D471256B0F7}"/>
              </a:ext>
            </a:extLst>
          </p:cNvPr>
          <p:cNvCxnSpPr>
            <a:cxnSpLocks/>
            <a:stCxn id="187" idx="2"/>
            <a:endCxn id="309" idx="0"/>
          </p:cNvCxnSpPr>
          <p:nvPr/>
        </p:nvCxnSpPr>
        <p:spPr>
          <a:xfrm rot="16200000" flipH="1">
            <a:off x="6878958" y="10399926"/>
            <a:ext cx="1978484" cy="5385373"/>
          </a:xfrm>
          <a:prstGeom prst="bentConnector3">
            <a:avLst>
              <a:gd name="adj1" fmla="val 120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4" name="Соединительная линия уступом 175">
            <a:extLst>
              <a:ext uri="{FF2B5EF4-FFF2-40B4-BE49-F238E27FC236}">
                <a16:creationId xmlns:a16="http://schemas.microsoft.com/office/drawing/2014/main" id="{06D1F27D-2C33-4592-A7E1-9D7604C4CBDD}"/>
              </a:ext>
            </a:extLst>
          </p:cNvPr>
          <p:cNvCxnSpPr>
            <a:cxnSpLocks/>
            <a:stCxn id="190" idx="2"/>
            <a:endCxn id="309" idx="0"/>
          </p:cNvCxnSpPr>
          <p:nvPr/>
        </p:nvCxnSpPr>
        <p:spPr>
          <a:xfrm rot="5400000">
            <a:off x="9576981" y="13092196"/>
            <a:ext cx="1973566" cy="5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Соединительная линия уступом 175">
            <a:extLst>
              <a:ext uri="{FF2B5EF4-FFF2-40B4-BE49-F238E27FC236}">
                <a16:creationId xmlns:a16="http://schemas.microsoft.com/office/drawing/2014/main" id="{98E40390-8F3F-4485-854B-0B44EBE5A56D}"/>
              </a:ext>
            </a:extLst>
          </p:cNvPr>
          <p:cNvCxnSpPr>
            <a:cxnSpLocks/>
            <a:stCxn id="501" idx="2"/>
            <a:endCxn id="325" idx="0"/>
          </p:cNvCxnSpPr>
          <p:nvPr/>
        </p:nvCxnSpPr>
        <p:spPr>
          <a:xfrm rot="16200000" flipH="1">
            <a:off x="5536172" y="14805720"/>
            <a:ext cx="648044" cy="13603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5D71D052-08E8-4701-A990-B6E28724064C}"/>
              </a:ext>
            </a:extLst>
          </p:cNvPr>
          <p:cNvCxnSpPr>
            <a:cxnSpLocks/>
            <a:stCxn id="309" idx="2"/>
            <a:endCxn id="325" idx="0"/>
          </p:cNvCxnSpPr>
          <p:nvPr/>
        </p:nvCxnSpPr>
        <p:spPr>
          <a:xfrm rot="5400000">
            <a:off x="8226597" y="13475609"/>
            <a:ext cx="648044" cy="40205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33" name="Прямоугольник 232">
            <a:extLst>
              <a:ext uri="{FF2B5EF4-FFF2-40B4-BE49-F238E27FC236}">
                <a16:creationId xmlns:a16="http://schemas.microsoft.com/office/drawing/2014/main" id="{299E7B72-8D8B-4B39-882E-C32492FDFE18}"/>
              </a:ext>
            </a:extLst>
          </p:cNvPr>
          <p:cNvSpPr/>
          <p:nvPr/>
        </p:nvSpPr>
        <p:spPr>
          <a:xfrm>
            <a:off x="13449768" y="158034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Начало Голландского блицкрига (ваниль)</a:t>
            </a:r>
          </a:p>
        </p:txBody>
      </p:sp>
      <p:sp>
        <p:nvSpPr>
          <p:cNvPr id="236" name="Прямоугольник 235">
            <a:extLst>
              <a:ext uri="{FF2B5EF4-FFF2-40B4-BE49-F238E27FC236}">
                <a16:creationId xmlns:a16="http://schemas.microsoft.com/office/drawing/2014/main" id="{B0A24E0D-852C-4BB5-A023-CEFD4E07DD78}"/>
              </a:ext>
            </a:extLst>
          </p:cNvPr>
          <p:cNvSpPr/>
          <p:nvPr/>
        </p:nvSpPr>
        <p:spPr>
          <a:xfrm>
            <a:off x="10941572" y="158034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Груз наследия (ваниль)</a:t>
            </a:r>
          </a:p>
        </p:txBody>
      </p:sp>
      <p:cxnSp>
        <p:nvCxnSpPr>
          <p:cNvPr id="237" name="Прямая со стрелкой 236">
            <a:extLst>
              <a:ext uri="{FF2B5EF4-FFF2-40B4-BE49-F238E27FC236}">
                <a16:creationId xmlns:a16="http://schemas.microsoft.com/office/drawing/2014/main" id="{F7672681-CA9C-4ACF-8EF3-92486D2A15FF}"/>
              </a:ext>
            </a:extLst>
          </p:cNvPr>
          <p:cNvCxnSpPr>
            <a:cxnSpLocks/>
            <a:stCxn id="191" idx="2"/>
            <a:endCxn id="173" idx="0"/>
          </p:cNvCxnSpPr>
          <p:nvPr/>
        </p:nvCxnSpPr>
        <p:spPr>
          <a:xfrm>
            <a:off x="13247690" y="12103370"/>
            <a:ext cx="7366" cy="19784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8" name="Прямая со стрелкой 237">
            <a:extLst>
              <a:ext uri="{FF2B5EF4-FFF2-40B4-BE49-F238E27FC236}">
                <a16:creationId xmlns:a16="http://schemas.microsoft.com/office/drawing/2014/main" id="{0083E464-EC3B-4C3A-8CEE-C28F0BD1F7D5}"/>
              </a:ext>
            </a:extLst>
          </p:cNvPr>
          <p:cNvCxnSpPr>
            <a:cxnSpLocks/>
            <a:stCxn id="165" idx="2"/>
            <a:endCxn id="233" idx="0"/>
          </p:cNvCxnSpPr>
          <p:nvPr/>
        </p:nvCxnSpPr>
        <p:spPr>
          <a:xfrm>
            <a:off x="14507727" y="13621607"/>
            <a:ext cx="0" cy="218183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Соединительная линия уступом 175">
            <a:extLst>
              <a:ext uri="{FF2B5EF4-FFF2-40B4-BE49-F238E27FC236}">
                <a16:creationId xmlns:a16="http://schemas.microsoft.com/office/drawing/2014/main" id="{4D7E8979-FBA1-4522-94FB-693476A0EF01}"/>
              </a:ext>
            </a:extLst>
          </p:cNvPr>
          <p:cNvCxnSpPr>
            <a:cxnSpLocks/>
            <a:stCxn id="173" idx="2"/>
            <a:endCxn id="236" idx="0"/>
          </p:cNvCxnSpPr>
          <p:nvPr/>
        </p:nvCxnSpPr>
        <p:spPr>
          <a:xfrm rot="5400000">
            <a:off x="12306499" y="14854888"/>
            <a:ext cx="641590" cy="12555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4" name="Прямоугольник 243">
            <a:extLst>
              <a:ext uri="{FF2B5EF4-FFF2-40B4-BE49-F238E27FC236}">
                <a16:creationId xmlns:a16="http://schemas.microsoft.com/office/drawing/2014/main" id="{C20A0F9B-A045-45E4-9B64-1B31F92F7FB7}"/>
              </a:ext>
            </a:extLst>
          </p:cNvPr>
          <p:cNvSpPr/>
          <p:nvPr/>
        </p:nvSpPr>
        <p:spPr>
          <a:xfrm>
            <a:off x="1429261" y="14070928"/>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Перенять разработки французского ПТО</a:t>
            </a:r>
          </a:p>
        </p:txBody>
      </p:sp>
      <p:cxnSp>
        <p:nvCxnSpPr>
          <p:cNvPr id="249" name="Прямая соединительная линия 248">
            <a:extLst>
              <a:ext uri="{FF2B5EF4-FFF2-40B4-BE49-F238E27FC236}">
                <a16:creationId xmlns:a16="http://schemas.microsoft.com/office/drawing/2014/main" id="{327B350B-FF32-49ED-AA6C-56DD4EADFCAC}"/>
              </a:ext>
            </a:extLst>
          </p:cNvPr>
          <p:cNvCxnSpPr>
            <a:cxnSpLocks/>
            <a:stCxn id="233" idx="1"/>
            <a:endCxn id="236" idx="3"/>
          </p:cNvCxnSpPr>
          <p:nvPr/>
        </p:nvCxnSpPr>
        <p:spPr>
          <a:xfrm flipH="1">
            <a:off x="13057490" y="16343445"/>
            <a:ext cx="39227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0" name="Прямая со стрелкой 249">
            <a:extLst>
              <a:ext uri="{FF2B5EF4-FFF2-40B4-BE49-F238E27FC236}">
                <a16:creationId xmlns:a16="http://schemas.microsoft.com/office/drawing/2014/main" id="{77F2F32E-2595-4AA4-AD1A-2BA9A4027810}"/>
              </a:ext>
            </a:extLst>
          </p:cNvPr>
          <p:cNvCxnSpPr>
            <a:cxnSpLocks/>
            <a:stCxn id="254" idx="2"/>
            <a:endCxn id="244" idx="0"/>
          </p:cNvCxnSpPr>
          <p:nvPr/>
        </p:nvCxnSpPr>
        <p:spPr>
          <a:xfrm>
            <a:off x="2485992" y="12103370"/>
            <a:ext cx="1228" cy="19675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75">
            <a:extLst>
              <a:ext uri="{FF2B5EF4-FFF2-40B4-BE49-F238E27FC236}">
                <a16:creationId xmlns:a16="http://schemas.microsoft.com/office/drawing/2014/main" id="{9A42F30B-E1EB-4EAF-ABF6-D9AAA745CD6B}"/>
              </a:ext>
            </a:extLst>
          </p:cNvPr>
          <p:cNvCxnSpPr>
            <a:cxnSpLocks/>
            <a:stCxn id="426" idx="2"/>
            <a:endCxn id="265" idx="0"/>
          </p:cNvCxnSpPr>
          <p:nvPr/>
        </p:nvCxnSpPr>
        <p:spPr>
          <a:xfrm rot="5400000">
            <a:off x="15187285" y="-3277742"/>
            <a:ext cx="724878" cy="153633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5">
            <a:extLst>
              <a:ext uri="{FF2B5EF4-FFF2-40B4-BE49-F238E27FC236}">
                <a16:creationId xmlns:a16="http://schemas.microsoft.com/office/drawing/2014/main" id="{E7B36EBA-A4A9-4D75-9F63-A870053E246F}"/>
              </a:ext>
            </a:extLst>
          </p:cNvPr>
          <p:cNvCxnSpPr>
            <a:cxnSpLocks/>
            <a:stCxn id="426" idx="2"/>
            <a:endCxn id="164" idx="0"/>
          </p:cNvCxnSpPr>
          <p:nvPr/>
        </p:nvCxnSpPr>
        <p:spPr>
          <a:xfrm rot="16200000" flipH="1">
            <a:off x="27233026" y="39824"/>
            <a:ext cx="720966" cy="87242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1E752D5D-0C64-411D-866D-5090D8F356DB}"/>
              </a:ext>
            </a:extLst>
          </p:cNvPr>
          <p:cNvSpPr/>
          <p:nvPr/>
        </p:nvSpPr>
        <p:spPr>
          <a:xfrm>
            <a:off x="30897682" y="928001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 (ваниль)</a:t>
            </a:r>
          </a:p>
        </p:txBody>
      </p:sp>
      <p:sp>
        <p:nvSpPr>
          <p:cNvPr id="174" name="Прямоугольник 173">
            <a:extLst>
              <a:ext uri="{FF2B5EF4-FFF2-40B4-BE49-F238E27FC236}">
                <a16:creationId xmlns:a16="http://schemas.microsoft.com/office/drawing/2014/main" id="{BC3E7AB7-1FA2-430B-BF4B-D00729F63D51}"/>
              </a:ext>
            </a:extLst>
          </p:cNvPr>
          <p:cNvSpPr/>
          <p:nvPr/>
        </p:nvSpPr>
        <p:spPr>
          <a:xfrm>
            <a:off x="35841073" y="1104996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 стороне Великобритании (ваниль)</a:t>
            </a:r>
          </a:p>
        </p:txBody>
      </p:sp>
      <p:sp>
        <p:nvSpPr>
          <p:cNvPr id="175" name="Прямоугольник 174">
            <a:extLst>
              <a:ext uri="{FF2B5EF4-FFF2-40B4-BE49-F238E27FC236}">
                <a16:creationId xmlns:a16="http://schemas.microsoft.com/office/drawing/2014/main" id="{40ACA845-AA55-4F7C-9008-A8822565B1C2}"/>
              </a:ext>
            </a:extLst>
          </p:cNvPr>
          <p:cNvSpPr/>
          <p:nvPr/>
        </p:nvSpPr>
        <p:spPr>
          <a:xfrm>
            <a:off x="32149214" y="12563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слабого правительства (ваниль, не монархия)</a:t>
            </a:r>
          </a:p>
        </p:txBody>
      </p:sp>
      <p:cxnSp>
        <p:nvCxnSpPr>
          <p:cNvPr id="176" name="Прямая соединительная линия 175">
            <a:extLst>
              <a:ext uri="{FF2B5EF4-FFF2-40B4-BE49-F238E27FC236}">
                <a16:creationId xmlns:a16="http://schemas.microsoft.com/office/drawing/2014/main" id="{10840964-65D1-4E1E-977B-7C119816E37D}"/>
              </a:ext>
            </a:extLst>
          </p:cNvPr>
          <p:cNvCxnSpPr>
            <a:cxnSpLocks/>
            <a:stCxn id="174" idx="1"/>
            <a:endCxn id="163" idx="3"/>
          </p:cNvCxnSpPr>
          <p:nvPr/>
        </p:nvCxnSpPr>
        <p:spPr>
          <a:xfrm flipH="1">
            <a:off x="30562579" y="11589968"/>
            <a:ext cx="5278494"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AE7E398B-E5BF-4895-AD89-36C5EBAD7774}"/>
              </a:ext>
            </a:extLst>
          </p:cNvPr>
          <p:cNvCxnSpPr>
            <a:cxnSpLocks/>
            <a:stCxn id="172" idx="2"/>
            <a:endCxn id="163" idx="0"/>
          </p:cNvCxnSpPr>
          <p:nvPr/>
        </p:nvCxnSpPr>
        <p:spPr>
          <a:xfrm rot="5400000">
            <a:off x="30385152" y="9479480"/>
            <a:ext cx="689959" cy="24510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Соединительная линия уступом 175">
            <a:extLst>
              <a:ext uri="{FF2B5EF4-FFF2-40B4-BE49-F238E27FC236}">
                <a16:creationId xmlns:a16="http://schemas.microsoft.com/office/drawing/2014/main" id="{75763D91-CEF2-4A4C-A7D5-3D8B3F3570F0}"/>
              </a:ext>
            </a:extLst>
          </p:cNvPr>
          <p:cNvCxnSpPr>
            <a:cxnSpLocks/>
            <a:stCxn id="172" idx="2"/>
            <a:endCxn id="174" idx="0"/>
          </p:cNvCxnSpPr>
          <p:nvPr/>
        </p:nvCxnSpPr>
        <p:spPr>
          <a:xfrm rot="16200000" flipH="1">
            <a:off x="34082358" y="8233293"/>
            <a:ext cx="689957" cy="49433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6" name="Соединительная линия уступом 175">
            <a:extLst>
              <a:ext uri="{FF2B5EF4-FFF2-40B4-BE49-F238E27FC236}">
                <a16:creationId xmlns:a16="http://schemas.microsoft.com/office/drawing/2014/main" id="{C28A3050-F1C9-4BA8-88D2-CD1FBCDDC414}"/>
              </a:ext>
            </a:extLst>
          </p:cNvPr>
          <p:cNvCxnSpPr>
            <a:cxnSpLocks/>
            <a:stCxn id="174" idx="2"/>
            <a:endCxn id="175" idx="0"/>
          </p:cNvCxnSpPr>
          <p:nvPr/>
        </p:nvCxnSpPr>
        <p:spPr>
          <a:xfrm rot="5400000">
            <a:off x="34836478" y="10500664"/>
            <a:ext cx="433250" cy="36918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97" name="Соединительная линия уступом 175">
            <a:extLst>
              <a:ext uri="{FF2B5EF4-FFF2-40B4-BE49-F238E27FC236}">
                <a16:creationId xmlns:a16="http://schemas.microsoft.com/office/drawing/2014/main" id="{13898FF5-2E95-44C2-A26D-E4E3ACD45F4F}"/>
              </a:ext>
            </a:extLst>
          </p:cNvPr>
          <p:cNvCxnSpPr>
            <a:cxnSpLocks/>
            <a:stCxn id="163" idx="2"/>
            <a:endCxn id="175" idx="0"/>
          </p:cNvCxnSpPr>
          <p:nvPr/>
        </p:nvCxnSpPr>
        <p:spPr>
          <a:xfrm rot="16200000" flipH="1">
            <a:off x="31139272" y="10495317"/>
            <a:ext cx="433248" cy="37025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99" name="Прямая со стрелкой 198">
            <a:extLst>
              <a:ext uri="{FF2B5EF4-FFF2-40B4-BE49-F238E27FC236}">
                <a16:creationId xmlns:a16="http://schemas.microsoft.com/office/drawing/2014/main" id="{367CF65E-4C2D-4E83-B947-2A4442EFCC8E}"/>
              </a:ext>
            </a:extLst>
          </p:cNvPr>
          <p:cNvCxnSpPr>
            <a:cxnSpLocks/>
            <a:stCxn id="157" idx="2"/>
            <a:endCxn id="172" idx="0"/>
          </p:cNvCxnSpPr>
          <p:nvPr/>
        </p:nvCxnSpPr>
        <p:spPr>
          <a:xfrm>
            <a:off x="31955641" y="8781933"/>
            <a:ext cx="0" cy="4980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1" name="Соединительная линия уступом 175">
            <a:extLst>
              <a:ext uri="{FF2B5EF4-FFF2-40B4-BE49-F238E27FC236}">
                <a16:creationId xmlns:a16="http://schemas.microsoft.com/office/drawing/2014/main" id="{F1F66397-B344-495F-A763-AC4F8449DF89}"/>
              </a:ext>
            </a:extLst>
          </p:cNvPr>
          <p:cNvCxnSpPr>
            <a:cxnSpLocks/>
            <a:stCxn id="159" idx="2"/>
            <a:endCxn id="157" idx="0"/>
          </p:cNvCxnSpPr>
          <p:nvPr/>
        </p:nvCxnSpPr>
        <p:spPr>
          <a:xfrm rot="16200000" flipH="1">
            <a:off x="31205297" y="6951589"/>
            <a:ext cx="264636" cy="1236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A11BF03E-813E-4318-81C2-8B3ED1E05ED2}"/>
              </a:ext>
            </a:extLst>
          </p:cNvPr>
          <p:cNvCxnSpPr>
            <a:cxnSpLocks/>
            <a:stCxn id="161" idx="2"/>
            <a:endCxn id="157" idx="0"/>
          </p:cNvCxnSpPr>
          <p:nvPr/>
        </p:nvCxnSpPr>
        <p:spPr>
          <a:xfrm rot="5400000">
            <a:off x="32441350" y="6951589"/>
            <a:ext cx="264636" cy="12360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75">
            <a:extLst>
              <a:ext uri="{FF2B5EF4-FFF2-40B4-BE49-F238E27FC236}">
                <a16:creationId xmlns:a16="http://schemas.microsoft.com/office/drawing/2014/main" id="{A5535A52-5B92-4888-AF91-7C10820D9105}"/>
              </a:ext>
            </a:extLst>
          </p:cNvPr>
          <p:cNvCxnSpPr>
            <a:cxnSpLocks/>
            <a:stCxn id="164" idx="2"/>
            <a:endCxn id="159" idx="0"/>
          </p:cNvCxnSpPr>
          <p:nvPr/>
        </p:nvCxnSpPr>
        <p:spPr>
          <a:xfrm rot="5400000">
            <a:off x="31080186" y="5481842"/>
            <a:ext cx="514858" cy="1236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7" name="Соединительная линия уступом 175">
            <a:extLst>
              <a:ext uri="{FF2B5EF4-FFF2-40B4-BE49-F238E27FC236}">
                <a16:creationId xmlns:a16="http://schemas.microsoft.com/office/drawing/2014/main" id="{F5BF0548-3AF7-4F75-B5B4-D222065CBE53}"/>
              </a:ext>
            </a:extLst>
          </p:cNvPr>
          <p:cNvCxnSpPr>
            <a:cxnSpLocks/>
            <a:stCxn id="164" idx="2"/>
            <a:endCxn id="161" idx="0"/>
          </p:cNvCxnSpPr>
          <p:nvPr/>
        </p:nvCxnSpPr>
        <p:spPr>
          <a:xfrm rot="16200000" flipH="1">
            <a:off x="32316238" y="5481841"/>
            <a:ext cx="514858" cy="12360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5" name="Прямоугольник 214">
            <a:extLst>
              <a:ext uri="{FF2B5EF4-FFF2-40B4-BE49-F238E27FC236}">
                <a16:creationId xmlns:a16="http://schemas.microsoft.com/office/drawing/2014/main" id="{541EB810-0B0A-4915-8CFE-634A887BE152}"/>
              </a:ext>
            </a:extLst>
          </p:cNvPr>
          <p:cNvSpPr/>
          <p:nvPr/>
        </p:nvSpPr>
        <p:spPr>
          <a:xfrm>
            <a:off x="34613801" y="1256531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Сингапурские конференции (ваниль)</a:t>
            </a:r>
          </a:p>
        </p:txBody>
      </p:sp>
      <p:sp>
        <p:nvSpPr>
          <p:cNvPr id="231" name="Прямоугольник 230">
            <a:extLst>
              <a:ext uri="{FF2B5EF4-FFF2-40B4-BE49-F238E27FC236}">
                <a16:creationId xmlns:a16="http://schemas.microsoft.com/office/drawing/2014/main" id="{6C9E4E5C-F273-47D6-B2D0-D5F047D79E7B}"/>
              </a:ext>
            </a:extLst>
          </p:cNvPr>
          <p:cNvSpPr/>
          <p:nvPr/>
        </p:nvSpPr>
        <p:spPr>
          <a:xfrm>
            <a:off x="29684626" y="1256637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Бенилюкса (ваниль)</a:t>
            </a:r>
          </a:p>
        </p:txBody>
      </p:sp>
      <p:sp>
        <p:nvSpPr>
          <p:cNvPr id="232" name="Прямоугольник 231">
            <a:extLst>
              <a:ext uri="{FF2B5EF4-FFF2-40B4-BE49-F238E27FC236}">
                <a16:creationId xmlns:a16="http://schemas.microsoft.com/office/drawing/2014/main" id="{DDABA7A0-DADD-47DF-B748-AD8F723BB80F}"/>
              </a:ext>
            </a:extLst>
          </p:cNvPr>
          <p:cNvSpPr/>
          <p:nvPr/>
        </p:nvSpPr>
        <p:spPr>
          <a:xfrm>
            <a:off x="27220038" y="1256566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Ответственность за собственную оборону (ваниль)</a:t>
            </a:r>
          </a:p>
        </p:txBody>
      </p:sp>
      <p:sp>
        <p:nvSpPr>
          <p:cNvPr id="239" name="Прямоугольник 238">
            <a:extLst>
              <a:ext uri="{FF2B5EF4-FFF2-40B4-BE49-F238E27FC236}">
                <a16:creationId xmlns:a16="http://schemas.microsoft.com/office/drawing/2014/main" id="{7B59B0EB-DEA3-41D0-9785-F09F49C7355C}"/>
              </a:ext>
            </a:extLst>
          </p:cNvPr>
          <p:cNvSpPr/>
          <p:nvPr/>
        </p:nvSpPr>
        <p:spPr>
          <a:xfrm>
            <a:off x="28446660" y="1409244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Поучительная история Нидерландов (ваниль)</a:t>
            </a:r>
          </a:p>
        </p:txBody>
      </p:sp>
      <p:sp>
        <p:nvSpPr>
          <p:cNvPr id="240" name="Прямоугольник 239">
            <a:extLst>
              <a:ext uri="{FF2B5EF4-FFF2-40B4-BE49-F238E27FC236}">
                <a16:creationId xmlns:a16="http://schemas.microsoft.com/office/drawing/2014/main" id="{E0C4621D-DFEE-4EC3-B5B4-EFBD667B3C5B}"/>
              </a:ext>
            </a:extLst>
          </p:cNvPr>
          <p:cNvSpPr/>
          <p:nvPr/>
        </p:nvSpPr>
        <p:spPr>
          <a:xfrm>
            <a:off x="28446660" y="1580989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Фундамент Европейского союза (ваниль)</a:t>
            </a:r>
          </a:p>
        </p:txBody>
      </p:sp>
      <p:sp>
        <p:nvSpPr>
          <p:cNvPr id="243" name="Прямоугольник 242">
            <a:extLst>
              <a:ext uri="{FF2B5EF4-FFF2-40B4-BE49-F238E27FC236}">
                <a16:creationId xmlns:a16="http://schemas.microsoft.com/office/drawing/2014/main" id="{89699BD8-FC8A-4F49-ACD2-47C7F674B9FC}"/>
              </a:ext>
            </a:extLst>
          </p:cNvPr>
          <p:cNvSpPr/>
          <p:nvPr/>
        </p:nvSpPr>
        <p:spPr>
          <a:xfrm>
            <a:off x="27220038" y="175356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Лучшие умы континента (ваниль)</a:t>
            </a:r>
          </a:p>
        </p:txBody>
      </p:sp>
      <p:sp>
        <p:nvSpPr>
          <p:cNvPr id="246" name="Прямоугольник 245">
            <a:extLst>
              <a:ext uri="{FF2B5EF4-FFF2-40B4-BE49-F238E27FC236}">
                <a16:creationId xmlns:a16="http://schemas.microsoft.com/office/drawing/2014/main" id="{2A45D7F5-3140-4A4C-8B66-C1F5A385FF94}"/>
              </a:ext>
            </a:extLst>
          </p:cNvPr>
          <p:cNvSpPr/>
          <p:nvPr/>
        </p:nvSpPr>
        <p:spPr>
          <a:xfrm>
            <a:off x="29684626" y="175356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Лучший способ защиты(ваниль)</a:t>
            </a:r>
          </a:p>
        </p:txBody>
      </p:sp>
      <p:cxnSp>
        <p:nvCxnSpPr>
          <p:cNvPr id="247" name="Соединительная линия уступом 175">
            <a:extLst>
              <a:ext uri="{FF2B5EF4-FFF2-40B4-BE49-F238E27FC236}">
                <a16:creationId xmlns:a16="http://schemas.microsoft.com/office/drawing/2014/main" id="{EB14186E-4EC5-4A11-ADD7-13123A712234}"/>
              </a:ext>
            </a:extLst>
          </p:cNvPr>
          <p:cNvCxnSpPr>
            <a:cxnSpLocks/>
            <a:stCxn id="163" idx="2"/>
            <a:endCxn id="232" idx="0"/>
          </p:cNvCxnSpPr>
          <p:nvPr/>
        </p:nvCxnSpPr>
        <p:spPr>
          <a:xfrm rot="5400000">
            <a:off x="28673460" y="11734508"/>
            <a:ext cx="435699" cy="12266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2" name="Соединительная линия уступом 175">
            <a:extLst>
              <a:ext uri="{FF2B5EF4-FFF2-40B4-BE49-F238E27FC236}">
                <a16:creationId xmlns:a16="http://schemas.microsoft.com/office/drawing/2014/main" id="{D7E02F7C-1173-46FA-B5DD-2565E54D271C}"/>
              </a:ext>
            </a:extLst>
          </p:cNvPr>
          <p:cNvCxnSpPr>
            <a:cxnSpLocks/>
            <a:stCxn id="163" idx="2"/>
            <a:endCxn id="231" idx="0"/>
          </p:cNvCxnSpPr>
          <p:nvPr/>
        </p:nvCxnSpPr>
        <p:spPr>
          <a:xfrm rot="16200000" flipH="1">
            <a:off x="29905402" y="11729187"/>
            <a:ext cx="436401" cy="123796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6813CAC0-2E5E-4F29-854B-712B3E3355C7}"/>
              </a:ext>
            </a:extLst>
          </p:cNvPr>
          <p:cNvCxnSpPr>
            <a:cxnSpLocks/>
            <a:stCxn id="232" idx="2"/>
            <a:endCxn id="239" idx="0"/>
          </p:cNvCxnSpPr>
          <p:nvPr/>
        </p:nvCxnSpPr>
        <p:spPr>
          <a:xfrm rot="16200000" flipH="1">
            <a:off x="28667920" y="13255746"/>
            <a:ext cx="446777" cy="12266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0CE22938-972D-4888-95C3-53DB22A24813}"/>
              </a:ext>
            </a:extLst>
          </p:cNvPr>
          <p:cNvCxnSpPr>
            <a:cxnSpLocks/>
            <a:stCxn id="231" idx="2"/>
            <a:endCxn id="239" idx="0"/>
          </p:cNvCxnSpPr>
          <p:nvPr/>
        </p:nvCxnSpPr>
        <p:spPr>
          <a:xfrm rot="5400000">
            <a:off x="29900565" y="13250425"/>
            <a:ext cx="446075" cy="12379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 стрелкой 256">
            <a:extLst>
              <a:ext uri="{FF2B5EF4-FFF2-40B4-BE49-F238E27FC236}">
                <a16:creationId xmlns:a16="http://schemas.microsoft.com/office/drawing/2014/main" id="{C24BD8F8-2DE5-4D0F-820F-27496BC12A0D}"/>
              </a:ext>
            </a:extLst>
          </p:cNvPr>
          <p:cNvCxnSpPr>
            <a:cxnSpLocks/>
            <a:stCxn id="239" idx="2"/>
            <a:endCxn id="240" idx="0"/>
          </p:cNvCxnSpPr>
          <p:nvPr/>
        </p:nvCxnSpPr>
        <p:spPr>
          <a:xfrm>
            <a:off x="29504619" y="15172446"/>
            <a:ext cx="0" cy="6374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D662719-B841-4998-AF06-42CD41CB4461}"/>
              </a:ext>
            </a:extLst>
          </p:cNvPr>
          <p:cNvCxnSpPr>
            <a:cxnSpLocks/>
            <a:stCxn id="240" idx="2"/>
            <a:endCxn id="243" idx="0"/>
          </p:cNvCxnSpPr>
          <p:nvPr/>
        </p:nvCxnSpPr>
        <p:spPr>
          <a:xfrm rot="5400000">
            <a:off x="28568433" y="16599463"/>
            <a:ext cx="645750" cy="12266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F956CC2E-A1C0-4132-A1D8-3281901D9891}"/>
              </a:ext>
            </a:extLst>
          </p:cNvPr>
          <p:cNvCxnSpPr>
            <a:cxnSpLocks/>
            <a:stCxn id="240" idx="2"/>
            <a:endCxn id="246" idx="0"/>
          </p:cNvCxnSpPr>
          <p:nvPr/>
        </p:nvCxnSpPr>
        <p:spPr>
          <a:xfrm rot="16200000" flipH="1">
            <a:off x="29800727" y="16593791"/>
            <a:ext cx="645750" cy="12379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AE51D1C7-1895-454B-907D-B34225FCFD48}"/>
              </a:ext>
            </a:extLst>
          </p:cNvPr>
          <p:cNvSpPr/>
          <p:nvPr/>
        </p:nvSpPr>
        <p:spPr>
          <a:xfrm>
            <a:off x="37078388" y="1256531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Флотская служба (ваниль)</a:t>
            </a:r>
          </a:p>
        </p:txBody>
      </p:sp>
      <p:cxnSp>
        <p:nvCxnSpPr>
          <p:cNvPr id="268" name="Соединительная линия уступом 175">
            <a:extLst>
              <a:ext uri="{FF2B5EF4-FFF2-40B4-BE49-F238E27FC236}">
                <a16:creationId xmlns:a16="http://schemas.microsoft.com/office/drawing/2014/main" id="{691A99FD-CBEE-4DDD-9A98-D644EB00A607}"/>
              </a:ext>
            </a:extLst>
          </p:cNvPr>
          <p:cNvCxnSpPr>
            <a:cxnSpLocks/>
            <a:stCxn id="174" idx="2"/>
            <a:endCxn id="215" idx="0"/>
          </p:cNvCxnSpPr>
          <p:nvPr/>
        </p:nvCxnSpPr>
        <p:spPr>
          <a:xfrm rot="5400000">
            <a:off x="36067722" y="11734006"/>
            <a:ext cx="435348" cy="12272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Соединительная линия уступом 175">
            <a:extLst>
              <a:ext uri="{FF2B5EF4-FFF2-40B4-BE49-F238E27FC236}">
                <a16:creationId xmlns:a16="http://schemas.microsoft.com/office/drawing/2014/main" id="{341540F1-6441-4982-A1FD-E53EACBCC8E5}"/>
              </a:ext>
            </a:extLst>
          </p:cNvPr>
          <p:cNvCxnSpPr>
            <a:cxnSpLocks/>
            <a:stCxn id="174" idx="2"/>
            <a:endCxn id="267" idx="0"/>
          </p:cNvCxnSpPr>
          <p:nvPr/>
        </p:nvCxnSpPr>
        <p:spPr>
          <a:xfrm rot="16200000" flipH="1">
            <a:off x="37300015" y="11728984"/>
            <a:ext cx="435348" cy="12373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C7E228E1-3C09-4E50-AC10-465C2A3E0728}"/>
              </a:ext>
            </a:extLst>
          </p:cNvPr>
          <p:cNvSpPr/>
          <p:nvPr/>
        </p:nvSpPr>
        <p:spPr>
          <a:xfrm>
            <a:off x="33385267" y="140764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Технологические разработки союзников (ваниль)</a:t>
            </a:r>
          </a:p>
        </p:txBody>
      </p:sp>
      <p:sp>
        <p:nvSpPr>
          <p:cNvPr id="274" name="Прямоугольник 273">
            <a:extLst>
              <a:ext uri="{FF2B5EF4-FFF2-40B4-BE49-F238E27FC236}">
                <a16:creationId xmlns:a16="http://schemas.microsoft.com/office/drawing/2014/main" id="{0D35B4E5-17F0-4E9C-9423-069C46137BAF}"/>
              </a:ext>
            </a:extLst>
          </p:cNvPr>
          <p:cNvSpPr/>
          <p:nvPr/>
        </p:nvSpPr>
        <p:spPr>
          <a:xfrm>
            <a:off x="35841073" y="1407646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Нарушение маршрутов снабжения (ваниль)</a:t>
            </a:r>
          </a:p>
        </p:txBody>
      </p:sp>
      <p:sp>
        <p:nvSpPr>
          <p:cNvPr id="275" name="Прямоугольник 274">
            <a:extLst>
              <a:ext uri="{FF2B5EF4-FFF2-40B4-BE49-F238E27FC236}">
                <a16:creationId xmlns:a16="http://schemas.microsoft.com/office/drawing/2014/main" id="{A11B0BC7-ABC0-483C-BB57-DE07D569E417}"/>
              </a:ext>
            </a:extLst>
          </p:cNvPr>
          <p:cNvSpPr/>
          <p:nvPr/>
        </p:nvSpPr>
        <p:spPr>
          <a:xfrm>
            <a:off x="37078388" y="158289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Просьба о помощи (ваниль)</a:t>
            </a:r>
          </a:p>
        </p:txBody>
      </p:sp>
      <p:sp>
        <p:nvSpPr>
          <p:cNvPr id="277" name="Прямоугольник 276">
            <a:extLst>
              <a:ext uri="{FF2B5EF4-FFF2-40B4-BE49-F238E27FC236}">
                <a16:creationId xmlns:a16="http://schemas.microsoft.com/office/drawing/2014/main" id="{C380B2C1-DB13-4168-9CB2-5793221BA948}"/>
              </a:ext>
            </a:extLst>
          </p:cNvPr>
          <p:cNvSpPr/>
          <p:nvPr/>
        </p:nvSpPr>
        <p:spPr>
          <a:xfrm>
            <a:off x="34613801" y="15810861"/>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Вест Индия под защитой Америки (ваниль)</a:t>
            </a:r>
          </a:p>
        </p:txBody>
      </p:sp>
      <p:cxnSp>
        <p:nvCxnSpPr>
          <p:cNvPr id="278" name="Соединительная линия уступом 175">
            <a:extLst>
              <a:ext uri="{FF2B5EF4-FFF2-40B4-BE49-F238E27FC236}">
                <a16:creationId xmlns:a16="http://schemas.microsoft.com/office/drawing/2014/main" id="{D6458C6F-7687-422C-9EDE-E06653A4D7AE}"/>
              </a:ext>
            </a:extLst>
          </p:cNvPr>
          <p:cNvCxnSpPr>
            <a:cxnSpLocks/>
            <a:stCxn id="215" idx="2"/>
            <a:endCxn id="273" idx="0"/>
          </p:cNvCxnSpPr>
          <p:nvPr/>
        </p:nvCxnSpPr>
        <p:spPr>
          <a:xfrm rot="5400000">
            <a:off x="34841918" y="13246624"/>
            <a:ext cx="431151" cy="12285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9" name="Соединительная линия уступом 175">
            <a:extLst>
              <a:ext uri="{FF2B5EF4-FFF2-40B4-BE49-F238E27FC236}">
                <a16:creationId xmlns:a16="http://schemas.microsoft.com/office/drawing/2014/main" id="{87BEB696-8A91-49FC-86DA-EA28BB7676D0}"/>
              </a:ext>
            </a:extLst>
          </p:cNvPr>
          <p:cNvCxnSpPr>
            <a:cxnSpLocks/>
            <a:stCxn id="267" idx="2"/>
            <a:endCxn id="274" idx="0"/>
          </p:cNvCxnSpPr>
          <p:nvPr/>
        </p:nvCxnSpPr>
        <p:spPr>
          <a:xfrm rot="5400000">
            <a:off x="37302115" y="13242234"/>
            <a:ext cx="431151" cy="123731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2" name="Соединительная линия уступом 175">
            <a:extLst>
              <a:ext uri="{FF2B5EF4-FFF2-40B4-BE49-F238E27FC236}">
                <a16:creationId xmlns:a16="http://schemas.microsoft.com/office/drawing/2014/main" id="{E47BBD4A-BA8A-4127-8086-44B629C774FF}"/>
              </a:ext>
            </a:extLst>
          </p:cNvPr>
          <p:cNvCxnSpPr>
            <a:cxnSpLocks/>
            <a:stCxn id="215" idx="2"/>
            <a:endCxn id="274" idx="0"/>
          </p:cNvCxnSpPr>
          <p:nvPr/>
        </p:nvCxnSpPr>
        <p:spPr>
          <a:xfrm rot="16200000" flipH="1">
            <a:off x="36069821" y="13247255"/>
            <a:ext cx="431151" cy="12272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Прямая со стрелкой 284">
            <a:extLst>
              <a:ext uri="{FF2B5EF4-FFF2-40B4-BE49-F238E27FC236}">
                <a16:creationId xmlns:a16="http://schemas.microsoft.com/office/drawing/2014/main" id="{60E66320-4748-4EF0-9927-885F9FB4790D}"/>
              </a:ext>
            </a:extLst>
          </p:cNvPr>
          <p:cNvCxnSpPr>
            <a:cxnSpLocks/>
            <a:stCxn id="267" idx="2"/>
            <a:endCxn id="275" idx="0"/>
          </p:cNvCxnSpPr>
          <p:nvPr/>
        </p:nvCxnSpPr>
        <p:spPr>
          <a:xfrm>
            <a:off x="38136347" y="13645316"/>
            <a:ext cx="0" cy="21836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9" name="Соединительная линия уступом 175">
            <a:extLst>
              <a:ext uri="{FF2B5EF4-FFF2-40B4-BE49-F238E27FC236}">
                <a16:creationId xmlns:a16="http://schemas.microsoft.com/office/drawing/2014/main" id="{FD54051F-5DF7-4C4D-A531-09E2E205F660}"/>
              </a:ext>
            </a:extLst>
          </p:cNvPr>
          <p:cNvCxnSpPr>
            <a:cxnSpLocks/>
            <a:stCxn id="274" idx="2"/>
            <a:endCxn id="277" idx="0"/>
          </p:cNvCxnSpPr>
          <p:nvPr/>
        </p:nvCxnSpPr>
        <p:spPr>
          <a:xfrm rot="5400000">
            <a:off x="35958199" y="14870028"/>
            <a:ext cx="654394" cy="12272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3" name="Соединительная линия уступом 175">
            <a:extLst>
              <a:ext uri="{FF2B5EF4-FFF2-40B4-BE49-F238E27FC236}">
                <a16:creationId xmlns:a16="http://schemas.microsoft.com/office/drawing/2014/main" id="{B88C1387-A6BD-4A8C-BA65-E2416F5C9B22}"/>
              </a:ext>
            </a:extLst>
          </p:cNvPr>
          <p:cNvCxnSpPr>
            <a:cxnSpLocks/>
            <a:stCxn id="273" idx="2"/>
            <a:endCxn id="277" idx="0"/>
          </p:cNvCxnSpPr>
          <p:nvPr/>
        </p:nvCxnSpPr>
        <p:spPr>
          <a:xfrm rot="16200000" flipH="1">
            <a:off x="34730296" y="14869397"/>
            <a:ext cx="654394" cy="12285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8" name="Прямоугольник 297">
            <a:extLst>
              <a:ext uri="{FF2B5EF4-FFF2-40B4-BE49-F238E27FC236}">
                <a16:creationId xmlns:a16="http://schemas.microsoft.com/office/drawing/2014/main" id="{98924A21-EE78-410E-9E89-E967CBE4134C}"/>
              </a:ext>
            </a:extLst>
          </p:cNvPr>
          <p:cNvSpPr/>
          <p:nvPr/>
        </p:nvSpPr>
        <p:spPr>
          <a:xfrm>
            <a:off x="33385267" y="175356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Военный аэропорт в </a:t>
            </a:r>
            <a:r>
              <a:rPr lang="ru-RU" sz="1400" dirty="0" err="1"/>
              <a:t>Зандезии</a:t>
            </a:r>
            <a:r>
              <a:rPr lang="ru-RU" sz="1400" dirty="0"/>
              <a:t> (ваниль)</a:t>
            </a:r>
          </a:p>
        </p:txBody>
      </p:sp>
      <p:sp>
        <p:nvSpPr>
          <p:cNvPr id="299" name="Прямоугольник 298">
            <a:extLst>
              <a:ext uri="{FF2B5EF4-FFF2-40B4-BE49-F238E27FC236}">
                <a16:creationId xmlns:a16="http://schemas.microsoft.com/office/drawing/2014/main" id="{7ACBF395-5E4A-4E10-A2AC-227E117D7DF4}"/>
              </a:ext>
            </a:extLst>
          </p:cNvPr>
          <p:cNvSpPr/>
          <p:nvPr/>
        </p:nvSpPr>
        <p:spPr>
          <a:xfrm>
            <a:off x="35841072" y="175356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Представительство в объединённом комитете начальников штабов (ваниль)</a:t>
            </a:r>
          </a:p>
        </p:txBody>
      </p:sp>
      <p:sp>
        <p:nvSpPr>
          <p:cNvPr id="300" name="Прямоугольник 299">
            <a:extLst>
              <a:ext uri="{FF2B5EF4-FFF2-40B4-BE49-F238E27FC236}">
                <a16:creationId xmlns:a16="http://schemas.microsoft.com/office/drawing/2014/main" id="{FC42803E-9471-4887-94E8-2D4BB035782F}"/>
              </a:ext>
            </a:extLst>
          </p:cNvPr>
          <p:cNvSpPr/>
          <p:nvPr/>
        </p:nvSpPr>
        <p:spPr>
          <a:xfrm>
            <a:off x="35841072" y="1905448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Четвёртый союзник (ваниль)</a:t>
            </a:r>
          </a:p>
        </p:txBody>
      </p:sp>
      <p:sp>
        <p:nvSpPr>
          <p:cNvPr id="301" name="Прямоугольник 300">
            <a:extLst>
              <a:ext uri="{FF2B5EF4-FFF2-40B4-BE49-F238E27FC236}">
                <a16:creationId xmlns:a16="http://schemas.microsoft.com/office/drawing/2014/main" id="{B9264D2E-7855-4B5E-9D9D-7F98345C1245}"/>
              </a:ext>
            </a:extLst>
          </p:cNvPr>
          <p:cNvSpPr/>
          <p:nvPr/>
        </p:nvSpPr>
        <p:spPr>
          <a:xfrm>
            <a:off x="38296877" y="17530643"/>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Возрождение буферного государства(ваниль)</a:t>
            </a:r>
          </a:p>
        </p:txBody>
      </p:sp>
      <p:sp>
        <p:nvSpPr>
          <p:cNvPr id="302" name="Прямоугольник 301">
            <a:extLst>
              <a:ext uri="{FF2B5EF4-FFF2-40B4-BE49-F238E27FC236}">
                <a16:creationId xmlns:a16="http://schemas.microsoft.com/office/drawing/2014/main" id="{D2690A53-BB21-4972-BA12-64EABB8A98ED}"/>
              </a:ext>
            </a:extLst>
          </p:cNvPr>
          <p:cNvSpPr/>
          <p:nvPr/>
        </p:nvSpPr>
        <p:spPr>
          <a:xfrm>
            <a:off x="38296877" y="19054480"/>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Развивать юг(ваниль)</a:t>
            </a:r>
          </a:p>
        </p:txBody>
      </p:sp>
      <p:cxnSp>
        <p:nvCxnSpPr>
          <p:cNvPr id="303" name="Соединительная линия уступом 175">
            <a:extLst>
              <a:ext uri="{FF2B5EF4-FFF2-40B4-BE49-F238E27FC236}">
                <a16:creationId xmlns:a16="http://schemas.microsoft.com/office/drawing/2014/main" id="{F118FFF1-CFFF-4485-BC7F-177D43CBF6EA}"/>
              </a:ext>
            </a:extLst>
          </p:cNvPr>
          <p:cNvCxnSpPr>
            <a:cxnSpLocks/>
            <a:stCxn id="277" idx="2"/>
            <a:endCxn id="298" idx="0"/>
          </p:cNvCxnSpPr>
          <p:nvPr/>
        </p:nvCxnSpPr>
        <p:spPr>
          <a:xfrm rot="5400000">
            <a:off x="34735099" y="16598988"/>
            <a:ext cx="644788" cy="12285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6" name="Соединительная линия уступом 175">
            <a:extLst>
              <a:ext uri="{FF2B5EF4-FFF2-40B4-BE49-F238E27FC236}">
                <a16:creationId xmlns:a16="http://schemas.microsoft.com/office/drawing/2014/main" id="{3533AE61-8F36-445C-A9E0-4BB31AC098BC}"/>
              </a:ext>
            </a:extLst>
          </p:cNvPr>
          <p:cNvCxnSpPr>
            <a:cxnSpLocks/>
            <a:stCxn id="277" idx="2"/>
            <a:endCxn id="299" idx="0"/>
          </p:cNvCxnSpPr>
          <p:nvPr/>
        </p:nvCxnSpPr>
        <p:spPr>
          <a:xfrm rot="16200000" flipH="1">
            <a:off x="35963001" y="16599619"/>
            <a:ext cx="644788" cy="12272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53F08CE3-35A0-4868-86C2-FE658FF5B098}"/>
              </a:ext>
            </a:extLst>
          </p:cNvPr>
          <p:cNvCxnSpPr>
            <a:cxnSpLocks/>
            <a:stCxn id="275" idx="2"/>
            <a:endCxn id="299" idx="0"/>
          </p:cNvCxnSpPr>
          <p:nvPr/>
        </p:nvCxnSpPr>
        <p:spPr>
          <a:xfrm rot="5400000">
            <a:off x="37204339" y="16603640"/>
            <a:ext cx="626701" cy="12373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2" name="Соединительная линия уступом 175">
            <a:extLst>
              <a:ext uri="{FF2B5EF4-FFF2-40B4-BE49-F238E27FC236}">
                <a16:creationId xmlns:a16="http://schemas.microsoft.com/office/drawing/2014/main" id="{4CE36589-126F-46C2-9302-2A44ED820E98}"/>
              </a:ext>
            </a:extLst>
          </p:cNvPr>
          <p:cNvCxnSpPr>
            <a:cxnSpLocks/>
            <a:stCxn id="275" idx="2"/>
            <a:endCxn id="301" idx="0"/>
          </p:cNvCxnSpPr>
          <p:nvPr/>
        </p:nvCxnSpPr>
        <p:spPr>
          <a:xfrm rot="16200000" flipH="1">
            <a:off x="38434744" y="16610550"/>
            <a:ext cx="621695" cy="121848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6" name="Прямая со стрелкой 315">
            <a:extLst>
              <a:ext uri="{FF2B5EF4-FFF2-40B4-BE49-F238E27FC236}">
                <a16:creationId xmlns:a16="http://schemas.microsoft.com/office/drawing/2014/main" id="{A15588E7-0216-4CAA-A983-1642C96AD494}"/>
              </a:ext>
            </a:extLst>
          </p:cNvPr>
          <p:cNvCxnSpPr>
            <a:cxnSpLocks/>
            <a:stCxn id="299" idx="2"/>
            <a:endCxn id="300" idx="0"/>
          </p:cNvCxnSpPr>
          <p:nvPr/>
        </p:nvCxnSpPr>
        <p:spPr>
          <a:xfrm>
            <a:off x="36899031" y="18615649"/>
            <a:ext cx="0" cy="4388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9" name="Прямая со стрелкой 318">
            <a:extLst>
              <a:ext uri="{FF2B5EF4-FFF2-40B4-BE49-F238E27FC236}">
                <a16:creationId xmlns:a16="http://schemas.microsoft.com/office/drawing/2014/main" id="{84281D6E-EA23-4B79-BCE6-DFA1BD9E41BC}"/>
              </a:ext>
            </a:extLst>
          </p:cNvPr>
          <p:cNvCxnSpPr>
            <a:cxnSpLocks/>
            <a:stCxn id="301" idx="2"/>
            <a:endCxn id="302" idx="0"/>
          </p:cNvCxnSpPr>
          <p:nvPr/>
        </p:nvCxnSpPr>
        <p:spPr>
          <a:xfrm>
            <a:off x="39354836" y="18610643"/>
            <a:ext cx="0" cy="4438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2" name="Прямоугольник 321">
            <a:extLst>
              <a:ext uri="{FF2B5EF4-FFF2-40B4-BE49-F238E27FC236}">
                <a16:creationId xmlns:a16="http://schemas.microsoft.com/office/drawing/2014/main" id="{171CB17B-A153-4C04-B60C-626C856B1C2C}"/>
              </a:ext>
            </a:extLst>
          </p:cNvPr>
          <p:cNvSpPr/>
          <p:nvPr/>
        </p:nvSpPr>
        <p:spPr>
          <a:xfrm>
            <a:off x="34554010" y="63509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Ратифицировать закон о коллективных трудовых договорах </a:t>
            </a:r>
            <a:r>
              <a:rPr lang="ru-RU" sz="300" dirty="0"/>
              <a:t>(Коллективный трудовой договор ( КТД ) — письменное соглашение , в котором излагаются соглашения об условиях занятости , заключенные между одним или несколькими работодателями или организациями работодателей с одной или несколькими организациями работников . Во многих случаях переговоры проходят через торговый совет . Коллективные переговоры должны обеспечивать равенство сторон. Коллективный трудовой договор находит отражение в индивидуальном трудовом договоре , который работодатель и работник заключают друг с другом. С коллективным </a:t>
            </a:r>
            <a:r>
              <a:rPr lang="ru-RU" sz="300" dirty="0" err="1"/>
              <a:t>договоромчасто</a:t>
            </a:r>
            <a:r>
              <a:rPr lang="ru-RU" sz="300" dirty="0"/>
              <a:t> относится к конкретному коллективному трудовому договору, с коллективным трудовым договором в целом.)</a:t>
            </a:r>
            <a:endParaRPr lang="ru-RU" sz="1400" dirty="0"/>
          </a:p>
        </p:txBody>
      </p:sp>
      <p:sp>
        <p:nvSpPr>
          <p:cNvPr id="323" name="Прямоугольник 322">
            <a:extLst>
              <a:ext uri="{FF2B5EF4-FFF2-40B4-BE49-F238E27FC236}">
                <a16:creationId xmlns:a16="http://schemas.microsoft.com/office/drawing/2014/main" id="{CA78E876-660C-4FB2-9AEF-39D374B8B563}"/>
              </a:ext>
            </a:extLst>
          </p:cNvPr>
          <p:cNvSpPr/>
          <p:nvPr/>
        </p:nvSpPr>
        <p:spPr>
          <a:xfrm>
            <a:off x="39640415" y="4762438"/>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Вмешательство королевы (Ваниль как Оранье </a:t>
            </a:r>
            <a:r>
              <a:rPr lang="ru-RU" sz="1400" dirty="0" err="1"/>
              <a:t>бове</a:t>
            </a:r>
            <a:r>
              <a:rPr lang="ru-RU" sz="1400" dirty="0"/>
              <a:t>)</a:t>
            </a:r>
          </a:p>
        </p:txBody>
      </p:sp>
      <p:cxnSp>
        <p:nvCxnSpPr>
          <p:cNvPr id="324" name="Прямая соединительная линия 323">
            <a:extLst>
              <a:ext uri="{FF2B5EF4-FFF2-40B4-BE49-F238E27FC236}">
                <a16:creationId xmlns:a16="http://schemas.microsoft.com/office/drawing/2014/main" id="{50E23949-C9E6-47AF-B627-4A36841A87FB}"/>
              </a:ext>
            </a:extLst>
          </p:cNvPr>
          <p:cNvCxnSpPr>
            <a:cxnSpLocks/>
            <a:stCxn id="339" idx="1"/>
            <a:endCxn id="265" idx="3"/>
          </p:cNvCxnSpPr>
          <p:nvPr/>
        </p:nvCxnSpPr>
        <p:spPr>
          <a:xfrm flipH="1">
            <a:off x="8926029" y="5306351"/>
            <a:ext cx="1324739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7" name="Прямая соединительная линия 326">
            <a:extLst>
              <a:ext uri="{FF2B5EF4-FFF2-40B4-BE49-F238E27FC236}">
                <a16:creationId xmlns:a16="http://schemas.microsoft.com/office/drawing/2014/main" id="{62447D94-B405-433F-874E-0CB9C77E5655}"/>
              </a:ext>
            </a:extLst>
          </p:cNvPr>
          <p:cNvCxnSpPr>
            <a:cxnSpLocks/>
            <a:stCxn id="164" idx="1"/>
            <a:endCxn id="339" idx="3"/>
          </p:cNvCxnSpPr>
          <p:nvPr/>
        </p:nvCxnSpPr>
        <p:spPr>
          <a:xfrm flipH="1">
            <a:off x="24289337" y="5302439"/>
            <a:ext cx="6608345" cy="39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1" name="Соединительная линия уступом 175">
            <a:extLst>
              <a:ext uri="{FF2B5EF4-FFF2-40B4-BE49-F238E27FC236}">
                <a16:creationId xmlns:a16="http://schemas.microsoft.com/office/drawing/2014/main" id="{0860C666-0995-4448-92A6-75C21899F184}"/>
              </a:ext>
            </a:extLst>
          </p:cNvPr>
          <p:cNvCxnSpPr>
            <a:cxnSpLocks/>
            <a:stCxn id="426" idx="2"/>
            <a:endCxn id="323" idx="0"/>
          </p:cNvCxnSpPr>
          <p:nvPr/>
        </p:nvCxnSpPr>
        <p:spPr>
          <a:xfrm rot="16200000" flipH="1">
            <a:off x="31604394" y="-4331543"/>
            <a:ext cx="720965" cy="174669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единительная линия 334">
            <a:extLst>
              <a:ext uri="{FF2B5EF4-FFF2-40B4-BE49-F238E27FC236}">
                <a16:creationId xmlns:a16="http://schemas.microsoft.com/office/drawing/2014/main" id="{8A3A3665-0A1F-494C-8DFB-34A956BF1A72}"/>
              </a:ext>
            </a:extLst>
          </p:cNvPr>
          <p:cNvCxnSpPr>
            <a:cxnSpLocks/>
            <a:stCxn id="323" idx="1"/>
            <a:endCxn id="164" idx="3"/>
          </p:cNvCxnSpPr>
          <p:nvPr/>
        </p:nvCxnSpPr>
        <p:spPr>
          <a:xfrm flipH="1">
            <a:off x="33013600" y="5302438"/>
            <a:ext cx="6626815"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6C3B85FD-A76D-4DF7-99E4-A5A5874C4C77}"/>
              </a:ext>
            </a:extLst>
          </p:cNvPr>
          <p:cNvCxnSpPr>
            <a:cxnSpLocks/>
            <a:stCxn id="164" idx="2"/>
            <a:endCxn id="322" idx="0"/>
          </p:cNvCxnSpPr>
          <p:nvPr/>
        </p:nvCxnSpPr>
        <p:spPr>
          <a:xfrm rot="16200000" flipH="1">
            <a:off x="33529533" y="4268547"/>
            <a:ext cx="508544" cy="3656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4" name="Прямоугольник 423">
            <a:extLst>
              <a:ext uri="{FF2B5EF4-FFF2-40B4-BE49-F238E27FC236}">
                <a16:creationId xmlns:a16="http://schemas.microsoft.com/office/drawing/2014/main" id="{6042620F-D1BB-4603-92CF-381775445E1F}"/>
              </a:ext>
            </a:extLst>
          </p:cNvPr>
          <p:cNvSpPr/>
          <p:nvPr/>
        </p:nvSpPr>
        <p:spPr>
          <a:xfrm>
            <a:off x="39632135" y="6354447"/>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Символ сопротивления (Ваниль)</a:t>
            </a:r>
          </a:p>
        </p:txBody>
      </p:sp>
      <p:sp>
        <p:nvSpPr>
          <p:cNvPr id="425" name="Прямоугольник 424">
            <a:extLst>
              <a:ext uri="{FF2B5EF4-FFF2-40B4-BE49-F238E27FC236}">
                <a16:creationId xmlns:a16="http://schemas.microsoft.com/office/drawing/2014/main" id="{2BDB5CA4-3EB8-4064-A405-249DB91D19C5}"/>
              </a:ext>
            </a:extLst>
          </p:cNvPr>
          <p:cNvSpPr/>
          <p:nvPr/>
        </p:nvSpPr>
        <p:spPr>
          <a:xfrm>
            <a:off x="37077126" y="6363015"/>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верного короне министра (Ваниль Замена слабого правительства)</a:t>
            </a:r>
          </a:p>
        </p:txBody>
      </p:sp>
      <p:sp>
        <p:nvSpPr>
          <p:cNvPr id="428" name="Прямоугольник 427">
            <a:extLst>
              <a:ext uri="{FF2B5EF4-FFF2-40B4-BE49-F238E27FC236}">
                <a16:creationId xmlns:a16="http://schemas.microsoft.com/office/drawing/2014/main" id="{5F4561ED-D6D2-4301-ADF2-88746C6D6025}"/>
              </a:ext>
            </a:extLst>
          </p:cNvPr>
          <p:cNvSpPr/>
          <p:nvPr/>
        </p:nvSpPr>
        <p:spPr>
          <a:xfrm>
            <a:off x="34554598" y="926874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Единство и демократия (ваниль)</a:t>
            </a:r>
          </a:p>
        </p:txBody>
      </p:sp>
      <p:cxnSp>
        <p:nvCxnSpPr>
          <p:cNvPr id="430" name="Соединительная линия уступом 175">
            <a:extLst>
              <a:ext uri="{FF2B5EF4-FFF2-40B4-BE49-F238E27FC236}">
                <a16:creationId xmlns:a16="http://schemas.microsoft.com/office/drawing/2014/main" id="{943AAEE3-9B1E-4244-97C0-EA877993D267}"/>
              </a:ext>
            </a:extLst>
          </p:cNvPr>
          <p:cNvCxnSpPr>
            <a:cxnSpLocks/>
            <a:stCxn id="323" idx="2"/>
            <a:endCxn id="174" idx="0"/>
          </p:cNvCxnSpPr>
          <p:nvPr/>
        </p:nvCxnSpPr>
        <p:spPr>
          <a:xfrm rot="5400000">
            <a:off x="36194938" y="6546532"/>
            <a:ext cx="5207530" cy="3799342"/>
          </a:xfrm>
          <a:prstGeom prst="bentConnector3">
            <a:avLst>
              <a:gd name="adj1" fmla="val 471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3" name="Прямая со стрелкой 432">
            <a:extLst>
              <a:ext uri="{FF2B5EF4-FFF2-40B4-BE49-F238E27FC236}">
                <a16:creationId xmlns:a16="http://schemas.microsoft.com/office/drawing/2014/main" id="{9762AFE3-DA4E-4A87-AC35-DC93DED83D47}"/>
              </a:ext>
            </a:extLst>
          </p:cNvPr>
          <p:cNvCxnSpPr>
            <a:cxnSpLocks/>
            <a:stCxn id="425" idx="2"/>
            <a:endCxn id="267" idx="0"/>
          </p:cNvCxnSpPr>
          <p:nvPr/>
        </p:nvCxnSpPr>
        <p:spPr>
          <a:xfrm>
            <a:off x="38135085" y="7443015"/>
            <a:ext cx="1262" cy="51223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a:extLst>
              <a:ext uri="{FF2B5EF4-FFF2-40B4-BE49-F238E27FC236}">
                <a16:creationId xmlns:a16="http://schemas.microsoft.com/office/drawing/2014/main" id="{A1D7027A-BD5E-41F6-ADB9-67740D1A644D}"/>
              </a:ext>
            </a:extLst>
          </p:cNvPr>
          <p:cNvSpPr/>
          <p:nvPr/>
        </p:nvSpPr>
        <p:spPr>
          <a:xfrm>
            <a:off x="39640415" y="7701151"/>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Единственный мужчина в правительстве (Ваниль)</a:t>
            </a:r>
          </a:p>
        </p:txBody>
      </p:sp>
      <p:cxnSp>
        <p:nvCxnSpPr>
          <p:cNvPr id="437" name="Соединительная линия уступом 175">
            <a:extLst>
              <a:ext uri="{FF2B5EF4-FFF2-40B4-BE49-F238E27FC236}">
                <a16:creationId xmlns:a16="http://schemas.microsoft.com/office/drawing/2014/main" id="{2F7FAFBA-3CCC-4484-BD3F-8B7C22DA50A9}"/>
              </a:ext>
            </a:extLst>
          </p:cNvPr>
          <p:cNvCxnSpPr>
            <a:cxnSpLocks/>
            <a:stCxn id="323" idx="2"/>
            <a:endCxn id="425" idx="0"/>
          </p:cNvCxnSpPr>
          <p:nvPr/>
        </p:nvCxnSpPr>
        <p:spPr>
          <a:xfrm rot="5400000">
            <a:off x="39156442" y="4821082"/>
            <a:ext cx="520577" cy="256328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8" name="Соединительная линия уступом 175">
            <a:extLst>
              <a:ext uri="{FF2B5EF4-FFF2-40B4-BE49-F238E27FC236}">
                <a16:creationId xmlns:a16="http://schemas.microsoft.com/office/drawing/2014/main" id="{31244D7C-0F3D-4255-ADFD-2EC0C6EFC78F}"/>
              </a:ext>
            </a:extLst>
          </p:cNvPr>
          <p:cNvCxnSpPr>
            <a:cxnSpLocks/>
            <a:stCxn id="323" idx="2"/>
            <a:endCxn id="424" idx="0"/>
          </p:cNvCxnSpPr>
          <p:nvPr/>
        </p:nvCxnSpPr>
        <p:spPr>
          <a:xfrm rot="5400000">
            <a:off x="40438230" y="6094302"/>
            <a:ext cx="512009" cy="828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9" name="Прямоугольник 438">
            <a:extLst>
              <a:ext uri="{FF2B5EF4-FFF2-40B4-BE49-F238E27FC236}">
                <a16:creationId xmlns:a16="http://schemas.microsoft.com/office/drawing/2014/main" id="{2608BC04-9F63-4E39-AF61-2C3400A26587}"/>
              </a:ext>
            </a:extLst>
          </p:cNvPr>
          <p:cNvSpPr/>
          <p:nvPr/>
        </p:nvSpPr>
        <p:spPr>
          <a:xfrm>
            <a:off x="40900063" y="9280782"/>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Реновация политической системы (Ваниль)</a:t>
            </a:r>
          </a:p>
        </p:txBody>
      </p:sp>
      <p:sp>
        <p:nvSpPr>
          <p:cNvPr id="440" name="Прямоугольник 439">
            <a:extLst>
              <a:ext uri="{FF2B5EF4-FFF2-40B4-BE49-F238E27FC236}">
                <a16:creationId xmlns:a16="http://schemas.microsoft.com/office/drawing/2014/main" id="{AEE72DFB-D1C3-48A8-AA90-B82241F3508C}"/>
              </a:ext>
            </a:extLst>
          </p:cNvPr>
          <p:cNvSpPr/>
          <p:nvPr/>
        </p:nvSpPr>
        <p:spPr>
          <a:xfrm>
            <a:off x="38340229" y="9277305"/>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Ликвидация расслоения (Ваниль)</a:t>
            </a:r>
          </a:p>
        </p:txBody>
      </p:sp>
      <p:sp>
        <p:nvSpPr>
          <p:cNvPr id="441" name="Прямоугольник 440">
            <a:extLst>
              <a:ext uri="{FF2B5EF4-FFF2-40B4-BE49-F238E27FC236}">
                <a16:creationId xmlns:a16="http://schemas.microsoft.com/office/drawing/2014/main" id="{0A29C823-DE63-415F-BBCA-61E98EF4E9D8}"/>
              </a:ext>
            </a:extLst>
          </p:cNvPr>
          <p:cNvSpPr/>
          <p:nvPr/>
        </p:nvSpPr>
        <p:spPr>
          <a:xfrm>
            <a:off x="42227241" y="7708394"/>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Королевские закупки оружия (Ваниль)</a:t>
            </a:r>
          </a:p>
        </p:txBody>
      </p:sp>
      <p:sp>
        <p:nvSpPr>
          <p:cNvPr id="442" name="Прямоугольник 441">
            <a:extLst>
              <a:ext uri="{FF2B5EF4-FFF2-40B4-BE49-F238E27FC236}">
                <a16:creationId xmlns:a16="http://schemas.microsoft.com/office/drawing/2014/main" id="{15DB3A16-6E1B-4D6A-AE15-C06D338C0320}"/>
              </a:ext>
            </a:extLst>
          </p:cNvPr>
          <p:cNvSpPr/>
          <p:nvPr/>
        </p:nvSpPr>
        <p:spPr>
          <a:xfrm>
            <a:off x="39639751" y="12584954"/>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Единство голландского народа (Ваниль)</a:t>
            </a:r>
          </a:p>
        </p:txBody>
      </p:sp>
      <p:cxnSp>
        <p:nvCxnSpPr>
          <p:cNvPr id="444" name="Соединительная линия уступом 175">
            <a:extLst>
              <a:ext uri="{FF2B5EF4-FFF2-40B4-BE49-F238E27FC236}">
                <a16:creationId xmlns:a16="http://schemas.microsoft.com/office/drawing/2014/main" id="{E8D673CC-C390-41E3-8352-F8894DA47365}"/>
              </a:ext>
            </a:extLst>
          </p:cNvPr>
          <p:cNvCxnSpPr>
            <a:cxnSpLocks/>
            <a:stCxn id="442" idx="2"/>
            <a:endCxn id="301" idx="0"/>
          </p:cNvCxnSpPr>
          <p:nvPr/>
        </p:nvCxnSpPr>
        <p:spPr>
          <a:xfrm rot="5400000">
            <a:off x="38093429" y="14926361"/>
            <a:ext cx="3865689" cy="13428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a:extLst>
              <a:ext uri="{FF2B5EF4-FFF2-40B4-BE49-F238E27FC236}">
                <a16:creationId xmlns:a16="http://schemas.microsoft.com/office/drawing/2014/main" id="{718BEFB7-7219-409A-B416-F794CC3B0881}"/>
              </a:ext>
            </a:extLst>
          </p:cNvPr>
          <p:cNvCxnSpPr>
            <a:cxnSpLocks/>
            <a:stCxn id="424" idx="2"/>
            <a:endCxn id="435" idx="0"/>
          </p:cNvCxnSpPr>
          <p:nvPr/>
        </p:nvCxnSpPr>
        <p:spPr>
          <a:xfrm>
            <a:off x="40690094" y="7434447"/>
            <a:ext cx="8280" cy="2667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75">
            <a:extLst>
              <a:ext uri="{FF2B5EF4-FFF2-40B4-BE49-F238E27FC236}">
                <a16:creationId xmlns:a16="http://schemas.microsoft.com/office/drawing/2014/main" id="{6C962147-8BF1-45CE-886E-A3416A778FC1}"/>
              </a:ext>
            </a:extLst>
          </p:cNvPr>
          <p:cNvCxnSpPr>
            <a:cxnSpLocks/>
            <a:stCxn id="435" idx="2"/>
            <a:endCxn id="440" idx="0"/>
          </p:cNvCxnSpPr>
          <p:nvPr/>
        </p:nvCxnSpPr>
        <p:spPr>
          <a:xfrm rot="5400000">
            <a:off x="39800204" y="8379135"/>
            <a:ext cx="496154" cy="13001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75">
            <a:extLst>
              <a:ext uri="{FF2B5EF4-FFF2-40B4-BE49-F238E27FC236}">
                <a16:creationId xmlns:a16="http://schemas.microsoft.com/office/drawing/2014/main" id="{852FA87C-00DF-4D6B-A76C-8FC0087347BE}"/>
              </a:ext>
            </a:extLst>
          </p:cNvPr>
          <p:cNvCxnSpPr>
            <a:cxnSpLocks/>
            <a:stCxn id="435" idx="2"/>
            <a:endCxn id="439" idx="0"/>
          </p:cNvCxnSpPr>
          <p:nvPr/>
        </p:nvCxnSpPr>
        <p:spPr>
          <a:xfrm rot="16200000" flipH="1">
            <a:off x="41078383" y="8401142"/>
            <a:ext cx="499631" cy="1259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4" name="Прямоугольник 513">
            <a:extLst>
              <a:ext uri="{FF2B5EF4-FFF2-40B4-BE49-F238E27FC236}">
                <a16:creationId xmlns:a16="http://schemas.microsoft.com/office/drawing/2014/main" id="{196DD168-76AE-4C50-A1B3-9680BFECC178}"/>
              </a:ext>
            </a:extLst>
          </p:cNvPr>
          <p:cNvSpPr/>
          <p:nvPr/>
        </p:nvSpPr>
        <p:spPr>
          <a:xfrm>
            <a:off x="39632135" y="14321454"/>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Вильгельемизм</a:t>
            </a:r>
            <a:r>
              <a:rPr lang="ru-RU" sz="1400" dirty="0"/>
              <a:t> (Ваниль)</a:t>
            </a:r>
          </a:p>
        </p:txBody>
      </p:sp>
      <p:cxnSp>
        <p:nvCxnSpPr>
          <p:cNvPr id="516" name="Прямая со стрелкой 515">
            <a:extLst>
              <a:ext uri="{FF2B5EF4-FFF2-40B4-BE49-F238E27FC236}">
                <a16:creationId xmlns:a16="http://schemas.microsoft.com/office/drawing/2014/main" id="{49F06B00-0067-4663-B9AE-EB878AC4227F}"/>
              </a:ext>
            </a:extLst>
          </p:cNvPr>
          <p:cNvCxnSpPr>
            <a:cxnSpLocks/>
            <a:stCxn id="530" idx="2"/>
            <a:endCxn id="441" idx="0"/>
          </p:cNvCxnSpPr>
          <p:nvPr/>
        </p:nvCxnSpPr>
        <p:spPr>
          <a:xfrm>
            <a:off x="43285200" y="7443015"/>
            <a:ext cx="0" cy="26537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9" name="Прямая со стрелкой 518">
            <a:extLst>
              <a:ext uri="{FF2B5EF4-FFF2-40B4-BE49-F238E27FC236}">
                <a16:creationId xmlns:a16="http://schemas.microsoft.com/office/drawing/2014/main" id="{2EB6DBBB-F113-4032-A7FF-0F93A22BDD4F}"/>
              </a:ext>
            </a:extLst>
          </p:cNvPr>
          <p:cNvCxnSpPr>
            <a:cxnSpLocks/>
            <a:stCxn id="585" idx="2"/>
            <a:endCxn id="442" idx="0"/>
          </p:cNvCxnSpPr>
          <p:nvPr/>
        </p:nvCxnSpPr>
        <p:spPr>
          <a:xfrm>
            <a:off x="40690094" y="12142001"/>
            <a:ext cx="7616" cy="44295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a:extLst>
              <a:ext uri="{FF2B5EF4-FFF2-40B4-BE49-F238E27FC236}">
                <a16:creationId xmlns:a16="http://schemas.microsoft.com/office/drawing/2014/main" id="{6E0DB895-83F6-484B-BAFE-B51AD1A25633}"/>
              </a:ext>
            </a:extLst>
          </p:cNvPr>
          <p:cNvSpPr/>
          <p:nvPr/>
        </p:nvSpPr>
        <p:spPr>
          <a:xfrm>
            <a:off x="34554010" y="77011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государственного вмешательства </a:t>
            </a:r>
            <a:r>
              <a:rPr lang="ru-RU" sz="500" dirty="0"/>
              <a:t>(В течение 1930-х годов группы молодых членов партии, в том числе Пит </a:t>
            </a:r>
            <a:r>
              <a:rPr lang="ru-RU" sz="500" dirty="0" err="1"/>
              <a:t>Лифтинк</a:t>
            </a:r>
            <a:r>
              <a:rPr lang="ru-RU" sz="500" dirty="0"/>
              <a:t> , начинают развивать поддержку государственного вмешательства в экономику и формируют христианскую основу для этого вмешательства на основе работы теолога Карла Барта)</a:t>
            </a:r>
            <a:endParaRPr lang="ru-RU" sz="1400" dirty="0"/>
          </a:p>
        </p:txBody>
      </p:sp>
      <p:cxnSp>
        <p:nvCxnSpPr>
          <p:cNvPr id="521" name="Прямая со стрелкой 520">
            <a:extLst>
              <a:ext uri="{FF2B5EF4-FFF2-40B4-BE49-F238E27FC236}">
                <a16:creationId xmlns:a16="http://schemas.microsoft.com/office/drawing/2014/main" id="{83D38FA1-12A9-4E0D-9A19-0217DF140F8B}"/>
              </a:ext>
            </a:extLst>
          </p:cNvPr>
          <p:cNvCxnSpPr>
            <a:cxnSpLocks/>
            <a:stCxn id="322" idx="2"/>
            <a:endCxn id="520" idx="0"/>
          </p:cNvCxnSpPr>
          <p:nvPr/>
        </p:nvCxnSpPr>
        <p:spPr>
          <a:xfrm>
            <a:off x="35611969" y="7430983"/>
            <a:ext cx="0" cy="270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4" name="Прямая со стрелкой 523">
            <a:extLst>
              <a:ext uri="{FF2B5EF4-FFF2-40B4-BE49-F238E27FC236}">
                <a16:creationId xmlns:a16="http://schemas.microsoft.com/office/drawing/2014/main" id="{69935CA5-11C1-4823-9DC8-396D94EEC19F}"/>
              </a:ext>
            </a:extLst>
          </p:cNvPr>
          <p:cNvCxnSpPr>
            <a:cxnSpLocks/>
            <a:stCxn id="520" idx="2"/>
            <a:endCxn id="428" idx="0"/>
          </p:cNvCxnSpPr>
          <p:nvPr/>
        </p:nvCxnSpPr>
        <p:spPr>
          <a:xfrm>
            <a:off x="35611969" y="8781150"/>
            <a:ext cx="588" cy="48759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8" name="Прямоугольник 527">
            <a:extLst>
              <a:ext uri="{FF2B5EF4-FFF2-40B4-BE49-F238E27FC236}">
                <a16:creationId xmlns:a16="http://schemas.microsoft.com/office/drawing/2014/main" id="{3B04577A-C66B-4B7E-AB06-3B9D84AA5484}"/>
              </a:ext>
            </a:extLst>
          </p:cNvPr>
          <p:cNvSpPr/>
          <p:nvPr/>
        </p:nvSpPr>
        <p:spPr>
          <a:xfrm>
            <a:off x="43458635" y="11049968"/>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Инициативы по поддержанию мира</a:t>
            </a:r>
          </a:p>
        </p:txBody>
      </p:sp>
      <p:sp>
        <p:nvSpPr>
          <p:cNvPr id="530" name="Прямоугольник 529">
            <a:extLst>
              <a:ext uri="{FF2B5EF4-FFF2-40B4-BE49-F238E27FC236}">
                <a16:creationId xmlns:a16="http://schemas.microsoft.com/office/drawing/2014/main" id="{8425693F-A60D-4154-8016-B195CE0B678D}"/>
              </a:ext>
            </a:extLst>
          </p:cNvPr>
          <p:cNvSpPr/>
          <p:nvPr/>
        </p:nvSpPr>
        <p:spPr>
          <a:xfrm>
            <a:off x="42227241" y="6363015"/>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силы Национальной обороны </a:t>
            </a:r>
            <a:r>
              <a:rPr lang="ru-RU" sz="300" dirty="0"/>
              <a:t>(Вильгельмина хотела, чтобы принц </a:t>
            </a:r>
            <a:r>
              <a:rPr lang="ru-RU" sz="300" dirty="0" err="1"/>
              <a:t>Бернхард</a:t>
            </a:r>
            <a:r>
              <a:rPr lang="ru-RU" sz="300" dirty="0"/>
              <a:t> был назначен Верховным главнокомандующим вооруженными силами Нидерландов. </a:t>
            </a:r>
            <a:r>
              <a:rPr lang="ru-RU" sz="300" dirty="0" err="1"/>
              <a:t>Бернхард</a:t>
            </a:r>
            <a:r>
              <a:rPr lang="ru-RU" sz="300" dirty="0"/>
              <a:t> хотел сделать себя «полезным», и таким образом Вильгельмина получила бы влияние. </a:t>
            </a:r>
            <a:r>
              <a:rPr lang="ru-RU" sz="300" dirty="0" err="1"/>
              <a:t>Бернхард</a:t>
            </a:r>
            <a:r>
              <a:rPr lang="ru-RU" sz="300" dirty="0"/>
              <a:t>, как главнокомандующий, будет иметь под своим командованием военную власть в Нидерландах. Поскольку осенью 1944 года линия фронта проходила через центр Нидерландов, власть в освобожденных Нидерландах принадлежала Военным властям. Поначалу это назначение встретило отказ Эйзенхауэра , </a:t>
            </a:r>
            <a:r>
              <a:rPr lang="ru-RU" sz="300" dirty="0" err="1"/>
              <a:t>Бернхард</a:t>
            </a:r>
            <a:r>
              <a:rPr lang="ru-RU" sz="300" dirty="0"/>
              <a:t> не имел военной подготовки и военного опыта. Однако в ноябре 1944 года </a:t>
            </a:r>
            <a:r>
              <a:rPr lang="ru-RU" sz="300" dirty="0" err="1"/>
              <a:t>Бернхарду</a:t>
            </a:r>
            <a:r>
              <a:rPr lang="ru-RU" sz="300" dirty="0"/>
              <a:t> удалось получить разрешение от начальника штаба Эйзенхауэра </a:t>
            </a:r>
            <a:r>
              <a:rPr lang="ru-RU" sz="300" dirty="0" err="1"/>
              <a:t>Беделла</a:t>
            </a:r>
            <a:r>
              <a:rPr lang="ru-RU" sz="300" dirty="0"/>
              <a:t> Смита . [63]28 ноября 1944 года Вильгельмина направила в кабинет письмо, в котором говорилось, что она была бы признательна за назначение принца </a:t>
            </a:r>
            <a:r>
              <a:rPr lang="ru-RU" sz="300" dirty="0" err="1"/>
              <a:t>Бернхарда</a:t>
            </a:r>
            <a:r>
              <a:rPr lang="ru-RU" sz="300" dirty="0"/>
              <a:t> главнокомандующим с 1 декабря. Ван </a:t>
            </a:r>
            <a:r>
              <a:rPr lang="ru-RU" sz="300" dirty="0" err="1"/>
              <a:t>Лидт</a:t>
            </a:r>
            <a:r>
              <a:rPr lang="ru-RU" sz="300" dirty="0"/>
              <a:t> де </a:t>
            </a:r>
            <a:r>
              <a:rPr lang="ru-RU" sz="300" dirty="0" err="1"/>
              <a:t>Жеуд</a:t>
            </a:r>
            <a:r>
              <a:rPr lang="ru-RU" sz="300" dirty="0"/>
              <a:t> удивился и рассказал о « странном послании » и « кувырком » методах. Он сообщил Вильгельмине, поддержанной кабинетом, что « реальность момента заставляет присутствующих здесь министров прийти к заключению, что такое назначение теперь решительно не рекомендуется, Ваше Величество». [63]Кабинет не ждал большего влияния Вильгельмины и ожидал, что главнокомандующему, возможно, придется запачкать руки, что может навредить принцу. </a:t>
            </a:r>
            <a:r>
              <a:rPr lang="ru-RU" sz="300" dirty="0" err="1"/>
              <a:t>Гербранди</a:t>
            </a:r>
            <a:r>
              <a:rPr lang="ru-RU" sz="300" dirty="0"/>
              <a:t> заявил в 1956 году, что роман привел к ужасной ссоре с королевой. Но назначение </a:t>
            </a:r>
            <a:r>
              <a:rPr lang="ru-RU" sz="300" dirty="0" err="1"/>
              <a:t>Бернхарда</a:t>
            </a:r>
            <a:r>
              <a:rPr lang="ru-RU" sz="300" dirty="0"/>
              <a:t> провалилось. [63]) </a:t>
            </a:r>
            <a:endParaRPr lang="ru-RU" sz="1400" dirty="0"/>
          </a:p>
        </p:txBody>
      </p:sp>
      <p:cxnSp>
        <p:nvCxnSpPr>
          <p:cNvPr id="532" name="Соединительная линия уступом 175">
            <a:extLst>
              <a:ext uri="{FF2B5EF4-FFF2-40B4-BE49-F238E27FC236}">
                <a16:creationId xmlns:a16="http://schemas.microsoft.com/office/drawing/2014/main" id="{40F811A6-D412-49D1-ABC7-E9BA9777D09B}"/>
              </a:ext>
            </a:extLst>
          </p:cNvPr>
          <p:cNvCxnSpPr>
            <a:cxnSpLocks/>
            <a:stCxn id="323" idx="2"/>
            <a:endCxn id="530" idx="0"/>
          </p:cNvCxnSpPr>
          <p:nvPr/>
        </p:nvCxnSpPr>
        <p:spPr>
          <a:xfrm rot="16200000" flipH="1">
            <a:off x="41731499" y="4809313"/>
            <a:ext cx="520577" cy="25868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6" name="Соединительная линия уступом 175">
            <a:extLst>
              <a:ext uri="{FF2B5EF4-FFF2-40B4-BE49-F238E27FC236}">
                <a16:creationId xmlns:a16="http://schemas.microsoft.com/office/drawing/2014/main" id="{C6BAA21D-5273-4446-AC71-E3185BE16EAF}"/>
              </a:ext>
            </a:extLst>
          </p:cNvPr>
          <p:cNvCxnSpPr>
            <a:cxnSpLocks/>
            <a:stCxn id="323" idx="2"/>
            <a:endCxn id="557" idx="0"/>
          </p:cNvCxnSpPr>
          <p:nvPr/>
        </p:nvCxnSpPr>
        <p:spPr>
          <a:xfrm rot="16200000" flipH="1">
            <a:off x="40894329" y="5646483"/>
            <a:ext cx="3426311" cy="3818220"/>
          </a:xfrm>
          <a:prstGeom prst="bentConnector3">
            <a:avLst>
              <a:gd name="adj1" fmla="val 751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7" name="Прямоугольник 556">
            <a:extLst>
              <a:ext uri="{FF2B5EF4-FFF2-40B4-BE49-F238E27FC236}">
                <a16:creationId xmlns:a16="http://schemas.microsoft.com/office/drawing/2014/main" id="{9C14ADC1-D4D4-4A0D-9FE5-5F5B5C24E6CA}"/>
              </a:ext>
            </a:extLst>
          </p:cNvPr>
          <p:cNvSpPr/>
          <p:nvPr/>
        </p:nvSpPr>
        <p:spPr>
          <a:xfrm>
            <a:off x="43458635" y="9268749"/>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 Бельгией </a:t>
            </a:r>
            <a:r>
              <a:rPr lang="ru-RU" sz="600" dirty="0"/>
              <a:t>(Вместе с королем Леопольдом III теперь также нейтральной Бельгии она разработала несколько инициатив по поддержанию мира в Европе, которые не принесли никаких результатов, но помогли улучшить голландско-бельгийские отношения.)</a:t>
            </a:r>
            <a:endParaRPr lang="ru-RU" sz="1400" dirty="0"/>
          </a:p>
        </p:txBody>
      </p:sp>
      <p:cxnSp>
        <p:nvCxnSpPr>
          <p:cNvPr id="561" name="Прямая со стрелкой 560">
            <a:extLst>
              <a:ext uri="{FF2B5EF4-FFF2-40B4-BE49-F238E27FC236}">
                <a16:creationId xmlns:a16="http://schemas.microsoft.com/office/drawing/2014/main" id="{525121E9-B51C-495C-B76C-5E2278FB8716}"/>
              </a:ext>
            </a:extLst>
          </p:cNvPr>
          <p:cNvCxnSpPr>
            <a:cxnSpLocks/>
            <a:stCxn id="557" idx="2"/>
            <a:endCxn id="528" idx="0"/>
          </p:cNvCxnSpPr>
          <p:nvPr/>
        </p:nvCxnSpPr>
        <p:spPr>
          <a:xfrm>
            <a:off x="44516594" y="10348749"/>
            <a:ext cx="0" cy="70121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a:extLst>
              <a:ext uri="{FF2B5EF4-FFF2-40B4-BE49-F238E27FC236}">
                <a16:creationId xmlns:a16="http://schemas.microsoft.com/office/drawing/2014/main" id="{30D1BD2A-B678-491C-BFC1-7A6A54556F11}"/>
              </a:ext>
            </a:extLst>
          </p:cNvPr>
          <p:cNvSpPr/>
          <p:nvPr/>
        </p:nvSpPr>
        <p:spPr>
          <a:xfrm>
            <a:off x="39632135" y="11062001"/>
            <a:ext cx="2115918" cy="1080000"/>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Больше власти для короны </a:t>
            </a:r>
            <a:br>
              <a:rPr lang="ru-RU" sz="1400" dirty="0"/>
            </a:br>
            <a:r>
              <a:rPr lang="ru-RU" sz="400" dirty="0"/>
              <a:t>(Во время войны она говорила о политической идее «обновления», которая возникла из-за ее разочарования в довоенной политической системе. Это так и не было полностью проработано, но основные темы были следующими: отмена столпов , еще большая власть Короны и более объединенные Нидерланды. У нее часто возникали конфликты со своими министрами, которые были сторонниками довоенной системы. Однако она верила, что народ ее поддержит.)</a:t>
            </a:r>
            <a:endParaRPr lang="ru-RU" sz="1400" dirty="0"/>
          </a:p>
        </p:txBody>
      </p:sp>
      <p:cxnSp>
        <p:nvCxnSpPr>
          <p:cNvPr id="586" name="Соединительная линия уступом 175">
            <a:extLst>
              <a:ext uri="{FF2B5EF4-FFF2-40B4-BE49-F238E27FC236}">
                <a16:creationId xmlns:a16="http://schemas.microsoft.com/office/drawing/2014/main" id="{DA5A3416-8E33-4E76-A23B-DEDC878FB82C}"/>
              </a:ext>
            </a:extLst>
          </p:cNvPr>
          <p:cNvCxnSpPr>
            <a:cxnSpLocks/>
            <a:stCxn id="439" idx="2"/>
            <a:endCxn id="585" idx="0"/>
          </p:cNvCxnSpPr>
          <p:nvPr/>
        </p:nvCxnSpPr>
        <p:spPr>
          <a:xfrm rot="5400000">
            <a:off x="40973449" y="10077427"/>
            <a:ext cx="701219" cy="12679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9" name="Соединительная линия уступом 175">
            <a:extLst>
              <a:ext uri="{FF2B5EF4-FFF2-40B4-BE49-F238E27FC236}">
                <a16:creationId xmlns:a16="http://schemas.microsoft.com/office/drawing/2014/main" id="{F172E7BB-633A-4F33-8C1D-0C6AF8E43CDB}"/>
              </a:ext>
            </a:extLst>
          </p:cNvPr>
          <p:cNvCxnSpPr>
            <a:cxnSpLocks/>
            <a:stCxn id="440" idx="2"/>
            <a:endCxn id="585" idx="0"/>
          </p:cNvCxnSpPr>
          <p:nvPr/>
        </p:nvCxnSpPr>
        <p:spPr>
          <a:xfrm rot="16200000" flipH="1">
            <a:off x="39691793" y="10063700"/>
            <a:ext cx="704696" cy="12919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4" name="Прямая со стрелкой 603">
            <a:extLst>
              <a:ext uri="{FF2B5EF4-FFF2-40B4-BE49-F238E27FC236}">
                <a16:creationId xmlns:a16="http://schemas.microsoft.com/office/drawing/2014/main" id="{DE3ED902-7A5C-45A8-8EB3-2068C2A40A50}"/>
              </a:ext>
            </a:extLst>
          </p:cNvPr>
          <p:cNvCxnSpPr>
            <a:cxnSpLocks/>
            <a:stCxn id="442" idx="2"/>
            <a:endCxn id="514" idx="0"/>
          </p:cNvCxnSpPr>
          <p:nvPr/>
        </p:nvCxnSpPr>
        <p:spPr>
          <a:xfrm flipH="1">
            <a:off x="40690094" y="13664954"/>
            <a:ext cx="7616" cy="656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12" name="Прямоугольник 611">
            <a:extLst>
              <a:ext uri="{FF2B5EF4-FFF2-40B4-BE49-F238E27FC236}">
                <a16:creationId xmlns:a16="http://schemas.microsoft.com/office/drawing/2014/main" id="{DE540A70-7AAE-4AC3-A001-421A81DC4371}"/>
              </a:ext>
            </a:extLst>
          </p:cNvPr>
          <p:cNvSpPr/>
          <p:nvPr/>
        </p:nvSpPr>
        <p:spPr>
          <a:xfrm>
            <a:off x="17050178" y="296324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Бельгийско-голландское военно-морское сотрудничество (</a:t>
            </a:r>
            <a:r>
              <a:rPr lang="en-US" sz="1400" dirty="0" err="1"/>
              <a:t>BeNeSam</a:t>
            </a:r>
            <a:r>
              <a:rPr lang="en-US" sz="1400" dirty="0"/>
              <a:t>)</a:t>
            </a:r>
            <a:r>
              <a:rPr lang="ru-RU" sz="1400" dirty="0"/>
              <a:t> </a:t>
            </a:r>
            <a:r>
              <a:rPr lang="ru-RU" sz="100" dirty="0"/>
              <a:t>(История бельгийско-голландского военно-морского сотрудничества восходит к 1948 году, когда из первого бельгийско-голландского сотрудничества ( </a:t>
            </a:r>
            <a:r>
              <a:rPr lang="ru-RU" sz="100" dirty="0" err="1"/>
              <a:t>BeNeSam</a:t>
            </a:r>
            <a:r>
              <a:rPr lang="ru-RU" sz="100" dirty="0"/>
              <a:t> ) возникла идея зонтичного штаба.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 поскольку они будут действовать в одном районе. 29 марта 1962 года был подписан документ, в котором говорилось, что адмирал Бенилюкса будет назначен только в том случае,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 В 1975 году </a:t>
            </a:r>
            <a:r>
              <a:rPr lang="ru-RU" sz="100" dirty="0" err="1"/>
              <a:t>Admiral</a:t>
            </a:r>
            <a:r>
              <a:rPr lang="ru-RU" sz="100" dirty="0"/>
              <a:t> стал Бенилюксом.(ABNL) была основана в военное время. Только после окончания холодной войны Бельгия и Нидерланды в 1995 году подписали соглашение, регулирующее сотрудничество между ВМС Бельгии и ВМС Нидерландов как в мирное, так и в военное время. В результате этого соглашения оба национальных оперативных штаба были объединены в единый интегрированный штаб со штаб-квартирой в </a:t>
            </a:r>
            <a:r>
              <a:rPr lang="ru-RU" sz="100" dirty="0" err="1"/>
              <a:t>Ден-Хелдере</a:t>
            </a:r>
            <a:r>
              <a:rPr lang="ru-RU" sz="100" dirty="0"/>
              <a:t> под командованием адмирала Бенилюкса с 1 января 1996 года. Это привело к уникальной форме бельгийско-голландского военно-морского сотрудничества в области операций, обучения, обучения, логистики и технического обслуживания. Однако обе страны остаются суверенными в отношении политического решения о размещении своих </a:t>
            </a:r>
            <a:r>
              <a:rPr lang="ru-RU" sz="100" dirty="0" err="1"/>
              <a:t>кораблей.Например</a:t>
            </a:r>
            <a:r>
              <a:rPr lang="ru-RU" sz="100" dirty="0"/>
              <a:t>, бельгийские и голландские фрегаты типа М и противоминные суда оперативно контролируются объединенным </a:t>
            </a:r>
            <a:r>
              <a:rPr lang="ru-RU" sz="100" dirty="0" err="1"/>
              <a:t>двухнациональным</a:t>
            </a:r>
            <a:r>
              <a:rPr lang="ru-RU" sz="100" dirty="0"/>
              <a:t> военно-морским штабом в </a:t>
            </a:r>
            <a:r>
              <a:rPr lang="ru-RU" sz="100" dirty="0" err="1"/>
              <a:t>Ден-Хелдере</a:t>
            </a:r>
            <a:r>
              <a:rPr lang="ru-RU" sz="100" dirty="0"/>
              <a:t>. Бельгия отвечает за обучение и подготовку экипажей противоминных судов, а также за материально-техническое обеспечение и техническое обслуживание этих судов. У Нидерландов такие же обязательства по фрегатам М. Соглашения </a:t>
            </a:r>
            <a:r>
              <a:rPr lang="ru-RU" sz="100" dirty="0" err="1"/>
              <a:t>BeNeSam</a:t>
            </a:r>
            <a:r>
              <a:rPr lang="ru-RU" sz="100" dirty="0"/>
              <a:t> также описывают другие формы морского сотрудничества. В области противоминной защиты с 1975 года существует двусторонняя школа </a:t>
            </a:r>
            <a:r>
              <a:rPr lang="ru-RU" sz="100" dirty="0" err="1"/>
              <a:t>Эгермин</a:t>
            </a:r>
            <a:r>
              <a:rPr lang="ru-RU" sz="100" dirty="0"/>
              <a:t> в Остенде . Эта школа также является Центром передового опыта НАТО . В Зебрюгге ,Проведена оперативная морская подготовка по противоминным мерам . Здесь оценивается, готово ли судно войти в свой эксплуатационный период. С 1996 года в Оперативной школе в </a:t>
            </a:r>
            <a:r>
              <a:rPr lang="ru-RU" sz="100" dirty="0" err="1"/>
              <a:t>Ден-Хелдере</a:t>
            </a:r>
            <a:r>
              <a:rPr lang="ru-RU" sz="100" dirty="0"/>
              <a:t> обучались операторы и связной персонал обоих флотов . С того же года повара и официанты проходят совместную подготовку в Брюгге .В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военно-морских кораблей.</a:t>
            </a:r>
            <a:endParaRPr lang="ru-RU" sz="1400" dirty="0"/>
          </a:p>
        </p:txBody>
      </p:sp>
      <p:sp>
        <p:nvSpPr>
          <p:cNvPr id="633" name="Прямоугольник 632">
            <a:extLst>
              <a:ext uri="{FF2B5EF4-FFF2-40B4-BE49-F238E27FC236}">
                <a16:creationId xmlns:a16="http://schemas.microsoft.com/office/drawing/2014/main" id="{62E353E1-59B2-442C-9570-DD10E6C81084}"/>
              </a:ext>
            </a:extLst>
          </p:cNvPr>
          <p:cNvSpPr/>
          <p:nvPr/>
        </p:nvSpPr>
        <p:spPr>
          <a:xfrm>
            <a:off x="8216410" y="15803445"/>
            <a:ext cx="2115918" cy="1080000"/>
          </a:xfrm>
          <a:prstGeom prst="rect">
            <a:avLst/>
          </a:prstGeom>
          <a:solidFill>
            <a:schemeClr val="accent2"/>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Заключить союз с Африканерами</a:t>
            </a:r>
          </a:p>
        </p:txBody>
      </p:sp>
      <p:cxnSp>
        <p:nvCxnSpPr>
          <p:cNvPr id="638" name="Прямая соединительная линия 637">
            <a:extLst>
              <a:ext uri="{FF2B5EF4-FFF2-40B4-BE49-F238E27FC236}">
                <a16:creationId xmlns:a16="http://schemas.microsoft.com/office/drawing/2014/main" id="{3AFCEE42-9AE3-4166-87B0-4233746FB98C}"/>
              </a:ext>
            </a:extLst>
          </p:cNvPr>
          <p:cNvCxnSpPr>
            <a:cxnSpLocks/>
            <a:stCxn id="633" idx="1"/>
            <a:endCxn id="325" idx="3"/>
          </p:cNvCxnSpPr>
          <p:nvPr/>
        </p:nvCxnSpPr>
        <p:spPr>
          <a:xfrm flipH="1">
            <a:off x="7598310" y="16343445"/>
            <a:ext cx="618100" cy="64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175">
            <a:extLst>
              <a:ext uri="{FF2B5EF4-FFF2-40B4-BE49-F238E27FC236}">
                <a16:creationId xmlns:a16="http://schemas.microsoft.com/office/drawing/2014/main" id="{D364A7F3-73D1-4DE3-814D-2EECBCE60A1E}"/>
              </a:ext>
            </a:extLst>
          </p:cNvPr>
          <p:cNvCxnSpPr>
            <a:cxnSpLocks/>
            <a:stCxn id="501" idx="2"/>
            <a:endCxn id="633" idx="0"/>
          </p:cNvCxnSpPr>
          <p:nvPr/>
        </p:nvCxnSpPr>
        <p:spPr>
          <a:xfrm rot="16200000" flipH="1">
            <a:off x="6906408" y="13435484"/>
            <a:ext cx="641590" cy="40943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46" name="Соединительная линия уступом 175">
            <a:extLst>
              <a:ext uri="{FF2B5EF4-FFF2-40B4-BE49-F238E27FC236}">
                <a16:creationId xmlns:a16="http://schemas.microsoft.com/office/drawing/2014/main" id="{6E357D22-650A-4D45-9B89-54CA4A9B97EA}"/>
              </a:ext>
            </a:extLst>
          </p:cNvPr>
          <p:cNvCxnSpPr>
            <a:cxnSpLocks/>
            <a:stCxn id="309" idx="2"/>
            <a:endCxn id="633" idx="0"/>
          </p:cNvCxnSpPr>
          <p:nvPr/>
        </p:nvCxnSpPr>
        <p:spPr>
          <a:xfrm rot="5400000">
            <a:off x="9596833" y="14839391"/>
            <a:ext cx="641590" cy="128651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49" name="Прямоугольник 648">
            <a:extLst>
              <a:ext uri="{FF2B5EF4-FFF2-40B4-BE49-F238E27FC236}">
                <a16:creationId xmlns:a16="http://schemas.microsoft.com/office/drawing/2014/main" id="{71020851-97A4-44F3-98AD-9461EF308B59}"/>
              </a:ext>
            </a:extLst>
          </p:cNvPr>
          <p:cNvSpPr/>
          <p:nvPr/>
        </p:nvSpPr>
        <p:spPr>
          <a:xfrm>
            <a:off x="49018293" y="2961472"/>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650" name="Прямая соединительная линия 649">
            <a:extLst>
              <a:ext uri="{FF2B5EF4-FFF2-40B4-BE49-F238E27FC236}">
                <a16:creationId xmlns:a16="http://schemas.microsoft.com/office/drawing/2014/main" id="{30BE9A16-063B-48A3-8FD7-B9945D7EC678}"/>
              </a:ext>
            </a:extLst>
          </p:cNvPr>
          <p:cNvCxnSpPr>
            <a:cxnSpLocks/>
            <a:stCxn id="649" idx="1"/>
            <a:endCxn id="426" idx="3"/>
          </p:cNvCxnSpPr>
          <p:nvPr/>
        </p:nvCxnSpPr>
        <p:spPr>
          <a:xfrm flipH="1">
            <a:off x="24289337" y="3501472"/>
            <a:ext cx="24728956" cy="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0782412"/>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30330</TotalTime>
  <Words>3615</Words>
  <Application>Microsoft Office PowerPoint</Application>
  <PresentationFormat>Произвольный</PresentationFormat>
  <Paragraphs>280</Paragraphs>
  <Slides>2</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vt:i4>
      </vt:variant>
    </vt:vector>
  </HeadingPairs>
  <TitlesOfParts>
    <vt:vector size="6" baseType="lpstr">
      <vt:lpstr>Arial</vt:lpstr>
      <vt:lpstr>Calibri</vt:lpstr>
      <vt:lpstr>Calibri Light</vt:lpstr>
      <vt:lpstr>Тема Office</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1744</cp:revision>
  <dcterms:created xsi:type="dcterms:W3CDTF">2018-10-23T08:09:21Z</dcterms:created>
  <dcterms:modified xsi:type="dcterms:W3CDTF">2023-07-20T16:06:12Z</dcterms:modified>
</cp:coreProperties>
</file>