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40" d="100"/>
          <a:sy n="140" d="100"/>
        </p:scale>
        <p:origin x="-19830" y="-416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19.07.2023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19.07.2023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1361031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296630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2458667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757522" y="1307199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3006564" y="1228870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365142" y="122887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0877421" y="1307493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3006565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1925190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1927332" y="138897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3527410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1371670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2795247" y="13215084"/>
            <a:ext cx="267587" cy="10813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2388353" y="13621979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1968478" y="14296110"/>
            <a:ext cx="288373" cy="555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2775241" y="14317720"/>
            <a:ext cx="274925" cy="21557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1162243" y="14855678"/>
            <a:ext cx="270141" cy="10750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2244044" y="14848916"/>
            <a:ext cx="268575" cy="10869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1694444" y="15387879"/>
            <a:ext cx="270141" cy="106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2471793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2518538" y="14301711"/>
            <a:ext cx="288374" cy="544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3058061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0302923" y="1388923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0302923" y="147177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4656941" y="122956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4656942" y="130762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5183227" y="138863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65694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9757523" y="1230063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5836878" y="69296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5713492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1960029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0220685" y="12840630"/>
            <a:ext cx="1" cy="231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3765506" y="528161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1911432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1427829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045611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2242609" y="85537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2764707" y="615175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3806777" y="775808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3566202" y="130775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1234956" y="85558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8695806" y="115072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8702630" y="1229562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7574424" y="1230179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9563151" y="11643094"/>
            <a:ext cx="253353" cy="1061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8471021" y="11613843"/>
            <a:ext cx="254514" cy="1121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9158969" y="12047277"/>
            <a:ext cx="6824" cy="24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704496" y="130822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9043403" y="12958012"/>
            <a:ext cx="246646" cy="1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8482385" y="12396993"/>
            <a:ext cx="240477" cy="11300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4311174" y="614721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2762429" y="694086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4827506" y="693631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3805631" y="693858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4829783" y="774888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4395877" y="6560128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3225592" y="6691759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4645720" y="7101663"/>
            <a:ext cx="27030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5290669" y="7476314"/>
            <a:ext cx="2277" cy="2725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2764703" y="775783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3225592" y="7480862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4338707" y="5711579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1746743" y="930230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2508065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3005094" y="1150269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0354768" y="13477913"/>
            <a:ext cx="277234" cy="545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0916187" y="13464834"/>
            <a:ext cx="274296" cy="5744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0766086" y="14429231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4119918" y="138911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1830934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830934" y="123104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773589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854045" y="14718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777739" y="1307345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3944173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3939976" y="12317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074346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078485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043996" y="1388409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589570" y="130743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038146" y="1232483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038148" y="1308197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7189293" y="12210928"/>
            <a:ext cx="215795" cy="1511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7928871" y="12950507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6410630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5341929" y="11121887"/>
            <a:ext cx="256791" cy="2134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5501309" y="12864839"/>
            <a:ext cx="2" cy="217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173246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8719542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7661081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9763264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189035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6612109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9243853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174345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133971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9248713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174344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081531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133971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8711528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754647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6677306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204311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7981699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8502422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039854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7731508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8252716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8781947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9315229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8240974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9307141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8770204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9292065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9829001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8777910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100669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9637853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9858014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9336751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1837199" y="130749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1836962" y="1387266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771788" y="147250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277491" y="15518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2895613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2905303" y="1231750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2300125" y="13614935"/>
            <a:ext cx="237" cy="2577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 flipH="1">
            <a:off x="1234951" y="14412662"/>
            <a:ext cx="1801" cy="31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1624250" y="14025164"/>
            <a:ext cx="305460" cy="1080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436008" y="14717308"/>
            <a:ext cx="1105390" cy="496098"/>
          </a:xfrm>
          <a:prstGeom prst="bentConnector3">
            <a:avLst>
              <a:gd name="adj1" fmla="val 13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2897321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3938324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938324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4401487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08525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3534821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3588263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762406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2896738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3938324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3730446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cxnSpLocks/>
            <a:stCxn id="333" idx="2"/>
            <a:endCxn id="236" idx="0"/>
          </p:cNvCxnSpPr>
          <p:nvPr/>
        </p:nvCxnSpPr>
        <p:spPr>
          <a:xfrm>
            <a:off x="3358776" y="14412662"/>
            <a:ext cx="1125" cy="305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4401487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cxnSpLocks/>
            <a:stCxn id="125" idx="2"/>
            <a:endCxn id="132" idx="0"/>
          </p:cNvCxnSpPr>
          <p:nvPr/>
        </p:nvCxnSpPr>
        <p:spPr>
          <a:xfrm rot="5400000">
            <a:off x="5887328" y="11674658"/>
            <a:ext cx="264162" cy="1036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18863324" y="14748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1385565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4950616" y="44527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061896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9700505" y="528772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11322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9257248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679498" y="52917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9700504" y="445106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9012139" y="528772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008201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847086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6344530" y="368208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219751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740717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 flipV="1">
            <a:off x="23123842" y="4722787"/>
            <a:ext cx="1826774" cy="59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833349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1545286" y="3952082"/>
            <a:ext cx="14799244" cy="14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1936070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069597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175381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3133345" y="2172353"/>
            <a:ext cx="229212" cy="43316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3766489" y="448244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9012140" y="447562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4692814" y="4745625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5388490" y="3063245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8014727" y="3015048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40076635" y="6931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9012138" y="6931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40620263" y="614818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7974467" y="614358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39475301" y="5827726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41155360" y="693047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8798539" y="5466817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40119137" y="5183891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40690095" y="6537883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41229828" y="6541777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1155359" y="774516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40076635" y="77448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9012140" y="774516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7984158" y="77448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6904009" y="774516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6904008" y="6931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9554071" y="854028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8493303" y="854442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7438018" y="854442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6322584" y="854442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9554070" y="929263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8493302" y="929322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7438017" y="929263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0620264" y="929322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8824475" y="7094060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9870713" y="7075801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9338327" y="7608188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7778584" y="6272168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7367171" y="7471214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8437630" y="6683580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40942187" y="7068825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40539798" y="7471214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41618522" y="7470473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6946830" y="8124083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7504546" y="8147790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7486765" y="7583868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8044481" y="8141586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8572123" y="8160083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39104578" y="7627628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8000895" y="7070017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8558612" y="7627734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39086255" y="8155377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39618709" y="8141758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8533004" y="6537630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39090720" y="7095348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39618362" y="7622990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40150817" y="8151303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8324720" y="8660886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8852067" y="9188825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39382746" y="8658145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39915547" y="8125344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8853033" y="8128431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39380380" y="8656370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39911060" y="9186458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40443860" y="8653657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7248909" y="8814425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39419628" y="8810284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8910483" y="8014886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9938465" y="8014886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8364342" y="9562633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40480395" y="9562633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39475302" y="5015625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787033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165620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272043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043996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5891637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1954291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0359693" y="1392564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0360707" y="147670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224104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277315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258253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5509148" y="-203450"/>
            <a:ext cx="227494" cy="908154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3371187" y="1014562"/>
            <a:ext cx="228987" cy="664402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18848798" y="12335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847086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219979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116031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228853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007759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119446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173696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229993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172658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226907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283204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100391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208664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1954693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000608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228956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117449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206848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262715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008214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054075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2327597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2330269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2333162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774897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249408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1311514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304089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781857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sp>
        <p:nvSpPr>
          <p:cNvPr id="477" name="Прямоугольник 476"/>
          <p:cNvSpPr/>
          <p:nvPr/>
        </p:nvSpPr>
        <p:spPr>
          <a:xfrm>
            <a:off x="5046399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5374179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5590685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5588705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170591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018690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94640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4478363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4478362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3373957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3371979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3371978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4536505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5646848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094645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4285251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5677633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6256552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3835142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3835141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4941525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051868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051868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266068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3353865" y="53071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4458240" y="4351576"/>
            <a:ext cx="314328" cy="15967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4951132" y="61243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4948675" y="772247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Португальская Республика (переименовать)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6529229" y="530550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6046728" y="4359837"/>
            <a:ext cx="312714" cy="15786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4477031" y="5187111"/>
            <a:ext cx="277260" cy="15972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cxnSpLocks/>
            <a:stCxn id="565" idx="2"/>
            <a:endCxn id="502" idx="0"/>
          </p:cNvCxnSpPr>
          <p:nvPr/>
        </p:nvCxnSpPr>
        <p:spPr>
          <a:xfrm flipH="1">
            <a:off x="25413300" y="6664375"/>
            <a:ext cx="995" cy="2613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4228669" y="5022449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7726990" y="4395278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7981385" y="693033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8444548" y="7470334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0620263" y="8551780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40271329" y="7739683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40810322" y="7743578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5831378" y="61435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0871977" y="12334590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19356400" y="139246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0871095" y="1310540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19865645" y="115558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6787538" y="139273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7833703" y="139264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18847640" y="131115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19861571" y="131053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19860690" y="123328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7301632" y="131142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19700577" y="11707240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0712607" y="11712056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0433671" y="13536462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0938434" y="13529824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0672647" y="14615857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0170508" y="14113718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7371200" y="13533711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18419009" y="12221258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7894722" y="13524282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19310803" y="12875472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0323853" y="12095855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0323853" y="12872826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1334258" y="12874590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6790319" y="147451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7835995" y="147406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5770295" y="147436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6793337" y="155743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5773352" y="155705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7837501" y="1557733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6798738" y="163813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7838221" y="1637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8296866" y="14466427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8299158" y="15280610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8300664" y="16117334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7250701" y="14467307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7253482" y="15285137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7256500" y="16114317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6603920" y="14096846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6233458" y="15283628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7719662" y="15844317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19428634" y="13533734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18670819" y="14092473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1407523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183872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838522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1370564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2790760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2793432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1238060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1916299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927140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1429709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5100619" y="4949667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6294541" y="6683590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4268794" y="7478589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4907951" y="6553596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4334491" y="855875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4403462" y="8164561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4910368" y="8176175"/>
            <a:ext cx="26986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3563199" y="5486289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1739939" y="775764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1740846" y="614266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8165520" y="77455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2575956" y="7108008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2326377" y="8174370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1821509" y="8174256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2353568" y="8950104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1850782" y="8943185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0735462" y="614721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3055817" y="4969809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2550849" y="4469393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0521404" y="5469991"/>
            <a:ext cx="319485" cy="10349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cxnSpLocks/>
            <a:stCxn id="502" idx="2"/>
            <a:endCxn id="586" idx="0"/>
          </p:cNvCxnSpPr>
          <p:nvPr/>
        </p:nvCxnSpPr>
        <p:spPr>
          <a:xfrm rot="16200000" flipH="1">
            <a:off x="28662249" y="4216791"/>
            <a:ext cx="291905" cy="67898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1743121" y="693650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0742287" y="693878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1576671" y="6311441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2204009" y="6682661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9707331" y="614948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16200000" flipH="1">
            <a:off x="30006201" y="5985195"/>
            <a:ext cx="321760" cy="68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9732352" y="775082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0253241" y="855831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2035647" y="3956465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cxnSpLocks/>
            <a:stCxn id="661" idx="1"/>
            <a:endCxn id="595" idx="3"/>
          </p:cNvCxnSpPr>
          <p:nvPr/>
        </p:nvCxnSpPr>
        <p:spPr>
          <a:xfrm flipH="1" flipV="1">
            <a:off x="29091845" y="8015523"/>
            <a:ext cx="640507" cy="530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9211461" y="85605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cxnSpLocks/>
            <a:stCxn id="669" idx="3"/>
            <a:endCxn id="662" idx="1"/>
          </p:cNvCxnSpPr>
          <p:nvPr/>
        </p:nvCxnSpPr>
        <p:spPr>
          <a:xfrm flipV="1">
            <a:off x="30137786" y="8828316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9800187" y="8165262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cxnSpLocks/>
            <a:stCxn id="661" idx="2"/>
            <a:endCxn id="662" idx="0"/>
          </p:cNvCxnSpPr>
          <p:nvPr/>
        </p:nvCxnSpPr>
        <p:spPr>
          <a:xfrm rot="16200000" flipH="1">
            <a:off x="30322213" y="8164125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cxnSpLocks/>
            <a:stCxn id="502" idx="2"/>
            <a:endCxn id="661" idx="0"/>
          </p:cNvCxnSpPr>
          <p:nvPr/>
        </p:nvCxnSpPr>
        <p:spPr>
          <a:xfrm rot="16200000" flipH="1">
            <a:off x="27661865" y="5217174"/>
            <a:ext cx="285084" cy="47822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cxnSpLocks/>
            <a:stCxn id="502" idx="2"/>
            <a:endCxn id="595" idx="0"/>
          </p:cNvCxnSpPr>
          <p:nvPr/>
        </p:nvCxnSpPr>
        <p:spPr>
          <a:xfrm rot="16200000" flipH="1">
            <a:off x="26881100" y="5997939"/>
            <a:ext cx="279783" cy="321538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1575573" y="6100805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0794808" y="5314738"/>
            <a:ext cx="264661" cy="45969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24950137" y="69257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5972687" y="61221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4403766" y="530711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23925659" y="612536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5400000">
            <a:off x="29502848" y="4630882"/>
            <a:ext cx="300632" cy="10210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16200000" flipH="1">
            <a:off x="30015338" y="5139397"/>
            <a:ext cx="296659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8165520" y="85545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3608707" y="7097748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4118508" y="6585673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29707330" y="69372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1059959" y="5793195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0761903" y="93044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cxnSpLocks/>
            <a:stCxn id="662" idx="2"/>
            <a:endCxn id="511" idx="0"/>
          </p:cNvCxnSpPr>
          <p:nvPr/>
        </p:nvCxnSpPr>
        <p:spPr>
          <a:xfrm rot="16200000" flipH="1">
            <a:off x="30867653" y="8947067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9750519" y="93084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cxnSpLocks/>
            <a:stCxn id="662" idx="2"/>
            <a:endCxn id="591" idx="0"/>
          </p:cNvCxnSpPr>
          <p:nvPr/>
        </p:nvCxnSpPr>
        <p:spPr>
          <a:xfrm rot="5400000">
            <a:off x="30359981" y="8952017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0259179" y="100709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cxnSpLocks/>
            <a:stCxn id="662" idx="2"/>
            <a:endCxn id="608" idx="0"/>
          </p:cNvCxnSpPr>
          <p:nvPr/>
        </p:nvCxnSpPr>
        <p:spPr>
          <a:xfrm>
            <a:off x="30716404" y="9098316"/>
            <a:ext cx="5938" cy="9726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5971856" y="69199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6435019" y="6662187"/>
            <a:ext cx="831" cy="2577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8162733" y="92926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cxnSpLocks/>
            <a:stCxn id="535" idx="2"/>
            <a:endCxn id="631" idx="0"/>
          </p:cNvCxnSpPr>
          <p:nvPr/>
        </p:nvCxnSpPr>
        <p:spPr>
          <a:xfrm flipH="1">
            <a:off x="28625896" y="9094559"/>
            <a:ext cx="2787" cy="1980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740751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740663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684511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826180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823951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702162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786980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1893402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966249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873617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608013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715235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191854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284486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465864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465651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361189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361127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250130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306330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576697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684078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520979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191669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306826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574717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465784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453822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558416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511967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407444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631235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365611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250571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251111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465672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447558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581056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297842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389006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638651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692115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512696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551434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444671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512100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296447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352646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296888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132563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 flipV="1">
            <a:off x="25876941" y="4721069"/>
            <a:ext cx="3823563" cy="17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211461" y="1007515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8782716" y="-2178277"/>
            <a:ext cx="230053" cy="130320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5802059" y="-9197620"/>
            <a:ext cx="252891" cy="270935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511988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472268" y="44693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</a:t>
            </a:r>
            <a:r>
              <a:rPr lang="ru-RU" sz="700" dirty="0" err="1"/>
              <a:t>лузитанского</a:t>
            </a:r>
            <a:r>
              <a:rPr lang="ru-RU" sz="700" dirty="0"/>
              <a:t> </a:t>
            </a:r>
            <a:r>
              <a:rPr lang="ru-RU" sz="700" dirty="0" err="1"/>
              <a:t>интегрализма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1918488" y="53080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503225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393241" y="836647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3919494" y="692227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35120" y="688075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 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1389184" y="44693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503398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067175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54018" y="76253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390082" y="76303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294461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398338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387094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945836" y="68624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40169" y="61014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cxnSp>
        <p:nvCxnSpPr>
          <p:cNvPr id="745" name="Соединительная линия уступом 744"/>
          <p:cNvCxnSpPr>
            <a:cxnSpLocks/>
            <a:stCxn id="700" idx="2"/>
            <a:endCxn id="725" idx="0"/>
          </p:cNvCxnSpPr>
          <p:nvPr/>
        </p:nvCxnSpPr>
        <p:spPr>
          <a:xfrm rot="5400000">
            <a:off x="3527178" y="4889938"/>
            <a:ext cx="288857" cy="52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cxnSpLocks/>
            <a:stCxn id="700" idx="2"/>
            <a:endCxn id="727" idx="0"/>
          </p:cNvCxnSpPr>
          <p:nvPr/>
        </p:nvCxnSpPr>
        <p:spPr>
          <a:xfrm rot="16200000" flipH="1">
            <a:off x="4046562" y="4898204"/>
            <a:ext cx="288857" cy="5111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cxnSpLocks/>
            <a:stCxn id="759" idx="2"/>
            <a:endCxn id="713" idx="0"/>
          </p:cNvCxnSpPr>
          <p:nvPr/>
        </p:nvCxnSpPr>
        <p:spPr>
          <a:xfrm rot="5400000">
            <a:off x="989769" y="3936832"/>
            <a:ext cx="2652438" cy="3235409"/>
          </a:xfrm>
          <a:prstGeom prst="bentConnector3">
            <a:avLst>
              <a:gd name="adj1" fmla="val 44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cxnSpLocks/>
            <a:stCxn id="700" idx="2"/>
            <a:endCxn id="708" idx="0"/>
          </p:cNvCxnSpPr>
          <p:nvPr/>
        </p:nvCxnSpPr>
        <p:spPr>
          <a:xfrm rot="16200000" flipH="1">
            <a:off x="4571676" y="4373089"/>
            <a:ext cx="287498" cy="1559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536815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cxnSpLocks/>
            <a:stCxn id="713" idx="2"/>
            <a:endCxn id="724" idx="0"/>
          </p:cNvCxnSpPr>
          <p:nvPr/>
        </p:nvCxnSpPr>
        <p:spPr>
          <a:xfrm rot="16200000" flipH="1">
            <a:off x="1170958" y="6948080"/>
            <a:ext cx="209612" cy="11549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cxnSpLocks/>
            <a:stCxn id="713" idx="2"/>
            <a:endCxn id="722" idx="0"/>
          </p:cNvCxnSpPr>
          <p:nvPr/>
        </p:nvCxnSpPr>
        <p:spPr>
          <a:xfrm rot="16200000" flipH="1">
            <a:off x="1705436" y="6413602"/>
            <a:ext cx="204593" cy="22188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3973987" y="6864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793304" y="5448221"/>
            <a:ext cx="263275" cy="104321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cxnSpLocks/>
            <a:stCxn id="725" idx="2"/>
            <a:endCxn id="738" idx="0"/>
          </p:cNvCxnSpPr>
          <p:nvPr/>
        </p:nvCxnSpPr>
        <p:spPr>
          <a:xfrm rot="5400000">
            <a:off x="3273919" y="5967605"/>
            <a:ext cx="263275" cy="444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555877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853245" y="8170367"/>
            <a:ext cx="3159" cy="196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5558315" y="837008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6607618" y="91661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28" name="Прямоугольник 827"/>
          <p:cNvSpPr/>
          <p:nvPr/>
        </p:nvSpPr>
        <p:spPr>
          <a:xfrm>
            <a:off x="5560590" y="917977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4496065" y="98826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7678294" y="916840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927705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564430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cxnSpLocks/>
            <a:stCxn id="736" idx="2"/>
            <a:endCxn id="970" idx="0"/>
          </p:cNvCxnSpPr>
          <p:nvPr/>
        </p:nvCxnSpPr>
        <p:spPr>
          <a:xfrm rot="16200000" flipH="1">
            <a:off x="4600281" y="6211186"/>
            <a:ext cx="221383" cy="260394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cxnSpLocks/>
            <a:stCxn id="779" idx="2"/>
            <a:endCxn id="970" idx="0"/>
          </p:cNvCxnSpPr>
          <p:nvPr/>
        </p:nvCxnSpPr>
        <p:spPr>
          <a:xfrm rot="16200000" flipH="1">
            <a:off x="5115494" y="6726399"/>
            <a:ext cx="219109" cy="15757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295664" y="6749134"/>
            <a:ext cx="221002" cy="56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6609892" y="98712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5562865" y="98712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5565139" y="105491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4491516" y="91684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3429265" y="917068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cxnSpLocks/>
            <a:stCxn id="700" idx="2"/>
            <a:endCxn id="650" idx="0"/>
          </p:cNvCxnSpPr>
          <p:nvPr/>
        </p:nvCxnSpPr>
        <p:spPr>
          <a:xfrm rot="16200000" flipH="1">
            <a:off x="5098560" y="3846206"/>
            <a:ext cx="281605" cy="260786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772597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4826655" y="797585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6952306" y="7979254"/>
            <a:ext cx="258323" cy="21199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5358918" y="850584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6418105" y="8513455"/>
            <a:ext cx="256048" cy="1049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6021478" y="891008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4954679" y="970840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6023753" y="971977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7070781" y="970613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6026028" y="1041126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362709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3970212" y="610023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латинского порядка</a:t>
            </a:r>
          </a:p>
        </p:txBody>
      </p:sp>
      <p:cxnSp>
        <p:nvCxnSpPr>
          <p:cNvPr id="730" name="Прямая соединительная линия 729"/>
          <p:cNvCxnSpPr>
            <a:cxnSpLocks/>
            <a:stCxn id="738" idx="3"/>
            <a:endCxn id="690" idx="1"/>
          </p:cNvCxnSpPr>
          <p:nvPr/>
        </p:nvCxnSpPr>
        <p:spPr>
          <a:xfrm flipV="1">
            <a:off x="3866494" y="6370231"/>
            <a:ext cx="103718" cy="1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3810068" y="6239162"/>
            <a:ext cx="222238" cy="102437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3789558" y="5456413"/>
            <a:ext cx="262039" cy="1025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16200000" flipH="1">
            <a:off x="4323006" y="6750599"/>
            <a:ext cx="224512" cy="3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932388" y="91663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cxnSpLocks/>
            <a:stCxn id="722" idx="2"/>
            <a:endCxn id="735" idx="0"/>
          </p:cNvCxnSpPr>
          <p:nvPr/>
        </p:nvCxnSpPr>
        <p:spPr>
          <a:xfrm rot="5400000">
            <a:off x="2155884" y="8405015"/>
            <a:ext cx="1000965" cy="521630"/>
          </a:xfrm>
          <a:prstGeom prst="bentConnector3">
            <a:avLst>
              <a:gd name="adj1" fmla="val 73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cxnSpLocks/>
            <a:stCxn id="709" idx="2"/>
            <a:endCxn id="735" idx="0"/>
          </p:cNvCxnSpPr>
          <p:nvPr/>
        </p:nvCxnSpPr>
        <p:spPr>
          <a:xfrm rot="16200000" flipH="1">
            <a:off x="1996060" y="8766822"/>
            <a:ext cx="259834" cy="5391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844522" y="91647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cxnSpLocks/>
            <a:stCxn id="972" idx="2"/>
            <a:endCxn id="748" idx="0"/>
          </p:cNvCxnSpPr>
          <p:nvPr/>
        </p:nvCxnSpPr>
        <p:spPr>
          <a:xfrm rot="16200000" flipH="1">
            <a:off x="501199" y="8358234"/>
            <a:ext cx="999163" cy="613809"/>
          </a:xfrm>
          <a:prstGeom prst="bentConnector3">
            <a:avLst>
              <a:gd name="adj1" fmla="val 79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842918" y="99454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cxnSpLocks/>
            <a:endCxn id="753" idx="0"/>
          </p:cNvCxnSpPr>
          <p:nvPr/>
        </p:nvCxnSpPr>
        <p:spPr>
          <a:xfrm>
            <a:off x="1301764" y="9693628"/>
            <a:ext cx="4317" cy="251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470529" y="3688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cxnSpLocks/>
            <a:stCxn id="759" idx="2"/>
            <a:endCxn id="700" idx="0"/>
          </p:cNvCxnSpPr>
          <p:nvPr/>
        </p:nvCxnSpPr>
        <p:spPr>
          <a:xfrm>
            <a:off x="3933692" y="4228317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 flipV="1">
            <a:off x="4396854" y="3952734"/>
            <a:ext cx="7521688" cy="5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1916749" y="610788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cxnSpLocks/>
            <a:stCxn id="725" idx="2"/>
            <a:endCxn id="742" idx="0"/>
          </p:cNvCxnSpPr>
          <p:nvPr/>
        </p:nvCxnSpPr>
        <p:spPr>
          <a:xfrm rot="5400000">
            <a:off x="2759001" y="5459103"/>
            <a:ext cx="269690" cy="1027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794609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800372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853561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1887241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059607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059834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105923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013740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066283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037663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080868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694511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714991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714869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616851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7246790" y="6945527"/>
            <a:ext cx="199244" cy="264986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080746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029421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134028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127062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144920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092616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122053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761308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761186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820818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801841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009253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714986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826008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821184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747546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821062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867378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821031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879432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029299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075615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134516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180344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927030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926766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926908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973083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932005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927036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973224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973346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910234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014475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714747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761064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821427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803913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800694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867347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537226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2898413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3359901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3746249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1899423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1899590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795087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1992055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687779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1945739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118577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065366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1880797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847004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1954186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1903573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1957331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1939636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1901265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011127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1954521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686900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827038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847811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1962439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1909016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000502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016952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1960136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014386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070683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1906055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740659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743637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798065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794417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855508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1887050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061536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011090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739989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802120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748220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631296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677612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174748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067863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118644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124553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230683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237262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466379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584228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1893320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794339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849909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840656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1900649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849622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1946965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1886972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2219996" y="69288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1762942" y="6008663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2220931" y="774884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1682389" y="855105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1873270" y="7741163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2543642" y="7608396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6075357" y="6100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746813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640630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631310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576158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466379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574812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621033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39010697" y="617579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 </a:t>
            </a:r>
            <a:r>
              <a:rPr lang="ru-RU" sz="100" dirty="0"/>
              <a:t>В № 2 еженедельника </a:t>
            </a:r>
            <a:r>
              <a:rPr lang="ru-RU" sz="100" dirty="0" err="1"/>
              <a:t>Bandeira</a:t>
            </a:r>
            <a:r>
              <a:rPr lang="ru-RU" sz="100" dirty="0"/>
              <a:t> </a:t>
            </a:r>
            <a:r>
              <a:rPr lang="ru-RU" sz="100" dirty="0" err="1"/>
              <a:t>Vermelha</a:t>
            </a:r>
            <a:r>
              <a:rPr lang="ru-RU" sz="100" dirty="0"/>
              <a:t> максималисты запускают программу социальной реорганизации, в которой они обрисовывают будущее максималистского общества. Первой мерой, которая должна быть принята, была бы отмена частной собственности и права производства и потребления для всех. Другие его предложения включали «отмену наследства, отмену налогов, отмену государственного долга, отмену проституции, бесплатное медицинское обслуживание, запрет на продажу алкогольных напитков, отмену азартных игр и осуществление религиозных свобода и отправление культа»</a:t>
            </a:r>
            <a:endParaRPr lang="ru-RU" sz="700" dirty="0"/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587556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622474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637965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524273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223197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223995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3775477" y="856572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161709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id="{7FBC1AA2-A5F5-4899-834E-3EEBF793A1ED}"/>
              </a:ext>
            </a:extLst>
          </p:cNvPr>
          <p:cNvSpPr/>
          <p:nvPr/>
        </p:nvSpPr>
        <p:spPr>
          <a:xfrm>
            <a:off x="6081924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</a:t>
            </a:r>
          </a:p>
        </p:txBody>
      </p:sp>
      <p:sp>
        <p:nvSpPr>
          <p:cNvPr id="851" name="Прямоугольник 850">
            <a:extLst>
              <a:ext uri="{FF2B5EF4-FFF2-40B4-BE49-F238E27FC236}">
                <a16:creationId xmlns:a16="http://schemas.microsoft.com/office/drawing/2014/main" id="{15A824E6-4C04-49D6-905B-2136EE103B31}"/>
              </a:ext>
            </a:extLst>
          </p:cNvPr>
          <p:cNvSpPr/>
          <p:nvPr/>
        </p:nvSpPr>
        <p:spPr>
          <a:xfrm>
            <a:off x="6080870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</a:t>
            </a:r>
          </a:p>
        </p:txBody>
      </p:sp>
      <p:sp>
        <p:nvSpPr>
          <p:cNvPr id="885" name="Прямоугольник 884">
            <a:extLst>
              <a:ext uri="{FF2B5EF4-FFF2-40B4-BE49-F238E27FC236}">
                <a16:creationId xmlns:a16="http://schemas.microsoft.com/office/drawing/2014/main" id="{47C3F43D-8E7D-457C-AA9B-C6113F99781A}"/>
              </a:ext>
            </a:extLst>
          </p:cNvPr>
          <p:cNvSpPr/>
          <p:nvPr/>
        </p:nvSpPr>
        <p:spPr>
          <a:xfrm>
            <a:off x="7130384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</a:t>
            </a:r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:a16="http://schemas.microsoft.com/office/drawing/2014/main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6541648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:a16="http://schemas.microsoft.com/office/drawing/2014/main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6544033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:a16="http://schemas.microsoft.com/office/drawing/2014/main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4403139" y="12857468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:a16="http://schemas.microsoft.com/office/drawing/2014/main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6931959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Прямоугольник 886">
            <a:extLst>
              <a:ext uri="{FF2B5EF4-FFF2-40B4-BE49-F238E27FC236}">
                <a16:creationId xmlns:a16="http://schemas.microsoft.com/office/drawing/2014/main" id="{20041EBA-41B2-4DC4-810D-92538CA97719}"/>
              </a:ext>
            </a:extLst>
          </p:cNvPr>
          <p:cNvSpPr/>
          <p:nvPr/>
        </p:nvSpPr>
        <p:spPr>
          <a:xfrm>
            <a:off x="174052" y="1268190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Программа «Органического синдикализма» вытекала из «интегрально-корпоративной» модели, которая должна была заменить классические механизмы репрезентации либерализма. Новой утопией, предложенной IL мелкой буржуазии и особенно рабочему классу, была утопия «органического общества», которое усилит «нацию». Некоторые элементы </a:t>
            </a:r>
            <a:r>
              <a:rPr lang="ru-RU" sz="300" dirty="0" err="1"/>
              <a:t>интегралистского</a:t>
            </a:r>
            <a:r>
              <a:rPr lang="ru-RU" sz="300" dirty="0"/>
              <a:t> </a:t>
            </a:r>
            <a:r>
              <a:rPr lang="ru-RU" sz="300" dirty="0" err="1"/>
              <a:t>антикапитализма</a:t>
            </a:r>
            <a:r>
              <a:rPr lang="ru-RU" sz="300" dirty="0"/>
              <a:t> использовались для оправдания противоядия: растущая «денационализация» капитализма, центральные части которого не знали границ и угрожали разрушить национальные реалии; дикая индустриализация, породившая жалкий пролетариат, которым манипулируют социалистические и революционные идеологии; политический класс, развращенный международным капиталом. Это противоядие, таким образом, сопровождалось «социальным» дискурсом защиты рабочего класса, ограничением эксплуатации и признанием его символического места в «национальном </a:t>
            </a:r>
            <a:r>
              <a:rPr lang="ru-RU" sz="300" dirty="0" err="1"/>
              <a:t>производстве».Провозглашая</a:t>
            </a:r>
            <a:r>
              <a:rPr lang="ru-RU" sz="300" dirty="0"/>
              <a:t> «вечную нацию первой причиной нашего общественного существования», именно «высшие интересы этого» определили отмену свободной конкуренции, усиление государственного экономического вмешательства, корпоративную организацию собственников и рабочих в «союзы». которые представляли и регулировали интересы сторон. «Мы отрицаем, — говорил </a:t>
            </a:r>
            <a:r>
              <a:rPr lang="ru-RU" sz="300" dirty="0" err="1"/>
              <a:t>Прето</a:t>
            </a:r>
            <a:r>
              <a:rPr lang="ru-RU" sz="300" dirty="0"/>
              <a:t> в своих «двенадцати принципах производства», — разобщение элементов национального производства, то есть мы отрицаем изолированное существование классов, уловку, которая ставит под сомнение необходимые компоненты одного весь". Некоторые принципы до-</a:t>
            </a:r>
            <a:r>
              <a:rPr lang="ru-RU" sz="300" dirty="0" err="1"/>
              <a:t>антикапитализма</a:t>
            </a:r>
            <a:r>
              <a:rPr lang="ru-RU" sz="300" dirty="0"/>
              <a:t> И.Л. выступили тогда как морализирующие и защитные меры для самих рабочих. «Мы осуждаем», — говорится в IV принципе, — «свободу труда, свободную конкуренцию, свободу торговли, как противоречащие производству. Мы не рассматриваем права без обязательств»</a:t>
            </a:r>
            <a:br>
              <a:rPr lang="ru-RU" sz="300" dirty="0"/>
            </a:br>
            <a:r>
              <a:rPr lang="ru-RU" sz="300" dirty="0"/>
              <a:t>В отличие от капитализма, который игнорировал социальную напряженность, и социализма, который использовал один класс для уничтожения других, «</a:t>
            </a:r>
            <a:r>
              <a:rPr lang="ru-RU" sz="300" dirty="0" err="1"/>
              <a:t>символ¬органический</a:t>
            </a:r>
            <a:r>
              <a:rPr lang="ru-RU" sz="300" dirty="0"/>
              <a:t> </a:t>
            </a:r>
            <a:r>
              <a:rPr lang="ru-RU" sz="300" dirty="0" err="1"/>
              <a:t>дикализм</a:t>
            </a:r>
            <a:r>
              <a:rPr lang="ru-RU" sz="300" dirty="0"/>
              <a:t>» установил «баланс» между ними, </a:t>
            </a:r>
            <a:r>
              <a:rPr lang="ru-RU" sz="300" dirty="0" err="1"/>
              <a:t>используядля</a:t>
            </a:r>
            <a:r>
              <a:rPr lang="ru-RU" sz="300" dirty="0"/>
              <a:t> этой цели «хорошие профсоюзные и корпоративные формулы, чье прошлое уходит корнями в лучшие времена социальной гармонии и национальной работы».. На эту программу «национального </a:t>
            </a:r>
            <a:r>
              <a:rPr lang="ru-RU" sz="300" dirty="0" err="1"/>
              <a:t>юнионизма</a:t>
            </a:r>
            <a:r>
              <a:rPr lang="ru-RU" sz="300" dirty="0"/>
              <a:t>», а также на ее неразрывную связь с мифологией «нации» оказал влияние и итальянский национализм </a:t>
            </a:r>
            <a:r>
              <a:rPr lang="ru-RU" sz="300" dirty="0" err="1"/>
              <a:t>Коррадини</a:t>
            </a:r>
            <a:r>
              <a:rPr lang="ru-RU" sz="300" dirty="0"/>
              <a:t> и </a:t>
            </a:r>
            <a:r>
              <a:rPr lang="ru-RU" sz="300" dirty="0" err="1"/>
              <a:t>Рокко</a:t>
            </a:r>
            <a:r>
              <a:rPr lang="ru-RU" sz="300" dirty="0"/>
              <a:t>.</a:t>
            </a:r>
            <a:br>
              <a:rPr lang="ru-RU" sz="300" dirty="0"/>
            </a:br>
            <a:r>
              <a:rPr lang="ru-RU" sz="300" dirty="0"/>
              <a:t>Корпоративный проект МП, разработанный </a:t>
            </a:r>
            <a:r>
              <a:rPr lang="ru-RU" sz="300" dirty="0" err="1"/>
              <a:t>Прето</a:t>
            </a:r>
            <a:r>
              <a:rPr lang="ru-RU" sz="300" dirty="0"/>
              <a:t>, предусматривал обширный набор профсоюзных институтов для рабочих и боссов на региональной основе и по сфере производства, дополненный «палатами профсоюзов», которые регулировали бы заработную плату, разрешали трудовые конфликты и представляли соответствующих секторов в высших организмах системы. Было бы утомительно (и почти невозможно, учитывая многообразие вариантов) подробно обращаться ко всем организационным схемам проекта, который отныне составит программную платформу первых </a:t>
            </a:r>
            <a:r>
              <a:rPr lang="ru-RU" sz="300" dirty="0" err="1"/>
              <a:t>интегралистских</a:t>
            </a:r>
            <a:r>
              <a:rPr lang="ru-RU" sz="300" dirty="0"/>
              <a:t> союзов. Первоначально расплывчатая и очень схематичная, она будет постоянно переделываться в 1920-х годах, а в 1930-х годах будет адаптирована и сильно развита, когда станет центральной платформой национал-синдикализма. Он был, однако,</a:t>
            </a:r>
            <a:endParaRPr lang="ru-RU" sz="100" dirty="0"/>
          </a:p>
        </p:txBody>
      </p:sp>
      <p:sp>
        <p:nvSpPr>
          <p:cNvPr id="905" name="Прямоугольник 904">
            <a:extLst>
              <a:ext uri="{FF2B5EF4-FFF2-40B4-BE49-F238E27FC236}">
                <a16:creationId xmlns:a16="http://schemas.microsoft.com/office/drawing/2014/main" id="{BA54A035-A779-4B26-91B8-6C3F47C3C728}"/>
              </a:ext>
            </a:extLst>
          </p:cNvPr>
          <p:cNvSpPr/>
          <p:nvPr/>
        </p:nvSpPr>
        <p:spPr>
          <a:xfrm>
            <a:off x="844523" y="531549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фашистской милиции</a:t>
            </a:r>
          </a:p>
        </p:txBody>
      </p:sp>
      <p:sp>
        <p:nvSpPr>
          <p:cNvPr id="919" name="Прямоугольник 918">
            <a:extLst>
              <a:ext uri="{FF2B5EF4-FFF2-40B4-BE49-F238E27FC236}">
                <a16:creationId xmlns:a16="http://schemas.microsoft.com/office/drawing/2014/main" id="{8BF2E5AF-52BC-4B48-AA39-9FFA7B66BC9F}"/>
              </a:ext>
            </a:extLst>
          </p:cNvPr>
          <p:cNvSpPr/>
          <p:nvPr/>
        </p:nvSpPr>
        <p:spPr>
          <a:xfrm>
            <a:off x="842190" y="610496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Армия национальной обороны</a:t>
            </a:r>
          </a:p>
        </p:txBody>
      </p:sp>
      <p:cxnSp>
        <p:nvCxnSpPr>
          <p:cNvPr id="808" name="Соединительная линия уступом 251">
            <a:extLst>
              <a:ext uri="{FF2B5EF4-FFF2-40B4-BE49-F238E27FC236}">
                <a16:creationId xmlns:a16="http://schemas.microsoft.com/office/drawing/2014/main" id="{C6B1EA63-F320-46A2-B593-1D5DB86E5D96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 rot="5400000">
            <a:off x="5909778" y="12450108"/>
            <a:ext cx="223405" cy="10403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134">
            <a:extLst>
              <a:ext uri="{FF2B5EF4-FFF2-40B4-BE49-F238E27FC236}">
                <a16:creationId xmlns:a16="http://schemas.microsoft.com/office/drawing/2014/main" id="{6E4BFBE0-B28B-49AF-AE7A-C08192ABEC1F}"/>
              </a:ext>
            </a:extLst>
          </p:cNvPr>
          <p:cNvCxnSpPr>
            <a:cxnSpLocks/>
            <a:stCxn id="851" idx="2"/>
            <a:endCxn id="128" idx="0"/>
          </p:cNvCxnSpPr>
          <p:nvPr/>
        </p:nvCxnSpPr>
        <p:spPr>
          <a:xfrm rot="5400000">
            <a:off x="5890453" y="13230513"/>
            <a:ext cx="270286" cy="1036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Соединительная линия уступом 251">
            <a:extLst>
              <a:ext uri="{FF2B5EF4-FFF2-40B4-BE49-F238E27FC236}">
                <a16:creationId xmlns:a16="http://schemas.microsoft.com/office/drawing/2014/main" id="{061E5844-1D5C-4BD1-B178-6C2B17BF99E1}"/>
              </a:ext>
            </a:extLst>
          </p:cNvPr>
          <p:cNvCxnSpPr>
            <a:cxnSpLocks/>
            <a:stCxn id="113" idx="2"/>
            <a:endCxn id="233" idx="0"/>
          </p:cNvCxnSpPr>
          <p:nvPr/>
        </p:nvCxnSpPr>
        <p:spPr>
          <a:xfrm rot="5400000">
            <a:off x="1642690" y="11650628"/>
            <a:ext cx="234287" cy="1068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Соединительная линия уступом 251">
            <a:extLst>
              <a:ext uri="{FF2B5EF4-FFF2-40B4-BE49-F238E27FC236}">
                <a16:creationId xmlns:a16="http://schemas.microsoft.com/office/drawing/2014/main" id="{169A078A-B270-4C6E-9D8A-B122B705C9DB}"/>
              </a:ext>
            </a:extLst>
          </p:cNvPr>
          <p:cNvCxnSpPr>
            <a:cxnSpLocks/>
            <a:stCxn id="113" idx="2"/>
            <a:endCxn id="334" idx="0"/>
          </p:cNvCxnSpPr>
          <p:nvPr/>
        </p:nvCxnSpPr>
        <p:spPr>
          <a:xfrm rot="16200000" flipH="1">
            <a:off x="2706404" y="11655441"/>
            <a:ext cx="249755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Соединительная линия уступом 251">
            <a:extLst>
              <a:ext uri="{FF2B5EF4-FFF2-40B4-BE49-F238E27FC236}">
                <a16:creationId xmlns:a16="http://schemas.microsoft.com/office/drawing/2014/main" id="{AEF685CE-C5D4-4FFB-99D6-A0D31393F111}"/>
              </a:ext>
            </a:extLst>
          </p:cNvPr>
          <p:cNvCxnSpPr>
            <a:cxnSpLocks/>
            <a:stCxn id="117" idx="2"/>
            <a:endCxn id="359" idx="0"/>
          </p:cNvCxnSpPr>
          <p:nvPr/>
        </p:nvCxnSpPr>
        <p:spPr>
          <a:xfrm rot="16200000" flipH="1">
            <a:off x="2714014" y="12430545"/>
            <a:ext cx="226552" cy="10663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Соединительная линия уступом 251">
            <a:extLst>
              <a:ext uri="{FF2B5EF4-FFF2-40B4-BE49-F238E27FC236}">
                <a16:creationId xmlns:a16="http://schemas.microsoft.com/office/drawing/2014/main" id="{4EC07048-102F-4BBF-8581-D7DB530D3590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5400000">
            <a:off x="1656007" y="12435359"/>
            <a:ext cx="222987" cy="105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Соединительная линия уступом 251">
            <a:extLst>
              <a:ext uri="{FF2B5EF4-FFF2-40B4-BE49-F238E27FC236}">
                <a16:creationId xmlns:a16="http://schemas.microsoft.com/office/drawing/2014/main" id="{2F7C3FA1-5453-4B7F-AAFE-AD9E118C851B}"/>
              </a:ext>
            </a:extLst>
          </p:cNvPr>
          <p:cNvCxnSpPr>
            <a:cxnSpLocks/>
            <a:stCxn id="327" idx="2"/>
            <a:endCxn id="118" idx="0"/>
          </p:cNvCxnSpPr>
          <p:nvPr/>
        </p:nvCxnSpPr>
        <p:spPr>
          <a:xfrm rot="5400000">
            <a:off x="1639694" y="13211993"/>
            <a:ext cx="257727" cy="1063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Прямая со стрелкой 929">
            <a:extLst>
              <a:ext uri="{FF2B5EF4-FFF2-40B4-BE49-F238E27FC236}">
                <a16:creationId xmlns:a16="http://schemas.microsoft.com/office/drawing/2014/main" id="{E8F075D8-A2DC-4358-BEBE-09B7B7E7D601}"/>
              </a:ext>
            </a:extLst>
          </p:cNvPr>
          <p:cNvCxnSpPr>
            <a:cxnSpLocks/>
            <a:stCxn id="117" idx="2"/>
            <a:endCxn id="327" idx="0"/>
          </p:cNvCxnSpPr>
          <p:nvPr/>
        </p:nvCxnSpPr>
        <p:spPr>
          <a:xfrm>
            <a:off x="2294097" y="12850463"/>
            <a:ext cx="6265" cy="224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Прямая со стрелкой 930">
            <a:extLst>
              <a:ext uri="{FF2B5EF4-FFF2-40B4-BE49-F238E27FC236}">
                <a16:creationId xmlns:a16="http://schemas.microsoft.com/office/drawing/2014/main" id="{27D0E60A-212A-491A-A4FB-97059D556B0E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2294097" y="12067749"/>
            <a:ext cx="0" cy="242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Соединительная линия уступом 251">
            <a:extLst>
              <a:ext uri="{FF2B5EF4-FFF2-40B4-BE49-F238E27FC236}">
                <a16:creationId xmlns:a16="http://schemas.microsoft.com/office/drawing/2014/main" id="{D6CBA428-3FBE-4F62-A676-B787B487A731}"/>
              </a:ext>
            </a:extLst>
          </p:cNvPr>
          <p:cNvCxnSpPr>
            <a:cxnSpLocks/>
            <a:stCxn id="359" idx="2"/>
            <a:endCxn id="333" idx="0"/>
          </p:cNvCxnSpPr>
          <p:nvPr/>
        </p:nvCxnSpPr>
        <p:spPr>
          <a:xfrm rot="5400000">
            <a:off x="3231807" y="13743984"/>
            <a:ext cx="255647" cy="17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Соединительная линия уступом 251">
            <a:extLst>
              <a:ext uri="{FF2B5EF4-FFF2-40B4-BE49-F238E27FC236}">
                <a16:creationId xmlns:a16="http://schemas.microsoft.com/office/drawing/2014/main" id="{FEB720CD-BF9A-4D1F-B7CE-CA534E6E7890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 rot="16200000" flipH="1">
            <a:off x="3750679" y="13226819"/>
            <a:ext cx="260612" cy="10410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Прямая со стрелкой 939">
            <a:extLst>
              <a:ext uri="{FF2B5EF4-FFF2-40B4-BE49-F238E27FC236}">
                <a16:creationId xmlns:a16="http://schemas.microsoft.com/office/drawing/2014/main" id="{2063E696-D134-451E-96FA-DDC675773EB0}"/>
              </a:ext>
            </a:extLst>
          </p:cNvPr>
          <p:cNvCxnSpPr>
            <a:cxnSpLocks/>
            <a:stCxn id="842" idx="2"/>
            <a:endCxn id="217" idx="0"/>
          </p:cNvCxnSpPr>
          <p:nvPr/>
        </p:nvCxnSpPr>
        <p:spPr>
          <a:xfrm>
            <a:off x="6545087" y="14424093"/>
            <a:ext cx="3327" cy="3004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Соединительная линия уступом 230">
            <a:extLst>
              <a:ext uri="{FF2B5EF4-FFF2-40B4-BE49-F238E27FC236}">
                <a16:creationId xmlns:a16="http://schemas.microsoft.com/office/drawing/2014/main" id="{E0AF97CB-64E9-4241-8BA7-98D061DFF553}"/>
              </a:ext>
            </a:extLst>
          </p:cNvPr>
          <p:cNvCxnSpPr>
            <a:cxnSpLocks/>
            <a:stCxn id="129" idx="2"/>
            <a:endCxn id="177" idx="0"/>
          </p:cNvCxnSpPr>
          <p:nvPr/>
        </p:nvCxnSpPr>
        <p:spPr>
          <a:xfrm rot="16200000" flipH="1">
            <a:off x="8217228" y="13449873"/>
            <a:ext cx="270474" cy="59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Соединительная линия уступом 230">
            <a:extLst>
              <a:ext uri="{FF2B5EF4-FFF2-40B4-BE49-F238E27FC236}">
                <a16:creationId xmlns:a16="http://schemas.microsoft.com/office/drawing/2014/main" id="{D9769541-1096-41FD-B92D-AED2FE8C9E74}"/>
              </a:ext>
            </a:extLst>
          </p:cNvPr>
          <p:cNvCxnSpPr>
            <a:cxnSpLocks/>
            <a:stCxn id="226" idx="2"/>
            <a:endCxn id="177" idx="0"/>
          </p:cNvCxnSpPr>
          <p:nvPr/>
        </p:nvCxnSpPr>
        <p:spPr>
          <a:xfrm rot="5400000">
            <a:off x="8778642" y="13495825"/>
            <a:ext cx="262575" cy="515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Соединительная линия уступом 230">
            <a:extLst>
              <a:ext uri="{FF2B5EF4-FFF2-40B4-BE49-F238E27FC236}">
                <a16:creationId xmlns:a16="http://schemas.microsoft.com/office/drawing/2014/main" id="{463AC108-ADF3-4B96-9A39-503A78B5E1CC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rot="16200000" flipH="1">
            <a:off x="9313123" y="13476804"/>
            <a:ext cx="261825" cy="5527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251">
            <a:extLst>
              <a:ext uri="{FF2B5EF4-FFF2-40B4-BE49-F238E27FC236}">
                <a16:creationId xmlns:a16="http://schemas.microsoft.com/office/drawing/2014/main" id="{972E16C9-C0DB-4FBB-A876-CBDD4C71F90A}"/>
              </a:ext>
            </a:extLst>
          </p:cNvPr>
          <p:cNvCxnSpPr>
            <a:cxnSpLocks/>
            <a:stCxn id="132" idx="2"/>
            <a:endCxn id="851" idx="0"/>
          </p:cNvCxnSpPr>
          <p:nvPr/>
        </p:nvCxnSpPr>
        <p:spPr>
          <a:xfrm rot="16200000" flipH="1">
            <a:off x="5918187" y="12447961"/>
            <a:ext cx="208968" cy="1042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Соединительная линия уступом 505">
            <a:extLst>
              <a:ext uri="{FF2B5EF4-FFF2-40B4-BE49-F238E27FC236}">
                <a16:creationId xmlns:a16="http://schemas.microsoft.com/office/drawing/2014/main" id="{4F190FB3-3B6D-4F02-9EEA-FE98ADAD1A68}"/>
              </a:ext>
            </a:extLst>
          </p:cNvPr>
          <p:cNvCxnSpPr>
            <a:cxnSpLocks/>
            <a:stCxn id="75" idx="2"/>
            <a:endCxn id="105" idx="0"/>
          </p:cNvCxnSpPr>
          <p:nvPr/>
        </p:nvCxnSpPr>
        <p:spPr>
          <a:xfrm rot="5400000">
            <a:off x="15779358" y="13489012"/>
            <a:ext cx="264331" cy="5302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Соединительная линия уступом 505">
            <a:extLst>
              <a:ext uri="{FF2B5EF4-FFF2-40B4-BE49-F238E27FC236}">
                <a16:creationId xmlns:a16="http://schemas.microsoft.com/office/drawing/2014/main" id="{B9A821B6-D2BB-46B3-A6D4-C9200F61E404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rot="5400000">
            <a:off x="15234109" y="14312305"/>
            <a:ext cx="298276" cy="526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Соединительная линия уступом 505">
            <a:extLst>
              <a:ext uri="{FF2B5EF4-FFF2-40B4-BE49-F238E27FC236}">
                <a16:creationId xmlns:a16="http://schemas.microsoft.com/office/drawing/2014/main" id="{9F99F544-4A1E-4151-BEBA-0C2743127CA2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rot="16200000" flipH="1">
            <a:off x="14704884" y="14309366"/>
            <a:ext cx="293416" cy="5370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Соединительная линия уступом 505">
            <a:extLst>
              <a:ext uri="{FF2B5EF4-FFF2-40B4-BE49-F238E27FC236}">
                <a16:creationId xmlns:a16="http://schemas.microsoft.com/office/drawing/2014/main" id="{06A661F2-468D-4758-96B5-83BC0E7CA573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rot="16200000" flipH="1">
            <a:off x="14169389" y="13477478"/>
            <a:ext cx="273668" cy="5537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Соединительная линия уступом 505">
            <a:extLst>
              <a:ext uri="{FF2B5EF4-FFF2-40B4-BE49-F238E27FC236}">
                <a16:creationId xmlns:a16="http://schemas.microsoft.com/office/drawing/2014/main" id="{E24D5E44-707A-4039-AC17-ED9263F4A895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 rot="5400000">
            <a:off x="14714130" y="13485195"/>
            <a:ext cx="274926" cy="537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Соединительная линия уступом 505">
            <a:extLst>
              <a:ext uri="{FF2B5EF4-FFF2-40B4-BE49-F238E27FC236}">
                <a16:creationId xmlns:a16="http://schemas.microsoft.com/office/drawing/2014/main" id="{6FA0A369-5477-475F-8CA2-802355DD508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15248214" y="13488134"/>
            <a:ext cx="270066" cy="5262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Соединительная линия уступом 505">
            <a:extLst>
              <a:ext uri="{FF2B5EF4-FFF2-40B4-BE49-F238E27FC236}">
                <a16:creationId xmlns:a16="http://schemas.microsoft.com/office/drawing/2014/main" id="{E7C7895B-7363-4CF6-8161-21E6498F9614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5400000">
            <a:off x="14453795" y="12411193"/>
            <a:ext cx="241880" cy="1090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Соединительная линия уступом 505">
            <a:extLst>
              <a:ext uri="{FF2B5EF4-FFF2-40B4-BE49-F238E27FC236}">
                <a16:creationId xmlns:a16="http://schemas.microsoft.com/office/drawing/2014/main" id="{B8DE9549-B9D0-4430-BA5C-9AE2CC09687E}"/>
              </a:ext>
            </a:extLst>
          </p:cNvPr>
          <p:cNvCxnSpPr>
            <a:cxnSpLocks/>
            <a:stCxn id="103" idx="2"/>
            <a:endCxn id="75" idx="0"/>
          </p:cNvCxnSpPr>
          <p:nvPr/>
        </p:nvCxnSpPr>
        <p:spPr>
          <a:xfrm rot="16200000" flipH="1">
            <a:off x="15525201" y="12430524"/>
            <a:ext cx="246357" cy="10565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Прямая со стрелкой 955">
            <a:extLst>
              <a:ext uri="{FF2B5EF4-FFF2-40B4-BE49-F238E27FC236}">
                <a16:creationId xmlns:a16="http://schemas.microsoft.com/office/drawing/2014/main" id="{1DA9096B-60AD-4B90-BCEA-FB30451EBA83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15120104" y="12835622"/>
            <a:ext cx="1" cy="240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Соединительная линия уступом 505">
            <a:extLst>
              <a:ext uri="{FF2B5EF4-FFF2-40B4-BE49-F238E27FC236}">
                <a16:creationId xmlns:a16="http://schemas.microsoft.com/office/drawing/2014/main" id="{DA3649BF-04D0-48A8-9CEC-A7B3D4821A18}"/>
              </a:ext>
            </a:extLst>
          </p:cNvPr>
          <p:cNvCxnSpPr>
            <a:cxnSpLocks/>
            <a:stCxn id="161" idx="2"/>
            <a:endCxn id="103" idx="0"/>
          </p:cNvCxnSpPr>
          <p:nvPr/>
        </p:nvCxnSpPr>
        <p:spPr>
          <a:xfrm rot="16200000" flipH="1">
            <a:off x="14167714" y="11343232"/>
            <a:ext cx="252932" cy="1651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Соединительная линия уступом 505">
            <a:extLst>
              <a:ext uri="{FF2B5EF4-FFF2-40B4-BE49-F238E27FC236}">
                <a16:creationId xmlns:a16="http://schemas.microsoft.com/office/drawing/2014/main" id="{BC8BA646-28E8-45A6-B90F-13B26DB38A53}"/>
              </a:ext>
            </a:extLst>
          </p:cNvPr>
          <p:cNvCxnSpPr>
            <a:cxnSpLocks/>
            <a:stCxn id="161" idx="2"/>
            <a:endCxn id="33" idx="0"/>
          </p:cNvCxnSpPr>
          <p:nvPr/>
        </p:nvCxnSpPr>
        <p:spPr>
          <a:xfrm rot="5400000">
            <a:off x="12525276" y="11345719"/>
            <a:ext cx="246010" cy="1639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Соединительная линия уступом 505">
            <a:extLst>
              <a:ext uri="{FF2B5EF4-FFF2-40B4-BE49-F238E27FC236}">
                <a16:creationId xmlns:a16="http://schemas.microsoft.com/office/drawing/2014/main" id="{E488295D-9476-4708-A3E0-49C8D1F8C44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11461328" y="12707957"/>
            <a:ext cx="246235" cy="4877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Соединительная линия уступом 505">
            <a:extLst>
              <a:ext uri="{FF2B5EF4-FFF2-40B4-BE49-F238E27FC236}">
                <a16:creationId xmlns:a16="http://schemas.microsoft.com/office/drawing/2014/main" id="{17CC2250-8220-4F4F-A2C9-4F91B4C36E4D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11981690" y="12675315"/>
            <a:ext cx="253279" cy="5600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Прямая со стрелкой 965">
            <a:extLst>
              <a:ext uri="{FF2B5EF4-FFF2-40B4-BE49-F238E27FC236}">
                <a16:creationId xmlns:a16="http://schemas.microsoft.com/office/drawing/2014/main" id="{2C4941E2-7859-4703-AD14-2FD5A03858D3}"/>
              </a:ext>
            </a:extLst>
          </p:cNvPr>
          <p:cNvCxnSpPr>
            <a:cxnSpLocks/>
            <a:stCxn id="161" idx="2"/>
            <a:endCxn id="32" idx="0"/>
          </p:cNvCxnSpPr>
          <p:nvPr/>
        </p:nvCxnSpPr>
        <p:spPr>
          <a:xfrm>
            <a:off x="13468257" y="12042690"/>
            <a:ext cx="1470" cy="246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Прямоугольник 966">
            <a:extLst>
              <a:ext uri="{FF2B5EF4-FFF2-40B4-BE49-F238E27FC236}">
                <a16:creationId xmlns:a16="http://schemas.microsoft.com/office/drawing/2014/main" id="{999429A8-D836-4567-B05F-F1602F1F7F43}"/>
              </a:ext>
            </a:extLst>
          </p:cNvPr>
          <p:cNvSpPr/>
          <p:nvPr/>
        </p:nvSpPr>
        <p:spPr>
          <a:xfrm>
            <a:off x="3470466" y="7627623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коммунистической угрозы</a:t>
            </a:r>
          </a:p>
        </p:txBody>
      </p:sp>
      <p:sp>
        <p:nvSpPr>
          <p:cNvPr id="969" name="Прямоугольник 968">
            <a:extLst>
              <a:ext uri="{FF2B5EF4-FFF2-40B4-BE49-F238E27FC236}">
                <a16:creationId xmlns:a16="http://schemas.microsoft.com/office/drawing/2014/main" id="{A27EB8E3-002E-4BAC-8428-C255540D4D7F}"/>
              </a:ext>
            </a:extLst>
          </p:cNvPr>
          <p:cNvSpPr/>
          <p:nvPr/>
        </p:nvSpPr>
        <p:spPr>
          <a:xfrm>
            <a:off x="2481888" y="1270108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Фашизм, по </a:t>
            </a:r>
            <a:r>
              <a:rPr lang="ru-RU" sz="300" dirty="0" err="1"/>
              <a:t>Антониу</a:t>
            </a:r>
            <a:r>
              <a:rPr lang="ru-RU" sz="300" dirty="0"/>
              <a:t> Педро, должен возглавить «революционный дух» после того, как либерализм будет свергнут, а не довольствоваться простыми превентивными репрессиями. Ссылаясь на политическую ситуацию в Португалии, он должен возглавить строительство нового «порядка» против тех, кто хотел только превентивной диктатуры, проводя «социальные реформы», которые материализуются в насаждении корпоративизма. С другой стороны, одной из характеристик, всегда связанных с его состоянием, была молодость. Почти всегда от имени «молодых людей» Педро высказывал требования фашизма, которым следует доверить важные задачи при новом режиме.</a:t>
            </a:r>
            <a:br>
              <a:rPr lang="ru-RU" sz="300" dirty="0"/>
            </a:br>
            <a:r>
              <a:rPr lang="ru-RU" sz="300" dirty="0"/>
              <a:t>Именно от нее исходят индивидуализирующие черты фашистского активизма: мужественного молодого человека, осознающего свой статус «революционера», авангарда авторитарного режима, дисциплинированного и преданного Отечеству, перед которым берутся самые трудные задачи. строительства следует поручить "Новому порядку".</a:t>
            </a:r>
            <a:br>
              <a:rPr lang="ru-RU" sz="300" dirty="0"/>
            </a:br>
            <a:r>
              <a:rPr lang="ru-RU" sz="300" dirty="0"/>
              <a:t>претензия на формирование «нового человека» вместо признания человека, являющегося частью национальной преемственности и соответствующего вечному порядку, узаконивающему общество; гражданское поклонение вместо религии.</a:t>
            </a:r>
            <a:br>
              <a:rPr lang="ru-RU" sz="300" dirty="0"/>
            </a:br>
            <a:r>
              <a:rPr lang="ru-RU" sz="300" dirty="0"/>
              <a:t>«Органистский» идеальный тип был для них решением: «мы отрицаем растворение элементов национального производства, то есть мы отрицаем изолированное существование классов, уловку, ставящую в спор составляющие.</a:t>
            </a:r>
            <a:br>
              <a:rPr lang="ru-RU" sz="300" dirty="0"/>
            </a:br>
            <a:r>
              <a:rPr lang="ru-RU" sz="300" dirty="0"/>
              <a:t>Военизированные парады, боевые песни и харизматическая ритуализация </a:t>
            </a:r>
            <a:r>
              <a:rPr lang="ru-RU" sz="300" dirty="0" err="1"/>
              <a:t>Ролао</a:t>
            </a:r>
            <a:r>
              <a:rPr lang="ru-RU" sz="300" dirty="0"/>
              <a:t> </a:t>
            </a:r>
            <a:r>
              <a:rPr lang="ru-RU" sz="300" dirty="0" err="1"/>
              <a:t>Прето</a:t>
            </a:r>
            <a:r>
              <a:rPr lang="ru-RU" sz="300" dirty="0"/>
              <a:t> отметили его политическое действие.</a:t>
            </a:r>
            <a:endParaRPr lang="ru-RU" sz="100" dirty="0"/>
          </a:p>
        </p:txBody>
      </p:sp>
      <p:sp>
        <p:nvSpPr>
          <p:cNvPr id="970" name="Прямоугольник 969">
            <a:extLst>
              <a:ext uri="{FF2B5EF4-FFF2-40B4-BE49-F238E27FC236}">
                <a16:creationId xmlns:a16="http://schemas.microsoft.com/office/drawing/2014/main" id="{38E20A14-ADA6-4B74-A71D-AC1539481BCA}"/>
              </a:ext>
            </a:extLst>
          </p:cNvPr>
          <p:cNvSpPr/>
          <p:nvPr/>
        </p:nvSpPr>
        <p:spPr>
          <a:xfrm>
            <a:off x="5549783" y="762385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Имперское возрождение</a:t>
            </a:r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id="{B346011B-A09A-4616-836A-1E389D64339F}"/>
              </a:ext>
            </a:extLst>
          </p:cNvPr>
          <p:cNvSpPr/>
          <p:nvPr/>
        </p:nvSpPr>
        <p:spPr>
          <a:xfrm>
            <a:off x="230713" y="762555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государственное регулирование</a:t>
            </a:r>
          </a:p>
        </p:txBody>
      </p:sp>
      <p:cxnSp>
        <p:nvCxnSpPr>
          <p:cNvPr id="973" name="Соединительная линия уступом 773">
            <a:extLst>
              <a:ext uri="{FF2B5EF4-FFF2-40B4-BE49-F238E27FC236}">
                <a16:creationId xmlns:a16="http://schemas.microsoft.com/office/drawing/2014/main" id="{92EEFAAB-612C-4461-91FD-C9653C5EE655}"/>
              </a:ext>
            </a:extLst>
          </p:cNvPr>
          <p:cNvCxnSpPr>
            <a:cxnSpLocks/>
            <a:stCxn id="970" idx="2"/>
            <a:endCxn id="805" idx="0"/>
          </p:cNvCxnSpPr>
          <p:nvPr/>
        </p:nvCxnSpPr>
        <p:spPr>
          <a:xfrm rot="16200000" flipH="1">
            <a:off x="5914097" y="8262701"/>
            <a:ext cx="206231" cy="853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851">
            <a:extLst>
              <a:ext uri="{FF2B5EF4-FFF2-40B4-BE49-F238E27FC236}">
                <a16:creationId xmlns:a16="http://schemas.microsoft.com/office/drawing/2014/main" id="{292C728C-8C10-4D84-B3FB-5B4539ACAB31}"/>
              </a:ext>
            </a:extLst>
          </p:cNvPr>
          <p:cNvCxnSpPr>
            <a:cxnSpLocks/>
            <a:stCxn id="736" idx="2"/>
            <a:endCxn id="967" idx="0"/>
          </p:cNvCxnSpPr>
          <p:nvPr/>
        </p:nvCxnSpPr>
        <p:spPr>
          <a:xfrm rot="16200000" flipH="1">
            <a:off x="3558737" y="7252731"/>
            <a:ext cx="225154" cy="5246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Соединительная линия уступом 851">
            <a:extLst>
              <a:ext uri="{FF2B5EF4-FFF2-40B4-BE49-F238E27FC236}">
                <a16:creationId xmlns:a16="http://schemas.microsoft.com/office/drawing/2014/main" id="{648705EE-45E2-4612-B022-A6B559AD003B}"/>
              </a:ext>
            </a:extLst>
          </p:cNvPr>
          <p:cNvCxnSpPr>
            <a:cxnSpLocks/>
            <a:stCxn id="779" idx="2"/>
            <a:endCxn id="967" idx="0"/>
          </p:cNvCxnSpPr>
          <p:nvPr/>
        </p:nvCxnSpPr>
        <p:spPr>
          <a:xfrm rot="5400000">
            <a:off x="4073950" y="7264423"/>
            <a:ext cx="222880" cy="50352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Прямоугольник 976">
            <a:extLst>
              <a:ext uri="{FF2B5EF4-FFF2-40B4-BE49-F238E27FC236}">
                <a16:creationId xmlns:a16="http://schemas.microsoft.com/office/drawing/2014/main" id="{5F7AA194-166A-4C7C-9399-6F4E217CA863}"/>
              </a:ext>
            </a:extLst>
          </p:cNvPr>
          <p:cNvSpPr/>
          <p:nvPr/>
        </p:nvSpPr>
        <p:spPr>
          <a:xfrm>
            <a:off x="2454147" y="836599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Социальная политика к рабочим</a:t>
            </a:r>
          </a:p>
        </p:txBody>
      </p:sp>
      <p:cxnSp>
        <p:nvCxnSpPr>
          <p:cNvPr id="978" name="Соединительная линия уступом 750">
            <a:extLst>
              <a:ext uri="{FF2B5EF4-FFF2-40B4-BE49-F238E27FC236}">
                <a16:creationId xmlns:a16="http://schemas.microsoft.com/office/drawing/2014/main" id="{5E3BF8E2-A226-44AD-BBDF-ABC70A483AAE}"/>
              </a:ext>
            </a:extLst>
          </p:cNvPr>
          <p:cNvCxnSpPr>
            <a:cxnSpLocks/>
            <a:stCxn id="724" idx="2"/>
            <a:endCxn id="748" idx="0"/>
          </p:cNvCxnSpPr>
          <p:nvPr/>
        </p:nvCxnSpPr>
        <p:spPr>
          <a:xfrm rot="5400000">
            <a:off x="1083288" y="8394764"/>
            <a:ext cx="994354" cy="545560"/>
          </a:xfrm>
          <a:prstGeom prst="bentConnector3">
            <a:avLst>
              <a:gd name="adj1" fmla="val 772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Соединительная линия уступом 775">
            <a:extLst>
              <a:ext uri="{FF2B5EF4-FFF2-40B4-BE49-F238E27FC236}">
                <a16:creationId xmlns:a16="http://schemas.microsoft.com/office/drawing/2014/main" id="{F841CEB8-9AC0-44B6-9192-6B6AAA621255}"/>
              </a:ext>
            </a:extLst>
          </p:cNvPr>
          <p:cNvCxnSpPr>
            <a:cxnSpLocks/>
            <a:stCxn id="713" idx="2"/>
            <a:endCxn id="972" idx="0"/>
          </p:cNvCxnSpPr>
          <p:nvPr/>
        </p:nvCxnSpPr>
        <p:spPr>
          <a:xfrm rot="5400000">
            <a:off x="593679" y="7520953"/>
            <a:ext cx="204803" cy="4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Прямая со стрелкой 981">
            <a:extLst>
              <a:ext uri="{FF2B5EF4-FFF2-40B4-BE49-F238E27FC236}">
                <a16:creationId xmlns:a16="http://schemas.microsoft.com/office/drawing/2014/main" id="{FD64DC4A-8ED9-411F-A213-E4AB5C4CF7B4}"/>
              </a:ext>
            </a:extLst>
          </p:cNvPr>
          <p:cNvCxnSpPr>
            <a:cxnSpLocks/>
            <a:stCxn id="722" idx="2"/>
            <a:endCxn id="977" idx="0"/>
          </p:cNvCxnSpPr>
          <p:nvPr/>
        </p:nvCxnSpPr>
        <p:spPr>
          <a:xfrm>
            <a:off x="2917181" y="8165348"/>
            <a:ext cx="129" cy="2006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Соединительная линия уступом 744">
            <a:extLst>
              <a:ext uri="{FF2B5EF4-FFF2-40B4-BE49-F238E27FC236}">
                <a16:creationId xmlns:a16="http://schemas.microsoft.com/office/drawing/2014/main" id="{C1EFCB2E-2C19-4C0A-B026-7A6C3EFD0BEE}"/>
              </a:ext>
            </a:extLst>
          </p:cNvPr>
          <p:cNvCxnSpPr>
            <a:cxnSpLocks/>
            <a:stCxn id="759" idx="2"/>
            <a:endCxn id="715" idx="0"/>
          </p:cNvCxnSpPr>
          <p:nvPr/>
        </p:nvCxnSpPr>
        <p:spPr>
          <a:xfrm rot="5400000">
            <a:off x="2772512" y="3308153"/>
            <a:ext cx="241016" cy="2081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Соединительная линия уступом 744">
            <a:extLst>
              <a:ext uri="{FF2B5EF4-FFF2-40B4-BE49-F238E27FC236}">
                <a16:creationId xmlns:a16="http://schemas.microsoft.com/office/drawing/2014/main" id="{EE0811DF-FA3F-4250-8E68-E48F16A52994}"/>
              </a:ext>
            </a:extLst>
          </p:cNvPr>
          <p:cNvCxnSpPr>
            <a:cxnSpLocks/>
            <a:stCxn id="715" idx="2"/>
            <a:endCxn id="905" idx="0"/>
          </p:cNvCxnSpPr>
          <p:nvPr/>
        </p:nvCxnSpPr>
        <p:spPr>
          <a:xfrm rot="5400000">
            <a:off x="1426938" y="4890082"/>
            <a:ext cx="306159" cy="5446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Соединительная линия уступом 744">
            <a:extLst>
              <a:ext uri="{FF2B5EF4-FFF2-40B4-BE49-F238E27FC236}">
                <a16:creationId xmlns:a16="http://schemas.microsoft.com/office/drawing/2014/main" id="{F7DFC4AF-4821-47F3-8DF3-43E5AE29435D}"/>
              </a:ext>
            </a:extLst>
          </p:cNvPr>
          <p:cNvCxnSpPr>
            <a:cxnSpLocks/>
            <a:stCxn id="715" idx="2"/>
            <a:endCxn id="706" idx="0"/>
          </p:cNvCxnSpPr>
          <p:nvPr/>
        </p:nvCxnSpPr>
        <p:spPr>
          <a:xfrm rot="16200000" flipH="1">
            <a:off x="1967642" y="4894038"/>
            <a:ext cx="298715" cy="5293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Прямая со стрелкой 988">
            <a:extLst>
              <a:ext uri="{FF2B5EF4-FFF2-40B4-BE49-F238E27FC236}">
                <a16:creationId xmlns:a16="http://schemas.microsoft.com/office/drawing/2014/main" id="{CC40CBDF-8EC0-4763-90B0-4681020DCEFE}"/>
              </a:ext>
            </a:extLst>
          </p:cNvPr>
          <p:cNvCxnSpPr>
            <a:cxnSpLocks/>
            <a:stCxn id="905" idx="2"/>
            <a:endCxn id="919" idx="0"/>
          </p:cNvCxnSpPr>
          <p:nvPr/>
        </p:nvCxnSpPr>
        <p:spPr>
          <a:xfrm flipH="1">
            <a:off x="1305353" y="5855492"/>
            <a:ext cx="2333" cy="2494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B3EE7353-BF6C-4C55-81DD-5D07E7501BBF}"/>
              </a:ext>
            </a:extLst>
          </p:cNvPr>
          <p:cNvSpPr/>
          <p:nvPr/>
        </p:nvSpPr>
        <p:spPr>
          <a:xfrm>
            <a:off x="1387184" y="688093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вождя</a:t>
            </a:r>
          </a:p>
        </p:txBody>
      </p:sp>
      <p:cxnSp>
        <p:nvCxnSpPr>
          <p:cNvPr id="789" name="Прямая со стрелкой 788">
            <a:extLst>
              <a:ext uri="{FF2B5EF4-FFF2-40B4-BE49-F238E27FC236}">
                <a16:creationId xmlns:a16="http://schemas.microsoft.com/office/drawing/2014/main" id="{29D5556F-5912-4C04-B044-B75C08FD26DD}"/>
              </a:ext>
            </a:extLst>
          </p:cNvPr>
          <p:cNvCxnSpPr>
            <a:cxnSpLocks/>
            <a:stCxn id="715" idx="2"/>
            <a:endCxn id="990" idx="0"/>
          </p:cNvCxnSpPr>
          <p:nvPr/>
        </p:nvCxnSpPr>
        <p:spPr>
          <a:xfrm flipH="1">
            <a:off x="1850347" y="5009333"/>
            <a:ext cx="2000" cy="18716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0" name="Прямоугольник 809">
            <a:extLst>
              <a:ext uri="{FF2B5EF4-FFF2-40B4-BE49-F238E27FC236}">
                <a16:creationId xmlns:a16="http://schemas.microsoft.com/office/drawing/2014/main" id="{43DD9C5D-2A3C-4BFD-A327-BFAD0C6712EA}"/>
              </a:ext>
            </a:extLst>
          </p:cNvPr>
          <p:cNvSpPr/>
          <p:nvPr/>
        </p:nvSpPr>
        <p:spPr>
          <a:xfrm>
            <a:off x="24950890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отделении государства от церквей</a:t>
            </a:r>
            <a:endParaRPr lang="ru-RU" sz="200" dirty="0"/>
          </a:p>
        </p:txBody>
      </p: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id="{C0678907-8C01-4CF9-8E54-EB39DDFF371F}"/>
              </a:ext>
            </a:extLst>
          </p:cNvPr>
          <p:cNvSpPr/>
          <p:nvPr/>
        </p:nvSpPr>
        <p:spPr>
          <a:xfrm>
            <a:off x="24396053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Приватизировать имущество католических церквей</a:t>
            </a:r>
            <a:endParaRPr lang="ru-RU" sz="2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6C67B5D2-1E66-4D36-9E1E-8EE9FC7213A8}"/>
              </a:ext>
            </a:extLst>
          </p:cNvPr>
          <p:cNvSpPr/>
          <p:nvPr/>
        </p:nvSpPr>
        <p:spPr>
          <a:xfrm>
            <a:off x="25475065" y="935936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Легализация некатолических религиозных общин</a:t>
            </a:r>
            <a:endParaRPr lang="ru-RU" sz="2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AADC99F5-96CB-4EAD-9EA4-9896CE0B2940}"/>
              </a:ext>
            </a:extLst>
          </p:cNvPr>
          <p:cNvSpPr/>
          <p:nvPr/>
        </p:nvSpPr>
        <p:spPr>
          <a:xfrm>
            <a:off x="25975916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интересов предпринимателей</a:t>
            </a:r>
            <a:endParaRPr lang="ru-RU" sz="2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140AC416-CA9E-4E65-9649-CD163B83017C}"/>
              </a:ext>
            </a:extLst>
          </p:cNvPr>
          <p:cNvSpPr/>
          <p:nvPr/>
        </p:nvSpPr>
        <p:spPr>
          <a:xfrm>
            <a:off x="27054929" y="774825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монополии и подразделения латифундий</a:t>
            </a:r>
            <a:endParaRPr lang="ru-RU" sz="2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8BF779F4-410F-4EBB-931E-B7D35F491E47}"/>
              </a:ext>
            </a:extLst>
          </p:cNvPr>
          <p:cNvSpPr/>
          <p:nvPr/>
        </p:nvSpPr>
        <p:spPr>
          <a:xfrm>
            <a:off x="27054929" y="612453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высший совет колоний</a:t>
            </a:r>
            <a:endParaRPr lang="ru-RU" sz="2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0DEE4641-C4EF-4DF3-BEA2-3417617B9D01}"/>
              </a:ext>
            </a:extLst>
          </p:cNvPr>
          <p:cNvSpPr/>
          <p:nvPr/>
        </p:nvSpPr>
        <p:spPr>
          <a:xfrm>
            <a:off x="23345492" y="7732330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Легализовать контрабандистские каналы</a:t>
            </a:r>
            <a:endParaRPr lang="ru-RU" sz="2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C60BF5F2-4540-492C-A38C-98D308AD42A6}"/>
              </a:ext>
            </a:extLst>
          </p:cNvPr>
          <p:cNvSpPr/>
          <p:nvPr/>
        </p:nvSpPr>
        <p:spPr>
          <a:xfrm>
            <a:off x="27061715" y="692635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сельского хозяйства в колониях </a:t>
            </a:r>
            <a:endParaRPr lang="ru-RU" sz="2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BBA4A6F2-F49A-4BF3-96E3-E4653D23A059}"/>
              </a:ext>
            </a:extLst>
          </p:cNvPr>
          <p:cNvSpPr/>
          <p:nvPr/>
        </p:nvSpPr>
        <p:spPr>
          <a:xfrm>
            <a:off x="23350432" y="853743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флота</a:t>
            </a:r>
            <a:endParaRPr lang="ru-RU" sz="2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50CBF9C0-CF4E-4FD7-952B-630E25436357}"/>
              </a:ext>
            </a:extLst>
          </p:cNvPr>
          <p:cNvSpPr/>
          <p:nvPr/>
        </p:nvSpPr>
        <p:spPr>
          <a:xfrm>
            <a:off x="23350432" y="9368164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Крейсерская программа</a:t>
            </a:r>
            <a:endParaRPr lang="ru-RU" sz="200" dirty="0"/>
          </a:p>
        </p:txBody>
      </p:sp>
      <p:cxnSp>
        <p:nvCxnSpPr>
          <p:cNvPr id="1006" name="Прямая соединительная линия 1005">
            <a:extLst>
              <a:ext uri="{FF2B5EF4-FFF2-40B4-BE49-F238E27FC236}">
                <a16:creationId xmlns:a16="http://schemas.microsoft.com/office/drawing/2014/main" id="{29C7D0D0-31C1-46CF-9BDB-0B1F334D357A}"/>
              </a:ext>
            </a:extLst>
          </p:cNvPr>
          <p:cNvCxnSpPr>
            <a:cxnSpLocks/>
            <a:stCxn id="991" idx="3"/>
            <a:endCxn id="994" idx="1"/>
          </p:cNvCxnSpPr>
          <p:nvPr/>
        </p:nvCxnSpPr>
        <p:spPr>
          <a:xfrm>
            <a:off x="26902241" y="8018258"/>
            <a:ext cx="152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9" name="Соединительная линия уступом 577">
            <a:extLst>
              <a:ext uri="{FF2B5EF4-FFF2-40B4-BE49-F238E27FC236}">
                <a16:creationId xmlns:a16="http://schemas.microsoft.com/office/drawing/2014/main" id="{2D3EBC21-5B0F-4EF5-BA7E-83C2C09AEB98}"/>
              </a:ext>
            </a:extLst>
          </p:cNvPr>
          <p:cNvCxnSpPr>
            <a:cxnSpLocks/>
            <a:stCxn id="526" idx="2"/>
            <a:endCxn id="546" idx="0"/>
          </p:cNvCxnSpPr>
          <p:nvPr/>
        </p:nvCxnSpPr>
        <p:spPr>
          <a:xfrm rot="5400000">
            <a:off x="24488749" y="5747188"/>
            <a:ext cx="278255" cy="478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id="{EDF5B7C6-B203-4CF8-9917-F168E925582C}"/>
              </a:ext>
            </a:extLst>
          </p:cNvPr>
          <p:cNvCxnSpPr>
            <a:cxnSpLocks/>
            <a:stCxn id="595" idx="2"/>
            <a:endCxn id="535" idx="0"/>
          </p:cNvCxnSpPr>
          <p:nvPr/>
        </p:nvCxnSpPr>
        <p:spPr>
          <a:xfrm>
            <a:off x="28628683" y="8285523"/>
            <a:ext cx="0" cy="2690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583">
            <a:extLst>
              <a:ext uri="{FF2B5EF4-FFF2-40B4-BE49-F238E27FC236}">
                <a16:creationId xmlns:a16="http://schemas.microsoft.com/office/drawing/2014/main" id="{90931C54-42C4-4F56-A8F1-DB14ECCD652A}"/>
              </a:ext>
            </a:extLst>
          </p:cNvPr>
          <p:cNvCxnSpPr>
            <a:cxnSpLocks/>
            <a:stCxn id="565" idx="2"/>
            <a:endCxn id="712" idx="0"/>
          </p:cNvCxnSpPr>
          <p:nvPr/>
        </p:nvCxnSpPr>
        <p:spPr>
          <a:xfrm rot="5400000">
            <a:off x="24769525" y="6277507"/>
            <a:ext cx="257902" cy="10316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583">
            <a:extLst>
              <a:ext uri="{FF2B5EF4-FFF2-40B4-BE49-F238E27FC236}">
                <a16:creationId xmlns:a16="http://schemas.microsoft.com/office/drawing/2014/main" id="{63110A4B-A62C-485C-B03C-846D8A742F2A}"/>
              </a:ext>
            </a:extLst>
          </p:cNvPr>
          <p:cNvCxnSpPr>
            <a:cxnSpLocks/>
            <a:stCxn id="502" idx="2"/>
            <a:endCxn id="999" idx="0"/>
          </p:cNvCxnSpPr>
          <p:nvPr/>
        </p:nvCxnSpPr>
        <p:spPr>
          <a:xfrm rot="5400000">
            <a:off x="24477683" y="6796713"/>
            <a:ext cx="266590" cy="16046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Прямая со стрелкой 1019">
            <a:extLst>
              <a:ext uri="{FF2B5EF4-FFF2-40B4-BE49-F238E27FC236}">
                <a16:creationId xmlns:a16="http://schemas.microsoft.com/office/drawing/2014/main" id="{7E3C0FBD-B400-4E5F-AC33-66345AF608EF}"/>
              </a:ext>
            </a:extLst>
          </p:cNvPr>
          <p:cNvCxnSpPr>
            <a:cxnSpLocks/>
            <a:stCxn id="999" idx="2"/>
            <a:endCxn id="1003" idx="0"/>
          </p:cNvCxnSpPr>
          <p:nvPr/>
        </p:nvCxnSpPr>
        <p:spPr>
          <a:xfrm>
            <a:off x="23808655" y="8272330"/>
            <a:ext cx="4940" cy="26510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80F5DA47-BE53-4634-B400-FD7CC61C37E5}"/>
              </a:ext>
            </a:extLst>
          </p:cNvPr>
          <p:cNvCxnSpPr>
            <a:cxnSpLocks/>
            <a:stCxn id="1003" idx="2"/>
            <a:endCxn id="1004" idx="0"/>
          </p:cNvCxnSpPr>
          <p:nvPr/>
        </p:nvCxnSpPr>
        <p:spPr>
          <a:xfrm>
            <a:off x="23813595" y="9077439"/>
            <a:ext cx="0" cy="2907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Прямая со стрелкой 1021">
            <a:extLst>
              <a:ext uri="{FF2B5EF4-FFF2-40B4-BE49-F238E27FC236}">
                <a16:creationId xmlns:a16="http://schemas.microsoft.com/office/drawing/2014/main" id="{5A1A8309-DCCB-4D60-A9F3-4FF06B91E2AD}"/>
              </a:ext>
            </a:extLst>
          </p:cNvPr>
          <p:cNvCxnSpPr>
            <a:cxnSpLocks/>
            <a:stCxn id="998" idx="2"/>
            <a:endCxn id="1000" idx="0"/>
          </p:cNvCxnSpPr>
          <p:nvPr/>
        </p:nvCxnSpPr>
        <p:spPr>
          <a:xfrm>
            <a:off x="27518092" y="6664538"/>
            <a:ext cx="6786" cy="2618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3" name="Соединительная линия уступом 583">
            <a:extLst>
              <a:ext uri="{FF2B5EF4-FFF2-40B4-BE49-F238E27FC236}">
                <a16:creationId xmlns:a16="http://schemas.microsoft.com/office/drawing/2014/main" id="{5B8A3E4D-A933-4FE6-BDEE-1E07CA07CAB0}"/>
              </a:ext>
            </a:extLst>
          </p:cNvPr>
          <p:cNvCxnSpPr>
            <a:cxnSpLocks/>
            <a:stCxn id="502" idx="2"/>
            <a:endCxn id="994" idx="0"/>
          </p:cNvCxnSpPr>
          <p:nvPr/>
        </p:nvCxnSpPr>
        <p:spPr>
          <a:xfrm rot="16200000" flipH="1">
            <a:off x="26324437" y="6554603"/>
            <a:ext cx="282518" cy="21047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Соединительная линия уступом 583">
            <a:extLst>
              <a:ext uri="{FF2B5EF4-FFF2-40B4-BE49-F238E27FC236}">
                <a16:creationId xmlns:a16="http://schemas.microsoft.com/office/drawing/2014/main" id="{300D8012-6DD5-4283-930F-357086E1ADD5}"/>
              </a:ext>
            </a:extLst>
          </p:cNvPr>
          <p:cNvCxnSpPr>
            <a:cxnSpLocks/>
            <a:stCxn id="810" idx="2"/>
            <a:endCxn id="860" idx="0"/>
          </p:cNvCxnSpPr>
          <p:nvPr/>
        </p:nvCxnSpPr>
        <p:spPr>
          <a:xfrm rot="5400000">
            <a:off x="24995675" y="8940981"/>
            <a:ext cx="281921" cy="5548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Соединительная линия уступом 583">
            <a:extLst>
              <a:ext uri="{FF2B5EF4-FFF2-40B4-BE49-F238E27FC236}">
                <a16:creationId xmlns:a16="http://schemas.microsoft.com/office/drawing/2014/main" id="{8E25D179-15BF-4A60-A29D-72CE788BBA7F}"/>
              </a:ext>
            </a:extLst>
          </p:cNvPr>
          <p:cNvCxnSpPr>
            <a:cxnSpLocks/>
            <a:stCxn id="810" idx="2"/>
            <a:endCxn id="987" idx="0"/>
          </p:cNvCxnSpPr>
          <p:nvPr/>
        </p:nvCxnSpPr>
        <p:spPr>
          <a:xfrm rot="16200000" flipH="1">
            <a:off x="25535180" y="8956311"/>
            <a:ext cx="281921" cy="524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Прямая со стрелкой 1029">
            <a:extLst>
              <a:ext uri="{FF2B5EF4-FFF2-40B4-BE49-F238E27FC236}">
                <a16:creationId xmlns:a16="http://schemas.microsoft.com/office/drawing/2014/main" id="{C63996CC-C766-46EF-AF77-CBF996BAF896}"/>
              </a:ext>
            </a:extLst>
          </p:cNvPr>
          <p:cNvCxnSpPr>
            <a:cxnSpLocks/>
            <a:stCxn id="502" idx="2"/>
            <a:endCxn id="566" idx="0"/>
          </p:cNvCxnSpPr>
          <p:nvPr/>
        </p:nvCxnSpPr>
        <p:spPr>
          <a:xfrm flipH="1">
            <a:off x="25411838" y="7465740"/>
            <a:ext cx="1462" cy="2567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Соединительная линия уступом 583">
            <a:extLst>
              <a:ext uri="{FF2B5EF4-FFF2-40B4-BE49-F238E27FC236}">
                <a16:creationId xmlns:a16="http://schemas.microsoft.com/office/drawing/2014/main" id="{FEBB3517-8923-4B50-87AE-2A4BA423A5A6}"/>
              </a:ext>
            </a:extLst>
          </p:cNvPr>
          <p:cNvCxnSpPr>
            <a:cxnSpLocks/>
            <a:stCxn id="571" idx="2"/>
            <a:endCxn id="998" idx="0"/>
          </p:cNvCxnSpPr>
          <p:nvPr/>
        </p:nvCxnSpPr>
        <p:spPr>
          <a:xfrm rot="16200000" flipH="1">
            <a:off x="27115724" y="5722169"/>
            <a:ext cx="279037" cy="5257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Соединительная линия уступом 583">
            <a:extLst>
              <a:ext uri="{FF2B5EF4-FFF2-40B4-BE49-F238E27FC236}">
                <a16:creationId xmlns:a16="http://schemas.microsoft.com/office/drawing/2014/main" id="{4F16D8DB-EC80-46DC-B445-FF374CD2834E}"/>
              </a:ext>
            </a:extLst>
          </p:cNvPr>
          <p:cNvCxnSpPr>
            <a:cxnSpLocks/>
            <a:stCxn id="998" idx="2"/>
            <a:endCxn id="611" idx="0"/>
          </p:cNvCxnSpPr>
          <p:nvPr/>
        </p:nvCxnSpPr>
        <p:spPr>
          <a:xfrm rot="5400000">
            <a:off x="26848862" y="6250696"/>
            <a:ext cx="255389" cy="10830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Прямая со стрелкой 1032">
            <a:extLst>
              <a:ext uri="{FF2B5EF4-FFF2-40B4-BE49-F238E27FC236}">
                <a16:creationId xmlns:a16="http://schemas.microsoft.com/office/drawing/2014/main" id="{6DE2290D-0330-43EF-8A18-A0F41B9D0C21}"/>
              </a:ext>
            </a:extLst>
          </p:cNvPr>
          <p:cNvCxnSpPr>
            <a:cxnSpLocks/>
            <a:stCxn id="566" idx="2"/>
            <a:endCxn id="810" idx="0"/>
          </p:cNvCxnSpPr>
          <p:nvPr/>
        </p:nvCxnSpPr>
        <p:spPr>
          <a:xfrm>
            <a:off x="25411838" y="8262475"/>
            <a:ext cx="2215" cy="274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Соединительная линия уступом 583">
            <a:extLst>
              <a:ext uri="{FF2B5EF4-FFF2-40B4-BE49-F238E27FC236}">
                <a16:creationId xmlns:a16="http://schemas.microsoft.com/office/drawing/2014/main" id="{65EC7A5E-2A1A-430B-A745-049434D06344}"/>
              </a:ext>
            </a:extLst>
          </p:cNvPr>
          <p:cNvCxnSpPr>
            <a:cxnSpLocks/>
            <a:stCxn id="502" idx="2"/>
            <a:endCxn id="991" idx="0"/>
          </p:cNvCxnSpPr>
          <p:nvPr/>
        </p:nvCxnSpPr>
        <p:spPr>
          <a:xfrm rot="16200000" flipH="1">
            <a:off x="25784930" y="7094109"/>
            <a:ext cx="282518" cy="10257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Прямая со стрелкой 1034">
            <a:extLst>
              <a:ext uri="{FF2B5EF4-FFF2-40B4-BE49-F238E27FC236}">
                <a16:creationId xmlns:a16="http://schemas.microsoft.com/office/drawing/2014/main" id="{ABFF9150-F468-461A-9619-ADCF88BC2371}"/>
              </a:ext>
            </a:extLst>
          </p:cNvPr>
          <p:cNvCxnSpPr>
            <a:cxnSpLocks/>
            <a:stCxn id="669" idx="2"/>
            <a:endCxn id="693" idx="0"/>
          </p:cNvCxnSpPr>
          <p:nvPr/>
        </p:nvCxnSpPr>
        <p:spPr>
          <a:xfrm>
            <a:off x="29674624" y="9100590"/>
            <a:ext cx="0" cy="974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id="{2F2DBAD5-5508-41EC-84DC-F8B86847A9E6}"/>
              </a:ext>
            </a:extLst>
          </p:cNvPr>
          <p:cNvSpPr/>
          <p:nvPr/>
        </p:nvSpPr>
        <p:spPr>
          <a:xfrm>
            <a:off x="27058871" y="855369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Использовать «Трибуну» как рупор пропаганды</a:t>
            </a:r>
            <a:endParaRPr lang="ru-RU" sz="2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id="{4EA81F9C-76DD-4810-87A5-F21AC454478B}"/>
              </a:ext>
            </a:extLst>
          </p:cNvPr>
          <p:cNvSpPr/>
          <p:nvPr/>
        </p:nvSpPr>
        <p:spPr>
          <a:xfrm>
            <a:off x="28165521" y="69220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 с Мадейры</a:t>
            </a:r>
            <a:endParaRPr lang="ru-RU" sz="200" dirty="0"/>
          </a:p>
        </p:txBody>
      </p:sp>
      <p:cxnSp>
        <p:nvCxnSpPr>
          <p:cNvPr id="1007" name="Соединительная линия уступом 583">
            <a:extLst>
              <a:ext uri="{FF2B5EF4-FFF2-40B4-BE49-F238E27FC236}">
                <a16:creationId xmlns:a16="http://schemas.microsoft.com/office/drawing/2014/main" id="{C8D99CFB-6CF7-4A9C-90A1-0DEB291C68BB}"/>
              </a:ext>
            </a:extLst>
          </p:cNvPr>
          <p:cNvCxnSpPr>
            <a:cxnSpLocks/>
            <a:stCxn id="998" idx="2"/>
            <a:endCxn id="996" idx="0"/>
          </p:cNvCxnSpPr>
          <p:nvPr/>
        </p:nvCxnSpPr>
        <p:spPr>
          <a:xfrm rot="16200000" flipH="1">
            <a:off x="27944617" y="6238013"/>
            <a:ext cx="257543" cy="11105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Прямая со стрелкой 1012">
            <a:extLst>
              <a:ext uri="{FF2B5EF4-FFF2-40B4-BE49-F238E27FC236}">
                <a16:creationId xmlns:a16="http://schemas.microsoft.com/office/drawing/2014/main" id="{F6BE765D-293C-4499-90B8-F2F137755194}"/>
              </a:ext>
            </a:extLst>
          </p:cNvPr>
          <p:cNvCxnSpPr>
            <a:cxnSpLocks/>
            <a:stCxn id="994" idx="2"/>
            <a:endCxn id="995" idx="0"/>
          </p:cNvCxnSpPr>
          <p:nvPr/>
        </p:nvCxnSpPr>
        <p:spPr>
          <a:xfrm>
            <a:off x="27518092" y="8288258"/>
            <a:ext cx="3942" cy="2654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4" name="Прямоугольник 1013">
            <a:extLst>
              <a:ext uri="{FF2B5EF4-FFF2-40B4-BE49-F238E27FC236}">
                <a16:creationId xmlns:a16="http://schemas.microsoft.com/office/drawing/2014/main" id="{F9FB29D3-4E25-4DC3-9F03-97443DB99E98}"/>
              </a:ext>
            </a:extLst>
          </p:cNvPr>
          <p:cNvSpPr/>
          <p:nvPr/>
        </p:nvSpPr>
        <p:spPr>
          <a:xfrm>
            <a:off x="25978764" y="8551052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Включить корпоративное представительство в сенат</a:t>
            </a:r>
            <a:endParaRPr lang="ru-RU" sz="200" dirty="0"/>
          </a:p>
        </p:txBody>
      </p: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id="{559D33AC-05A9-416A-91BE-42EB1F142723}"/>
              </a:ext>
            </a:extLst>
          </p:cNvPr>
          <p:cNvCxnSpPr>
            <a:cxnSpLocks/>
            <a:stCxn id="991" idx="2"/>
            <a:endCxn id="1014" idx="0"/>
          </p:cNvCxnSpPr>
          <p:nvPr/>
        </p:nvCxnSpPr>
        <p:spPr>
          <a:xfrm>
            <a:off x="26439079" y="8288258"/>
            <a:ext cx="2848" cy="2627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7" name="Прямоугольник 1016">
            <a:extLst>
              <a:ext uri="{FF2B5EF4-FFF2-40B4-BE49-F238E27FC236}">
                <a16:creationId xmlns:a16="http://schemas.microsoft.com/office/drawing/2014/main" id="{2D5C01C9-434A-411E-A259-3A14B7E39E55}"/>
              </a:ext>
            </a:extLst>
          </p:cNvPr>
          <p:cNvSpPr/>
          <p:nvPr/>
        </p:nvSpPr>
        <p:spPr>
          <a:xfrm>
            <a:off x="25491543" y="531030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избирательные права</a:t>
            </a:r>
            <a:endParaRPr lang="ru-RU" sz="200" dirty="0"/>
          </a:p>
        </p:txBody>
      </p:sp>
      <p:cxnSp>
        <p:nvCxnSpPr>
          <p:cNvPr id="1024" name="Соединительная линия уступом 583">
            <a:extLst>
              <a:ext uri="{FF2B5EF4-FFF2-40B4-BE49-F238E27FC236}">
                <a16:creationId xmlns:a16="http://schemas.microsoft.com/office/drawing/2014/main" id="{5DEAFC90-C6EC-44F2-8721-4AD47D923747}"/>
              </a:ext>
            </a:extLst>
          </p:cNvPr>
          <p:cNvCxnSpPr>
            <a:cxnSpLocks/>
            <a:stCxn id="264" idx="2"/>
            <a:endCxn id="1017" idx="0"/>
          </p:cNvCxnSpPr>
          <p:nvPr/>
        </p:nvCxnSpPr>
        <p:spPr>
          <a:xfrm rot="16200000" flipH="1">
            <a:off x="25525482" y="4881083"/>
            <a:ext cx="317521" cy="5409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577">
            <a:extLst>
              <a:ext uri="{FF2B5EF4-FFF2-40B4-BE49-F238E27FC236}">
                <a16:creationId xmlns:a16="http://schemas.microsoft.com/office/drawing/2014/main" id="{F1DA857E-CCB6-4808-94C2-7930AB6AD55D}"/>
              </a:ext>
            </a:extLst>
          </p:cNvPr>
          <p:cNvCxnSpPr>
            <a:cxnSpLocks/>
            <a:stCxn id="560" idx="2"/>
            <a:endCxn id="546" idx="0"/>
          </p:cNvCxnSpPr>
          <p:nvPr/>
        </p:nvCxnSpPr>
        <p:spPr>
          <a:xfrm rot="16200000" flipH="1">
            <a:off x="23963798" y="5700345"/>
            <a:ext cx="278254" cy="571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6" name="Соединительная линия уступом 583">
            <a:extLst>
              <a:ext uri="{FF2B5EF4-FFF2-40B4-BE49-F238E27FC236}">
                <a16:creationId xmlns:a16="http://schemas.microsoft.com/office/drawing/2014/main" id="{31E1C602-EB8C-4CA4-89C1-45A9722ABEAF}"/>
              </a:ext>
            </a:extLst>
          </p:cNvPr>
          <p:cNvCxnSpPr>
            <a:cxnSpLocks/>
            <a:stCxn id="571" idx="2"/>
            <a:endCxn id="504" idx="0"/>
          </p:cNvCxnSpPr>
          <p:nvPr/>
        </p:nvCxnSpPr>
        <p:spPr>
          <a:xfrm rot="5400000">
            <a:off x="26575778" y="5705573"/>
            <a:ext cx="276686" cy="5565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Соединительная линия уступом 583">
            <a:extLst>
              <a:ext uri="{FF2B5EF4-FFF2-40B4-BE49-F238E27FC236}">
                <a16:creationId xmlns:a16="http://schemas.microsoft.com/office/drawing/2014/main" id="{7F282453-3A1B-4885-82B7-F9F17742A498}"/>
              </a:ext>
            </a:extLst>
          </p:cNvPr>
          <p:cNvCxnSpPr>
            <a:cxnSpLocks/>
            <a:stCxn id="1017" idx="2"/>
            <a:endCxn id="565" idx="0"/>
          </p:cNvCxnSpPr>
          <p:nvPr/>
        </p:nvCxnSpPr>
        <p:spPr>
          <a:xfrm rot="5400000">
            <a:off x="25547468" y="5717136"/>
            <a:ext cx="274067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Соединительная линия уступом 583">
            <a:extLst>
              <a:ext uri="{FF2B5EF4-FFF2-40B4-BE49-F238E27FC236}">
                <a16:creationId xmlns:a16="http://schemas.microsoft.com/office/drawing/2014/main" id="{5044FCAA-2469-482F-A5DC-40FB65440150}"/>
              </a:ext>
            </a:extLst>
          </p:cNvPr>
          <p:cNvCxnSpPr>
            <a:cxnSpLocks/>
            <a:stCxn id="526" idx="2"/>
            <a:endCxn id="565" idx="0"/>
          </p:cNvCxnSpPr>
          <p:nvPr/>
        </p:nvCxnSpPr>
        <p:spPr>
          <a:xfrm rot="16200000" flipH="1">
            <a:off x="25001982" y="5712061"/>
            <a:ext cx="277261" cy="5473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Соединительная линия уступом 583">
            <a:extLst>
              <a:ext uri="{FF2B5EF4-FFF2-40B4-BE49-F238E27FC236}">
                <a16:creationId xmlns:a16="http://schemas.microsoft.com/office/drawing/2014/main" id="{9D29C378-B573-49D2-90FC-C37C7878C183}"/>
              </a:ext>
            </a:extLst>
          </p:cNvPr>
          <p:cNvCxnSpPr>
            <a:cxnSpLocks/>
            <a:stCxn id="264" idx="2"/>
            <a:endCxn id="526" idx="0"/>
          </p:cNvCxnSpPr>
          <p:nvPr/>
        </p:nvCxnSpPr>
        <p:spPr>
          <a:xfrm rot="5400000">
            <a:off x="24983191" y="4876525"/>
            <a:ext cx="314327" cy="5468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Прямоугольник 1037">
            <a:extLst>
              <a:ext uri="{FF2B5EF4-FFF2-40B4-BE49-F238E27FC236}">
                <a16:creationId xmlns:a16="http://schemas.microsoft.com/office/drawing/2014/main" id="{FB143A09-B1F1-4129-980E-4D53B45BDD12}"/>
              </a:ext>
            </a:extLst>
          </p:cNvPr>
          <p:cNvSpPr/>
          <p:nvPr/>
        </p:nvSpPr>
        <p:spPr>
          <a:xfrm>
            <a:off x="26518620" y="934821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обязательное общее образование</a:t>
            </a:r>
            <a:endParaRPr lang="ru-RU" sz="200" dirty="0"/>
          </a:p>
        </p:txBody>
      </p:sp>
      <p:cxnSp>
        <p:nvCxnSpPr>
          <p:cNvPr id="1040" name="Соединительная линия уступом 681">
            <a:extLst>
              <a:ext uri="{FF2B5EF4-FFF2-40B4-BE49-F238E27FC236}">
                <a16:creationId xmlns:a16="http://schemas.microsoft.com/office/drawing/2014/main" id="{EA6B808C-66AC-4D52-94F4-C10A23C79285}"/>
              </a:ext>
            </a:extLst>
          </p:cNvPr>
          <p:cNvCxnSpPr>
            <a:cxnSpLocks/>
            <a:stCxn id="1014" idx="2"/>
            <a:endCxn id="1038" idx="0"/>
          </p:cNvCxnSpPr>
          <p:nvPr/>
        </p:nvCxnSpPr>
        <p:spPr>
          <a:xfrm rot="16200000" flipH="1">
            <a:off x="26583272" y="8949707"/>
            <a:ext cx="257166" cy="5398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Соединительная линия уступом 681">
            <a:extLst>
              <a:ext uri="{FF2B5EF4-FFF2-40B4-BE49-F238E27FC236}">
                <a16:creationId xmlns:a16="http://schemas.microsoft.com/office/drawing/2014/main" id="{EA9AC473-6663-4CAC-937F-99FAA81BD838}"/>
              </a:ext>
            </a:extLst>
          </p:cNvPr>
          <p:cNvCxnSpPr>
            <a:cxnSpLocks/>
            <a:stCxn id="995" idx="2"/>
            <a:endCxn id="1038" idx="0"/>
          </p:cNvCxnSpPr>
          <p:nvPr/>
        </p:nvCxnSpPr>
        <p:spPr>
          <a:xfrm rot="5400000">
            <a:off x="27124646" y="8950830"/>
            <a:ext cx="254526" cy="5402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39389</TotalTime>
  <Words>2202</Words>
  <Application>Microsoft Office PowerPoint</Application>
  <PresentationFormat>Произвольный</PresentationFormat>
  <Paragraphs>384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2194</cp:revision>
  <dcterms:created xsi:type="dcterms:W3CDTF">2018-10-23T08:09:21Z</dcterms:created>
  <dcterms:modified xsi:type="dcterms:W3CDTF">2023-07-19T07:33:54Z</dcterms:modified>
</cp:coreProperties>
</file>