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60" d="100"/>
          <a:sy n="60" d="100"/>
        </p:scale>
        <p:origin x="-1590" y="-76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21.06.2023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/>
          <p:cNvSpPr/>
          <p:nvPr/>
        </p:nvSpPr>
        <p:spPr>
          <a:xfrm>
            <a:off x="11361031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кофе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10296630" y="155282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сизаля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2458667" y="155267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сахара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9757522" y="1307199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Интегрировать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3006564" y="1228870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Эмиссия банкнот </a:t>
            </a:r>
            <a:r>
              <a:rPr lang="ru-RU" sz="700" dirty="0" err="1"/>
              <a:t>анголара</a:t>
            </a:r>
            <a:r>
              <a:rPr lang="ru-RU" sz="700" dirty="0"/>
              <a:t> новых номиналов</a:t>
            </a:r>
          </a:p>
        </p:txBody>
      </p:sp>
      <p:sp>
        <p:nvSpPr>
          <p:cNvPr id="33" name="Прямоугольник 32"/>
          <p:cNvSpPr/>
          <p:nvPr/>
        </p:nvSpPr>
        <p:spPr>
          <a:xfrm>
            <a:off x="11365142" y="122887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Администрация транспорта Западной Африки (1938)</a:t>
            </a:r>
          </a:p>
        </p:txBody>
      </p:sp>
      <p:sp>
        <p:nvSpPr>
          <p:cNvPr id="34" name="Прямоугольник 33"/>
          <p:cNvSpPr/>
          <p:nvPr/>
        </p:nvSpPr>
        <p:spPr>
          <a:xfrm>
            <a:off x="10877421" y="1307493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Создать авиакомпанию «</a:t>
            </a:r>
            <a:r>
              <a:rPr lang="ru-RU" sz="700" dirty="0" err="1"/>
              <a:t>Divisão</a:t>
            </a:r>
            <a:r>
              <a:rPr lang="ru-RU" sz="700" dirty="0"/>
              <a:t> </a:t>
            </a:r>
            <a:r>
              <a:rPr lang="ru-RU" sz="700" dirty="0" err="1"/>
              <a:t>dos</a:t>
            </a:r>
            <a:r>
              <a:rPr lang="ru-RU" sz="700" dirty="0"/>
              <a:t> </a:t>
            </a:r>
            <a:r>
              <a:rPr lang="ru-RU" sz="700" dirty="0" err="1"/>
              <a:t>Transportes</a:t>
            </a:r>
            <a:r>
              <a:rPr lang="ru-RU" sz="700" dirty="0"/>
              <a:t> </a:t>
            </a:r>
            <a:r>
              <a:rPr lang="ru-RU" sz="700" dirty="0" err="1"/>
              <a:t>Aéreos</a:t>
            </a:r>
            <a:r>
              <a:rPr lang="ru-RU" sz="700" dirty="0"/>
              <a:t>»(1940)</a:t>
            </a:r>
          </a:p>
        </p:txBody>
      </p:sp>
      <p:sp>
        <p:nvSpPr>
          <p:cNvPr id="35" name="Прямоугольник 34"/>
          <p:cNvSpPr/>
          <p:nvPr/>
        </p:nvSpPr>
        <p:spPr>
          <a:xfrm>
            <a:off x="13006565" y="1388956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добычу руды в центральных провинциях</a:t>
            </a:r>
          </a:p>
        </p:txBody>
      </p:sp>
      <p:sp>
        <p:nvSpPr>
          <p:cNvPr id="37" name="Прямоугольник 36"/>
          <p:cNvSpPr/>
          <p:nvPr/>
        </p:nvSpPr>
        <p:spPr>
          <a:xfrm>
            <a:off x="11925190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 железную дорогу </a:t>
            </a:r>
            <a:r>
              <a:rPr lang="ru-RU" sz="700" dirty="0" err="1"/>
              <a:t>Мосамедес</a:t>
            </a:r>
            <a:r>
              <a:rPr lang="ru-RU" sz="700" dirty="0"/>
              <a:t> к шахтам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11927332" y="138897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Луандская</a:t>
            </a:r>
            <a:r>
              <a:rPr lang="ru-RU" sz="700" dirty="0"/>
              <a:t> железная дорога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13527410" y="155330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хлопка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11371670" y="147181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морские порты</a:t>
            </a:r>
          </a:p>
        </p:txBody>
      </p:sp>
      <p:cxnSp>
        <p:nvCxnSpPr>
          <p:cNvPr id="59" name="Соединительная линия уступом 58"/>
          <p:cNvCxnSpPr>
            <a:stCxn id="37" idx="2"/>
            <a:endCxn id="35" idx="0"/>
          </p:cNvCxnSpPr>
          <p:nvPr/>
        </p:nvCxnSpPr>
        <p:spPr>
          <a:xfrm rot="16200000" flipH="1">
            <a:off x="12795247" y="13215084"/>
            <a:ext cx="267587" cy="10813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37" idx="2"/>
            <a:endCxn id="38" idx="0"/>
          </p:cNvCxnSpPr>
          <p:nvPr/>
        </p:nvCxnSpPr>
        <p:spPr>
          <a:xfrm>
            <a:off x="12388353" y="13621979"/>
            <a:ext cx="2142" cy="26777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38" idx="2"/>
            <a:endCxn id="51" idx="0"/>
          </p:cNvCxnSpPr>
          <p:nvPr/>
        </p:nvCxnSpPr>
        <p:spPr>
          <a:xfrm rot="5400000">
            <a:off x="11968478" y="14296110"/>
            <a:ext cx="288373" cy="555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51" idx="2"/>
            <a:endCxn id="39" idx="0"/>
          </p:cNvCxnSpPr>
          <p:nvPr/>
        </p:nvCxnSpPr>
        <p:spPr>
          <a:xfrm rot="16200000" flipH="1">
            <a:off x="12775241" y="14317720"/>
            <a:ext cx="274925" cy="21557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73"/>
          <p:cNvCxnSpPr>
            <a:stCxn id="51" idx="2"/>
            <a:endCxn id="28" idx="0"/>
          </p:cNvCxnSpPr>
          <p:nvPr/>
        </p:nvCxnSpPr>
        <p:spPr>
          <a:xfrm rot="5400000">
            <a:off x="11162243" y="14855678"/>
            <a:ext cx="270141" cy="10750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Соединительная линия уступом 76"/>
          <p:cNvCxnSpPr>
            <a:stCxn id="51" idx="2"/>
            <a:endCxn id="29" idx="0"/>
          </p:cNvCxnSpPr>
          <p:nvPr/>
        </p:nvCxnSpPr>
        <p:spPr>
          <a:xfrm rot="16200000" flipH="1">
            <a:off x="12244044" y="14848916"/>
            <a:ext cx="268575" cy="108699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Соединительная линия уступом 79"/>
          <p:cNvCxnSpPr>
            <a:stCxn id="51" idx="2"/>
            <a:endCxn id="27" idx="0"/>
          </p:cNvCxnSpPr>
          <p:nvPr/>
        </p:nvCxnSpPr>
        <p:spPr>
          <a:xfrm rot="5400000">
            <a:off x="11694444" y="15387879"/>
            <a:ext cx="270141" cy="1063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Прямоугольник 82"/>
          <p:cNvSpPr/>
          <p:nvPr/>
        </p:nvSpPr>
        <p:spPr>
          <a:xfrm>
            <a:off x="12471793" y="147181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каучуковые фермы</a:t>
            </a:r>
          </a:p>
        </p:txBody>
      </p:sp>
      <p:cxnSp>
        <p:nvCxnSpPr>
          <p:cNvPr id="84" name="Соединительная линия уступом 83"/>
          <p:cNvCxnSpPr>
            <a:stCxn id="38" idx="2"/>
            <a:endCxn id="83" idx="0"/>
          </p:cNvCxnSpPr>
          <p:nvPr/>
        </p:nvCxnSpPr>
        <p:spPr>
          <a:xfrm rot="16200000" flipH="1">
            <a:off x="12518538" y="14301711"/>
            <a:ext cx="288374" cy="544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Соединительная линия уступом 87"/>
          <p:cNvCxnSpPr>
            <a:stCxn id="35" idx="2"/>
            <a:endCxn id="83" idx="0"/>
          </p:cNvCxnSpPr>
          <p:nvPr/>
        </p:nvCxnSpPr>
        <p:spPr>
          <a:xfrm rot="5400000">
            <a:off x="13058061" y="14306461"/>
            <a:ext cx="288563" cy="5347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10302923" y="1388923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Нефть в </a:t>
            </a:r>
            <a:r>
              <a:rPr lang="ru-RU" sz="700" dirty="0" err="1"/>
              <a:t>Кабинду</a:t>
            </a:r>
            <a:endParaRPr lang="ru-RU" sz="7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10302923" y="147177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спиртовые фабрики</a:t>
            </a:r>
          </a:p>
        </p:txBody>
      </p:sp>
      <p:sp>
        <p:nvSpPr>
          <p:cNvPr id="103" name="Прямоугольник 102"/>
          <p:cNvSpPr/>
          <p:nvPr/>
        </p:nvSpPr>
        <p:spPr>
          <a:xfrm>
            <a:off x="14656941" y="122956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городов Анголы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14656942" y="1307624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и индустриализация городов Анголы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15183227" y="138863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католических и протестантских школ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465694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трудовых реформ (поблажки для чёрных рабочих)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9757523" y="1230063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Пограничный контроль</a:t>
            </a:r>
          </a:p>
        </p:txBody>
      </p:sp>
      <p:sp>
        <p:nvSpPr>
          <p:cNvPr id="64" name="Прямоугольник 63"/>
          <p:cNvSpPr/>
          <p:nvPr/>
        </p:nvSpPr>
        <p:spPr>
          <a:xfrm>
            <a:off x="32932478" y="6929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Открыть школы для чёрных </a:t>
            </a:r>
            <a:r>
              <a:rPr lang="ru-RU" sz="500" dirty="0"/>
              <a:t>(только в «мягкой политике» и «</a:t>
            </a:r>
            <a:r>
              <a:rPr lang="ru-RU" sz="500" dirty="0" err="1"/>
              <a:t>нац</a:t>
            </a:r>
            <a:r>
              <a:rPr lang="ru-RU" sz="500" dirty="0"/>
              <a:t>. настроениях)</a:t>
            </a:r>
          </a:p>
        </p:txBody>
      </p:sp>
      <p:sp>
        <p:nvSpPr>
          <p:cNvPr id="75" name="Прямоугольник 74"/>
          <p:cNvSpPr/>
          <p:nvPr/>
        </p:nvSpPr>
        <p:spPr>
          <a:xfrm>
            <a:off x="15713492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Поселения баптистов</a:t>
            </a:r>
          </a:p>
        </p:txBody>
      </p:sp>
      <p:cxnSp>
        <p:nvCxnSpPr>
          <p:cNvPr id="134" name="Соединительная линия уступом 133"/>
          <p:cNvCxnSpPr>
            <a:stCxn id="27" idx="2"/>
            <a:endCxn id="151" idx="0"/>
          </p:cNvCxnSpPr>
          <p:nvPr/>
        </p:nvCxnSpPr>
        <p:spPr>
          <a:xfrm rot="16200000" flipH="1">
            <a:off x="11960029" y="15932433"/>
            <a:ext cx="278730" cy="550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63" idx="2"/>
            <a:endCxn id="30" idx="0"/>
          </p:cNvCxnSpPr>
          <p:nvPr/>
        </p:nvCxnSpPr>
        <p:spPr>
          <a:xfrm flipH="1">
            <a:off x="10220685" y="12840630"/>
            <a:ext cx="1" cy="231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30861106" y="5281406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Мягкая политика </a:t>
            </a:r>
            <a:r>
              <a:rPr lang="ru-RU" sz="800" dirty="0" err="1"/>
              <a:t>Энрика</a:t>
            </a:r>
            <a:r>
              <a:rPr lang="ru-RU" sz="800" dirty="0"/>
              <a:t> </a:t>
            </a:r>
            <a:r>
              <a:rPr lang="ru-RU" sz="800" dirty="0" err="1"/>
              <a:t>Гальвао</a:t>
            </a:r>
            <a:endParaRPr lang="ru-RU" sz="800" dirty="0"/>
          </a:p>
        </p:txBody>
      </p:sp>
      <p:sp>
        <p:nvSpPr>
          <p:cNvPr id="151" name="Прямоугольник 150"/>
          <p:cNvSpPr/>
          <p:nvPr/>
        </p:nvSpPr>
        <p:spPr>
          <a:xfrm>
            <a:off x="11911432" y="163469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Ангола – рынок Португальских товаров! (только в «мягкой политике»)</a:t>
            </a:r>
          </a:p>
        </p:txBody>
      </p:sp>
      <p:cxnSp>
        <p:nvCxnSpPr>
          <p:cNvPr id="156" name="Соединительная линия уступом 155"/>
          <p:cNvCxnSpPr>
            <a:stCxn id="28" idx="2"/>
            <a:endCxn id="151" idx="0"/>
          </p:cNvCxnSpPr>
          <p:nvPr/>
        </p:nvCxnSpPr>
        <p:spPr>
          <a:xfrm rot="16200000" flipH="1">
            <a:off x="11427829" y="15400233"/>
            <a:ext cx="278730" cy="16148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158"/>
          <p:cNvCxnSpPr>
            <a:stCxn id="39" idx="2"/>
            <a:endCxn id="151" idx="0"/>
          </p:cNvCxnSpPr>
          <p:nvPr/>
        </p:nvCxnSpPr>
        <p:spPr>
          <a:xfrm rot="5400000">
            <a:off x="13045611" y="15402037"/>
            <a:ext cx="273946" cy="16159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29338209" y="85535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Снизить требования к Ассимиладуш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9860307" y="615154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Обязать  иностранцев соблюдать трудовые нормы ангольских рабочих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30902377" y="775787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Португальские вложения в промышленность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13566202" y="130775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национальных парков в Анголе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8330556" y="85556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Создать рабочие места для чёрных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8695806" y="115072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Колониальная армия Португалии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8702630" y="1229562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Набор из чёрного населения</a:t>
            </a:r>
          </a:p>
        </p:txBody>
      </p:sp>
      <p:sp>
        <p:nvSpPr>
          <p:cNvPr id="207" name="Прямоугольник 206"/>
          <p:cNvSpPr/>
          <p:nvPr/>
        </p:nvSpPr>
        <p:spPr>
          <a:xfrm>
            <a:off x="7574424" y="1230179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Белые офицеры и сержанты</a:t>
            </a:r>
          </a:p>
        </p:txBody>
      </p:sp>
      <p:cxnSp>
        <p:nvCxnSpPr>
          <p:cNvPr id="208" name="Соединительная линия уступом 207"/>
          <p:cNvCxnSpPr>
            <a:stCxn id="205" idx="2"/>
            <a:endCxn id="63" idx="0"/>
          </p:cNvCxnSpPr>
          <p:nvPr/>
        </p:nvCxnSpPr>
        <p:spPr>
          <a:xfrm rot="16200000" flipH="1">
            <a:off x="9563151" y="11643094"/>
            <a:ext cx="253353" cy="10617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205" idx="2"/>
            <a:endCxn id="207" idx="0"/>
          </p:cNvCxnSpPr>
          <p:nvPr/>
        </p:nvCxnSpPr>
        <p:spPr>
          <a:xfrm rot="5400000">
            <a:off x="8471021" y="11613843"/>
            <a:ext cx="254514" cy="11213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205" idx="2"/>
            <a:endCxn id="206" idx="0"/>
          </p:cNvCxnSpPr>
          <p:nvPr/>
        </p:nvCxnSpPr>
        <p:spPr>
          <a:xfrm>
            <a:off x="9158969" y="12047277"/>
            <a:ext cx="6824" cy="2483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704496" y="130822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Снаряжение для колониальной армии (+1 военный завод)</a:t>
            </a:r>
          </a:p>
        </p:txBody>
      </p:sp>
      <p:cxnSp>
        <p:nvCxnSpPr>
          <p:cNvPr id="227" name="Соединительная линия уступом 226"/>
          <p:cNvCxnSpPr>
            <a:stCxn id="206" idx="2"/>
            <a:endCxn id="226" idx="0"/>
          </p:cNvCxnSpPr>
          <p:nvPr/>
        </p:nvCxnSpPr>
        <p:spPr>
          <a:xfrm rot="16200000" flipH="1">
            <a:off x="9043403" y="12958012"/>
            <a:ext cx="246646" cy="1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Соединительная линия уступом 230"/>
          <p:cNvCxnSpPr>
            <a:stCxn id="207" idx="2"/>
            <a:endCxn id="226" idx="0"/>
          </p:cNvCxnSpPr>
          <p:nvPr/>
        </p:nvCxnSpPr>
        <p:spPr>
          <a:xfrm rot="16200000" flipH="1">
            <a:off x="8482385" y="12396993"/>
            <a:ext cx="240477" cy="11300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7" name="Прямоугольник 236"/>
          <p:cNvSpPr/>
          <p:nvPr/>
        </p:nvSpPr>
        <p:spPr>
          <a:xfrm>
            <a:off x="31406774" y="614699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Новый план развития Анголы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29858029" y="6940651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Концепция повышения уровни жизни и доходов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31923106" y="6936103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транспортной инфраструктуры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30901231" y="693837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Развитие гидроэнергетики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1925383" y="775989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Порт в </a:t>
            </a:r>
            <a:r>
              <a:rPr lang="ru-RU" sz="800" dirty="0" err="1"/>
              <a:t>Мосамедише</a:t>
            </a:r>
            <a:endParaRPr lang="ru-RU" sz="700" dirty="0"/>
          </a:p>
        </p:txBody>
      </p:sp>
      <p:cxnSp>
        <p:nvCxnSpPr>
          <p:cNvPr id="246" name="Соединительная линия уступом 245"/>
          <p:cNvCxnSpPr>
            <a:stCxn id="237" idx="2"/>
            <a:endCxn id="240" idx="0"/>
          </p:cNvCxnSpPr>
          <p:nvPr/>
        </p:nvCxnSpPr>
        <p:spPr>
          <a:xfrm rot="5400000">
            <a:off x="31491477" y="6559917"/>
            <a:ext cx="251379" cy="5055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169" idx="2"/>
            <a:endCxn id="238" idx="0"/>
          </p:cNvCxnSpPr>
          <p:nvPr/>
        </p:nvCxnSpPr>
        <p:spPr>
          <a:xfrm flipH="1">
            <a:off x="30321192" y="6691548"/>
            <a:ext cx="2278" cy="2491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258"/>
          <p:cNvCxnSpPr>
            <a:stCxn id="240" idx="2"/>
            <a:endCxn id="241" idx="0"/>
          </p:cNvCxnSpPr>
          <p:nvPr/>
        </p:nvCxnSpPr>
        <p:spPr>
          <a:xfrm rot="16200000" flipH="1">
            <a:off x="31735710" y="7107062"/>
            <a:ext cx="281520" cy="10241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 стрелкой 261"/>
          <p:cNvCxnSpPr>
            <a:stCxn id="239" idx="2"/>
            <a:endCxn id="241" idx="0"/>
          </p:cNvCxnSpPr>
          <p:nvPr/>
        </p:nvCxnSpPr>
        <p:spPr>
          <a:xfrm>
            <a:off x="32386269" y="7476103"/>
            <a:ext cx="2277" cy="28379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/>
          <p:cNvSpPr/>
          <p:nvPr/>
        </p:nvSpPr>
        <p:spPr>
          <a:xfrm>
            <a:off x="29860303" y="775762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Первый университет Анголы</a:t>
            </a:r>
          </a:p>
        </p:txBody>
      </p:sp>
      <p:cxnSp>
        <p:nvCxnSpPr>
          <p:cNvPr id="266" name="Прямая со стрелкой 265"/>
          <p:cNvCxnSpPr>
            <a:stCxn id="238" idx="2"/>
            <a:endCxn id="265" idx="0"/>
          </p:cNvCxnSpPr>
          <p:nvPr/>
        </p:nvCxnSpPr>
        <p:spPr>
          <a:xfrm>
            <a:off x="30321192" y="7480651"/>
            <a:ext cx="2274" cy="2769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268"/>
          <p:cNvCxnSpPr>
            <a:stCxn id="146" idx="2"/>
            <a:endCxn id="237" idx="0"/>
          </p:cNvCxnSpPr>
          <p:nvPr/>
        </p:nvCxnSpPr>
        <p:spPr>
          <a:xfrm rot="16200000" flipH="1">
            <a:off x="31434307" y="5711368"/>
            <a:ext cx="325593" cy="545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8842343" y="930209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Стереть границы между португальцами и Ассимиладуш</a:t>
            </a:r>
          </a:p>
          <a:p>
            <a:pPr algn="ctr"/>
            <a:r>
              <a:rPr lang="ru-RU" sz="800" dirty="0"/>
              <a:t> </a:t>
            </a:r>
            <a:r>
              <a:rPr lang="ru-RU" sz="300" dirty="0"/>
              <a:t>(те получали меньше плату, и не могли подняться выше клерка 1 ранга)</a:t>
            </a:r>
          </a:p>
        </p:txBody>
      </p:sp>
      <p:cxnSp>
        <p:nvCxnSpPr>
          <p:cNvPr id="328" name="Соединительная линия уступом 327"/>
          <p:cNvCxnSpPr>
            <a:stCxn id="29" idx="2"/>
            <a:endCxn id="151" idx="0"/>
          </p:cNvCxnSpPr>
          <p:nvPr/>
        </p:nvCxnSpPr>
        <p:spPr>
          <a:xfrm rot="5400000">
            <a:off x="12508065" y="15933234"/>
            <a:ext cx="280296" cy="5472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/>
          <p:cNvSpPr/>
          <p:nvPr/>
        </p:nvSpPr>
        <p:spPr>
          <a:xfrm>
            <a:off x="13005094" y="1150269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Анголы</a:t>
            </a:r>
          </a:p>
        </p:txBody>
      </p:sp>
      <p:cxnSp>
        <p:nvCxnSpPr>
          <p:cNvPr id="204" name="Соединительная линия уступом 203"/>
          <p:cNvCxnSpPr>
            <a:stCxn id="30" idx="2"/>
            <a:endCxn id="93" idx="0"/>
          </p:cNvCxnSpPr>
          <p:nvPr/>
        </p:nvCxnSpPr>
        <p:spPr>
          <a:xfrm rot="16200000" flipH="1">
            <a:off x="10354768" y="13477913"/>
            <a:ext cx="277234" cy="5454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cxnSpLocks/>
            <a:stCxn id="34" idx="2"/>
            <a:endCxn id="93" idx="0"/>
          </p:cNvCxnSpPr>
          <p:nvPr/>
        </p:nvCxnSpPr>
        <p:spPr>
          <a:xfrm rot="5400000">
            <a:off x="10916187" y="13464834"/>
            <a:ext cx="274296" cy="5744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93" idx="2"/>
            <a:endCxn id="95" idx="0"/>
          </p:cNvCxnSpPr>
          <p:nvPr/>
        </p:nvCxnSpPr>
        <p:spPr>
          <a:xfrm>
            <a:off x="10766086" y="14429231"/>
            <a:ext cx="0" cy="28856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Прямоугольник 101"/>
          <p:cNvSpPr/>
          <p:nvPr/>
        </p:nvSpPr>
        <p:spPr>
          <a:xfrm>
            <a:off x="14119918" y="138911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спортивных сооружений (1940)</a:t>
            </a:r>
          </a:p>
        </p:txBody>
      </p:sp>
      <p:sp>
        <p:nvSpPr>
          <p:cNvPr id="113" name="Прямоугольник 112"/>
          <p:cNvSpPr/>
          <p:nvPr/>
        </p:nvSpPr>
        <p:spPr>
          <a:xfrm>
            <a:off x="1830934" y="1152774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Мозамбика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1830934" y="123104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плановую экономику </a:t>
            </a:r>
            <a:r>
              <a:rPr lang="ru-RU" sz="700" dirty="0" err="1"/>
              <a:t>Салазара</a:t>
            </a:r>
            <a:endParaRPr lang="ru-RU" sz="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773589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полугодовые отработки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854045" y="1471812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риса в Метрополию</a:t>
            </a:r>
          </a:p>
        </p:txBody>
      </p:sp>
      <p:sp>
        <p:nvSpPr>
          <p:cNvPr id="121" name="Прямоугольник 120"/>
          <p:cNvSpPr/>
          <p:nvPr/>
        </p:nvSpPr>
        <p:spPr>
          <a:xfrm>
            <a:off x="777739" y="1307345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Увеличить производства хлопка (+1фабрика)</a:t>
            </a:r>
          </a:p>
        </p:txBody>
      </p:sp>
      <p:sp>
        <p:nvSpPr>
          <p:cNvPr id="122" name="Прямоугольник 121"/>
          <p:cNvSpPr/>
          <p:nvPr/>
        </p:nvSpPr>
        <p:spPr>
          <a:xfrm>
            <a:off x="3944173" y="130819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сандала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3939976" y="1231746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</a:t>
            </a:r>
            <a:r>
              <a:rPr lang="ru-RU" sz="800" dirty="0" err="1"/>
              <a:t>Тиморского</a:t>
            </a:r>
            <a:r>
              <a:rPr lang="ru-RU" sz="800" dirty="0"/>
              <a:t> кофе</a:t>
            </a:r>
          </a:p>
        </p:txBody>
      </p:sp>
      <p:sp>
        <p:nvSpPr>
          <p:cNvPr id="125" name="Прямоугольник 124"/>
          <p:cNvSpPr/>
          <p:nvPr/>
        </p:nvSpPr>
        <p:spPr>
          <a:xfrm>
            <a:off x="6074346" y="1152067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Тимора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48606949" y="3330090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Вложения </a:t>
            </a:r>
            <a:r>
              <a:rPr lang="en-US" sz="800" dirty="0" err="1"/>
              <a:t>Nan'y</a:t>
            </a:r>
            <a:r>
              <a:rPr lang="en-US" sz="800" dirty="0"/>
              <a:t> </a:t>
            </a:r>
            <a:r>
              <a:rPr lang="en-US" sz="800" dirty="0" err="1"/>
              <a:t>Kōhatsu</a:t>
            </a:r>
            <a:r>
              <a:rPr lang="ru-RU" sz="800" dirty="0"/>
              <a:t> в плантации Тимора (доступно если Португалия продала акции САПТ в 1937) </a:t>
            </a:r>
            <a:r>
              <a:rPr lang="ru-RU" sz="100" dirty="0"/>
              <a:t>(японская полугосударственная девелоперская компания </a:t>
            </a:r>
            <a:r>
              <a:rPr lang="ru-RU" sz="100" dirty="0" err="1"/>
              <a:t>Nan'yō</a:t>
            </a:r>
            <a:r>
              <a:rPr lang="ru-RU" sz="100" dirty="0"/>
              <a:t> </a:t>
            </a:r>
            <a:r>
              <a:rPr lang="ru-RU" sz="100" dirty="0" err="1"/>
              <a:t>Kōhatsu</a:t>
            </a:r>
            <a:r>
              <a:rPr lang="ru-RU" sz="100" dirty="0"/>
              <a:t> при тайном спонсорстве Императорского флота Японии вложила значительные средства в совместное предприятие с SAPT, ведущей плантационной компанией португальского Тимора. Совместное предприятие эффективно контролировало импорт и экспорт на остров к середине 1930-х годов, и расширение интересов Японии сильно обеспокоило британские, голландские и австралийские власти)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6078485" y="1231857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Принудить к работам местных</a:t>
            </a:r>
            <a:endParaRPr lang="ru-RU" sz="3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5043996" y="1388409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Передать образование </a:t>
            </a:r>
            <a:r>
              <a:rPr lang="ru-RU" sz="800" dirty="0" err="1"/>
              <a:t>тиморцев</a:t>
            </a:r>
            <a:r>
              <a:rPr lang="ru-RU" sz="800" dirty="0"/>
              <a:t> церкви</a:t>
            </a:r>
            <a:endParaRPr lang="ru-RU" sz="4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7589570" y="1307436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Добровольческие отряды Тимора (1939)</a:t>
            </a:r>
          </a:p>
        </p:txBody>
      </p:sp>
      <p:sp>
        <p:nvSpPr>
          <p:cNvPr id="130" name="Прямоугольник 129"/>
          <p:cNvSpPr/>
          <p:nvPr/>
        </p:nvSpPr>
        <p:spPr>
          <a:xfrm>
            <a:off x="47758385" y="3522547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Воздушное сообщение с Японией через Палау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49600684" y="3522469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Сахарные и солевые концессии </a:t>
            </a:r>
            <a:r>
              <a:rPr lang="ru-RU" sz="500" dirty="0"/>
              <a:t>(Японцы ищут соли и сахарные концессии в Тиморе)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5038146" y="1232483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Продажа акций </a:t>
            </a:r>
            <a:r>
              <a:rPr lang="en-US" sz="800" dirty="0"/>
              <a:t>SAPT </a:t>
            </a:r>
            <a:r>
              <a:rPr lang="ru-RU" sz="800" dirty="0"/>
              <a:t>Японии(в 1937)</a:t>
            </a:r>
          </a:p>
        </p:txBody>
      </p:sp>
      <p:sp>
        <p:nvSpPr>
          <p:cNvPr id="133" name="Прямоугольник 132"/>
          <p:cNvSpPr/>
          <p:nvPr/>
        </p:nvSpPr>
        <p:spPr>
          <a:xfrm>
            <a:off x="5038148" y="1308197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Выращивание каучука </a:t>
            </a:r>
            <a:r>
              <a:rPr lang="en-US" sz="800" dirty="0"/>
              <a:t>SAPT</a:t>
            </a:r>
            <a:endParaRPr lang="ru-RU" sz="800" dirty="0"/>
          </a:p>
        </p:txBody>
      </p:sp>
      <p:cxnSp>
        <p:nvCxnSpPr>
          <p:cNvPr id="135" name="Соединительная линия уступом 134"/>
          <p:cNvCxnSpPr>
            <a:stCxn id="127" idx="2"/>
            <a:endCxn id="129" idx="0"/>
          </p:cNvCxnSpPr>
          <p:nvPr/>
        </p:nvCxnSpPr>
        <p:spPr>
          <a:xfrm rot="16200000" flipH="1">
            <a:off x="7189293" y="12210928"/>
            <a:ext cx="215795" cy="15110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Соединительная линия уступом 135"/>
          <p:cNvCxnSpPr>
            <a:stCxn id="207" idx="2"/>
            <a:endCxn id="129" idx="0"/>
          </p:cNvCxnSpPr>
          <p:nvPr/>
        </p:nvCxnSpPr>
        <p:spPr>
          <a:xfrm rot="16200000" flipH="1">
            <a:off x="7928871" y="12950507"/>
            <a:ext cx="232578" cy="1514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125" idx="2"/>
            <a:endCxn id="127" idx="0"/>
          </p:cNvCxnSpPr>
          <p:nvPr/>
        </p:nvCxnSpPr>
        <p:spPr>
          <a:xfrm rot="16200000" flipH="1">
            <a:off x="6410630" y="12187555"/>
            <a:ext cx="257897" cy="41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125" idx="2"/>
            <a:endCxn id="123" idx="0"/>
          </p:cNvCxnSpPr>
          <p:nvPr/>
        </p:nvCxnSpPr>
        <p:spPr>
          <a:xfrm rot="5400000">
            <a:off x="5341929" y="11121887"/>
            <a:ext cx="256791" cy="21343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132" idx="2"/>
            <a:endCxn id="133" idx="0"/>
          </p:cNvCxnSpPr>
          <p:nvPr/>
        </p:nvCxnSpPr>
        <p:spPr>
          <a:xfrm>
            <a:off x="5501309" y="12864839"/>
            <a:ext cx="2" cy="2171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Прямоугольник 152"/>
          <p:cNvSpPr/>
          <p:nvPr/>
        </p:nvSpPr>
        <p:spPr>
          <a:xfrm>
            <a:off x="48606949" y="344466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Оккупировать Португальский Тимор</a:t>
            </a:r>
            <a:endParaRPr lang="ru-RU" sz="500" dirty="0"/>
          </a:p>
        </p:txBody>
      </p:sp>
      <p:cxnSp>
        <p:nvCxnSpPr>
          <p:cNvPr id="154" name="Соединительная линия уступом 153"/>
          <p:cNvCxnSpPr>
            <a:stCxn id="153" idx="2"/>
            <a:endCxn id="130" idx="0"/>
          </p:cNvCxnSpPr>
          <p:nvPr/>
        </p:nvCxnSpPr>
        <p:spPr>
          <a:xfrm rot="5400000">
            <a:off x="48526413" y="34681776"/>
            <a:ext cx="238834" cy="8485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Соединительная линия уступом 156"/>
          <p:cNvCxnSpPr>
            <a:stCxn id="153" idx="2"/>
            <a:endCxn id="131" idx="0"/>
          </p:cNvCxnSpPr>
          <p:nvPr/>
        </p:nvCxnSpPr>
        <p:spPr>
          <a:xfrm rot="16200000" flipH="1">
            <a:off x="49447955" y="34608797"/>
            <a:ext cx="238049" cy="9937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126" idx="2"/>
            <a:endCxn id="153" idx="0"/>
          </p:cNvCxnSpPr>
          <p:nvPr/>
        </p:nvCxnSpPr>
        <p:spPr>
          <a:xfrm>
            <a:off x="49070112" y="33840900"/>
            <a:ext cx="0" cy="60574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8173246" y="14718126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Колониальное управление Макао</a:t>
            </a:r>
          </a:p>
        </p:txBody>
      </p:sp>
      <p:sp>
        <p:nvSpPr>
          <p:cNvPr id="174" name="Прямоугольник 173"/>
          <p:cNvSpPr/>
          <p:nvPr/>
        </p:nvSpPr>
        <p:spPr>
          <a:xfrm>
            <a:off x="8719542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Красный рынок (1936)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7661081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Западная линия </a:t>
            </a:r>
            <a:r>
              <a:rPr lang="ru-RU" sz="700" dirty="0" err="1"/>
              <a:t>Цигуаньского</a:t>
            </a:r>
            <a:r>
              <a:rPr lang="ru-RU" sz="700" dirty="0"/>
              <a:t> шоссе (1936)</a:t>
            </a:r>
          </a:p>
        </p:txBody>
      </p:sp>
      <p:sp>
        <p:nvSpPr>
          <p:cNvPr id="176" name="Прямоугольник 175"/>
          <p:cNvSpPr/>
          <p:nvPr/>
        </p:nvSpPr>
        <p:spPr>
          <a:xfrm>
            <a:off x="9763264" y="1634700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Модернизация крепостей под современную войну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8189035" y="1388484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Призвать </a:t>
            </a:r>
            <a:r>
              <a:rPr lang="ru-RU" sz="700" dirty="0" err="1"/>
              <a:t>Тиморский</a:t>
            </a:r>
            <a:r>
              <a:rPr lang="ru-RU" sz="700" dirty="0"/>
              <a:t> гарнизон</a:t>
            </a:r>
          </a:p>
        </p:txBody>
      </p:sp>
      <p:sp>
        <p:nvSpPr>
          <p:cNvPr id="184" name="Прямоугольник 183"/>
          <p:cNvSpPr/>
          <p:nvPr/>
        </p:nvSpPr>
        <p:spPr>
          <a:xfrm>
            <a:off x="6612109" y="163320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NRP</a:t>
            </a:r>
            <a:r>
              <a:rPr lang="ru-RU" sz="800" dirty="0"/>
              <a:t> «</a:t>
            </a:r>
            <a:r>
              <a:rPr lang="en-US" sz="800" i="1" dirty="0" err="1"/>
              <a:t>João</a:t>
            </a:r>
            <a:r>
              <a:rPr lang="en-US" sz="800" i="1" dirty="0"/>
              <a:t> de </a:t>
            </a:r>
            <a:r>
              <a:rPr lang="en-US" sz="800" i="1" dirty="0" err="1"/>
              <a:t>Lisboa</a:t>
            </a:r>
            <a:r>
              <a:rPr lang="ru-RU" sz="800" i="1" dirty="0"/>
              <a:t>» (+1эсминец)</a:t>
            </a:r>
            <a:endParaRPr lang="ru-RU" sz="7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9243853" y="171462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Ассоциация помощи бедствиям в четырех кругах</a:t>
            </a:r>
            <a:endParaRPr lang="ru-RU" sz="1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8174345" y="171433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Организовать центр торговли золотом</a:t>
            </a:r>
          </a:p>
        </p:txBody>
      </p:sp>
      <p:sp>
        <p:nvSpPr>
          <p:cNvPr id="188" name="Прямоугольник 187"/>
          <p:cNvSpPr/>
          <p:nvPr/>
        </p:nvSpPr>
        <p:spPr>
          <a:xfrm>
            <a:off x="7133971" y="1714536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китайскими рабочими</a:t>
            </a:r>
            <a:endParaRPr lang="ru-RU" sz="100" dirty="0"/>
          </a:p>
        </p:txBody>
      </p:sp>
      <p:sp>
        <p:nvSpPr>
          <p:cNvPr id="189" name="Прямоугольник 188"/>
          <p:cNvSpPr/>
          <p:nvPr/>
        </p:nvSpPr>
        <p:spPr>
          <a:xfrm>
            <a:off x="9248713" y="1552670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китайским опиумом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8174344" y="15527199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Запретить торговлю опиумом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6081531" y="155267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Колониальный флот Португалии</a:t>
            </a:r>
          </a:p>
        </p:txBody>
      </p:sp>
      <p:sp>
        <p:nvSpPr>
          <p:cNvPr id="192" name="Прямоугольник 191"/>
          <p:cNvSpPr/>
          <p:nvPr/>
        </p:nvSpPr>
        <p:spPr>
          <a:xfrm>
            <a:off x="7133971" y="155282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Оккупация прилегающих островов</a:t>
            </a:r>
            <a:endParaRPr lang="ru-RU" sz="100" dirty="0"/>
          </a:p>
        </p:txBody>
      </p:sp>
      <p:sp>
        <p:nvSpPr>
          <p:cNvPr id="195" name="Прямоугольник 194"/>
          <p:cNvSpPr/>
          <p:nvPr/>
        </p:nvSpPr>
        <p:spPr>
          <a:xfrm>
            <a:off x="8711528" y="17894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продуктов питания (чтобы отсрочить голод)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754647" y="1789506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помощь из метрополии</a:t>
            </a:r>
          </a:p>
        </p:txBody>
      </p:sp>
      <p:cxnSp>
        <p:nvCxnSpPr>
          <p:cNvPr id="197" name="Соединительная линия уступом 196"/>
          <p:cNvCxnSpPr>
            <a:stCxn id="191" idx="2"/>
            <a:endCxn id="184" idx="0"/>
          </p:cNvCxnSpPr>
          <p:nvPr/>
        </p:nvCxnSpPr>
        <p:spPr>
          <a:xfrm rot="16200000" flipH="1">
            <a:off x="6677306" y="15934089"/>
            <a:ext cx="265355" cy="5305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200"/>
          <p:cNvCxnSpPr>
            <a:stCxn id="192" idx="2"/>
            <a:endCxn id="184" idx="0"/>
          </p:cNvCxnSpPr>
          <p:nvPr/>
        </p:nvCxnSpPr>
        <p:spPr>
          <a:xfrm rot="5400000">
            <a:off x="7204311" y="15939233"/>
            <a:ext cx="263784" cy="521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3" idx="2"/>
            <a:endCxn id="192" idx="0"/>
          </p:cNvCxnSpPr>
          <p:nvPr/>
        </p:nvCxnSpPr>
        <p:spPr>
          <a:xfrm rot="5400000">
            <a:off x="7981699" y="14873562"/>
            <a:ext cx="270146" cy="10392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173" idx="2"/>
            <a:endCxn id="190" idx="0"/>
          </p:cNvCxnSpPr>
          <p:nvPr/>
        </p:nvCxnSpPr>
        <p:spPr>
          <a:xfrm rot="16200000" flipH="1">
            <a:off x="8502422" y="15392113"/>
            <a:ext cx="269073" cy="10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213"/>
          <p:cNvCxnSpPr>
            <a:stCxn id="173" idx="2"/>
            <a:endCxn id="189" idx="0"/>
          </p:cNvCxnSpPr>
          <p:nvPr/>
        </p:nvCxnSpPr>
        <p:spPr>
          <a:xfrm rot="16200000" flipH="1">
            <a:off x="9039854" y="14854680"/>
            <a:ext cx="268577" cy="1075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75" idx="2"/>
            <a:endCxn id="188" idx="0"/>
          </p:cNvCxnSpPr>
          <p:nvPr/>
        </p:nvCxnSpPr>
        <p:spPr>
          <a:xfrm rot="5400000">
            <a:off x="7731508" y="16752629"/>
            <a:ext cx="258362" cy="5271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75" idx="2"/>
            <a:endCxn id="187" idx="0"/>
          </p:cNvCxnSpPr>
          <p:nvPr/>
        </p:nvCxnSpPr>
        <p:spPr>
          <a:xfrm rot="16200000" flipH="1">
            <a:off x="8252716" y="16758531"/>
            <a:ext cx="256320" cy="513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74" idx="2"/>
            <a:endCxn id="187" idx="0"/>
          </p:cNvCxnSpPr>
          <p:nvPr/>
        </p:nvCxnSpPr>
        <p:spPr>
          <a:xfrm rot="5400000">
            <a:off x="8781947" y="16742565"/>
            <a:ext cx="256320" cy="5451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174" idx="2"/>
            <a:endCxn id="185" idx="0"/>
          </p:cNvCxnSpPr>
          <p:nvPr/>
        </p:nvCxnSpPr>
        <p:spPr>
          <a:xfrm rot="16200000" flipH="1">
            <a:off x="9315229" y="16754478"/>
            <a:ext cx="259262" cy="524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90" idx="2"/>
            <a:endCxn id="175" idx="0"/>
          </p:cNvCxnSpPr>
          <p:nvPr/>
        </p:nvCxnSpPr>
        <p:spPr>
          <a:xfrm rot="5400000">
            <a:off x="8240974" y="15950470"/>
            <a:ext cx="279804" cy="51326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259"/>
          <p:cNvCxnSpPr>
            <a:stCxn id="189" idx="2"/>
            <a:endCxn id="174" idx="0"/>
          </p:cNvCxnSpPr>
          <p:nvPr/>
        </p:nvCxnSpPr>
        <p:spPr>
          <a:xfrm rot="5400000">
            <a:off x="9307141" y="15942268"/>
            <a:ext cx="280300" cy="52917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260"/>
          <p:cNvCxnSpPr>
            <a:stCxn id="190" idx="2"/>
            <a:endCxn id="174" idx="0"/>
          </p:cNvCxnSpPr>
          <p:nvPr/>
        </p:nvCxnSpPr>
        <p:spPr>
          <a:xfrm rot="16200000" flipH="1">
            <a:off x="8770204" y="15934502"/>
            <a:ext cx="279804" cy="54519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Соединительная линия уступом 266"/>
          <p:cNvCxnSpPr>
            <a:stCxn id="190" idx="2"/>
            <a:endCxn id="176" idx="0"/>
          </p:cNvCxnSpPr>
          <p:nvPr/>
        </p:nvCxnSpPr>
        <p:spPr>
          <a:xfrm rot="16200000" flipH="1">
            <a:off x="9292065" y="15412641"/>
            <a:ext cx="279804" cy="15889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Соединительная линия уступом 270"/>
          <p:cNvCxnSpPr>
            <a:stCxn id="189" idx="2"/>
            <a:endCxn id="176" idx="0"/>
          </p:cNvCxnSpPr>
          <p:nvPr/>
        </p:nvCxnSpPr>
        <p:spPr>
          <a:xfrm rot="16200000" flipH="1">
            <a:off x="9829001" y="15949577"/>
            <a:ext cx="280300" cy="5145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189" idx="2"/>
            <a:endCxn id="175" idx="0"/>
          </p:cNvCxnSpPr>
          <p:nvPr/>
        </p:nvCxnSpPr>
        <p:spPr>
          <a:xfrm rot="5400000">
            <a:off x="8777910" y="15413037"/>
            <a:ext cx="280300" cy="15876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90" idx="3"/>
            <a:endCxn id="189" idx="1"/>
          </p:cNvCxnSpPr>
          <p:nvPr/>
        </p:nvCxnSpPr>
        <p:spPr>
          <a:xfrm flipV="1">
            <a:off x="9100669" y="15796703"/>
            <a:ext cx="148044" cy="4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/>
          <p:cNvCxnSpPr>
            <a:stCxn id="195" idx="3"/>
            <a:endCxn id="196" idx="1"/>
          </p:cNvCxnSpPr>
          <p:nvPr/>
        </p:nvCxnSpPr>
        <p:spPr>
          <a:xfrm>
            <a:off x="9637853" y="18164472"/>
            <a:ext cx="116794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287"/>
          <p:cNvCxnSpPr>
            <a:stCxn id="185" idx="2"/>
            <a:endCxn id="196" idx="0"/>
          </p:cNvCxnSpPr>
          <p:nvPr/>
        </p:nvCxnSpPr>
        <p:spPr>
          <a:xfrm rot="16200000" flipH="1">
            <a:off x="9858014" y="17535267"/>
            <a:ext cx="208798" cy="51079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85" idx="2"/>
            <a:endCxn id="195" idx="0"/>
          </p:cNvCxnSpPr>
          <p:nvPr/>
        </p:nvCxnSpPr>
        <p:spPr>
          <a:xfrm rot="5400000">
            <a:off x="9336751" y="17524206"/>
            <a:ext cx="208207" cy="5323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837199" y="130749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традиционных властей</a:t>
            </a:r>
          </a:p>
        </p:txBody>
      </p:sp>
      <p:sp>
        <p:nvSpPr>
          <p:cNvPr id="329" name="Прямоугольник 328"/>
          <p:cNvSpPr/>
          <p:nvPr/>
        </p:nvSpPr>
        <p:spPr>
          <a:xfrm>
            <a:off x="1836962" y="1387266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Провинциальный декрет Португалии № 5.639</a:t>
            </a:r>
            <a:endParaRPr lang="ru-RU" sz="1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771788" y="147250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чая в Метрополию</a:t>
            </a:r>
          </a:p>
        </p:txBody>
      </p:sp>
      <p:sp>
        <p:nvSpPr>
          <p:cNvPr id="332" name="Прямоугольник 331"/>
          <p:cNvSpPr/>
          <p:nvPr/>
        </p:nvSpPr>
        <p:spPr>
          <a:xfrm>
            <a:off x="277491" y="155180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Экспорт кешью в Метрополию</a:t>
            </a:r>
          </a:p>
        </p:txBody>
      </p:sp>
      <p:sp>
        <p:nvSpPr>
          <p:cNvPr id="333" name="Прямоугольник 332"/>
          <p:cNvSpPr/>
          <p:nvPr/>
        </p:nvSpPr>
        <p:spPr>
          <a:xfrm>
            <a:off x="2895613" y="1387266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Расширить доступ к образованию</a:t>
            </a:r>
          </a:p>
        </p:txBody>
      </p:sp>
      <p:sp>
        <p:nvSpPr>
          <p:cNvPr id="334" name="Прямоугольник 333"/>
          <p:cNvSpPr/>
          <p:nvPr/>
        </p:nvSpPr>
        <p:spPr>
          <a:xfrm>
            <a:off x="2905303" y="1231750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Модернизация городов Мозамбика</a:t>
            </a:r>
          </a:p>
        </p:txBody>
      </p:sp>
      <p:cxnSp>
        <p:nvCxnSpPr>
          <p:cNvPr id="335" name="Прямая со стрелкой 334"/>
          <p:cNvCxnSpPr>
            <a:stCxn id="327" idx="2"/>
            <a:endCxn id="329" idx="0"/>
          </p:cNvCxnSpPr>
          <p:nvPr/>
        </p:nvCxnSpPr>
        <p:spPr>
          <a:xfrm flipH="1">
            <a:off x="2300125" y="13614935"/>
            <a:ext cx="237" cy="2577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 стрелкой 335"/>
          <p:cNvCxnSpPr>
            <a:stCxn id="118" idx="2"/>
            <a:endCxn id="330" idx="0"/>
          </p:cNvCxnSpPr>
          <p:nvPr/>
        </p:nvCxnSpPr>
        <p:spPr>
          <a:xfrm flipH="1">
            <a:off x="1234951" y="14412662"/>
            <a:ext cx="1801" cy="31243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Соединительная линия уступом 342"/>
          <p:cNvCxnSpPr>
            <a:stCxn id="118" idx="2"/>
            <a:endCxn id="120" idx="0"/>
          </p:cNvCxnSpPr>
          <p:nvPr/>
        </p:nvCxnSpPr>
        <p:spPr>
          <a:xfrm rot="16200000" flipH="1">
            <a:off x="1624250" y="14025164"/>
            <a:ext cx="305460" cy="1080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345"/>
          <p:cNvCxnSpPr>
            <a:stCxn id="118" idx="2"/>
            <a:endCxn id="332" idx="0"/>
          </p:cNvCxnSpPr>
          <p:nvPr/>
        </p:nvCxnSpPr>
        <p:spPr>
          <a:xfrm rot="5400000">
            <a:off x="436008" y="14717308"/>
            <a:ext cx="1105390" cy="496098"/>
          </a:xfrm>
          <a:prstGeom prst="bentConnector3">
            <a:avLst>
              <a:gd name="adj1" fmla="val 135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/>
          <p:cNvSpPr/>
          <p:nvPr/>
        </p:nvSpPr>
        <p:spPr>
          <a:xfrm>
            <a:off x="2897321" y="13077015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территории </a:t>
            </a:r>
            <a:r>
              <a:rPr lang="en-US" sz="800" dirty="0"/>
              <a:t>Mozambique Company</a:t>
            </a:r>
            <a:r>
              <a:rPr lang="ru-RU" sz="800" dirty="0"/>
              <a:t> </a:t>
            </a:r>
            <a:r>
              <a:rPr lang="ru-RU" sz="400" dirty="0"/>
              <a:t>(июль 1942)</a:t>
            </a:r>
            <a:endParaRPr lang="ru-RU" sz="2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3938324" y="1387762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управление Мозамбиком кампаниям </a:t>
            </a:r>
            <a:r>
              <a:rPr lang="ru-RU" sz="500" dirty="0"/>
              <a:t>(только для монархии)</a:t>
            </a:r>
            <a:endParaRPr lang="ru-RU" sz="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938324" y="147181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900" dirty="0"/>
              <a:t>Восстановить </a:t>
            </a:r>
            <a:r>
              <a:rPr lang="en-US" sz="900" dirty="0" err="1"/>
              <a:t>Niassa</a:t>
            </a:r>
            <a:r>
              <a:rPr lang="en-US" sz="900" dirty="0"/>
              <a:t> Company</a:t>
            </a:r>
            <a:r>
              <a:rPr lang="ru-RU" sz="900" dirty="0"/>
              <a:t> </a:t>
            </a:r>
            <a:r>
              <a:rPr lang="ru-RU" sz="500" dirty="0"/>
              <a:t>(королевская кампания, только для монархии)</a:t>
            </a:r>
          </a:p>
        </p:txBody>
      </p:sp>
      <p:cxnSp>
        <p:nvCxnSpPr>
          <p:cNvPr id="368" name="Прямая со стрелкой 367"/>
          <p:cNvCxnSpPr>
            <a:stCxn id="363" idx="2"/>
            <a:endCxn id="364" idx="0"/>
          </p:cNvCxnSpPr>
          <p:nvPr/>
        </p:nvCxnSpPr>
        <p:spPr>
          <a:xfrm>
            <a:off x="4401487" y="14417627"/>
            <a:ext cx="0" cy="300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/>
          <p:cNvSpPr/>
          <p:nvPr/>
        </p:nvSpPr>
        <p:spPr>
          <a:xfrm>
            <a:off x="6085251" y="147245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Приступить к восстановлению сельского хозяйства</a:t>
            </a:r>
            <a:endParaRPr lang="ru-RU" sz="3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13534821" y="1472075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Ангольского марганца</a:t>
            </a:r>
          </a:p>
        </p:txBody>
      </p:sp>
      <p:cxnSp>
        <p:nvCxnSpPr>
          <p:cNvPr id="230" name="Соединительная линия уступом 229"/>
          <p:cNvCxnSpPr>
            <a:stCxn id="35" idx="2"/>
            <a:endCxn id="229" idx="0"/>
          </p:cNvCxnSpPr>
          <p:nvPr/>
        </p:nvCxnSpPr>
        <p:spPr>
          <a:xfrm rot="16200000" flipH="1">
            <a:off x="13588263" y="14311031"/>
            <a:ext cx="291187" cy="528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762406" y="123020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Разработка угля в Мозамбике</a:t>
            </a:r>
          </a:p>
        </p:txBody>
      </p:sp>
      <p:sp>
        <p:nvSpPr>
          <p:cNvPr id="236" name="Прямоугольник 235"/>
          <p:cNvSpPr/>
          <p:nvPr/>
        </p:nvSpPr>
        <p:spPr>
          <a:xfrm>
            <a:off x="2896738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Вернуть территории </a:t>
            </a:r>
            <a:r>
              <a:rPr lang="en-US" sz="800" dirty="0"/>
              <a:t>Mozambique Company</a:t>
            </a:r>
            <a:endParaRPr lang="ru-RU" sz="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3938324" y="155267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Железная дорога </a:t>
            </a:r>
            <a:r>
              <a:rPr lang="ru-RU" sz="800" dirty="0" err="1"/>
              <a:t>Амелия</a:t>
            </a:r>
            <a:r>
              <a:rPr lang="ru-RU" sz="800" dirty="0"/>
              <a:t> - Ньяса</a:t>
            </a:r>
          </a:p>
        </p:txBody>
      </p:sp>
      <p:cxnSp>
        <p:nvCxnSpPr>
          <p:cNvPr id="247" name="Соединительная линия уступом 246"/>
          <p:cNvCxnSpPr>
            <a:stCxn id="363" idx="2"/>
            <a:endCxn id="236" idx="0"/>
          </p:cNvCxnSpPr>
          <p:nvPr/>
        </p:nvCxnSpPr>
        <p:spPr>
          <a:xfrm rot="5400000">
            <a:off x="3730446" y="14047082"/>
            <a:ext cx="300496" cy="10415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 стрелкой 247"/>
          <p:cNvCxnSpPr>
            <a:cxnSpLocks/>
            <a:stCxn id="333" idx="2"/>
            <a:endCxn id="236" idx="0"/>
          </p:cNvCxnSpPr>
          <p:nvPr/>
        </p:nvCxnSpPr>
        <p:spPr>
          <a:xfrm>
            <a:off x="3358776" y="14412662"/>
            <a:ext cx="1125" cy="3054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364" idx="2"/>
            <a:endCxn id="244" idx="0"/>
          </p:cNvCxnSpPr>
          <p:nvPr/>
        </p:nvCxnSpPr>
        <p:spPr>
          <a:xfrm>
            <a:off x="4401487" y="15258123"/>
            <a:ext cx="0" cy="26857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251"/>
          <p:cNvCxnSpPr>
            <a:cxnSpLocks/>
            <a:stCxn id="125" idx="2"/>
            <a:endCxn id="132" idx="0"/>
          </p:cNvCxnSpPr>
          <p:nvPr/>
        </p:nvCxnSpPr>
        <p:spPr>
          <a:xfrm rot="5400000">
            <a:off x="5887328" y="11674658"/>
            <a:ext cx="264162" cy="10362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18863324" y="147481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Авиабаза №4</a:t>
            </a:r>
            <a:endParaRPr lang="ru-RU" sz="300" dirty="0"/>
          </a:p>
        </p:txBody>
      </p:sp>
      <p:sp>
        <p:nvSpPr>
          <p:cNvPr id="263" name="Прямоугольник 262"/>
          <p:cNvSpPr/>
          <p:nvPr/>
        </p:nvSpPr>
        <p:spPr>
          <a:xfrm>
            <a:off x="1385565" y="155264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Реорганизация Португальской армии (1937)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4284054" y="445875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Сохранить нейтралитет в Испанской войне</a:t>
            </a:r>
            <a:endParaRPr lang="ru-RU" sz="400" dirty="0"/>
          </a:p>
        </p:txBody>
      </p:sp>
      <p:sp>
        <p:nvSpPr>
          <p:cNvPr id="268" name="Прямоугольник 267"/>
          <p:cNvSpPr/>
          <p:nvPr/>
        </p:nvSpPr>
        <p:spPr>
          <a:xfrm>
            <a:off x="20618961" y="3683575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режима </a:t>
            </a:r>
            <a:r>
              <a:rPr lang="en-US" sz="700" dirty="0"/>
              <a:t>PVDE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27313094" y="528751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бригада (5 декабря 1938 года)</a:t>
            </a:r>
            <a:endParaRPr lang="ru-RU" sz="1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11322" y="185969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число </a:t>
            </a:r>
            <a:r>
              <a:rPr lang="ru-RU" sz="700" dirty="0" err="1"/>
              <a:t>касадоров</a:t>
            </a:r>
            <a:endParaRPr lang="ru-RU" sz="200" dirty="0"/>
          </a:p>
        </p:txBody>
      </p:sp>
      <p:sp>
        <p:nvSpPr>
          <p:cNvPr id="274" name="Прямоугольник 273"/>
          <p:cNvSpPr/>
          <p:nvPr/>
        </p:nvSpPr>
        <p:spPr>
          <a:xfrm>
            <a:off x="9257248" y="1388409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Усиление островных гарнизонов </a:t>
            </a:r>
            <a:r>
              <a:rPr lang="ru-RU" sz="400" dirty="0"/>
              <a:t>(ванильный эффект</a:t>
            </a:r>
            <a:r>
              <a:rPr lang="en-US" sz="400" dirty="0"/>
              <a:t> </a:t>
            </a:r>
            <a:r>
              <a:rPr lang="ru-RU" sz="400" dirty="0"/>
              <a:t>фокуса «Стратегия обороны Атлантики»)</a:t>
            </a:r>
            <a:endParaRPr lang="ru-RU" sz="1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28337167" y="529140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Новое государство</a:t>
            </a:r>
          </a:p>
        </p:txBody>
      </p:sp>
      <p:sp>
        <p:nvSpPr>
          <p:cNvPr id="278" name="Прямоугольник 277"/>
          <p:cNvSpPr/>
          <p:nvPr/>
        </p:nvSpPr>
        <p:spPr>
          <a:xfrm>
            <a:off x="27831061" y="446034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Португальского легиона (30 сентября 1936)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36107739" y="52875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Анархистские митинги </a:t>
            </a:r>
            <a:r>
              <a:rPr lang="ru-RU" sz="400" dirty="0">
                <a:solidFill>
                  <a:schemeClr val="bg1"/>
                </a:solidFill>
              </a:rPr>
              <a:t>(миссия на </a:t>
            </a:r>
            <a:r>
              <a:rPr lang="ru-RU" sz="400" dirty="0" err="1">
                <a:solidFill>
                  <a:schemeClr val="bg1"/>
                </a:solidFill>
              </a:rPr>
              <a:t>рандомные</a:t>
            </a:r>
            <a:r>
              <a:rPr lang="ru-RU" sz="400" dirty="0">
                <a:solidFill>
                  <a:schemeClr val="bg1"/>
                </a:solidFill>
              </a:rPr>
              <a:t> </a:t>
            </a:r>
            <a:r>
              <a:rPr lang="ru-RU" sz="400" dirty="0" err="1">
                <a:solidFill>
                  <a:schemeClr val="bg1"/>
                </a:solidFill>
              </a:rPr>
              <a:t>ивенты</a:t>
            </a:r>
            <a:r>
              <a:rPr lang="ru-RU" sz="400" dirty="0">
                <a:solidFill>
                  <a:schemeClr val="bg1"/>
                </a:solidFill>
              </a:rPr>
              <a:t> в разных </a:t>
            </a:r>
            <a:r>
              <a:rPr lang="ru-RU" sz="400" dirty="0" err="1">
                <a:solidFill>
                  <a:schemeClr val="bg1"/>
                </a:solidFill>
              </a:rPr>
              <a:t>горадах</a:t>
            </a:r>
            <a:r>
              <a:rPr lang="ru-RU" sz="400" dirty="0">
                <a:solidFill>
                  <a:schemeClr val="bg1"/>
                </a:solidFill>
              </a:rPr>
              <a:t>, что будут повышать анархизм, но снижать </a:t>
            </a:r>
            <a:r>
              <a:rPr lang="ru-RU" sz="400" dirty="0" err="1">
                <a:solidFill>
                  <a:schemeClr val="bg1"/>
                </a:solidFill>
              </a:rPr>
              <a:t>стабу</a:t>
            </a:r>
            <a:r>
              <a:rPr lang="ru-RU" sz="400" dirty="0">
                <a:solidFill>
                  <a:schemeClr val="bg1"/>
                </a:solidFill>
              </a:rPr>
              <a:t>, </a:t>
            </a:r>
            <a:r>
              <a:rPr lang="ru-RU" sz="400" dirty="0" err="1">
                <a:solidFill>
                  <a:schemeClr val="bg1"/>
                </a:solidFill>
              </a:rPr>
              <a:t>навроде</a:t>
            </a:r>
            <a:r>
              <a:rPr lang="ru-RU" sz="400" dirty="0">
                <a:solidFill>
                  <a:schemeClr val="bg1"/>
                </a:solidFill>
              </a:rPr>
              <a:t> марша рубашек, )</a:t>
            </a:r>
          </a:p>
        </p:txBody>
      </p:sp>
      <p:sp>
        <p:nvSpPr>
          <p:cNvPr id="282" name="Прямоугольник 281"/>
          <p:cNvSpPr/>
          <p:nvPr/>
        </p:nvSpPr>
        <p:spPr>
          <a:xfrm>
            <a:off x="20082014" y="445892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Подписать конкордат с Ватиканом (1940)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18470863" y="52753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Возвращение Католического центра к политической деятельности</a:t>
            </a:r>
            <a:endParaRPr lang="ru-RU" sz="4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33440130" y="368187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Убийство </a:t>
            </a:r>
            <a:r>
              <a:rPr lang="ru-RU" sz="700" dirty="0" err="1"/>
              <a:t>Салазара</a:t>
            </a:r>
            <a:endParaRPr lang="ru-RU" sz="700" dirty="0"/>
          </a:p>
        </p:txBody>
      </p:sp>
      <p:sp>
        <p:nvSpPr>
          <p:cNvPr id="292" name="Прямоугольник 291"/>
          <p:cNvSpPr/>
          <p:nvPr/>
        </p:nvSpPr>
        <p:spPr>
          <a:xfrm>
            <a:off x="22197517" y="445875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Вириатос</a:t>
            </a:r>
            <a:endParaRPr lang="ru-RU" sz="7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17407174" y="4454637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Политическое восстановление Португальской церкви</a:t>
            </a:r>
          </a:p>
        </p:txBody>
      </p:sp>
      <p:cxnSp>
        <p:nvCxnSpPr>
          <p:cNvPr id="294" name="Прямая соединительная линия 293"/>
          <p:cNvCxnSpPr>
            <a:stCxn id="292" idx="3"/>
            <a:endCxn id="264" idx="1"/>
          </p:cNvCxnSpPr>
          <p:nvPr/>
        </p:nvCxnSpPr>
        <p:spPr>
          <a:xfrm>
            <a:off x="23123842" y="4728750"/>
            <a:ext cx="116021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/>
          <p:cNvCxnSpPr>
            <a:stCxn id="293" idx="3"/>
            <a:endCxn id="282" idx="1"/>
          </p:cNvCxnSpPr>
          <p:nvPr/>
        </p:nvCxnSpPr>
        <p:spPr>
          <a:xfrm>
            <a:off x="18333499" y="4724637"/>
            <a:ext cx="1748515" cy="42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/>
          <p:cNvCxnSpPr>
            <a:stCxn id="268" idx="3"/>
            <a:endCxn id="291" idx="1"/>
          </p:cNvCxnSpPr>
          <p:nvPr/>
        </p:nvCxnSpPr>
        <p:spPr>
          <a:xfrm flipV="1">
            <a:off x="21545286" y="3951871"/>
            <a:ext cx="11894844" cy="170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268" idx="2"/>
            <a:endCxn id="293" idx="0"/>
          </p:cNvCxnSpPr>
          <p:nvPr/>
        </p:nvCxnSpPr>
        <p:spPr>
          <a:xfrm rot="5400000">
            <a:off x="19360700" y="2733213"/>
            <a:ext cx="231062" cy="32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Соединительная линия уступом 302"/>
          <p:cNvCxnSpPr>
            <a:stCxn id="268" idx="2"/>
            <a:endCxn id="282" idx="0"/>
          </p:cNvCxnSpPr>
          <p:nvPr/>
        </p:nvCxnSpPr>
        <p:spPr>
          <a:xfrm rot="5400000">
            <a:off x="20695979" y="4072774"/>
            <a:ext cx="235345" cy="5369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Соединительная линия уступом 303"/>
          <p:cNvCxnSpPr>
            <a:stCxn id="268" idx="2"/>
            <a:endCxn id="292" idx="0"/>
          </p:cNvCxnSpPr>
          <p:nvPr/>
        </p:nvCxnSpPr>
        <p:spPr>
          <a:xfrm rot="16200000" flipH="1">
            <a:off x="21753815" y="3551884"/>
            <a:ext cx="235175" cy="15785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Соединительная линия уступом 304"/>
          <p:cNvCxnSpPr>
            <a:stCxn id="268" idx="2"/>
            <a:endCxn id="264" idx="0"/>
          </p:cNvCxnSpPr>
          <p:nvPr/>
        </p:nvCxnSpPr>
        <p:spPr>
          <a:xfrm rot="16200000" flipH="1">
            <a:off x="22797083" y="2508615"/>
            <a:ext cx="235175" cy="36650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Прямоугольник 305"/>
          <p:cNvSpPr/>
          <p:nvPr/>
        </p:nvSpPr>
        <p:spPr>
          <a:xfrm>
            <a:off x="30862089" y="4482238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военных для поддержания порядка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36107740" y="44754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Побег из тюрьмы </a:t>
            </a:r>
            <a:r>
              <a:rPr lang="ru-RU" sz="700" dirty="0" err="1">
                <a:solidFill>
                  <a:schemeClr val="bg1"/>
                </a:solidFill>
              </a:rPr>
              <a:t>Пенише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08" name="Прямая соединительная линия 307"/>
          <p:cNvCxnSpPr>
            <a:stCxn id="306" idx="3"/>
            <a:endCxn id="307" idx="1"/>
          </p:cNvCxnSpPr>
          <p:nvPr/>
        </p:nvCxnSpPr>
        <p:spPr>
          <a:xfrm flipV="1">
            <a:off x="31788414" y="4745414"/>
            <a:ext cx="4319326" cy="682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308"/>
          <p:cNvCxnSpPr>
            <a:stCxn id="291" idx="2"/>
            <a:endCxn id="306" idx="0"/>
          </p:cNvCxnSpPr>
          <p:nvPr/>
        </p:nvCxnSpPr>
        <p:spPr>
          <a:xfrm rot="5400000">
            <a:off x="32484090" y="3063034"/>
            <a:ext cx="260367" cy="257804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1" idx="2"/>
            <a:endCxn id="307" idx="0"/>
          </p:cNvCxnSpPr>
          <p:nvPr/>
        </p:nvCxnSpPr>
        <p:spPr>
          <a:xfrm rot="16200000" flipH="1">
            <a:off x="35110327" y="3014837"/>
            <a:ext cx="253543" cy="2667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7172235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Помощь анархистских профсоюзов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2" name="Прямоугольник 311"/>
          <p:cNvSpPr/>
          <p:nvPr/>
        </p:nvSpPr>
        <p:spPr>
          <a:xfrm>
            <a:off x="3610773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 Выборы нового председателя</a:t>
            </a:r>
            <a:r>
              <a:rPr lang="en-US" sz="800" dirty="0">
                <a:solidFill>
                  <a:schemeClr val="bg1"/>
                </a:solidFill>
              </a:rPr>
              <a:t> CGT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14" name="Прямоугольник 313"/>
          <p:cNvSpPr/>
          <p:nvPr/>
        </p:nvSpPr>
        <p:spPr>
          <a:xfrm>
            <a:off x="37715863" y="61479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Ликвидация системы заработной платы и патронажа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35070067" y="61433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Журнал </a:t>
            </a:r>
            <a:r>
              <a:rPr lang="ru-RU" sz="700" dirty="0" err="1">
                <a:solidFill>
                  <a:schemeClr val="bg1"/>
                </a:solidFill>
              </a:rPr>
              <a:t>Баталья</a:t>
            </a:r>
            <a:endParaRPr lang="ru-RU" sz="700" dirty="0">
              <a:solidFill>
                <a:schemeClr val="bg1"/>
              </a:solidFill>
            </a:endParaRPr>
          </a:p>
        </p:txBody>
      </p:sp>
      <p:cxnSp>
        <p:nvCxnSpPr>
          <p:cNvPr id="317" name="Прямая со стрелкой 316"/>
          <p:cNvCxnSpPr>
            <a:stCxn id="281" idx="2"/>
            <a:endCxn id="312" idx="0"/>
          </p:cNvCxnSpPr>
          <p:nvPr/>
        </p:nvCxnSpPr>
        <p:spPr>
          <a:xfrm flipH="1">
            <a:off x="36570901" y="5827515"/>
            <a:ext cx="1" cy="11034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Прямоугольник 317"/>
          <p:cNvSpPr/>
          <p:nvPr/>
        </p:nvSpPr>
        <p:spPr>
          <a:xfrm>
            <a:off x="38250960" y="693026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Коллективизация предприятий (+фабрики)</a:t>
            </a:r>
          </a:p>
        </p:txBody>
      </p:sp>
      <p:cxnSp>
        <p:nvCxnSpPr>
          <p:cNvPr id="319" name="Соединительная линия уступом 318"/>
          <p:cNvCxnSpPr>
            <a:stCxn id="281" idx="2"/>
            <a:endCxn id="315" idx="0"/>
          </p:cNvCxnSpPr>
          <p:nvPr/>
        </p:nvCxnSpPr>
        <p:spPr>
          <a:xfrm rot="5400000">
            <a:off x="35894139" y="5466606"/>
            <a:ext cx="315854" cy="103767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319"/>
          <p:cNvCxnSpPr>
            <a:stCxn id="281" idx="2"/>
            <a:endCxn id="314" idx="0"/>
          </p:cNvCxnSpPr>
          <p:nvPr/>
        </p:nvCxnSpPr>
        <p:spPr>
          <a:xfrm rot="16200000" flipH="1">
            <a:off x="37214737" y="5183680"/>
            <a:ext cx="320454" cy="16081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322"/>
          <p:cNvCxnSpPr>
            <a:stCxn id="314" idx="2"/>
            <a:endCxn id="311" idx="0"/>
          </p:cNvCxnSpPr>
          <p:nvPr/>
        </p:nvCxnSpPr>
        <p:spPr>
          <a:xfrm rot="5400000">
            <a:off x="37785695" y="6537672"/>
            <a:ext cx="243034" cy="543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14" idx="2"/>
            <a:endCxn id="318" idx="0"/>
          </p:cNvCxnSpPr>
          <p:nvPr/>
        </p:nvCxnSpPr>
        <p:spPr>
          <a:xfrm rot="16200000" flipH="1">
            <a:off x="38325428" y="6541566"/>
            <a:ext cx="242293" cy="5350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38250959" y="774494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Достижение мутуализма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37172235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pt-BR" sz="800" dirty="0">
                <a:solidFill>
                  <a:schemeClr val="bg1"/>
                </a:solidFill>
              </a:rPr>
              <a:t>Liga Operária de Expropriação Económica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5" name="Прямоугольник 344"/>
          <p:cNvSpPr/>
          <p:nvPr/>
        </p:nvSpPr>
        <p:spPr>
          <a:xfrm>
            <a:off x="36107740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Подготовка анархистских боевиков</a:t>
            </a:r>
            <a:endParaRPr lang="ru-RU" sz="600" dirty="0">
              <a:solidFill>
                <a:schemeClr val="bg1"/>
              </a:solidFill>
            </a:endParaRPr>
          </a:p>
        </p:txBody>
      </p:sp>
      <p:sp>
        <p:nvSpPr>
          <p:cNvPr id="347" name="Прямоугольник 346"/>
          <p:cNvSpPr/>
          <p:nvPr/>
        </p:nvSpPr>
        <p:spPr>
          <a:xfrm>
            <a:off x="35079758" y="774467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Зарубежная пропаганда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48" name="Прямоугольник 347"/>
          <p:cNvSpPr/>
          <p:nvPr/>
        </p:nvSpPr>
        <p:spPr>
          <a:xfrm>
            <a:off x="33999609" y="774495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Воссоздать Иберийское анархическое общество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0" name="Прямоугольник 349"/>
          <p:cNvSpPr/>
          <p:nvPr/>
        </p:nvSpPr>
        <p:spPr>
          <a:xfrm>
            <a:off x="33999608" y="693100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Испанским анархистам</a:t>
            </a:r>
            <a:endParaRPr lang="ru-RU" sz="500" dirty="0">
              <a:solidFill>
                <a:schemeClr val="bg1"/>
              </a:solidFill>
            </a:endParaRPr>
          </a:p>
        </p:txBody>
      </p:sp>
      <p:sp>
        <p:nvSpPr>
          <p:cNvPr id="351" name="Прямоугольник 350"/>
          <p:cNvSpPr/>
          <p:nvPr/>
        </p:nvSpPr>
        <p:spPr>
          <a:xfrm>
            <a:off x="36649671" y="854007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Бразилии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53" name="Прямоугольник 352"/>
          <p:cNvSpPr/>
          <p:nvPr/>
        </p:nvSpPr>
        <p:spPr>
          <a:xfrm>
            <a:off x="35588903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</a:t>
            </a:r>
            <a:r>
              <a:rPr lang="en-US" sz="800" dirty="0" err="1">
                <a:solidFill>
                  <a:schemeClr val="bg1"/>
                </a:solidFill>
              </a:rPr>
              <a:t>Aliança</a:t>
            </a:r>
            <a:r>
              <a:rPr lang="en-US" sz="800" dirty="0">
                <a:solidFill>
                  <a:schemeClr val="bg1"/>
                </a:solidFill>
              </a:rPr>
              <a:t> </a:t>
            </a:r>
            <a:r>
              <a:rPr lang="en-US" sz="800" dirty="0" err="1">
                <a:solidFill>
                  <a:schemeClr val="bg1"/>
                </a:solidFill>
              </a:rPr>
              <a:t>Libértária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54" name="Прямоугольник 353"/>
          <p:cNvSpPr/>
          <p:nvPr/>
        </p:nvSpPr>
        <p:spPr>
          <a:xfrm>
            <a:off x="34533618" y="8544215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Франции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5" name="Прямоугольник 354"/>
          <p:cNvSpPr/>
          <p:nvPr/>
        </p:nvSpPr>
        <p:spPr>
          <a:xfrm>
            <a:off x="33418184" y="8544214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Французской конфедерации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7" name="Прямоугольник 356"/>
          <p:cNvSpPr/>
          <p:nvPr/>
        </p:nvSpPr>
        <p:spPr>
          <a:xfrm>
            <a:off x="36649670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Аргентинской федерации труда</a:t>
            </a:r>
            <a:endParaRPr lang="ru-RU" sz="300" dirty="0">
              <a:solidFill>
                <a:schemeClr val="bg1"/>
              </a:solidFill>
            </a:endParaRPr>
          </a:p>
        </p:txBody>
      </p:sp>
      <p:sp>
        <p:nvSpPr>
          <p:cNvPr id="358" name="Прямоугольник 357"/>
          <p:cNvSpPr/>
          <p:nvPr/>
        </p:nvSpPr>
        <p:spPr>
          <a:xfrm>
            <a:off x="35588902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сёстрами и братьями из Боливии</a:t>
            </a:r>
            <a:endParaRPr lang="ru-RU" sz="400" dirty="0">
              <a:solidFill>
                <a:schemeClr val="bg1"/>
              </a:solidFill>
            </a:endParaRPr>
          </a:p>
        </p:txBody>
      </p:sp>
      <p:sp>
        <p:nvSpPr>
          <p:cNvPr id="361" name="Прямоугольник 360"/>
          <p:cNvSpPr/>
          <p:nvPr/>
        </p:nvSpPr>
        <p:spPr>
          <a:xfrm>
            <a:off x="34533617" y="9292422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Помочь рабочей федерации</a:t>
            </a:r>
            <a:endParaRPr lang="ru-RU" sz="200" dirty="0">
              <a:solidFill>
                <a:schemeClr val="bg1"/>
              </a:solidFill>
            </a:endParaRPr>
          </a:p>
        </p:txBody>
      </p:sp>
      <p:sp>
        <p:nvSpPr>
          <p:cNvPr id="362" name="Прямоугольник 361"/>
          <p:cNvSpPr/>
          <p:nvPr/>
        </p:nvSpPr>
        <p:spPr>
          <a:xfrm>
            <a:off x="37715864" y="929301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Заключить союз с братьями из Аргентины</a:t>
            </a:r>
            <a:endParaRPr lang="ru-RU" sz="200" dirty="0">
              <a:solidFill>
                <a:schemeClr val="bg1"/>
              </a:solidFill>
            </a:endParaRPr>
          </a:p>
        </p:txBody>
      </p:sp>
      <p:cxnSp>
        <p:nvCxnSpPr>
          <p:cNvPr id="366" name="Соединительная линия уступом 365"/>
          <p:cNvCxnSpPr>
            <a:stCxn id="312" idx="2"/>
            <a:endCxn id="347" idx="0"/>
          </p:cNvCxnSpPr>
          <p:nvPr/>
        </p:nvCxnSpPr>
        <p:spPr>
          <a:xfrm rot="5400000">
            <a:off x="35920075" y="7093849"/>
            <a:ext cx="273672" cy="102798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366"/>
          <p:cNvCxnSpPr>
            <a:stCxn id="312" idx="2"/>
            <a:endCxn id="344" idx="0"/>
          </p:cNvCxnSpPr>
          <p:nvPr/>
        </p:nvCxnSpPr>
        <p:spPr>
          <a:xfrm rot="16200000" flipH="1">
            <a:off x="36966313" y="7075590"/>
            <a:ext cx="273672" cy="10644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368"/>
          <p:cNvCxnSpPr>
            <a:stCxn id="312" idx="2"/>
            <a:endCxn id="345" idx="0"/>
          </p:cNvCxnSpPr>
          <p:nvPr/>
        </p:nvCxnSpPr>
        <p:spPr>
          <a:xfrm rot="16200000" flipH="1">
            <a:off x="36433927" y="7607977"/>
            <a:ext cx="273951" cy="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369"/>
          <p:cNvCxnSpPr>
            <a:stCxn id="315" idx="2"/>
            <a:endCxn id="350" idx="0"/>
          </p:cNvCxnSpPr>
          <p:nvPr/>
        </p:nvCxnSpPr>
        <p:spPr>
          <a:xfrm rot="5400000">
            <a:off x="34874184" y="6271957"/>
            <a:ext cx="247634" cy="10704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50" idx="2"/>
            <a:endCxn id="348" idx="0"/>
          </p:cNvCxnSpPr>
          <p:nvPr/>
        </p:nvCxnSpPr>
        <p:spPr>
          <a:xfrm>
            <a:off x="34462771" y="7471003"/>
            <a:ext cx="1" cy="27395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 стрелкой 372"/>
          <p:cNvCxnSpPr>
            <a:stCxn id="315" idx="2"/>
            <a:endCxn id="408" idx="0"/>
          </p:cNvCxnSpPr>
          <p:nvPr/>
        </p:nvCxnSpPr>
        <p:spPr>
          <a:xfrm>
            <a:off x="35533230" y="6683369"/>
            <a:ext cx="6918" cy="24675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373"/>
          <p:cNvCxnSpPr>
            <a:stCxn id="311" idx="2"/>
            <a:endCxn id="342" idx="0"/>
          </p:cNvCxnSpPr>
          <p:nvPr/>
        </p:nvCxnSpPr>
        <p:spPr>
          <a:xfrm rot="16200000" flipH="1">
            <a:off x="38037787" y="7068614"/>
            <a:ext cx="273946" cy="1078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11" idx="2"/>
            <a:endCxn id="344" idx="0"/>
          </p:cNvCxnSpPr>
          <p:nvPr/>
        </p:nvCxnSpPr>
        <p:spPr>
          <a:xfrm>
            <a:off x="37635398" y="7471003"/>
            <a:ext cx="0" cy="2736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 стрелкой 376"/>
          <p:cNvCxnSpPr>
            <a:stCxn id="318" idx="2"/>
            <a:endCxn id="342" idx="0"/>
          </p:cNvCxnSpPr>
          <p:nvPr/>
        </p:nvCxnSpPr>
        <p:spPr>
          <a:xfrm flipH="1">
            <a:off x="38714122" y="7470262"/>
            <a:ext cx="1" cy="2746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48" idx="2"/>
            <a:endCxn id="355" idx="0"/>
          </p:cNvCxnSpPr>
          <p:nvPr/>
        </p:nvCxnSpPr>
        <p:spPr>
          <a:xfrm rot="5400000">
            <a:off x="34042430" y="8123872"/>
            <a:ext cx="259260" cy="581425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Соединительная линия уступом 380"/>
          <p:cNvCxnSpPr>
            <a:stCxn id="348" idx="2"/>
            <a:endCxn id="354" idx="0"/>
          </p:cNvCxnSpPr>
          <p:nvPr/>
        </p:nvCxnSpPr>
        <p:spPr>
          <a:xfrm rot="16200000" flipH="1">
            <a:off x="34600146" y="8147579"/>
            <a:ext cx="259261" cy="534009"/>
          </a:xfrm>
          <a:prstGeom prst="bentConnector3">
            <a:avLst>
              <a:gd name="adj1" fmla="val 50000"/>
            </a:avLst>
          </a:prstGeom>
          <a:ln w="19050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383"/>
          <p:cNvCxnSpPr>
            <a:stCxn id="347" idx="2"/>
            <a:endCxn id="355" idx="0"/>
          </p:cNvCxnSpPr>
          <p:nvPr/>
        </p:nvCxnSpPr>
        <p:spPr>
          <a:xfrm rot="5400000">
            <a:off x="34582365" y="7583657"/>
            <a:ext cx="259539" cy="166157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384"/>
          <p:cNvCxnSpPr>
            <a:stCxn id="347" idx="2"/>
            <a:endCxn id="354" idx="0"/>
          </p:cNvCxnSpPr>
          <p:nvPr/>
        </p:nvCxnSpPr>
        <p:spPr>
          <a:xfrm rot="5400000">
            <a:off x="35140081" y="8141375"/>
            <a:ext cx="259540" cy="5461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385"/>
          <p:cNvCxnSpPr>
            <a:stCxn id="347" idx="2"/>
            <a:endCxn id="353" idx="0"/>
          </p:cNvCxnSpPr>
          <p:nvPr/>
        </p:nvCxnSpPr>
        <p:spPr>
          <a:xfrm rot="16200000" flipH="1">
            <a:off x="35667723" y="8159872"/>
            <a:ext cx="259540" cy="50914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47" idx="2"/>
            <a:endCxn id="351" idx="0"/>
          </p:cNvCxnSpPr>
          <p:nvPr/>
        </p:nvCxnSpPr>
        <p:spPr>
          <a:xfrm rot="16200000" flipH="1">
            <a:off x="36200178" y="7627417"/>
            <a:ext cx="255398" cy="156991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45" idx="2"/>
            <a:endCxn id="355" idx="0"/>
          </p:cNvCxnSpPr>
          <p:nvPr/>
        </p:nvCxnSpPr>
        <p:spPr>
          <a:xfrm rot="5400000">
            <a:off x="35096495" y="7069806"/>
            <a:ext cx="259260" cy="268955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45" idx="2"/>
            <a:endCxn id="354" idx="0"/>
          </p:cNvCxnSpPr>
          <p:nvPr/>
        </p:nvCxnSpPr>
        <p:spPr>
          <a:xfrm rot="5400000">
            <a:off x="35654212" y="7627523"/>
            <a:ext cx="259261" cy="157412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45" idx="2"/>
            <a:endCxn id="353" idx="0"/>
          </p:cNvCxnSpPr>
          <p:nvPr/>
        </p:nvCxnSpPr>
        <p:spPr>
          <a:xfrm rot="5400000">
            <a:off x="36181855" y="8155166"/>
            <a:ext cx="259261" cy="51883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45" idx="2"/>
            <a:endCxn id="351" idx="0"/>
          </p:cNvCxnSpPr>
          <p:nvPr/>
        </p:nvCxnSpPr>
        <p:spPr>
          <a:xfrm rot="16200000" flipH="1">
            <a:off x="36714309" y="8141547"/>
            <a:ext cx="255119" cy="54193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44" idx="2"/>
            <a:endCxn id="355" idx="0"/>
          </p:cNvCxnSpPr>
          <p:nvPr/>
        </p:nvCxnSpPr>
        <p:spPr>
          <a:xfrm rot="5400000">
            <a:off x="35628604" y="6537419"/>
            <a:ext cx="259539" cy="375405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44" idx="2"/>
            <a:endCxn id="354" idx="0"/>
          </p:cNvCxnSpPr>
          <p:nvPr/>
        </p:nvCxnSpPr>
        <p:spPr>
          <a:xfrm rot="5400000">
            <a:off x="36186320" y="7095137"/>
            <a:ext cx="259540" cy="2638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44" idx="2"/>
            <a:endCxn id="353" idx="0"/>
          </p:cNvCxnSpPr>
          <p:nvPr/>
        </p:nvCxnSpPr>
        <p:spPr>
          <a:xfrm rot="5400000">
            <a:off x="36713962" y="7622779"/>
            <a:ext cx="259540" cy="158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344" idx="2"/>
            <a:endCxn id="351" idx="0"/>
          </p:cNvCxnSpPr>
          <p:nvPr/>
        </p:nvCxnSpPr>
        <p:spPr>
          <a:xfrm rot="5400000">
            <a:off x="37246417" y="8151092"/>
            <a:ext cx="255398" cy="5225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353" idx="2"/>
            <a:endCxn id="361" idx="0"/>
          </p:cNvCxnSpPr>
          <p:nvPr/>
        </p:nvCxnSpPr>
        <p:spPr>
          <a:xfrm rot="5400000">
            <a:off x="35420320" y="8660675"/>
            <a:ext cx="208207" cy="10552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353" idx="2"/>
            <a:endCxn id="358" idx="0"/>
          </p:cNvCxnSpPr>
          <p:nvPr/>
        </p:nvCxnSpPr>
        <p:spPr>
          <a:xfrm rot="5400000">
            <a:off x="35947667" y="9188614"/>
            <a:ext cx="208798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422"/>
          <p:cNvCxnSpPr>
            <a:stCxn id="353" idx="2"/>
            <a:endCxn id="357" idx="0"/>
          </p:cNvCxnSpPr>
          <p:nvPr/>
        </p:nvCxnSpPr>
        <p:spPr>
          <a:xfrm rot="16200000" flipH="1">
            <a:off x="36478346" y="8657934"/>
            <a:ext cx="208207" cy="10607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Соединительная линия уступом 425"/>
          <p:cNvCxnSpPr>
            <a:stCxn id="353" idx="2"/>
            <a:endCxn id="362" idx="0"/>
          </p:cNvCxnSpPr>
          <p:nvPr/>
        </p:nvCxnSpPr>
        <p:spPr>
          <a:xfrm rot="16200000" flipH="1">
            <a:off x="37011147" y="8125133"/>
            <a:ext cx="208798" cy="21269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351" idx="2"/>
            <a:endCxn id="361" idx="0"/>
          </p:cNvCxnSpPr>
          <p:nvPr/>
        </p:nvCxnSpPr>
        <p:spPr>
          <a:xfrm rot="5400000">
            <a:off x="35948633" y="8128220"/>
            <a:ext cx="212349" cy="211605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351" idx="2"/>
            <a:endCxn id="358" idx="0"/>
          </p:cNvCxnSpPr>
          <p:nvPr/>
        </p:nvCxnSpPr>
        <p:spPr>
          <a:xfrm rot="5400000">
            <a:off x="36475980" y="8656159"/>
            <a:ext cx="212940" cy="1060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351" idx="2"/>
            <a:endCxn id="357" idx="0"/>
          </p:cNvCxnSpPr>
          <p:nvPr/>
        </p:nvCxnSpPr>
        <p:spPr>
          <a:xfrm rot="5400000">
            <a:off x="37006660" y="9186247"/>
            <a:ext cx="212349" cy="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351" idx="2"/>
            <a:endCxn id="362" idx="0"/>
          </p:cNvCxnSpPr>
          <p:nvPr/>
        </p:nvCxnSpPr>
        <p:spPr>
          <a:xfrm rot="16200000" flipH="1">
            <a:off x="37539460" y="8653446"/>
            <a:ext cx="212940" cy="106619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/>
          <p:cNvCxnSpPr>
            <a:stCxn id="355" idx="3"/>
            <a:endCxn id="354" idx="1"/>
          </p:cNvCxnSpPr>
          <p:nvPr/>
        </p:nvCxnSpPr>
        <p:spPr>
          <a:xfrm>
            <a:off x="34344509" y="8814214"/>
            <a:ext cx="18910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353" idx="3"/>
            <a:endCxn id="351" idx="1"/>
          </p:cNvCxnSpPr>
          <p:nvPr/>
        </p:nvCxnSpPr>
        <p:spPr>
          <a:xfrm flipV="1">
            <a:off x="36515228" y="8810073"/>
            <a:ext cx="134443" cy="414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/>
          <p:cNvCxnSpPr>
            <a:stCxn id="347" idx="3"/>
            <a:endCxn id="345" idx="1"/>
          </p:cNvCxnSpPr>
          <p:nvPr/>
        </p:nvCxnSpPr>
        <p:spPr>
          <a:xfrm>
            <a:off x="36006083" y="8014675"/>
            <a:ext cx="101657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/>
          <p:cNvCxnSpPr>
            <a:stCxn id="345" idx="3"/>
            <a:endCxn id="344" idx="1"/>
          </p:cNvCxnSpPr>
          <p:nvPr/>
        </p:nvCxnSpPr>
        <p:spPr>
          <a:xfrm flipV="1">
            <a:off x="37034065" y="8014675"/>
            <a:ext cx="138170" cy="27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/>
          <p:cNvCxnSpPr>
            <a:stCxn id="361" idx="3"/>
            <a:endCxn id="358" idx="1"/>
          </p:cNvCxnSpPr>
          <p:nvPr/>
        </p:nvCxnSpPr>
        <p:spPr>
          <a:xfrm>
            <a:off x="35459942" y="9562422"/>
            <a:ext cx="128960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/>
          <p:cNvCxnSpPr>
            <a:stCxn id="357" idx="3"/>
            <a:endCxn id="362" idx="1"/>
          </p:cNvCxnSpPr>
          <p:nvPr/>
        </p:nvCxnSpPr>
        <p:spPr>
          <a:xfrm>
            <a:off x="37575995" y="9562422"/>
            <a:ext cx="139869" cy="59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Прямая со стрелкой 481"/>
          <p:cNvCxnSpPr>
            <a:stCxn id="307" idx="2"/>
            <a:endCxn id="281" idx="0"/>
          </p:cNvCxnSpPr>
          <p:nvPr/>
        </p:nvCxnSpPr>
        <p:spPr>
          <a:xfrm flipH="1">
            <a:off x="36570902" y="5015414"/>
            <a:ext cx="1" cy="27210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293" idx="2"/>
            <a:endCxn id="547" idx="0"/>
          </p:cNvCxnSpPr>
          <p:nvPr/>
        </p:nvCxnSpPr>
        <p:spPr>
          <a:xfrm>
            <a:off x="17870337" y="4994637"/>
            <a:ext cx="343" cy="2801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22382276" y="287908"/>
            <a:ext cx="2115918" cy="1080000"/>
          </a:xfrm>
          <a:prstGeom prst="rect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В июле 1940 года гражданское население Гибралтара было эвакуировано из-за неминуемых атак со стороны нацистской Германии. В то время португальская Мадейра согласилась принять около 2500 </a:t>
            </a:r>
            <a:r>
              <a:rPr lang="ru-RU" sz="600" dirty="0" err="1"/>
              <a:t>гибралтарских</a:t>
            </a:r>
            <a:r>
              <a:rPr lang="ru-RU" sz="600" dirty="0"/>
              <a:t> беженцев, в основном женщин и детей, которые прибыли в </a:t>
            </a:r>
            <a:r>
              <a:rPr lang="ru-RU" sz="600" dirty="0" err="1"/>
              <a:t>Фуншал</a:t>
            </a:r>
            <a:r>
              <a:rPr lang="ru-RU" sz="600" dirty="0"/>
              <a:t> в период с 21 июля по 13 августа 1940 года и оставались там до конца войны. [89]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21656206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Пакт Иберийского нейтралитета</a:t>
            </a:r>
            <a:endParaRPr lang="ru-RU" sz="400" dirty="0"/>
          </a:p>
        </p:txBody>
      </p:sp>
      <p:sp>
        <p:nvSpPr>
          <p:cNvPr id="513" name="Прямоугольник 512"/>
          <p:cNvSpPr/>
          <p:nvPr/>
        </p:nvSpPr>
        <p:spPr>
          <a:xfrm>
            <a:off x="22720430" y="6140590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</a:t>
            </a:r>
          </a:p>
        </p:txBody>
      </p:sp>
      <p:sp>
        <p:nvSpPr>
          <p:cNvPr id="521" name="Прямоугольник 520"/>
          <p:cNvSpPr/>
          <p:nvPr/>
        </p:nvSpPr>
        <p:spPr>
          <a:xfrm>
            <a:off x="5043996" y="14718123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Реализация судостроительного плана 1930 года </a:t>
            </a:r>
            <a:r>
              <a:rPr lang="ru-RU" sz="500" dirty="0"/>
              <a:t>(НД на работу верфей вплоть до 1940)</a:t>
            </a:r>
          </a:p>
        </p:txBody>
      </p:sp>
      <p:cxnSp>
        <p:nvCxnSpPr>
          <p:cNvPr id="522" name="Соединительная линия уступом 521"/>
          <p:cNvCxnSpPr>
            <a:stCxn id="521" idx="2"/>
            <a:endCxn id="191" idx="0"/>
          </p:cNvCxnSpPr>
          <p:nvPr/>
        </p:nvCxnSpPr>
        <p:spPr>
          <a:xfrm rot="16200000" flipH="1">
            <a:off x="5891637" y="14873644"/>
            <a:ext cx="268578" cy="10375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Прямоугольник 532"/>
          <p:cNvSpPr/>
          <p:nvPr/>
        </p:nvSpPr>
        <p:spPr>
          <a:xfrm>
            <a:off x="19542919" y="52753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Гремиу</a:t>
            </a:r>
            <a:endParaRPr lang="ru-RU" sz="100" dirty="0"/>
          </a:p>
        </p:txBody>
      </p:sp>
      <p:sp>
        <p:nvSpPr>
          <p:cNvPr id="537" name="Прямоугольник 536"/>
          <p:cNvSpPr/>
          <p:nvPr/>
        </p:nvSpPr>
        <p:spPr>
          <a:xfrm>
            <a:off x="20359693" y="13925648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об электрификации (1944)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20360707" y="1476708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реорганизации и развитии промышленности (1945)</a:t>
            </a:r>
          </a:p>
        </p:txBody>
      </p:sp>
      <p:cxnSp>
        <p:nvCxnSpPr>
          <p:cNvPr id="550" name="Соединительная линия уступом 549"/>
          <p:cNvCxnSpPr>
            <a:stCxn id="382" idx="2"/>
            <a:endCxn id="508" idx="0"/>
          </p:cNvCxnSpPr>
          <p:nvPr/>
        </p:nvCxnSpPr>
        <p:spPr>
          <a:xfrm rot="5400000">
            <a:off x="22241048" y="5718684"/>
            <a:ext cx="300228" cy="5435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552"/>
          <p:cNvCxnSpPr>
            <a:stCxn id="382" idx="2"/>
            <a:endCxn id="513" idx="0"/>
          </p:cNvCxnSpPr>
          <p:nvPr/>
        </p:nvCxnSpPr>
        <p:spPr>
          <a:xfrm rot="16200000" flipH="1">
            <a:off x="22773159" y="5730156"/>
            <a:ext cx="300228" cy="5206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единительная линия 555"/>
          <p:cNvCxnSpPr>
            <a:stCxn id="508" idx="3"/>
            <a:endCxn id="513" idx="1"/>
          </p:cNvCxnSpPr>
          <p:nvPr/>
        </p:nvCxnSpPr>
        <p:spPr>
          <a:xfrm>
            <a:off x="22582531" y="6410590"/>
            <a:ext cx="137899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68" idx="2"/>
            <a:endCxn id="278" idx="0"/>
          </p:cNvCxnSpPr>
          <p:nvPr/>
        </p:nvCxnSpPr>
        <p:spPr>
          <a:xfrm rot="16200000" flipH="1">
            <a:off x="24569791" y="735908"/>
            <a:ext cx="236767" cy="721210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291" idx="2"/>
            <a:endCxn id="278" idx="0"/>
          </p:cNvCxnSpPr>
          <p:nvPr/>
        </p:nvCxnSpPr>
        <p:spPr>
          <a:xfrm rot="5400000">
            <a:off x="30979524" y="1536572"/>
            <a:ext cx="238471" cy="5609069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/>
          <p:cNvSpPr/>
          <p:nvPr/>
        </p:nvSpPr>
        <p:spPr>
          <a:xfrm>
            <a:off x="18848798" y="1233547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Повсеместное строительство начальных школ</a:t>
            </a:r>
          </a:p>
        </p:txBody>
      </p:sp>
      <p:sp>
        <p:nvSpPr>
          <p:cNvPr id="577" name="Прямоугольник 576"/>
          <p:cNvSpPr/>
          <p:nvPr/>
        </p:nvSpPr>
        <p:spPr>
          <a:xfrm>
            <a:off x="18470861" y="6139724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католической церкви</a:t>
            </a:r>
          </a:p>
        </p:txBody>
      </p:sp>
      <p:sp>
        <p:nvSpPr>
          <p:cNvPr id="382" name="Прямоугольник 381"/>
          <p:cNvSpPr/>
          <p:nvPr/>
        </p:nvSpPr>
        <p:spPr>
          <a:xfrm>
            <a:off x="22199791" y="530036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Наблюдательная миссия (ваниль)</a:t>
            </a:r>
          </a:p>
        </p:txBody>
      </p:sp>
      <p:sp>
        <p:nvSpPr>
          <p:cNvPr id="393" name="Прямоугольник 392"/>
          <p:cNvSpPr/>
          <p:nvPr/>
        </p:nvSpPr>
        <p:spPr>
          <a:xfrm>
            <a:off x="21160318" y="694950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Удерживать нейтралитет</a:t>
            </a:r>
            <a:endParaRPr lang="ru-RU" sz="4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22288534" y="695178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Подтвердить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20077594" y="6951781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державы Оси</a:t>
            </a:r>
            <a:endParaRPr lang="ru-RU" sz="400" dirty="0"/>
          </a:p>
        </p:txBody>
      </p:sp>
      <p:cxnSp>
        <p:nvCxnSpPr>
          <p:cNvPr id="397" name="Соединительная линия уступом 396"/>
          <p:cNvCxnSpPr>
            <a:stCxn id="508" idx="2"/>
            <a:endCxn id="396" idx="0"/>
          </p:cNvCxnSpPr>
          <p:nvPr/>
        </p:nvCxnSpPr>
        <p:spPr>
          <a:xfrm rot="5400000">
            <a:off x="21194468" y="6026879"/>
            <a:ext cx="271191" cy="15786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Соединительная линия уступом 401"/>
          <p:cNvCxnSpPr>
            <a:stCxn id="508" idx="2"/>
            <a:endCxn id="393" idx="0"/>
          </p:cNvCxnSpPr>
          <p:nvPr/>
        </p:nvCxnSpPr>
        <p:spPr>
          <a:xfrm rot="5400000">
            <a:off x="21736967" y="6567104"/>
            <a:ext cx="268917" cy="49588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405"/>
          <p:cNvCxnSpPr>
            <a:stCxn id="508" idx="2"/>
            <a:endCxn id="394" idx="0"/>
          </p:cNvCxnSpPr>
          <p:nvPr/>
        </p:nvCxnSpPr>
        <p:spPr>
          <a:xfrm rot="16200000" flipH="1">
            <a:off x="22299937" y="6500022"/>
            <a:ext cx="271192" cy="63232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513" idx="2"/>
            <a:endCxn id="396" idx="0"/>
          </p:cNvCxnSpPr>
          <p:nvPr/>
        </p:nvCxnSpPr>
        <p:spPr>
          <a:xfrm rot="5400000">
            <a:off x="21726580" y="5494767"/>
            <a:ext cx="271191" cy="264283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513" idx="2"/>
            <a:endCxn id="393" idx="0"/>
          </p:cNvCxnSpPr>
          <p:nvPr/>
        </p:nvCxnSpPr>
        <p:spPr>
          <a:xfrm rot="5400000">
            <a:off x="22269079" y="6034992"/>
            <a:ext cx="268917" cy="15601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Соединительная линия уступом 419"/>
          <p:cNvCxnSpPr>
            <a:stCxn id="513" idx="2"/>
            <a:endCxn id="394" idx="0"/>
          </p:cNvCxnSpPr>
          <p:nvPr/>
        </p:nvCxnSpPr>
        <p:spPr>
          <a:xfrm rot="5400000">
            <a:off x="22832049" y="6600238"/>
            <a:ext cx="271192" cy="4318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/>
          <p:cNvCxnSpPr>
            <a:stCxn id="396" idx="3"/>
            <a:endCxn id="393" idx="1"/>
          </p:cNvCxnSpPr>
          <p:nvPr/>
        </p:nvCxnSpPr>
        <p:spPr>
          <a:xfrm flipV="1">
            <a:off x="21003919" y="7219507"/>
            <a:ext cx="156399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/>
          <p:cNvCxnSpPr>
            <a:stCxn id="393" idx="3"/>
            <a:endCxn id="394" idx="1"/>
          </p:cNvCxnSpPr>
          <p:nvPr/>
        </p:nvCxnSpPr>
        <p:spPr>
          <a:xfrm>
            <a:off x="22086643" y="7219507"/>
            <a:ext cx="201891" cy="22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19546935" y="6133725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Национальный золотой запас (ваниль)</a:t>
            </a:r>
          </a:p>
        </p:txBody>
      </p:sp>
      <p:cxnSp>
        <p:nvCxnSpPr>
          <p:cNvPr id="437" name="Прямая со стрелкой 436"/>
          <p:cNvCxnSpPr>
            <a:stCxn id="533" idx="2"/>
            <a:endCxn id="436" idx="0"/>
          </p:cNvCxnSpPr>
          <p:nvPr/>
        </p:nvCxnSpPr>
        <p:spPr>
          <a:xfrm>
            <a:off x="20006082" y="5815381"/>
            <a:ext cx="4016" cy="3183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2289568" y="7741897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Противостоять Германии</a:t>
            </a:r>
            <a:endParaRPr lang="ru-RU" sz="400" dirty="0"/>
          </a:p>
        </p:txBody>
      </p:sp>
      <p:sp>
        <p:nvSpPr>
          <p:cNvPr id="443" name="Прямоугольник 442"/>
          <p:cNvSpPr/>
          <p:nvPr/>
        </p:nvSpPr>
        <p:spPr>
          <a:xfrm>
            <a:off x="21174499" y="774417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восточную угрозу</a:t>
            </a:r>
            <a:endParaRPr lang="ru-RU" sz="400" dirty="0"/>
          </a:p>
        </p:txBody>
      </p:sp>
      <p:cxnSp>
        <p:nvCxnSpPr>
          <p:cNvPr id="446" name="Соединительная линия уступом 445"/>
          <p:cNvCxnSpPr>
            <a:stCxn id="394" idx="2"/>
            <a:endCxn id="443" idx="0"/>
          </p:cNvCxnSpPr>
          <p:nvPr/>
        </p:nvCxnSpPr>
        <p:spPr>
          <a:xfrm rot="5400000">
            <a:off x="22068485" y="7060960"/>
            <a:ext cx="252390" cy="11140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394" idx="2"/>
            <a:endCxn id="442" idx="0"/>
          </p:cNvCxnSpPr>
          <p:nvPr/>
        </p:nvCxnSpPr>
        <p:spPr>
          <a:xfrm rot="16200000" flipH="1">
            <a:off x="22627157" y="7616322"/>
            <a:ext cx="250115" cy="10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Прямоугольник 452"/>
          <p:cNvSpPr/>
          <p:nvPr/>
        </p:nvSpPr>
        <p:spPr>
          <a:xfrm>
            <a:off x="20082145" y="7745059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Предать </a:t>
            </a:r>
            <a:r>
              <a:rPr lang="ru-RU" sz="700" dirty="0" err="1"/>
              <a:t>Виндзорский</a:t>
            </a:r>
            <a:r>
              <a:rPr lang="ru-RU" sz="700" dirty="0"/>
              <a:t> пакт</a:t>
            </a:r>
            <a:endParaRPr lang="ru-RU" sz="400" dirty="0"/>
          </a:p>
        </p:txBody>
      </p:sp>
      <p:cxnSp>
        <p:nvCxnSpPr>
          <p:cNvPr id="454" name="Прямая со стрелкой 453"/>
          <p:cNvCxnSpPr>
            <a:stCxn id="396" idx="2"/>
            <a:endCxn id="453" idx="0"/>
          </p:cNvCxnSpPr>
          <p:nvPr/>
        </p:nvCxnSpPr>
        <p:spPr>
          <a:xfrm>
            <a:off x="20540757" y="7491781"/>
            <a:ext cx="4551" cy="253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Прямоугольник 456"/>
          <p:cNvSpPr/>
          <p:nvPr/>
        </p:nvSpPr>
        <p:spPr>
          <a:xfrm>
            <a:off x="2327597" y="163381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Начальник штаба сухопутных войск (ваниль)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2330269" y="1715099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Штабные игры (ваниль)</a:t>
            </a:r>
          </a:p>
        </p:txBody>
      </p:sp>
      <p:sp>
        <p:nvSpPr>
          <p:cNvPr id="459" name="Прямоугольник 458"/>
          <p:cNvSpPr/>
          <p:nvPr/>
        </p:nvSpPr>
        <p:spPr>
          <a:xfrm>
            <a:off x="2333162" y="1789240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Полевые манёвры (ваниль)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774897" y="1633815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Стандартизация (ваниль)</a:t>
            </a:r>
          </a:p>
        </p:txBody>
      </p:sp>
      <p:sp>
        <p:nvSpPr>
          <p:cNvPr id="461" name="Прямоугольник 460"/>
          <p:cNvSpPr/>
          <p:nvPr/>
        </p:nvSpPr>
        <p:spPr>
          <a:xfrm>
            <a:off x="249408" y="1715174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Защитить границы (ваниль)</a:t>
            </a:r>
          </a:p>
        </p:txBody>
      </p:sp>
      <p:sp>
        <p:nvSpPr>
          <p:cNvPr id="462" name="Прямоугольник 461"/>
          <p:cNvSpPr/>
          <p:nvPr/>
        </p:nvSpPr>
        <p:spPr>
          <a:xfrm>
            <a:off x="1311514" y="1714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линии </a:t>
            </a:r>
            <a:r>
              <a:rPr lang="ru-RU" sz="700" dirty="0" err="1"/>
              <a:t>Торриш-Ведраш</a:t>
            </a:r>
            <a:r>
              <a:rPr lang="ru-RU" sz="700" dirty="0"/>
              <a:t> (ваниль)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304089" y="18594844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Tropos</a:t>
            </a:r>
            <a:r>
              <a:rPr lang="en-US" sz="700" dirty="0"/>
              <a:t> </a:t>
            </a:r>
            <a:r>
              <a:rPr lang="en-US" sz="700" dirty="0" err="1"/>
              <a:t>Paraqueidistas</a:t>
            </a:r>
            <a:r>
              <a:rPr lang="ru-RU" sz="700" dirty="0"/>
              <a:t> (ваниль)</a:t>
            </a:r>
          </a:p>
        </p:txBody>
      </p:sp>
      <p:sp>
        <p:nvSpPr>
          <p:cNvPr id="464" name="Прямоугольник 463"/>
          <p:cNvSpPr/>
          <p:nvPr/>
        </p:nvSpPr>
        <p:spPr>
          <a:xfrm>
            <a:off x="781857" y="17896851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Regimento</a:t>
            </a:r>
            <a:r>
              <a:rPr lang="en-US" sz="700" dirty="0"/>
              <a:t> de </a:t>
            </a:r>
            <a:r>
              <a:rPr lang="en-US" sz="700" dirty="0" err="1"/>
              <a:t>Comandos</a:t>
            </a:r>
            <a:r>
              <a:rPr lang="en-US" sz="700" dirty="0"/>
              <a:t> </a:t>
            </a:r>
            <a:r>
              <a:rPr lang="ru-RU" sz="700" dirty="0"/>
              <a:t>(ваниль)</a:t>
            </a:r>
          </a:p>
        </p:txBody>
      </p:sp>
      <p:sp>
        <p:nvSpPr>
          <p:cNvPr id="477" name="Прямоугольник 476"/>
          <p:cNvSpPr/>
          <p:nvPr/>
        </p:nvSpPr>
        <p:spPr>
          <a:xfrm>
            <a:off x="5046399" y="155264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Второе переоборудование флота (ваниль)</a:t>
            </a:r>
          </a:p>
        </p:txBody>
      </p:sp>
      <p:cxnSp>
        <p:nvCxnSpPr>
          <p:cNvPr id="478" name="Соединительная линия уступом 477"/>
          <p:cNvCxnSpPr>
            <a:stCxn id="521" idx="2"/>
            <a:endCxn id="477" idx="0"/>
          </p:cNvCxnSpPr>
          <p:nvPr/>
        </p:nvCxnSpPr>
        <p:spPr>
          <a:xfrm rot="16200000" flipH="1">
            <a:off x="5374179" y="15391102"/>
            <a:ext cx="268363" cy="24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5590685" y="1633620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«Арсенал </a:t>
            </a:r>
            <a:r>
              <a:rPr lang="ru-RU" sz="700" dirty="0" err="1"/>
              <a:t>ду</a:t>
            </a:r>
            <a:r>
              <a:rPr lang="ru-RU" sz="700" dirty="0"/>
              <a:t> </a:t>
            </a:r>
            <a:r>
              <a:rPr lang="ru-RU" sz="700" dirty="0" err="1"/>
              <a:t>Алфейти</a:t>
            </a:r>
            <a:r>
              <a:rPr lang="ru-RU" sz="700" dirty="0"/>
              <a:t>»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588705" y="1715361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Национальное производство крейсеров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6170591" y="1786613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авианосцев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5018690" y="1787207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Развитие линкоров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94640" y="1855490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Бескрайнее море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4478363" y="1714768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торгового флота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7" name="Прямоугольник 496"/>
          <p:cNvSpPr/>
          <p:nvPr/>
        </p:nvSpPr>
        <p:spPr>
          <a:xfrm>
            <a:off x="4478362" y="1632828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Мощный торговый флот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8" name="Прямоугольник 497"/>
          <p:cNvSpPr/>
          <p:nvPr/>
        </p:nvSpPr>
        <p:spPr>
          <a:xfrm>
            <a:off x="3373957" y="1634015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подводных лодок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99" name="Прямоугольник 498"/>
          <p:cNvSpPr/>
          <p:nvPr/>
        </p:nvSpPr>
        <p:spPr>
          <a:xfrm>
            <a:off x="3371979" y="1789384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Фузилёры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00" name="Прямоугольник 499"/>
          <p:cNvSpPr/>
          <p:nvPr/>
        </p:nvSpPr>
        <p:spPr>
          <a:xfrm>
            <a:off x="3371978" y="185944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исследовательский институт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01" name="Соединительная линия уступом 500"/>
          <p:cNvCxnSpPr>
            <a:stCxn id="477" idx="2"/>
            <a:endCxn id="498" idx="0"/>
          </p:cNvCxnSpPr>
          <p:nvPr/>
        </p:nvCxnSpPr>
        <p:spPr>
          <a:xfrm rot="5400000">
            <a:off x="4536505" y="15367101"/>
            <a:ext cx="273673" cy="16724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Соединительная линия уступом 504"/>
          <p:cNvCxnSpPr>
            <a:stCxn id="477" idx="2"/>
            <a:endCxn id="483" idx="0"/>
          </p:cNvCxnSpPr>
          <p:nvPr/>
        </p:nvCxnSpPr>
        <p:spPr>
          <a:xfrm rot="16200000" flipH="1">
            <a:off x="5646848" y="15929200"/>
            <a:ext cx="269715" cy="544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Соединительная линия уступом 509"/>
          <p:cNvCxnSpPr>
            <a:stCxn id="477" idx="2"/>
            <a:endCxn id="497" idx="0"/>
          </p:cNvCxnSpPr>
          <p:nvPr/>
        </p:nvCxnSpPr>
        <p:spPr>
          <a:xfrm rot="5400000">
            <a:off x="5094645" y="15913367"/>
            <a:ext cx="261798" cy="5680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96" idx="2"/>
            <a:endCxn id="499" idx="0"/>
          </p:cNvCxnSpPr>
          <p:nvPr/>
        </p:nvCxnSpPr>
        <p:spPr>
          <a:xfrm rot="5400000">
            <a:off x="4285251" y="17237573"/>
            <a:ext cx="206166" cy="11063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9" idx="2"/>
            <a:endCxn id="494" idx="0"/>
          </p:cNvCxnSpPr>
          <p:nvPr/>
        </p:nvCxnSpPr>
        <p:spPr>
          <a:xfrm rot="5400000">
            <a:off x="5677633" y="17497840"/>
            <a:ext cx="178457" cy="5700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9" idx="2"/>
            <a:endCxn id="490" idx="0"/>
          </p:cNvCxnSpPr>
          <p:nvPr/>
        </p:nvCxnSpPr>
        <p:spPr>
          <a:xfrm rot="16200000" flipH="1">
            <a:off x="6256552" y="17488935"/>
            <a:ext cx="172519" cy="5818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498" idx="2"/>
            <a:endCxn id="499" idx="0"/>
          </p:cNvCxnSpPr>
          <p:nvPr/>
        </p:nvCxnSpPr>
        <p:spPr>
          <a:xfrm flipH="1">
            <a:off x="3835142" y="16880159"/>
            <a:ext cx="1978" cy="10136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0" idx="0"/>
          </p:cNvCxnSpPr>
          <p:nvPr/>
        </p:nvCxnSpPr>
        <p:spPr>
          <a:xfrm flipH="1">
            <a:off x="3835141" y="18433848"/>
            <a:ext cx="1" cy="1606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 стрелкой 531"/>
          <p:cNvCxnSpPr>
            <a:stCxn id="497" idx="2"/>
            <a:endCxn id="496" idx="0"/>
          </p:cNvCxnSpPr>
          <p:nvPr/>
        </p:nvCxnSpPr>
        <p:spPr>
          <a:xfrm>
            <a:off x="4941525" y="16868284"/>
            <a:ext cx="1" cy="27939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 стрелкой 535"/>
          <p:cNvCxnSpPr>
            <a:stCxn id="483" idx="2"/>
            <a:endCxn id="489" idx="0"/>
          </p:cNvCxnSpPr>
          <p:nvPr/>
        </p:nvCxnSpPr>
        <p:spPr>
          <a:xfrm flipH="1">
            <a:off x="6051868" y="16876201"/>
            <a:ext cx="1980" cy="2774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 стрелкой 542"/>
          <p:cNvCxnSpPr>
            <a:stCxn id="489" idx="2"/>
            <a:endCxn id="495" idx="0"/>
          </p:cNvCxnSpPr>
          <p:nvPr/>
        </p:nvCxnSpPr>
        <p:spPr>
          <a:xfrm>
            <a:off x="6051868" y="17693619"/>
            <a:ext cx="5935" cy="8612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292" idx="2"/>
            <a:endCxn id="382" idx="0"/>
          </p:cNvCxnSpPr>
          <p:nvPr/>
        </p:nvCxnSpPr>
        <p:spPr>
          <a:xfrm>
            <a:off x="22660680" y="4998750"/>
            <a:ext cx="2274" cy="3016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23277235" y="529664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разрешить тайные организации</a:t>
            </a:r>
          </a:p>
        </p:txBody>
      </p:sp>
      <p:cxnSp>
        <p:nvCxnSpPr>
          <p:cNvPr id="561" name="Соединительная линия уступом 560"/>
          <p:cNvCxnSpPr>
            <a:stCxn id="264" idx="2"/>
            <a:endCxn id="560" idx="0"/>
          </p:cNvCxnSpPr>
          <p:nvPr/>
        </p:nvCxnSpPr>
        <p:spPr>
          <a:xfrm rot="5400000">
            <a:off x="24094863" y="4644286"/>
            <a:ext cx="297890" cy="100681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24284570" y="6145086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Проведение свободных выборов</a:t>
            </a:r>
          </a:p>
        </p:txBody>
      </p:sp>
      <p:sp>
        <p:nvSpPr>
          <p:cNvPr id="566" name="Прямоугольник 565"/>
          <p:cNvSpPr/>
          <p:nvPr/>
        </p:nvSpPr>
        <p:spPr>
          <a:xfrm>
            <a:off x="24284319" y="693875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Португальская Республика</a:t>
            </a:r>
          </a:p>
        </p:txBody>
      </p:sp>
      <p:sp>
        <p:nvSpPr>
          <p:cNvPr id="571" name="Прямоугольник 570"/>
          <p:cNvSpPr/>
          <p:nvPr/>
        </p:nvSpPr>
        <p:spPr>
          <a:xfrm>
            <a:off x="25305061" y="5295560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Ослабить контроль иностранных инвестиций</a:t>
            </a:r>
            <a:endParaRPr lang="ru-RU" sz="400" dirty="0"/>
          </a:p>
        </p:txBody>
      </p:sp>
      <p:cxnSp>
        <p:nvCxnSpPr>
          <p:cNvPr id="572" name="Соединительная линия уступом 571"/>
          <p:cNvCxnSpPr>
            <a:stCxn id="264" idx="2"/>
            <a:endCxn id="571" idx="0"/>
          </p:cNvCxnSpPr>
          <p:nvPr/>
        </p:nvCxnSpPr>
        <p:spPr>
          <a:xfrm rot="16200000" flipH="1">
            <a:off x="25109315" y="4636651"/>
            <a:ext cx="296810" cy="10210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stCxn id="560" idx="2"/>
            <a:endCxn id="565" idx="0"/>
          </p:cNvCxnSpPr>
          <p:nvPr/>
        </p:nvCxnSpPr>
        <p:spPr>
          <a:xfrm rot="16200000" flipH="1">
            <a:off x="24089842" y="5487195"/>
            <a:ext cx="308446" cy="10073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Соединительная линия уступом 583"/>
          <p:cNvCxnSpPr>
            <a:stCxn id="571" idx="2"/>
            <a:endCxn id="565" idx="0"/>
          </p:cNvCxnSpPr>
          <p:nvPr/>
        </p:nvCxnSpPr>
        <p:spPr>
          <a:xfrm rot="5400000">
            <a:off x="25103216" y="5480078"/>
            <a:ext cx="309526" cy="10204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Прямая со стрелкой 586"/>
          <p:cNvCxnSpPr>
            <a:stCxn id="565" idx="2"/>
            <a:endCxn id="566" idx="0"/>
          </p:cNvCxnSpPr>
          <p:nvPr/>
        </p:nvCxnSpPr>
        <p:spPr>
          <a:xfrm flipH="1">
            <a:off x="24747482" y="6685086"/>
            <a:ext cx="251" cy="2536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306" idx="2"/>
            <a:endCxn id="146" idx="0"/>
          </p:cNvCxnSpPr>
          <p:nvPr/>
        </p:nvCxnSpPr>
        <p:spPr>
          <a:xfrm flipH="1">
            <a:off x="31324269" y="5022238"/>
            <a:ext cx="983" cy="2591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Соединительная линия уступом 416"/>
          <p:cNvCxnSpPr>
            <a:stCxn id="281" idx="2"/>
            <a:endCxn id="424" idx="0"/>
          </p:cNvCxnSpPr>
          <p:nvPr/>
        </p:nvCxnSpPr>
        <p:spPr>
          <a:xfrm rot="5400000">
            <a:off x="34822590" y="4395067"/>
            <a:ext cx="315864" cy="31807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/>
          <p:cNvSpPr/>
          <p:nvPr/>
        </p:nvSpPr>
        <p:spPr>
          <a:xfrm>
            <a:off x="35076985" y="6930123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Синдикалистская молодёжь</a:t>
            </a:r>
            <a:endParaRPr lang="ru-RU" sz="500" dirty="0">
              <a:solidFill>
                <a:schemeClr val="bg1"/>
              </a:solidFill>
            </a:endParaRPr>
          </a:p>
        </p:txBody>
      </p:sp>
      <p:cxnSp>
        <p:nvCxnSpPr>
          <p:cNvPr id="418" name="Прямая со стрелкой 417"/>
          <p:cNvCxnSpPr>
            <a:stCxn id="408" idx="2"/>
            <a:endCxn id="347" idx="0"/>
          </p:cNvCxnSpPr>
          <p:nvPr/>
        </p:nvCxnSpPr>
        <p:spPr>
          <a:xfrm>
            <a:off x="35540148" y="7470123"/>
            <a:ext cx="2773" cy="2745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" name="Прямоугольник 408"/>
          <p:cNvSpPr/>
          <p:nvPr/>
        </p:nvSpPr>
        <p:spPr>
          <a:xfrm>
            <a:off x="37715863" y="8551569"/>
            <a:ext cx="926325" cy="540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>
                <a:solidFill>
                  <a:schemeClr val="bg1"/>
                </a:solidFill>
              </a:rPr>
              <a:t>Индустриализация общества</a:t>
            </a:r>
          </a:p>
        </p:txBody>
      </p:sp>
      <p:cxnSp>
        <p:nvCxnSpPr>
          <p:cNvPr id="421" name="Соединительная линия уступом 420"/>
          <p:cNvCxnSpPr>
            <a:stCxn id="311" idx="2"/>
            <a:endCxn id="409" idx="0"/>
          </p:cNvCxnSpPr>
          <p:nvPr/>
        </p:nvCxnSpPr>
        <p:spPr>
          <a:xfrm rot="16200000" flipH="1">
            <a:off x="37366929" y="7739472"/>
            <a:ext cx="1080566" cy="543628"/>
          </a:xfrm>
          <a:prstGeom prst="bentConnector3">
            <a:avLst>
              <a:gd name="adj1" fmla="val 1331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Соединительная линия уступом 421"/>
          <p:cNvCxnSpPr>
            <a:stCxn id="318" idx="2"/>
            <a:endCxn id="409" idx="0"/>
          </p:cNvCxnSpPr>
          <p:nvPr/>
        </p:nvCxnSpPr>
        <p:spPr>
          <a:xfrm rot="5400000">
            <a:off x="37905922" y="7743367"/>
            <a:ext cx="1081307" cy="535097"/>
          </a:xfrm>
          <a:prstGeom prst="bentConnector3">
            <a:avLst>
              <a:gd name="adj1" fmla="val 1316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32926978" y="6143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tx1"/>
                </a:solidFill>
              </a:rPr>
              <a:t>Улучшение условий труда в колониях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20871977" y="12334590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клавиатуры </a:t>
            </a:r>
            <a:r>
              <a:rPr lang="en-US" sz="700" dirty="0"/>
              <a:t>HCESAR</a:t>
            </a:r>
            <a:endParaRPr lang="ru-RU" sz="700" dirty="0"/>
          </a:p>
          <a:p>
            <a:pPr algn="ctr"/>
            <a:r>
              <a:rPr lang="ru-RU" sz="700" dirty="0"/>
              <a:t>(наше)</a:t>
            </a:r>
            <a:r>
              <a:rPr lang="en-US" sz="700" dirty="0"/>
              <a:t> (</a:t>
            </a:r>
            <a:r>
              <a:rPr lang="ru-RU" sz="700" dirty="0"/>
              <a:t>июль 1937)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19356400" y="1392466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новых мостов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20871095" y="13105402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Университет Лиссабона</a:t>
            </a:r>
          </a:p>
          <a:p>
            <a:pPr algn="ctr"/>
            <a:r>
              <a:rPr lang="ru-RU" sz="700" dirty="0"/>
              <a:t>(наше)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19865645" y="1155585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развитие инфраструктуры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6787538" y="1392730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OGME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7833703" y="13926427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OGMA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4" name="Прямоугольник 443"/>
          <p:cNvSpPr/>
          <p:nvPr/>
        </p:nvSpPr>
        <p:spPr>
          <a:xfrm>
            <a:off x="18847640" y="131115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Текстильная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5" name="Прямоугольник 444"/>
          <p:cNvSpPr/>
          <p:nvPr/>
        </p:nvSpPr>
        <p:spPr>
          <a:xfrm>
            <a:off x="19861571" y="1310539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Добывающая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19860690" y="123328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Пищевая промышленность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17301632" y="13114210"/>
            <a:ext cx="926325" cy="540000"/>
          </a:xfrm>
          <a:prstGeom prst="rect">
            <a:avLst/>
          </a:prstGeom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 err="1"/>
              <a:t>Instituto</a:t>
            </a:r>
            <a:r>
              <a:rPr lang="en-US" sz="700" dirty="0"/>
              <a:t> Superior </a:t>
            </a:r>
            <a:r>
              <a:rPr lang="en-US" sz="700" dirty="0" err="1"/>
              <a:t>Tecnico</a:t>
            </a:r>
            <a:endParaRPr lang="ru-RU" sz="700" dirty="0"/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452" name="Соединительная линия уступом 451"/>
          <p:cNvCxnSpPr>
            <a:stCxn id="433" idx="2"/>
            <a:endCxn id="576" idx="0"/>
          </p:cNvCxnSpPr>
          <p:nvPr/>
        </p:nvCxnSpPr>
        <p:spPr>
          <a:xfrm rot="5400000">
            <a:off x="19700577" y="11707240"/>
            <a:ext cx="239617" cy="1016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Соединительная линия уступом 464"/>
          <p:cNvCxnSpPr>
            <a:stCxn id="433" idx="2"/>
            <a:endCxn id="425" idx="0"/>
          </p:cNvCxnSpPr>
          <p:nvPr/>
        </p:nvCxnSpPr>
        <p:spPr>
          <a:xfrm rot="16200000" flipH="1">
            <a:off x="20712607" y="11712056"/>
            <a:ext cx="238735" cy="100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45" idx="2"/>
            <a:endCxn id="537" idx="0"/>
          </p:cNvCxnSpPr>
          <p:nvPr/>
        </p:nvCxnSpPr>
        <p:spPr>
          <a:xfrm rot="16200000" flipH="1">
            <a:off x="20433671" y="13536462"/>
            <a:ext cx="280249" cy="4981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30" idx="2"/>
            <a:endCxn id="537" idx="0"/>
          </p:cNvCxnSpPr>
          <p:nvPr/>
        </p:nvCxnSpPr>
        <p:spPr>
          <a:xfrm rot="5400000">
            <a:off x="20938434" y="13529824"/>
            <a:ext cx="280246" cy="511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537" idx="2"/>
            <a:endCxn id="538" idx="0"/>
          </p:cNvCxnSpPr>
          <p:nvPr/>
        </p:nvCxnSpPr>
        <p:spPr>
          <a:xfrm rot="16200000" flipH="1">
            <a:off x="20672647" y="14615857"/>
            <a:ext cx="301433" cy="10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492"/>
          <p:cNvCxnSpPr>
            <a:stCxn id="428" idx="2"/>
            <a:endCxn id="538" idx="0"/>
          </p:cNvCxnSpPr>
          <p:nvPr/>
        </p:nvCxnSpPr>
        <p:spPr>
          <a:xfrm rot="16200000" flipH="1">
            <a:off x="20170508" y="14113718"/>
            <a:ext cx="302417" cy="10043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49" idx="2"/>
            <a:endCxn id="439" idx="0"/>
          </p:cNvCxnSpPr>
          <p:nvPr/>
        </p:nvCxnSpPr>
        <p:spPr>
          <a:xfrm rot="5400000">
            <a:off x="17371200" y="13533711"/>
            <a:ext cx="273097" cy="5140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576" idx="2"/>
            <a:endCxn id="449" idx="0"/>
          </p:cNvCxnSpPr>
          <p:nvPr/>
        </p:nvCxnSpPr>
        <p:spPr>
          <a:xfrm rot="5400000">
            <a:off x="18419009" y="12221258"/>
            <a:ext cx="238738" cy="15471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Соединительная линия уступом 517"/>
          <p:cNvCxnSpPr>
            <a:stCxn id="449" idx="2"/>
            <a:endCxn id="440" idx="0"/>
          </p:cNvCxnSpPr>
          <p:nvPr/>
        </p:nvCxnSpPr>
        <p:spPr>
          <a:xfrm rot="16200000" flipH="1">
            <a:off x="17894722" y="13524282"/>
            <a:ext cx="272217" cy="5320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/>
          <p:cNvCxnSpPr>
            <a:stCxn id="576" idx="2"/>
            <a:endCxn id="444" idx="0"/>
          </p:cNvCxnSpPr>
          <p:nvPr/>
        </p:nvCxnSpPr>
        <p:spPr>
          <a:xfrm flipH="1">
            <a:off x="19310803" y="12875472"/>
            <a:ext cx="1158" cy="2360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 стрелкой 533"/>
          <p:cNvCxnSpPr>
            <a:stCxn id="433" idx="2"/>
            <a:endCxn id="448" idx="0"/>
          </p:cNvCxnSpPr>
          <p:nvPr/>
        </p:nvCxnSpPr>
        <p:spPr>
          <a:xfrm flipH="1">
            <a:off x="20323853" y="12095855"/>
            <a:ext cx="4955" cy="2369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 стрелкой 539"/>
          <p:cNvCxnSpPr>
            <a:stCxn id="448" idx="2"/>
            <a:endCxn id="445" idx="0"/>
          </p:cNvCxnSpPr>
          <p:nvPr/>
        </p:nvCxnSpPr>
        <p:spPr>
          <a:xfrm>
            <a:off x="20323853" y="12872826"/>
            <a:ext cx="881" cy="2325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25" idx="2"/>
            <a:endCxn id="430" idx="0"/>
          </p:cNvCxnSpPr>
          <p:nvPr/>
        </p:nvCxnSpPr>
        <p:spPr>
          <a:xfrm flipH="1">
            <a:off x="21334258" y="12874590"/>
            <a:ext cx="882" cy="2308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Прямоугольник 554"/>
          <p:cNvSpPr/>
          <p:nvPr/>
        </p:nvSpPr>
        <p:spPr>
          <a:xfrm>
            <a:off x="16790319" y="147451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техника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8" name="Прямоугольник 557"/>
          <p:cNvSpPr/>
          <p:nvPr/>
        </p:nvSpPr>
        <p:spPr>
          <a:xfrm>
            <a:off x="17835995" y="1474061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лёгкую авиацию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59" name="Прямоугольник 558"/>
          <p:cNvSpPr/>
          <p:nvPr/>
        </p:nvSpPr>
        <p:spPr>
          <a:xfrm>
            <a:off x="15770295" y="1474362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16793337" y="155743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бронетехнику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4" name="Прямоугольник 563"/>
          <p:cNvSpPr/>
          <p:nvPr/>
        </p:nvSpPr>
        <p:spPr>
          <a:xfrm>
            <a:off x="15773352" y="15570578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артиллерия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8" name="Прямоугольник 567"/>
          <p:cNvSpPr/>
          <p:nvPr/>
        </p:nvSpPr>
        <p:spPr>
          <a:xfrm>
            <a:off x="17837501" y="1557733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Усовершенствованная лёгкая авиация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16798738" y="1638133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Ставка на боевые машины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17838221" y="1637976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Исследования реактивных двигателей</a:t>
            </a:r>
          </a:p>
          <a:p>
            <a:pPr algn="ctr"/>
            <a:r>
              <a:rPr lang="ru-RU" sz="700" dirty="0"/>
              <a:t>(ваниль)</a:t>
            </a:r>
          </a:p>
        </p:txBody>
      </p:sp>
      <p:cxnSp>
        <p:nvCxnSpPr>
          <p:cNvPr id="574" name="Прямая со стрелкой 573"/>
          <p:cNvCxnSpPr>
            <a:stCxn id="440" idx="2"/>
            <a:endCxn id="558" idx="0"/>
          </p:cNvCxnSpPr>
          <p:nvPr/>
        </p:nvCxnSpPr>
        <p:spPr>
          <a:xfrm>
            <a:off x="18296866" y="14466427"/>
            <a:ext cx="2292" cy="27418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 стрелкой 580"/>
          <p:cNvCxnSpPr>
            <a:stCxn id="558" idx="2"/>
            <a:endCxn id="568" idx="0"/>
          </p:cNvCxnSpPr>
          <p:nvPr/>
        </p:nvCxnSpPr>
        <p:spPr>
          <a:xfrm>
            <a:off x="18299158" y="15280610"/>
            <a:ext cx="1506" cy="2967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 стрелкой 584"/>
          <p:cNvCxnSpPr>
            <a:stCxn id="568" idx="2"/>
            <a:endCxn id="573" idx="0"/>
          </p:cNvCxnSpPr>
          <p:nvPr/>
        </p:nvCxnSpPr>
        <p:spPr>
          <a:xfrm>
            <a:off x="18300664" y="16117334"/>
            <a:ext cx="720" cy="26242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39" idx="2"/>
            <a:endCxn id="555" idx="0"/>
          </p:cNvCxnSpPr>
          <p:nvPr/>
        </p:nvCxnSpPr>
        <p:spPr>
          <a:xfrm>
            <a:off x="17250701" y="14467307"/>
            <a:ext cx="2781" cy="2778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555" idx="2"/>
            <a:endCxn id="563" idx="0"/>
          </p:cNvCxnSpPr>
          <p:nvPr/>
        </p:nvCxnSpPr>
        <p:spPr>
          <a:xfrm>
            <a:off x="17253482" y="15285137"/>
            <a:ext cx="3018" cy="28918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563" idx="2"/>
            <a:endCxn id="569" idx="0"/>
          </p:cNvCxnSpPr>
          <p:nvPr/>
        </p:nvCxnSpPr>
        <p:spPr>
          <a:xfrm>
            <a:off x="17256500" y="16114317"/>
            <a:ext cx="5401" cy="26702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Соединительная линия уступом 598"/>
          <p:cNvCxnSpPr>
            <a:stCxn id="439" idx="2"/>
            <a:endCxn id="559" idx="0"/>
          </p:cNvCxnSpPr>
          <p:nvPr/>
        </p:nvCxnSpPr>
        <p:spPr>
          <a:xfrm rot="5400000">
            <a:off x="16603920" y="14096846"/>
            <a:ext cx="276321" cy="10172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 стрелкой 601"/>
          <p:cNvCxnSpPr>
            <a:stCxn id="559" idx="2"/>
            <a:endCxn id="564" idx="0"/>
          </p:cNvCxnSpPr>
          <p:nvPr/>
        </p:nvCxnSpPr>
        <p:spPr>
          <a:xfrm>
            <a:off x="16233458" y="15283628"/>
            <a:ext cx="3057" cy="2869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/>
          <p:cNvCxnSpPr>
            <a:stCxn id="563" idx="3"/>
            <a:endCxn id="568" idx="1"/>
          </p:cNvCxnSpPr>
          <p:nvPr/>
        </p:nvCxnSpPr>
        <p:spPr>
          <a:xfrm>
            <a:off x="17719662" y="15844317"/>
            <a:ext cx="117839" cy="301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Соединительная линия уступом 616"/>
          <p:cNvCxnSpPr>
            <a:stCxn id="444" idx="2"/>
            <a:endCxn id="428" idx="0"/>
          </p:cNvCxnSpPr>
          <p:nvPr/>
        </p:nvCxnSpPr>
        <p:spPr>
          <a:xfrm rot="16200000" flipH="1">
            <a:off x="19428634" y="13533734"/>
            <a:ext cx="273099" cy="5087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440" idx="2"/>
            <a:endCxn id="255" idx="0"/>
          </p:cNvCxnSpPr>
          <p:nvPr/>
        </p:nvCxnSpPr>
        <p:spPr>
          <a:xfrm rot="16200000" flipH="1">
            <a:off x="18670819" y="14092473"/>
            <a:ext cx="281714" cy="102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Соединительная линия уступом 622"/>
          <p:cNvCxnSpPr>
            <a:stCxn id="263" idx="2"/>
            <a:endCxn id="460" idx="0"/>
          </p:cNvCxnSpPr>
          <p:nvPr/>
        </p:nvCxnSpPr>
        <p:spPr>
          <a:xfrm rot="5400000">
            <a:off x="1407523" y="15896947"/>
            <a:ext cx="271742" cy="6106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263" idx="2"/>
            <a:endCxn id="457" idx="0"/>
          </p:cNvCxnSpPr>
          <p:nvPr/>
        </p:nvCxnSpPr>
        <p:spPr>
          <a:xfrm rot="16200000" flipH="1">
            <a:off x="2183872" y="15731266"/>
            <a:ext cx="271745" cy="9420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Соединительная линия уступом 628"/>
          <p:cNvCxnSpPr>
            <a:stCxn id="460" idx="2"/>
            <a:endCxn id="461" idx="0"/>
          </p:cNvCxnSpPr>
          <p:nvPr/>
        </p:nvCxnSpPr>
        <p:spPr>
          <a:xfrm rot="5400000">
            <a:off x="838522" y="16752202"/>
            <a:ext cx="273589" cy="525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Соединительная линия уступом 631"/>
          <p:cNvCxnSpPr>
            <a:stCxn id="460" idx="2"/>
            <a:endCxn id="462" idx="0"/>
          </p:cNvCxnSpPr>
          <p:nvPr/>
        </p:nvCxnSpPr>
        <p:spPr>
          <a:xfrm rot="16200000" flipH="1">
            <a:off x="1370564" y="16745647"/>
            <a:ext cx="271609" cy="53661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457" idx="2"/>
            <a:endCxn id="458" idx="0"/>
          </p:cNvCxnSpPr>
          <p:nvPr/>
        </p:nvCxnSpPr>
        <p:spPr>
          <a:xfrm>
            <a:off x="2790760" y="16878155"/>
            <a:ext cx="2672" cy="2728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 стрелкой 641"/>
          <p:cNvCxnSpPr>
            <a:stCxn id="458" idx="2"/>
            <a:endCxn id="459" idx="0"/>
          </p:cNvCxnSpPr>
          <p:nvPr/>
        </p:nvCxnSpPr>
        <p:spPr>
          <a:xfrm>
            <a:off x="2793432" y="17690997"/>
            <a:ext cx="2893" cy="2014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 стрелкой 644"/>
          <p:cNvCxnSpPr>
            <a:stCxn id="460" idx="2"/>
            <a:endCxn id="464" idx="0"/>
          </p:cNvCxnSpPr>
          <p:nvPr/>
        </p:nvCxnSpPr>
        <p:spPr>
          <a:xfrm>
            <a:off x="1238060" y="16878152"/>
            <a:ext cx="6960" cy="1018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458" idx="2"/>
            <a:endCxn id="464" idx="0"/>
          </p:cNvCxnSpPr>
          <p:nvPr/>
        </p:nvCxnSpPr>
        <p:spPr>
          <a:xfrm rot="5400000">
            <a:off x="1916299" y="17019718"/>
            <a:ext cx="205854" cy="15484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Соединительная линия уступом 650"/>
          <p:cNvCxnSpPr>
            <a:stCxn id="464" idx="2"/>
            <a:endCxn id="463" idx="0"/>
          </p:cNvCxnSpPr>
          <p:nvPr/>
        </p:nvCxnSpPr>
        <p:spPr>
          <a:xfrm rot="5400000">
            <a:off x="927140" y="18276963"/>
            <a:ext cx="157993" cy="477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Соединительная линия уступом 653"/>
          <p:cNvCxnSpPr>
            <a:stCxn id="464" idx="2"/>
            <a:endCxn id="272" idx="0"/>
          </p:cNvCxnSpPr>
          <p:nvPr/>
        </p:nvCxnSpPr>
        <p:spPr>
          <a:xfrm rot="16200000" flipH="1">
            <a:off x="1429709" y="18252161"/>
            <a:ext cx="160087" cy="52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581"/>
          <p:cNvCxnSpPr>
            <a:stCxn id="146" idx="2"/>
            <a:endCxn id="424" idx="0"/>
          </p:cNvCxnSpPr>
          <p:nvPr/>
        </p:nvCxnSpPr>
        <p:spPr>
          <a:xfrm rot="16200000" flipH="1">
            <a:off x="32196219" y="4949456"/>
            <a:ext cx="321973" cy="206587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24" idx="2"/>
            <a:endCxn id="64" idx="0"/>
          </p:cNvCxnSpPr>
          <p:nvPr/>
        </p:nvCxnSpPr>
        <p:spPr>
          <a:xfrm>
            <a:off x="33390141" y="6683379"/>
            <a:ext cx="5500" cy="2460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Прямая со стрелкой 593"/>
          <p:cNvCxnSpPr>
            <a:stCxn id="240" idx="2"/>
            <a:endCxn id="179" idx="0"/>
          </p:cNvCxnSpPr>
          <p:nvPr/>
        </p:nvCxnSpPr>
        <p:spPr>
          <a:xfrm>
            <a:off x="31364394" y="7478378"/>
            <a:ext cx="1146" cy="27949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Соединительная линия уступом 474"/>
          <p:cNvCxnSpPr>
            <a:stCxn id="237" idx="2"/>
            <a:endCxn id="239" idx="0"/>
          </p:cNvCxnSpPr>
          <p:nvPr/>
        </p:nvCxnSpPr>
        <p:spPr>
          <a:xfrm rot="16200000" flipH="1">
            <a:off x="32003551" y="6553385"/>
            <a:ext cx="249104" cy="51633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1430091" y="855854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Консервный завод в </a:t>
            </a:r>
            <a:r>
              <a:rPr lang="ru-RU" sz="700" dirty="0" err="1"/>
              <a:t>Мосамедише</a:t>
            </a:r>
            <a:r>
              <a:rPr lang="ru-RU" sz="700" dirty="0"/>
              <a:t> (иконка в </a:t>
            </a:r>
            <a:r>
              <a:rPr lang="ru-RU" sz="700" dirty="0" err="1"/>
              <a:t>ньюфе</a:t>
            </a:r>
            <a:r>
              <a:rPr lang="ru-RU" sz="700" dirty="0"/>
              <a:t>)</a:t>
            </a:r>
            <a:endParaRPr lang="ru-RU" sz="600" dirty="0"/>
          </a:p>
        </p:txBody>
      </p:sp>
      <p:cxnSp>
        <p:nvCxnSpPr>
          <p:cNvPr id="523" name="Соединительная линия уступом 522"/>
          <p:cNvCxnSpPr>
            <a:stCxn id="179" idx="2"/>
            <a:endCxn id="519" idx="0"/>
          </p:cNvCxnSpPr>
          <p:nvPr/>
        </p:nvCxnSpPr>
        <p:spPr>
          <a:xfrm rot="16200000" flipH="1">
            <a:off x="31499062" y="8164350"/>
            <a:ext cx="260670" cy="527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Соединительная линия уступом 526"/>
          <p:cNvCxnSpPr>
            <a:stCxn id="241" idx="2"/>
            <a:endCxn id="519" idx="0"/>
          </p:cNvCxnSpPr>
          <p:nvPr/>
        </p:nvCxnSpPr>
        <p:spPr>
          <a:xfrm rot="5400000">
            <a:off x="32011578" y="8181574"/>
            <a:ext cx="258644" cy="4952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Соединительная линия уступом 553"/>
          <p:cNvCxnSpPr>
            <a:stCxn id="146" idx="2"/>
            <a:endCxn id="169" idx="0"/>
          </p:cNvCxnSpPr>
          <p:nvPr/>
        </p:nvCxnSpPr>
        <p:spPr>
          <a:xfrm rot="5400000">
            <a:off x="30658799" y="5486078"/>
            <a:ext cx="330142" cy="1000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Прямоугольник 585"/>
          <p:cNvSpPr/>
          <p:nvPr/>
        </p:nvSpPr>
        <p:spPr>
          <a:xfrm>
            <a:off x="28835539" y="7757434"/>
            <a:ext cx="926325" cy="540000"/>
          </a:xfrm>
          <a:prstGeom prst="rect">
            <a:avLst/>
          </a:prstGeom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Углубление политики  Лузотропикализма</a:t>
            </a:r>
          </a:p>
        </p:txBody>
      </p:sp>
      <p:sp>
        <p:nvSpPr>
          <p:cNvPr id="592" name="Прямоугольник 591"/>
          <p:cNvSpPr/>
          <p:nvPr/>
        </p:nvSpPr>
        <p:spPr>
          <a:xfrm>
            <a:off x="28836446" y="6142450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Спасти  конголезцев </a:t>
            </a:r>
          </a:p>
        </p:txBody>
      </p:sp>
      <p:sp>
        <p:nvSpPr>
          <p:cNvPr id="595" name="Прямоугольник 594"/>
          <p:cNvSpPr/>
          <p:nvPr/>
        </p:nvSpPr>
        <p:spPr>
          <a:xfrm>
            <a:off x="27849260" y="774833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Подтвердить союз с Великобританией</a:t>
            </a:r>
          </a:p>
        </p:txBody>
      </p:sp>
      <p:cxnSp>
        <p:nvCxnSpPr>
          <p:cNvPr id="597" name="Соединительная линия уступом 596"/>
          <p:cNvCxnSpPr>
            <a:stCxn id="238" idx="2"/>
            <a:endCxn id="586" idx="0"/>
          </p:cNvCxnSpPr>
          <p:nvPr/>
        </p:nvCxnSpPr>
        <p:spPr>
          <a:xfrm rot="5400000">
            <a:off x="29671556" y="7107797"/>
            <a:ext cx="276783" cy="102249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Соединительная линия уступом 602"/>
          <p:cNvCxnSpPr>
            <a:stCxn id="586" idx="2"/>
            <a:endCxn id="168" idx="0"/>
          </p:cNvCxnSpPr>
          <p:nvPr/>
        </p:nvCxnSpPr>
        <p:spPr>
          <a:xfrm rot="16200000" flipH="1">
            <a:off x="29421977" y="8174159"/>
            <a:ext cx="256121" cy="5026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Соединительная линия уступом 606"/>
          <p:cNvCxnSpPr>
            <a:stCxn id="586" idx="2"/>
            <a:endCxn id="203" idx="0"/>
          </p:cNvCxnSpPr>
          <p:nvPr/>
        </p:nvCxnSpPr>
        <p:spPr>
          <a:xfrm rot="5400000">
            <a:off x="28917109" y="8174045"/>
            <a:ext cx="258204" cy="5049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168" idx="2"/>
            <a:endCxn id="279" idx="0"/>
          </p:cNvCxnSpPr>
          <p:nvPr/>
        </p:nvCxnSpPr>
        <p:spPr>
          <a:xfrm rot="5400000">
            <a:off x="29449168" y="8949893"/>
            <a:ext cx="208543" cy="49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Соединительная линия уступом 612"/>
          <p:cNvCxnSpPr>
            <a:stCxn id="203" idx="2"/>
            <a:endCxn id="279" idx="0"/>
          </p:cNvCxnSpPr>
          <p:nvPr/>
        </p:nvCxnSpPr>
        <p:spPr>
          <a:xfrm rot="16200000" flipH="1">
            <a:off x="28946382" y="8942974"/>
            <a:ext cx="206460" cy="5117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9" name="Прямоугольник 618"/>
          <p:cNvSpPr/>
          <p:nvPr/>
        </p:nvSpPr>
        <p:spPr>
          <a:xfrm>
            <a:off x="27831062" y="6147002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Защита Тимора от Японии</a:t>
            </a:r>
          </a:p>
        </p:txBody>
      </p:sp>
      <p:cxnSp>
        <p:nvCxnSpPr>
          <p:cNvPr id="621" name="Соединительная линия уступом 620"/>
          <p:cNvCxnSpPr>
            <a:stCxn id="146" idx="2"/>
            <a:endCxn id="592" idx="0"/>
          </p:cNvCxnSpPr>
          <p:nvPr/>
        </p:nvCxnSpPr>
        <p:spPr>
          <a:xfrm rot="5400000">
            <a:off x="30151417" y="4969598"/>
            <a:ext cx="321044" cy="20246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Соединительная линия уступом 624"/>
          <p:cNvCxnSpPr>
            <a:stCxn id="146" idx="2"/>
            <a:endCxn id="619" idx="0"/>
          </p:cNvCxnSpPr>
          <p:nvPr/>
        </p:nvCxnSpPr>
        <p:spPr>
          <a:xfrm rot="5400000">
            <a:off x="29646449" y="4469182"/>
            <a:ext cx="325596" cy="30300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Соединительная линия уступом 629"/>
          <p:cNvCxnSpPr>
            <a:stCxn id="270" idx="2"/>
            <a:endCxn id="619" idx="0"/>
          </p:cNvCxnSpPr>
          <p:nvPr/>
        </p:nvCxnSpPr>
        <p:spPr>
          <a:xfrm rot="16200000" flipH="1">
            <a:off x="27875499" y="5728275"/>
            <a:ext cx="319485" cy="5179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Соединительная линия уступом 633"/>
          <p:cNvCxnSpPr>
            <a:stCxn id="566" idx="2"/>
            <a:endCxn id="586" idx="0"/>
          </p:cNvCxnSpPr>
          <p:nvPr/>
        </p:nvCxnSpPr>
        <p:spPr>
          <a:xfrm rot="16200000" flipH="1">
            <a:off x="26883752" y="5342484"/>
            <a:ext cx="278680" cy="45512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/>
          <p:cNvSpPr/>
          <p:nvPr/>
        </p:nvSpPr>
        <p:spPr>
          <a:xfrm>
            <a:off x="28838721" y="693629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Добыча урана в Конго</a:t>
            </a:r>
          </a:p>
        </p:txBody>
      </p:sp>
      <p:sp>
        <p:nvSpPr>
          <p:cNvPr id="638" name="Прямоугольник 637"/>
          <p:cNvSpPr/>
          <p:nvPr/>
        </p:nvSpPr>
        <p:spPr>
          <a:xfrm>
            <a:off x="27837887" y="6938569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горнодобывающих предприятий</a:t>
            </a:r>
          </a:p>
        </p:txBody>
      </p:sp>
      <p:cxnSp>
        <p:nvCxnSpPr>
          <p:cNvPr id="640" name="Соединительная линия уступом 639"/>
          <p:cNvCxnSpPr>
            <a:stCxn id="592" idx="2"/>
            <a:endCxn id="638" idx="0"/>
          </p:cNvCxnSpPr>
          <p:nvPr/>
        </p:nvCxnSpPr>
        <p:spPr>
          <a:xfrm rot="5400000">
            <a:off x="28672271" y="6311230"/>
            <a:ext cx="256119" cy="9985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 стрелкой 643"/>
          <p:cNvCxnSpPr>
            <a:stCxn id="592" idx="2"/>
            <a:endCxn id="637" idx="0"/>
          </p:cNvCxnSpPr>
          <p:nvPr/>
        </p:nvCxnSpPr>
        <p:spPr>
          <a:xfrm>
            <a:off x="29299609" y="6682450"/>
            <a:ext cx="2275" cy="2538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3" name="Прямоугольник 652"/>
          <p:cNvSpPr/>
          <p:nvPr/>
        </p:nvSpPr>
        <p:spPr>
          <a:xfrm>
            <a:off x="26802931" y="6149277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Объединить Тимор</a:t>
            </a:r>
          </a:p>
        </p:txBody>
      </p:sp>
      <p:cxnSp>
        <p:nvCxnSpPr>
          <p:cNvPr id="655" name="Соединительная линия уступом 654"/>
          <p:cNvCxnSpPr>
            <a:stCxn id="270" idx="2"/>
            <a:endCxn id="653" idx="0"/>
          </p:cNvCxnSpPr>
          <p:nvPr/>
        </p:nvCxnSpPr>
        <p:spPr>
          <a:xfrm rot="5400000">
            <a:off x="27360296" y="5733316"/>
            <a:ext cx="321760" cy="5101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1" name="Прямоугольник 660"/>
          <p:cNvSpPr/>
          <p:nvPr/>
        </p:nvSpPr>
        <p:spPr>
          <a:xfrm>
            <a:off x="26827952" y="775061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Осуществить мечту о розовой карте</a:t>
            </a:r>
          </a:p>
        </p:txBody>
      </p:sp>
      <p:sp>
        <p:nvSpPr>
          <p:cNvPr id="662" name="Прямоугольник 661"/>
          <p:cNvSpPr/>
          <p:nvPr/>
        </p:nvSpPr>
        <p:spPr>
          <a:xfrm>
            <a:off x="27348841" y="855810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САТО</a:t>
            </a:r>
          </a:p>
        </p:txBody>
      </p:sp>
      <p:cxnSp>
        <p:nvCxnSpPr>
          <p:cNvPr id="663" name="Соединительная линия уступом 662"/>
          <p:cNvCxnSpPr>
            <a:stCxn id="146" idx="2"/>
            <a:endCxn id="653" idx="0"/>
          </p:cNvCxnSpPr>
          <p:nvPr/>
        </p:nvCxnSpPr>
        <p:spPr>
          <a:xfrm rot="5400000">
            <a:off x="29131247" y="3956254"/>
            <a:ext cx="327871" cy="405817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/>
          <p:cNvCxnSpPr>
            <a:stCxn id="661" idx="3"/>
            <a:endCxn id="595" idx="1"/>
          </p:cNvCxnSpPr>
          <p:nvPr/>
        </p:nvCxnSpPr>
        <p:spPr>
          <a:xfrm flipV="1">
            <a:off x="27754277" y="8018339"/>
            <a:ext cx="94983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9" name="Прямоугольник 668"/>
          <p:cNvSpPr/>
          <p:nvPr/>
        </p:nvSpPr>
        <p:spPr>
          <a:xfrm>
            <a:off x="26307061" y="85603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 с Германией</a:t>
            </a:r>
          </a:p>
        </p:txBody>
      </p:sp>
      <p:cxnSp>
        <p:nvCxnSpPr>
          <p:cNvPr id="670" name="Прямая соединительная линия 669"/>
          <p:cNvCxnSpPr>
            <a:stCxn id="669" idx="3"/>
            <a:endCxn id="662" idx="1"/>
          </p:cNvCxnSpPr>
          <p:nvPr/>
        </p:nvCxnSpPr>
        <p:spPr>
          <a:xfrm flipV="1">
            <a:off x="27233386" y="8828105"/>
            <a:ext cx="115455" cy="22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61" idx="2"/>
            <a:endCxn id="669" idx="0"/>
          </p:cNvCxnSpPr>
          <p:nvPr/>
        </p:nvCxnSpPr>
        <p:spPr>
          <a:xfrm rot="5400000">
            <a:off x="26895787" y="8165051"/>
            <a:ext cx="269766" cy="52089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661" idx="2"/>
            <a:endCxn id="662" idx="0"/>
          </p:cNvCxnSpPr>
          <p:nvPr/>
        </p:nvCxnSpPr>
        <p:spPr>
          <a:xfrm rot="16200000" flipH="1">
            <a:off x="27417813" y="8163914"/>
            <a:ext cx="267492" cy="5208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566" idx="2"/>
            <a:endCxn id="661" idx="0"/>
          </p:cNvCxnSpPr>
          <p:nvPr/>
        </p:nvCxnSpPr>
        <p:spPr>
          <a:xfrm rot="16200000" flipH="1">
            <a:off x="25883369" y="6342866"/>
            <a:ext cx="271859" cy="254363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566" idx="2"/>
            <a:endCxn id="595" idx="0"/>
          </p:cNvCxnSpPr>
          <p:nvPr/>
        </p:nvCxnSpPr>
        <p:spPr>
          <a:xfrm rot="16200000" flipH="1">
            <a:off x="26395160" y="5831075"/>
            <a:ext cx="269585" cy="356494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5" name="Соединительная линия уступом 684"/>
          <p:cNvCxnSpPr>
            <a:stCxn id="238" idx="2"/>
            <a:endCxn id="661" idx="0"/>
          </p:cNvCxnSpPr>
          <p:nvPr/>
        </p:nvCxnSpPr>
        <p:spPr>
          <a:xfrm rot="5400000">
            <a:off x="28671173" y="6100594"/>
            <a:ext cx="269962" cy="303007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238" idx="2"/>
            <a:endCxn id="595" idx="0"/>
          </p:cNvCxnSpPr>
          <p:nvPr/>
        </p:nvCxnSpPr>
        <p:spPr>
          <a:xfrm rot="5400000">
            <a:off x="29182964" y="6610111"/>
            <a:ext cx="267688" cy="200876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2" name="Прямоугольник 491"/>
          <p:cNvSpPr/>
          <p:nvPr/>
        </p:nvSpPr>
        <p:spPr>
          <a:xfrm>
            <a:off x="23303558" y="774313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Лишить церковь всякого влияния</a:t>
            </a:r>
            <a:br>
              <a:rPr lang="ru-RU" sz="700" dirty="0"/>
            </a:br>
            <a:r>
              <a:rPr lang="ru-RU" sz="100" dirty="0"/>
              <a:t>(10 октября - через пять дней после инаугурации республики - новое правительство постановило, что все монастыри, монастыри и религиозные организации будут запрещены. Все жители религиозных учреждений были изгнаны, а их имущество конфисковано. Иезуиты были вынуждены лишиться португальского гражданства. Серия антикатолических законов и указов следовала одна за другой в быстрой последовательности. 3 ноября был принят закон о разводе, а затем были приняты законы о признании законности детей, рожденных вне </a:t>
            </a:r>
            <a:r>
              <a:rPr lang="ru-RU" sz="100" dirty="0" err="1"/>
              <a:t>брака.разрешить</a:t>
            </a:r>
            <a:r>
              <a:rPr lang="ru-RU" sz="100" dirty="0"/>
              <a:t> кремацию, секуляризировать кладбища, запретить религиозное образование в школах и запретить использование рясы.)</a:t>
            </a:r>
          </a:p>
        </p:txBody>
      </p:sp>
      <p:sp>
        <p:nvSpPr>
          <p:cNvPr id="502" name="Прямоугольник 501"/>
          <p:cNvSpPr/>
          <p:nvPr/>
        </p:nvSpPr>
        <p:spPr>
          <a:xfrm>
            <a:off x="24284703" y="7740858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Принять Республиканскую конституцию </a:t>
            </a:r>
            <a:r>
              <a:rPr lang="ru-RU" sz="100" dirty="0"/>
              <a:t>(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5301389" y="77490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Земельные реформы</a:t>
            </a:r>
            <a:endParaRPr lang="ru-RU" sz="200" dirty="0"/>
          </a:p>
        </p:txBody>
      </p:sp>
      <p:sp>
        <p:nvSpPr>
          <p:cNvPr id="526" name="Прямоугольник 525"/>
          <p:cNvSpPr/>
          <p:nvPr/>
        </p:nvSpPr>
        <p:spPr>
          <a:xfrm>
            <a:off x="24283750" y="529831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Разрешить свободу пропаганды</a:t>
            </a:r>
          </a:p>
        </p:txBody>
      </p:sp>
      <p:cxnSp>
        <p:nvCxnSpPr>
          <p:cNvPr id="530" name="Прямая со стрелкой 529"/>
          <p:cNvCxnSpPr>
            <a:stCxn id="264" idx="2"/>
            <a:endCxn id="526" idx="0"/>
          </p:cNvCxnSpPr>
          <p:nvPr/>
        </p:nvCxnSpPr>
        <p:spPr>
          <a:xfrm flipH="1">
            <a:off x="24746913" y="4998750"/>
            <a:ext cx="304" cy="29956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 стрелкой 538"/>
          <p:cNvCxnSpPr>
            <a:stCxn id="526" idx="2"/>
            <a:endCxn id="565" idx="0"/>
          </p:cNvCxnSpPr>
          <p:nvPr/>
        </p:nvCxnSpPr>
        <p:spPr>
          <a:xfrm>
            <a:off x="24746913" y="5838315"/>
            <a:ext cx="820" cy="3067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Прямоугольник 545"/>
          <p:cNvSpPr/>
          <p:nvPr/>
        </p:nvSpPr>
        <p:spPr>
          <a:xfrm>
            <a:off x="23314314" y="6939844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Амнистия политзаключённых</a:t>
            </a:r>
            <a:endParaRPr lang="ru-RU" sz="100" dirty="0"/>
          </a:p>
        </p:txBody>
      </p:sp>
      <p:cxnSp>
        <p:nvCxnSpPr>
          <p:cNvPr id="551" name="Соединительная линия уступом 550"/>
          <p:cNvCxnSpPr>
            <a:stCxn id="565" idx="2"/>
            <a:endCxn id="546" idx="0"/>
          </p:cNvCxnSpPr>
          <p:nvPr/>
        </p:nvCxnSpPr>
        <p:spPr>
          <a:xfrm rot="5400000">
            <a:off x="24135226" y="6327337"/>
            <a:ext cx="254758" cy="9702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566" idx="2"/>
            <a:endCxn id="492" idx="0"/>
          </p:cNvCxnSpPr>
          <p:nvPr/>
        </p:nvCxnSpPr>
        <p:spPr>
          <a:xfrm rot="5400000">
            <a:off x="24124913" y="7120563"/>
            <a:ext cx="264379" cy="9807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Соединительная линия уступом 597"/>
          <p:cNvCxnSpPr>
            <a:stCxn id="566" idx="2"/>
            <a:endCxn id="504" idx="0"/>
          </p:cNvCxnSpPr>
          <p:nvPr/>
        </p:nvCxnSpPr>
        <p:spPr>
          <a:xfrm rot="16200000" flipH="1">
            <a:off x="25120872" y="7105364"/>
            <a:ext cx="270290" cy="1017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/>
          <p:cNvCxnSpPr>
            <a:stCxn id="566" idx="2"/>
            <a:endCxn id="502" idx="0"/>
          </p:cNvCxnSpPr>
          <p:nvPr/>
        </p:nvCxnSpPr>
        <p:spPr>
          <a:xfrm>
            <a:off x="24747482" y="7478754"/>
            <a:ext cx="384" cy="26210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278" idx="2"/>
            <a:endCxn id="277" idx="0"/>
          </p:cNvCxnSpPr>
          <p:nvPr/>
        </p:nvCxnSpPr>
        <p:spPr>
          <a:xfrm rot="16200000" flipH="1">
            <a:off x="28401746" y="4892820"/>
            <a:ext cx="291063" cy="5061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>
            <a:stCxn id="278" idx="2"/>
            <a:endCxn id="270" idx="0"/>
          </p:cNvCxnSpPr>
          <p:nvPr/>
        </p:nvCxnSpPr>
        <p:spPr>
          <a:xfrm rot="5400000">
            <a:off x="27891654" y="4884946"/>
            <a:ext cx="287175" cy="5179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25305062" y="6151549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добычу вольфрама</a:t>
            </a:r>
            <a:endParaRPr lang="ru-RU" sz="400" dirty="0"/>
          </a:p>
        </p:txBody>
      </p:sp>
      <p:cxnSp>
        <p:nvCxnSpPr>
          <p:cNvPr id="541" name="Прямая со стрелкой 540"/>
          <p:cNvCxnSpPr>
            <a:stCxn id="571" idx="2"/>
            <a:endCxn id="535" idx="0"/>
          </p:cNvCxnSpPr>
          <p:nvPr/>
        </p:nvCxnSpPr>
        <p:spPr>
          <a:xfrm>
            <a:off x="25768224" y="5835560"/>
            <a:ext cx="1" cy="3159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Соединительная линия уступом 541"/>
          <p:cNvCxnSpPr>
            <a:stCxn id="240" idx="2"/>
            <a:endCxn id="265" idx="0"/>
          </p:cNvCxnSpPr>
          <p:nvPr/>
        </p:nvCxnSpPr>
        <p:spPr>
          <a:xfrm rot="5400000">
            <a:off x="30704307" y="7097537"/>
            <a:ext cx="279246" cy="10409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Соединительная линия уступом 544"/>
          <p:cNvCxnSpPr>
            <a:stCxn id="239" idx="2"/>
            <a:endCxn id="265" idx="0"/>
          </p:cNvCxnSpPr>
          <p:nvPr/>
        </p:nvCxnSpPr>
        <p:spPr>
          <a:xfrm rot="5400000">
            <a:off x="31214108" y="6585462"/>
            <a:ext cx="281521" cy="20628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26802930" y="6937034"/>
            <a:ext cx="926325" cy="54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Забрать Французское Конго</a:t>
            </a:r>
          </a:p>
        </p:txBody>
      </p:sp>
      <p:cxnSp>
        <p:nvCxnSpPr>
          <p:cNvPr id="579" name="Соединительная линия уступом 578"/>
          <p:cNvCxnSpPr>
            <a:stCxn id="592" idx="2"/>
            <a:endCxn id="552" idx="0"/>
          </p:cNvCxnSpPr>
          <p:nvPr/>
        </p:nvCxnSpPr>
        <p:spPr>
          <a:xfrm rot="5400000">
            <a:off x="28155559" y="5792984"/>
            <a:ext cx="254584" cy="20335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Прямоугольник 510"/>
          <p:cNvSpPr/>
          <p:nvPr/>
        </p:nvSpPr>
        <p:spPr>
          <a:xfrm>
            <a:off x="27857503" y="93042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Возобновить связи с Бразилией</a:t>
            </a:r>
          </a:p>
        </p:txBody>
      </p:sp>
      <p:cxnSp>
        <p:nvCxnSpPr>
          <p:cNvPr id="515" name="Соединительная линия уступом 514"/>
          <p:cNvCxnSpPr>
            <a:stCxn id="662" idx="2"/>
            <a:endCxn id="511" idx="0"/>
          </p:cNvCxnSpPr>
          <p:nvPr/>
        </p:nvCxnSpPr>
        <p:spPr>
          <a:xfrm rot="16200000" flipH="1">
            <a:off x="27963253" y="8946856"/>
            <a:ext cx="206165" cy="5086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>
            <a:off x="26846119" y="930822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Примириться с </a:t>
            </a:r>
            <a:r>
              <a:rPr lang="ru-RU" sz="800" dirty="0" err="1"/>
              <a:t>Маскатом</a:t>
            </a:r>
            <a:endParaRPr lang="ru-RU" sz="800" dirty="0"/>
          </a:p>
        </p:txBody>
      </p:sp>
      <p:cxnSp>
        <p:nvCxnSpPr>
          <p:cNvPr id="600" name="Соединительная линия уступом 599"/>
          <p:cNvCxnSpPr>
            <a:stCxn id="662" idx="2"/>
            <a:endCxn id="591" idx="0"/>
          </p:cNvCxnSpPr>
          <p:nvPr/>
        </p:nvCxnSpPr>
        <p:spPr>
          <a:xfrm rot="5400000">
            <a:off x="27455581" y="8951806"/>
            <a:ext cx="210124" cy="5027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27354779" y="9959392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Признать Цейлон</a:t>
            </a:r>
          </a:p>
        </p:txBody>
      </p:sp>
      <p:cxnSp>
        <p:nvCxnSpPr>
          <p:cNvPr id="609" name="Прямая со стрелкой 608"/>
          <p:cNvCxnSpPr>
            <a:stCxn id="662" idx="2"/>
            <a:endCxn id="608" idx="0"/>
          </p:cNvCxnSpPr>
          <p:nvPr/>
        </p:nvCxnSpPr>
        <p:spPr>
          <a:xfrm>
            <a:off x="27812004" y="9098105"/>
            <a:ext cx="5938" cy="8612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4" name="Прямоугольник 613"/>
          <p:cNvSpPr/>
          <p:nvPr/>
        </p:nvSpPr>
        <p:spPr>
          <a:xfrm>
            <a:off x="20460057" y="2487871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116</a:t>
            </a:r>
          </a:p>
        </p:txBody>
      </p:sp>
      <p:sp>
        <p:nvSpPr>
          <p:cNvPr id="615" name="Прямоугольник 614"/>
          <p:cNvSpPr/>
          <p:nvPr/>
        </p:nvSpPr>
        <p:spPr>
          <a:xfrm>
            <a:off x="17880690" y="2482458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197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25299410" y="8560525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Собственные фермерства для африканцев</a:t>
            </a:r>
            <a:endParaRPr lang="ru-RU" sz="200" dirty="0"/>
          </a:p>
        </p:txBody>
      </p:sp>
      <p:cxnSp>
        <p:nvCxnSpPr>
          <p:cNvPr id="612" name="Прямая со стрелкой 611"/>
          <p:cNvCxnSpPr>
            <a:stCxn id="504" idx="2"/>
            <a:endCxn id="611" idx="0"/>
          </p:cNvCxnSpPr>
          <p:nvPr/>
        </p:nvCxnSpPr>
        <p:spPr>
          <a:xfrm flipH="1">
            <a:off x="25762573" y="8289044"/>
            <a:ext cx="1979" cy="27148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Прямоугольник 621"/>
          <p:cNvSpPr/>
          <p:nvPr/>
        </p:nvSpPr>
        <p:spPr>
          <a:xfrm>
            <a:off x="23304355" y="856141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корпораций</a:t>
            </a:r>
            <a:endParaRPr lang="ru-RU" sz="200" dirty="0"/>
          </a:p>
        </p:txBody>
      </p:sp>
      <p:cxnSp>
        <p:nvCxnSpPr>
          <p:cNvPr id="624" name="Прямая со стрелкой 623"/>
          <p:cNvCxnSpPr>
            <a:stCxn id="492" idx="2"/>
            <a:endCxn id="622" idx="0"/>
          </p:cNvCxnSpPr>
          <p:nvPr/>
        </p:nvCxnSpPr>
        <p:spPr>
          <a:xfrm>
            <a:off x="23766721" y="8283133"/>
            <a:ext cx="797" cy="2782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25303082" y="6933342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Британские инвестиции в промышленность</a:t>
            </a:r>
            <a:endParaRPr lang="ru-RU" sz="400" dirty="0"/>
          </a:p>
        </p:txBody>
      </p:sp>
      <p:cxnSp>
        <p:nvCxnSpPr>
          <p:cNvPr id="633" name="Прямая со стрелкой 632"/>
          <p:cNvCxnSpPr>
            <a:stCxn id="535" idx="2"/>
            <a:endCxn id="631" idx="0"/>
          </p:cNvCxnSpPr>
          <p:nvPr/>
        </p:nvCxnSpPr>
        <p:spPr>
          <a:xfrm flipH="1">
            <a:off x="25766245" y="6691549"/>
            <a:ext cx="1980" cy="2417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Прямоугольник 546"/>
          <p:cNvSpPr/>
          <p:nvPr/>
        </p:nvSpPr>
        <p:spPr>
          <a:xfrm>
            <a:off x="17407517" y="5274808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sp>
        <p:nvSpPr>
          <p:cNvPr id="548" name="Прямоугольник 547"/>
          <p:cNvSpPr/>
          <p:nvPr/>
        </p:nvSpPr>
        <p:spPr>
          <a:xfrm>
            <a:off x="17406637" y="6140175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Христианизация государства и колоний</a:t>
            </a:r>
          </a:p>
        </p:txBody>
      </p:sp>
      <p:sp>
        <p:nvSpPr>
          <p:cNvPr id="549" name="Прямоугольник 548"/>
          <p:cNvSpPr/>
          <p:nvPr/>
        </p:nvSpPr>
        <p:spPr>
          <a:xfrm>
            <a:off x="16845117" y="6950510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Католическое студенческое движение</a:t>
            </a:r>
          </a:p>
        </p:txBody>
      </p:sp>
      <p:cxnSp>
        <p:nvCxnSpPr>
          <p:cNvPr id="601" name="Соединительная линия уступом 600"/>
          <p:cNvCxnSpPr>
            <a:stCxn id="293" idx="2"/>
            <a:endCxn id="287" idx="0"/>
          </p:cNvCxnSpPr>
          <p:nvPr/>
        </p:nvCxnSpPr>
        <p:spPr>
          <a:xfrm rot="16200000" flipH="1">
            <a:off x="18261809" y="4603164"/>
            <a:ext cx="280744" cy="10636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287" idx="2"/>
            <a:endCxn id="548" idx="0"/>
          </p:cNvCxnSpPr>
          <p:nvPr/>
        </p:nvCxnSpPr>
        <p:spPr>
          <a:xfrm rot="5400000">
            <a:off x="18239516" y="5445665"/>
            <a:ext cx="324794" cy="10642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Соединительная линия уступом 626"/>
          <p:cNvCxnSpPr>
            <a:stCxn id="547" idx="2"/>
            <a:endCxn id="549" idx="0"/>
          </p:cNvCxnSpPr>
          <p:nvPr/>
        </p:nvCxnSpPr>
        <p:spPr>
          <a:xfrm rot="5400000">
            <a:off x="17021629" y="6101459"/>
            <a:ext cx="1135702" cy="562400"/>
          </a:xfrm>
          <a:prstGeom prst="bentConnector3">
            <a:avLst>
              <a:gd name="adj1" fmla="val 1493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Прямая со стрелкой 627"/>
          <p:cNvCxnSpPr>
            <a:stCxn id="547" idx="2"/>
            <a:endCxn id="548" idx="0"/>
          </p:cNvCxnSpPr>
          <p:nvPr/>
        </p:nvCxnSpPr>
        <p:spPr>
          <a:xfrm flipH="1">
            <a:off x="17869800" y="5814808"/>
            <a:ext cx="880" cy="3253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 стрелкой 635"/>
          <p:cNvCxnSpPr>
            <a:stCxn id="287" idx="2"/>
            <a:endCxn id="577" idx="0"/>
          </p:cNvCxnSpPr>
          <p:nvPr/>
        </p:nvCxnSpPr>
        <p:spPr>
          <a:xfrm flipH="1">
            <a:off x="18934024" y="5815381"/>
            <a:ext cx="2" cy="3243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/>
          <p:cNvCxnSpPr>
            <a:stCxn id="646" idx="3"/>
            <a:endCxn id="689" idx="1"/>
          </p:cNvCxnSpPr>
          <p:nvPr/>
        </p:nvCxnSpPr>
        <p:spPr>
          <a:xfrm>
            <a:off x="9662496" y="4730258"/>
            <a:ext cx="4994228" cy="987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Прямоугольник 645"/>
          <p:cNvSpPr/>
          <p:nvPr/>
        </p:nvSpPr>
        <p:spPr>
          <a:xfrm>
            <a:off x="8736171" y="446025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Восстановлении монархии (только для </a:t>
            </a:r>
            <a:r>
              <a:rPr lang="ru-RU" sz="700" dirty="0" err="1"/>
              <a:t>авторитаристов</a:t>
            </a:r>
            <a:r>
              <a:rPr lang="ru-RU" sz="700" dirty="0"/>
              <a:t>)</a:t>
            </a:r>
          </a:p>
        </p:txBody>
      </p:sp>
      <p:sp>
        <p:nvSpPr>
          <p:cNvPr id="650" name="Прямоугольник 649"/>
          <p:cNvSpPr/>
          <p:nvPr/>
        </p:nvSpPr>
        <p:spPr>
          <a:xfrm>
            <a:off x="6080130" y="529094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на престол </a:t>
            </a:r>
            <a:r>
              <a:rPr lang="ru-RU" sz="700" dirty="0" err="1"/>
              <a:t>Дуарте</a:t>
            </a:r>
            <a:r>
              <a:rPr lang="ru-RU" sz="700" dirty="0"/>
              <a:t> </a:t>
            </a:r>
            <a:r>
              <a:rPr lang="en-US" sz="700" dirty="0"/>
              <a:t>II</a:t>
            </a:r>
            <a:endParaRPr lang="ru-RU" sz="700" dirty="0"/>
          </a:p>
        </p:txBody>
      </p:sp>
      <p:sp>
        <p:nvSpPr>
          <p:cNvPr id="652" name="Прямоугольник 651"/>
          <p:cNvSpPr/>
          <p:nvPr/>
        </p:nvSpPr>
        <p:spPr>
          <a:xfrm>
            <a:off x="7152359" y="609952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обе ветви </a:t>
            </a:r>
            <a:r>
              <a:rPr lang="ru-RU" sz="700" dirty="0" err="1"/>
              <a:t>Брагансов</a:t>
            </a:r>
            <a:endParaRPr lang="ru-RU" sz="700" dirty="0"/>
          </a:p>
        </p:txBody>
      </p:sp>
      <p:sp>
        <p:nvSpPr>
          <p:cNvPr id="667" name="Прямоугольник 666"/>
          <p:cNvSpPr/>
          <p:nvPr/>
        </p:nvSpPr>
        <p:spPr>
          <a:xfrm>
            <a:off x="11918542" y="368273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Формирование Народного Фронта (</a:t>
            </a:r>
            <a:r>
              <a:rPr lang="en-US" sz="700" dirty="0" err="1"/>
              <a:t>Revolta</a:t>
            </a:r>
            <a:r>
              <a:rPr lang="en-US" sz="700" dirty="0"/>
              <a:t> dos </a:t>
            </a:r>
            <a:r>
              <a:rPr lang="en-US" sz="700" dirty="0" err="1"/>
              <a:t>marinheiros</a:t>
            </a:r>
            <a:r>
              <a:rPr lang="ru-RU" sz="700" dirty="0"/>
              <a:t>)</a:t>
            </a:r>
            <a:endParaRPr lang="ru-RU" sz="400" dirty="0"/>
          </a:p>
        </p:txBody>
      </p:sp>
      <p:cxnSp>
        <p:nvCxnSpPr>
          <p:cNvPr id="668" name="Прямая соединительная линия 667"/>
          <p:cNvCxnSpPr>
            <a:stCxn id="667" idx="3"/>
            <a:endCxn id="268" idx="1"/>
          </p:cNvCxnSpPr>
          <p:nvPr/>
        </p:nvCxnSpPr>
        <p:spPr>
          <a:xfrm>
            <a:off x="12844867" y="3952734"/>
            <a:ext cx="7774094" cy="84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1" name="Прямоугольник 670"/>
          <p:cNvSpPr/>
          <p:nvPr/>
        </p:nvSpPr>
        <p:spPr>
          <a:xfrm>
            <a:off x="14658649" y="5298867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республиканцев (поддержка в испанской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sp>
        <p:nvSpPr>
          <p:cNvPr id="647" name="Прямоугольник 646"/>
          <p:cNvSpPr/>
          <p:nvPr/>
        </p:nvSpPr>
        <p:spPr>
          <a:xfrm>
            <a:off x="14656514" y="695041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Испанией (Испания левая)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49" name="Прямоугольник 648"/>
          <p:cNvSpPr/>
          <p:nvPr/>
        </p:nvSpPr>
        <p:spPr>
          <a:xfrm>
            <a:off x="13611895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</a:t>
            </a:r>
            <a:r>
              <a:rPr lang="ru-RU" sz="700" dirty="0" err="1"/>
              <a:t>коминтерн</a:t>
            </a:r>
            <a:r>
              <a:rPr lang="ru-RU" sz="600" dirty="0"/>
              <a:t> (наше) (миссия в Москве не должна </a:t>
            </a:r>
            <a:r>
              <a:rPr lang="ru-RU" sz="600" dirty="0" err="1"/>
              <a:t>обосраться</a:t>
            </a:r>
            <a:r>
              <a:rPr lang="ru-RU" sz="600" dirty="0"/>
              <a:t>)</a:t>
            </a:r>
            <a:endParaRPr lang="ru-RU" sz="400" dirty="0"/>
          </a:p>
        </p:txBody>
      </p:sp>
      <p:sp>
        <p:nvSpPr>
          <p:cNvPr id="672" name="Прямоугольник 671"/>
          <p:cNvSpPr/>
          <p:nvPr/>
        </p:nvSpPr>
        <p:spPr>
          <a:xfrm>
            <a:off x="13611279" y="695376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научную группу Коминтерна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4" name="Прямоугольник 673"/>
          <p:cNvSpPr/>
          <p:nvPr/>
        </p:nvSpPr>
        <p:spPr>
          <a:xfrm>
            <a:off x="12501309" y="5314356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Португальских союзных республик в Африке</a:t>
            </a:r>
            <a:endParaRPr lang="ru-RU" sz="400" dirty="0"/>
          </a:p>
        </p:txBody>
      </p:sp>
      <p:sp>
        <p:nvSpPr>
          <p:cNvPr id="675" name="Прямоугольник 674"/>
          <p:cNvSpPr/>
          <p:nvPr/>
        </p:nvSpPr>
        <p:spPr>
          <a:xfrm>
            <a:off x="13063305" y="7699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Укрепление Португальской культуры в </a:t>
            </a:r>
            <a:r>
              <a:rPr lang="ru-RU" sz="700" dirty="0" err="1"/>
              <a:t>Гоа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7" name="Прямоугольник 676"/>
          <p:cNvSpPr/>
          <p:nvPr/>
        </p:nvSpPr>
        <p:spPr>
          <a:xfrm>
            <a:off x="15766972" y="1015769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церковных земель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78" name="Прямоугольник 677"/>
          <p:cNvSpPr/>
          <p:nvPr/>
        </p:nvSpPr>
        <p:spPr>
          <a:xfrm>
            <a:off x="16840788" y="940210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Пятилетний план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0" name="Прямоугольник 679"/>
          <p:cNvSpPr/>
          <p:nvPr/>
        </p:nvSpPr>
        <p:spPr>
          <a:xfrm>
            <a:off x="15209791" y="1084966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Крестьянская реформа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1" name="Прямоугольник 680"/>
          <p:cNvSpPr/>
          <p:nvPr/>
        </p:nvSpPr>
        <p:spPr>
          <a:xfrm>
            <a:off x="11916698" y="854742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Африку</a:t>
            </a:r>
            <a:r>
              <a:rPr lang="ru-RU" sz="600" dirty="0"/>
              <a:t> (наше)</a:t>
            </a:r>
            <a:endParaRPr lang="ru-RU" sz="400" dirty="0"/>
          </a:p>
        </p:txBody>
      </p:sp>
      <p:sp>
        <p:nvSpPr>
          <p:cNvPr id="683" name="Прямоугольник 682"/>
          <p:cNvSpPr/>
          <p:nvPr/>
        </p:nvSpPr>
        <p:spPr>
          <a:xfrm>
            <a:off x="13068262" y="855910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Освободить Индию (наше)</a:t>
            </a:r>
            <a:endParaRPr lang="ru-RU" sz="4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15747170" y="614231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Вторжение в Испанию (Испания НЕ левая)</a:t>
            </a:r>
            <a:r>
              <a:rPr lang="ru-RU" sz="600" dirty="0"/>
              <a:t> (ваниль)</a:t>
            </a:r>
            <a:endParaRPr lang="ru-RU" sz="4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14657843" y="6140640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Иберии – объединяйтесь!(вступить в испанскую </a:t>
            </a:r>
            <a:r>
              <a:rPr lang="ru-RU" sz="700" dirty="0" err="1"/>
              <a:t>гв</a:t>
            </a:r>
            <a:r>
              <a:rPr lang="ru-RU" sz="700" dirty="0"/>
              <a:t>) (ваниль)</a:t>
            </a:r>
            <a:endParaRPr lang="ru-RU" sz="400" dirty="0"/>
          </a:p>
        </p:txBody>
      </p:sp>
      <p:cxnSp>
        <p:nvCxnSpPr>
          <p:cNvPr id="687" name="Прямая соединительная линия 686"/>
          <p:cNvCxnSpPr>
            <a:stCxn id="649" idx="3"/>
            <a:endCxn id="686" idx="1"/>
          </p:cNvCxnSpPr>
          <p:nvPr/>
        </p:nvCxnSpPr>
        <p:spPr>
          <a:xfrm flipV="1">
            <a:off x="14538220" y="6410640"/>
            <a:ext cx="119623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/>
          <p:cNvCxnSpPr>
            <a:stCxn id="686" idx="3"/>
            <a:endCxn id="684" idx="1"/>
          </p:cNvCxnSpPr>
          <p:nvPr/>
        </p:nvCxnSpPr>
        <p:spPr>
          <a:xfrm>
            <a:off x="15584168" y="6410640"/>
            <a:ext cx="163002" cy="1674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 стрелкой 693"/>
          <p:cNvCxnSpPr>
            <a:stCxn id="686" idx="2"/>
            <a:endCxn id="647" idx="0"/>
          </p:cNvCxnSpPr>
          <p:nvPr/>
        </p:nvCxnSpPr>
        <p:spPr>
          <a:xfrm flipH="1">
            <a:off x="15119677" y="6680640"/>
            <a:ext cx="1329" cy="26977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Прямая со стрелкой 696"/>
          <p:cNvCxnSpPr>
            <a:stCxn id="649" idx="2"/>
            <a:endCxn id="672" idx="0"/>
          </p:cNvCxnSpPr>
          <p:nvPr/>
        </p:nvCxnSpPr>
        <p:spPr>
          <a:xfrm flipH="1">
            <a:off x="14074442" y="6682314"/>
            <a:ext cx="616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Прямоугольник 700"/>
          <p:cNvSpPr/>
          <p:nvPr/>
        </p:nvSpPr>
        <p:spPr>
          <a:xfrm>
            <a:off x="16312353" y="5284413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однопартийной системы</a:t>
            </a:r>
            <a:endParaRPr lang="ru-RU" sz="400" dirty="0"/>
          </a:p>
        </p:txBody>
      </p:sp>
      <p:sp>
        <p:nvSpPr>
          <p:cNvPr id="703" name="Прямоугольник 702"/>
          <p:cNvSpPr/>
          <p:nvPr/>
        </p:nvSpPr>
        <p:spPr>
          <a:xfrm>
            <a:off x="13656113" y="5298127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Молодёжное крыло ПКП </a:t>
            </a:r>
            <a:r>
              <a:rPr lang="ru-RU" sz="400" dirty="0"/>
              <a:t>(ваниль)</a:t>
            </a:r>
            <a:endParaRPr lang="ru-RU" sz="300" dirty="0"/>
          </a:p>
        </p:txBody>
      </p:sp>
      <p:sp>
        <p:nvSpPr>
          <p:cNvPr id="704" name="Прямоугольник 703"/>
          <p:cNvSpPr/>
          <p:nvPr/>
        </p:nvSpPr>
        <p:spPr>
          <a:xfrm>
            <a:off x="12505717" y="6168092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Форсирование коммунизма в Бразилии (наше)</a:t>
            </a:r>
            <a:endParaRPr lang="ru-RU" sz="400" dirty="0"/>
          </a:p>
        </p:txBody>
      </p:sp>
      <p:sp>
        <p:nvSpPr>
          <p:cNvPr id="705" name="Прямоугольник 704"/>
          <p:cNvSpPr/>
          <p:nvPr/>
        </p:nvSpPr>
        <p:spPr>
          <a:xfrm>
            <a:off x="12511113" y="6930888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Поддержать восстание в Бразилии (наше)</a:t>
            </a:r>
            <a:endParaRPr lang="ru-RU" sz="400" dirty="0"/>
          </a:p>
        </p:txBody>
      </p:sp>
      <p:sp>
        <p:nvSpPr>
          <p:cNvPr id="689" name="Прямоугольник 688"/>
          <p:cNvSpPr/>
          <p:nvPr/>
        </p:nvSpPr>
        <p:spPr>
          <a:xfrm>
            <a:off x="14656724" y="4470134"/>
            <a:ext cx="926325" cy="540000"/>
          </a:xfrm>
          <a:prstGeom prst="rect">
            <a:avLst/>
          </a:prstGeom>
          <a:solidFill>
            <a:srgbClr val="FF00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Победа Коммунистической Партии Португалии</a:t>
            </a:r>
            <a:endParaRPr lang="ru-RU" sz="400" dirty="0"/>
          </a:p>
        </p:txBody>
      </p:sp>
      <p:cxnSp>
        <p:nvCxnSpPr>
          <p:cNvPr id="695" name="Соединительная линия уступом 694"/>
          <p:cNvCxnSpPr>
            <a:stCxn id="689" idx="2"/>
            <a:endCxn id="703" idx="0"/>
          </p:cNvCxnSpPr>
          <p:nvPr/>
        </p:nvCxnSpPr>
        <p:spPr>
          <a:xfrm rot="5400000">
            <a:off x="14475586" y="4653825"/>
            <a:ext cx="287993" cy="10006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Соединительная линия уступом 698"/>
          <p:cNvCxnSpPr>
            <a:stCxn id="689" idx="2"/>
            <a:endCxn id="701" idx="0"/>
          </p:cNvCxnSpPr>
          <p:nvPr/>
        </p:nvCxnSpPr>
        <p:spPr>
          <a:xfrm rot="16200000" flipH="1">
            <a:off x="15810562" y="4319458"/>
            <a:ext cx="274279" cy="16556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Соединительная линия уступом 706"/>
          <p:cNvCxnSpPr>
            <a:stCxn id="689" idx="2"/>
            <a:endCxn id="675" idx="0"/>
          </p:cNvCxnSpPr>
          <p:nvPr/>
        </p:nvCxnSpPr>
        <p:spPr>
          <a:xfrm rot="5400000">
            <a:off x="12978425" y="5558178"/>
            <a:ext cx="2689506" cy="1593419"/>
          </a:xfrm>
          <a:prstGeom prst="bentConnector3">
            <a:avLst>
              <a:gd name="adj1" fmla="val 558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Соединительная линия уступом 710"/>
          <p:cNvCxnSpPr>
            <a:stCxn id="689" idx="2"/>
            <a:endCxn id="674" idx="0"/>
          </p:cNvCxnSpPr>
          <p:nvPr/>
        </p:nvCxnSpPr>
        <p:spPr>
          <a:xfrm rot="5400000">
            <a:off x="13890069" y="4084538"/>
            <a:ext cx="304222" cy="2155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cxnSpLocks/>
            <a:stCxn id="820" idx="2"/>
            <a:endCxn id="826" idx="0"/>
          </p:cNvCxnSpPr>
          <p:nvPr/>
        </p:nvCxnSpPr>
        <p:spPr>
          <a:xfrm rot="5400000">
            <a:off x="16386517" y="9009897"/>
            <a:ext cx="227982" cy="5515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Соединительная линия уступом 725"/>
          <p:cNvCxnSpPr>
            <a:cxnSpLocks/>
            <a:endCxn id="678" idx="0"/>
          </p:cNvCxnSpPr>
          <p:nvPr/>
        </p:nvCxnSpPr>
        <p:spPr>
          <a:xfrm rot="16200000" flipH="1">
            <a:off x="16921151" y="9019303"/>
            <a:ext cx="233898" cy="53170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 стрелкой 728"/>
          <p:cNvCxnSpPr>
            <a:cxnSpLocks/>
            <a:stCxn id="832" idx="2"/>
            <a:endCxn id="961" idx="0"/>
          </p:cNvCxnSpPr>
          <p:nvPr/>
        </p:nvCxnSpPr>
        <p:spPr>
          <a:xfrm>
            <a:off x="15126962" y="9930333"/>
            <a:ext cx="0" cy="228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671" idx="2"/>
            <a:endCxn id="684" idx="0"/>
          </p:cNvCxnSpPr>
          <p:nvPr/>
        </p:nvCxnSpPr>
        <p:spPr>
          <a:xfrm rot="16200000" flipH="1">
            <a:off x="15514349" y="5446329"/>
            <a:ext cx="303447" cy="1088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Соединительная линия уступом 739"/>
          <p:cNvCxnSpPr>
            <a:stCxn id="671" idx="2"/>
            <a:endCxn id="649" idx="0"/>
          </p:cNvCxnSpPr>
          <p:nvPr/>
        </p:nvCxnSpPr>
        <p:spPr>
          <a:xfrm rot="5400000">
            <a:off x="14446712" y="5467213"/>
            <a:ext cx="303447" cy="1046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 стрелкой 742"/>
          <p:cNvCxnSpPr>
            <a:stCxn id="671" idx="2"/>
            <a:endCxn id="686" idx="0"/>
          </p:cNvCxnSpPr>
          <p:nvPr/>
        </p:nvCxnSpPr>
        <p:spPr>
          <a:xfrm flipH="1">
            <a:off x="15121006" y="5838867"/>
            <a:ext cx="806" cy="3017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 стрелкой 745"/>
          <p:cNvCxnSpPr>
            <a:stCxn id="674" idx="2"/>
            <a:endCxn id="704" idx="0"/>
          </p:cNvCxnSpPr>
          <p:nvPr/>
        </p:nvCxnSpPr>
        <p:spPr>
          <a:xfrm>
            <a:off x="12964472" y="5854356"/>
            <a:ext cx="4408" cy="3137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 стрелкой 748"/>
          <p:cNvCxnSpPr>
            <a:stCxn id="675" idx="2"/>
            <a:endCxn id="683" idx="0"/>
          </p:cNvCxnSpPr>
          <p:nvPr/>
        </p:nvCxnSpPr>
        <p:spPr>
          <a:xfrm>
            <a:off x="13526468" y="8239640"/>
            <a:ext cx="4957" cy="31946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Прямая со стрелкой 751"/>
          <p:cNvCxnSpPr>
            <a:stCxn id="704" idx="2"/>
            <a:endCxn id="705" idx="0"/>
          </p:cNvCxnSpPr>
          <p:nvPr/>
        </p:nvCxnSpPr>
        <p:spPr>
          <a:xfrm>
            <a:off x="12968880" y="6708092"/>
            <a:ext cx="5396" cy="2227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5" name="Соединительная линия уступом 754"/>
          <p:cNvCxnSpPr>
            <a:stCxn id="674" idx="2"/>
            <a:endCxn id="681" idx="0"/>
          </p:cNvCxnSpPr>
          <p:nvPr/>
        </p:nvCxnSpPr>
        <p:spPr>
          <a:xfrm rot="5400000">
            <a:off x="11325635" y="6908583"/>
            <a:ext cx="2693064" cy="584611"/>
          </a:xfrm>
          <a:prstGeom prst="bentConnector3">
            <a:avLst>
              <a:gd name="adj1" fmla="val 45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/>
          <p:cNvCxnSpPr>
            <a:stCxn id="264" idx="3"/>
            <a:endCxn id="278" idx="1"/>
          </p:cNvCxnSpPr>
          <p:nvPr/>
        </p:nvCxnSpPr>
        <p:spPr>
          <a:xfrm>
            <a:off x="25210379" y="4728750"/>
            <a:ext cx="2620682" cy="159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3" name="Прямоугольник 692"/>
          <p:cNvSpPr/>
          <p:nvPr/>
        </p:nvSpPr>
        <p:spPr>
          <a:xfrm>
            <a:off x="25299410" y="9292421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Поделить колонии Южной Африки</a:t>
            </a:r>
            <a:endParaRPr lang="ru-RU" sz="200" dirty="0"/>
          </a:p>
        </p:txBody>
      </p:sp>
      <p:cxnSp>
        <p:nvCxnSpPr>
          <p:cNvPr id="696" name="Соединительная линия уступом 695"/>
          <p:cNvCxnSpPr>
            <a:stCxn id="669" idx="2"/>
            <a:endCxn id="693" idx="0"/>
          </p:cNvCxnSpPr>
          <p:nvPr/>
        </p:nvCxnSpPr>
        <p:spPr>
          <a:xfrm rot="5400000">
            <a:off x="26170378" y="8692575"/>
            <a:ext cx="192042" cy="100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11" idx="2"/>
            <a:endCxn id="693" idx="0"/>
          </p:cNvCxnSpPr>
          <p:nvPr/>
        </p:nvCxnSpPr>
        <p:spPr>
          <a:xfrm>
            <a:off x="25762573" y="9100525"/>
            <a:ext cx="0" cy="1918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67" idx="2"/>
            <a:endCxn id="264" idx="0"/>
          </p:cNvCxnSpPr>
          <p:nvPr/>
        </p:nvCxnSpPr>
        <p:spPr>
          <a:xfrm rot="16200000" flipH="1">
            <a:off x="18446453" y="-1842014"/>
            <a:ext cx="236016" cy="1236551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Соединительная линия уступом 709"/>
          <p:cNvCxnSpPr>
            <a:stCxn id="667" idx="2"/>
            <a:endCxn id="307" idx="0"/>
          </p:cNvCxnSpPr>
          <p:nvPr/>
        </p:nvCxnSpPr>
        <p:spPr>
          <a:xfrm rot="16200000" flipH="1">
            <a:off x="24349964" y="-7745525"/>
            <a:ext cx="252680" cy="24189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stCxn id="689" idx="2"/>
            <a:endCxn id="671" idx="0"/>
          </p:cNvCxnSpPr>
          <p:nvPr/>
        </p:nvCxnSpPr>
        <p:spPr>
          <a:xfrm>
            <a:off x="15119887" y="5010134"/>
            <a:ext cx="1925" cy="2887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3472268" y="446933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</a:t>
            </a:r>
            <a:r>
              <a:rPr lang="ru-RU" sz="700" dirty="0" err="1"/>
              <a:t>лузитанского</a:t>
            </a:r>
            <a:r>
              <a:rPr lang="ru-RU" sz="700" dirty="0"/>
              <a:t> </a:t>
            </a:r>
            <a:r>
              <a:rPr lang="ru-RU" sz="700" dirty="0" err="1"/>
              <a:t>интегрализма</a:t>
            </a:r>
            <a:endParaRPr lang="ru-RU" sz="700" dirty="0"/>
          </a:p>
        </p:txBody>
      </p:sp>
      <p:sp>
        <p:nvSpPr>
          <p:cNvPr id="706" name="Прямоугольник 705"/>
          <p:cNvSpPr/>
          <p:nvPr/>
        </p:nvSpPr>
        <p:spPr>
          <a:xfrm>
            <a:off x="1918488" y="53080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Португальский скаутский корпус</a:t>
            </a:r>
          </a:p>
        </p:txBody>
      </p:sp>
      <p:sp>
        <p:nvSpPr>
          <p:cNvPr id="708" name="Прямоугольник 707"/>
          <p:cNvSpPr/>
          <p:nvPr/>
        </p:nvSpPr>
        <p:spPr>
          <a:xfrm>
            <a:off x="5032257" y="52968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Придать церкви центральное значение</a:t>
            </a:r>
          </a:p>
        </p:txBody>
      </p:sp>
      <p:sp>
        <p:nvSpPr>
          <p:cNvPr id="709" name="Прямоугольник 708"/>
          <p:cNvSpPr/>
          <p:nvPr/>
        </p:nvSpPr>
        <p:spPr>
          <a:xfrm>
            <a:off x="1393241" y="836647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профсоюзов</a:t>
            </a:r>
          </a:p>
        </p:txBody>
      </p:sp>
      <p:sp>
        <p:nvSpPr>
          <p:cNvPr id="712" name="Прямоугольник 711"/>
          <p:cNvSpPr/>
          <p:nvPr/>
        </p:nvSpPr>
        <p:spPr>
          <a:xfrm>
            <a:off x="24283575" y="8561943"/>
            <a:ext cx="926325" cy="54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Женский крестовый поход (</a:t>
            </a:r>
            <a:r>
              <a:rPr lang="en-US" sz="700" dirty="0" err="1"/>
              <a:t>Cruzada</a:t>
            </a:r>
            <a:r>
              <a:rPr lang="en-US" sz="700" dirty="0"/>
              <a:t> das </a:t>
            </a:r>
            <a:r>
              <a:rPr lang="en-US" sz="700" dirty="0" err="1"/>
              <a:t>Mulheres</a:t>
            </a:r>
            <a:r>
              <a:rPr lang="en-US" sz="700" dirty="0"/>
              <a:t> </a:t>
            </a:r>
            <a:r>
              <a:rPr lang="en-US" sz="700" dirty="0" err="1"/>
              <a:t>Portuguesas</a:t>
            </a:r>
            <a:r>
              <a:rPr lang="ru-RU" sz="700" dirty="0"/>
              <a:t>)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235120" y="688075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Дать независимость корпорациям </a:t>
            </a:r>
          </a:p>
        </p:txBody>
      </p:sp>
      <p:sp>
        <p:nvSpPr>
          <p:cNvPr id="715" name="Прямоугольник 714"/>
          <p:cNvSpPr/>
          <p:nvPr/>
        </p:nvSpPr>
        <p:spPr>
          <a:xfrm>
            <a:off x="1389184" y="446933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5033981" y="609308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Придерживаться социальной доктрины церкви</a:t>
            </a:r>
          </a:p>
        </p:txBody>
      </p:sp>
      <p:cxnSp>
        <p:nvCxnSpPr>
          <p:cNvPr id="721" name="Соединительная линия уступом 720"/>
          <p:cNvCxnSpPr>
            <a:stCxn id="667" idx="2"/>
            <a:endCxn id="646" idx="0"/>
          </p:cNvCxnSpPr>
          <p:nvPr/>
        </p:nvCxnSpPr>
        <p:spPr>
          <a:xfrm rot="5400000">
            <a:off x="10671758" y="2750311"/>
            <a:ext cx="237524" cy="31823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2" name="Прямоугольник 721"/>
          <p:cNvSpPr/>
          <p:nvPr/>
        </p:nvSpPr>
        <p:spPr>
          <a:xfrm>
            <a:off x="2454018" y="7625348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роли рабочих</a:t>
            </a:r>
          </a:p>
        </p:txBody>
      </p:sp>
      <p:sp>
        <p:nvSpPr>
          <p:cNvPr id="724" name="Прямоугольник 723"/>
          <p:cNvSpPr/>
          <p:nvPr/>
        </p:nvSpPr>
        <p:spPr>
          <a:xfrm>
            <a:off x="1390082" y="76303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Стимулирование роста промышленности</a:t>
            </a:r>
          </a:p>
        </p:txBody>
      </p:sp>
      <p:sp>
        <p:nvSpPr>
          <p:cNvPr id="725" name="Прямоугольник 724"/>
          <p:cNvSpPr/>
          <p:nvPr/>
        </p:nvSpPr>
        <p:spPr>
          <a:xfrm>
            <a:off x="2944617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Португалия</a:t>
            </a:r>
          </a:p>
        </p:txBody>
      </p:sp>
      <p:sp>
        <p:nvSpPr>
          <p:cNvPr id="727" name="Прямоугольник 726"/>
          <p:cNvSpPr/>
          <p:nvPr/>
        </p:nvSpPr>
        <p:spPr>
          <a:xfrm>
            <a:off x="3983386" y="529819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испанских фалангистов</a:t>
            </a:r>
          </a:p>
        </p:txBody>
      </p:sp>
      <p:cxnSp>
        <p:nvCxnSpPr>
          <p:cNvPr id="728" name="Прямая соединительная линия 727"/>
          <p:cNvCxnSpPr>
            <a:stCxn id="725" idx="3"/>
            <a:endCxn id="727" idx="1"/>
          </p:cNvCxnSpPr>
          <p:nvPr/>
        </p:nvCxnSpPr>
        <p:spPr>
          <a:xfrm>
            <a:off x="3870942" y="5568192"/>
            <a:ext cx="11244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945836" y="6862469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Иберию</a:t>
            </a:r>
          </a:p>
        </p:txBody>
      </p:sp>
      <p:sp>
        <p:nvSpPr>
          <p:cNvPr id="738" name="Прямоугольник 737"/>
          <p:cNvSpPr/>
          <p:nvPr/>
        </p:nvSpPr>
        <p:spPr>
          <a:xfrm>
            <a:off x="2940169" y="610146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Бразильскими </a:t>
            </a:r>
            <a:r>
              <a:rPr lang="ru-RU" sz="700" dirty="0" err="1"/>
              <a:t>Интегралистами</a:t>
            </a:r>
            <a:endParaRPr lang="ru-RU" sz="700" dirty="0"/>
          </a:p>
        </p:txBody>
      </p:sp>
      <p:cxnSp>
        <p:nvCxnSpPr>
          <p:cNvPr id="745" name="Соединительная линия уступом 744"/>
          <p:cNvCxnSpPr>
            <a:cxnSpLocks/>
            <a:stCxn id="700" idx="2"/>
            <a:endCxn id="725" idx="0"/>
          </p:cNvCxnSpPr>
          <p:nvPr/>
        </p:nvCxnSpPr>
        <p:spPr>
          <a:xfrm rot="5400000">
            <a:off x="3527178" y="4889938"/>
            <a:ext cx="288857" cy="5276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Соединительная линия уступом 749"/>
          <p:cNvCxnSpPr>
            <a:cxnSpLocks/>
            <a:stCxn id="700" idx="2"/>
            <a:endCxn id="727" idx="0"/>
          </p:cNvCxnSpPr>
          <p:nvPr/>
        </p:nvCxnSpPr>
        <p:spPr>
          <a:xfrm rot="16200000" flipH="1">
            <a:off x="4046562" y="4898204"/>
            <a:ext cx="288857" cy="51111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Соединительная линия уступом 757"/>
          <p:cNvCxnSpPr>
            <a:cxnSpLocks/>
            <a:stCxn id="759" idx="2"/>
            <a:endCxn id="713" idx="0"/>
          </p:cNvCxnSpPr>
          <p:nvPr/>
        </p:nvCxnSpPr>
        <p:spPr>
          <a:xfrm rot="5400000">
            <a:off x="989769" y="3936832"/>
            <a:ext cx="2652438" cy="3235409"/>
          </a:xfrm>
          <a:prstGeom prst="bentConnector3">
            <a:avLst>
              <a:gd name="adj1" fmla="val 440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4" name="Соединительная линия уступом 763"/>
          <p:cNvCxnSpPr>
            <a:cxnSpLocks/>
            <a:stCxn id="700" idx="2"/>
            <a:endCxn id="708" idx="0"/>
          </p:cNvCxnSpPr>
          <p:nvPr/>
        </p:nvCxnSpPr>
        <p:spPr>
          <a:xfrm rot="16200000" flipH="1">
            <a:off x="4571676" y="4373089"/>
            <a:ext cx="287498" cy="15599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Соединительная линия уступом 769"/>
          <p:cNvCxnSpPr>
            <a:stCxn id="708" idx="2"/>
            <a:endCxn id="716" idx="0"/>
          </p:cNvCxnSpPr>
          <p:nvPr/>
        </p:nvCxnSpPr>
        <p:spPr>
          <a:xfrm rot="16200000" flipH="1">
            <a:off x="5368156" y="5964097"/>
            <a:ext cx="256252" cy="1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Соединительная линия уступом 772"/>
          <p:cNvCxnSpPr>
            <a:cxnSpLocks/>
            <a:stCxn id="713" idx="2"/>
            <a:endCxn id="724" idx="0"/>
          </p:cNvCxnSpPr>
          <p:nvPr/>
        </p:nvCxnSpPr>
        <p:spPr>
          <a:xfrm rot="16200000" flipH="1">
            <a:off x="1170958" y="6948080"/>
            <a:ext cx="209612" cy="11549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Соединительная линия уступом 775"/>
          <p:cNvCxnSpPr>
            <a:cxnSpLocks/>
            <a:stCxn id="713" idx="2"/>
            <a:endCxn id="722" idx="0"/>
          </p:cNvCxnSpPr>
          <p:nvPr/>
        </p:nvCxnSpPr>
        <p:spPr>
          <a:xfrm rot="16200000" flipH="1">
            <a:off x="1705436" y="6413602"/>
            <a:ext cx="204593" cy="22188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9" name="Прямоугольник 778"/>
          <p:cNvSpPr/>
          <p:nvPr/>
        </p:nvSpPr>
        <p:spPr>
          <a:xfrm>
            <a:off x="3973987" y="686474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Бразилию</a:t>
            </a:r>
          </a:p>
        </p:txBody>
      </p:sp>
      <p:cxnSp>
        <p:nvCxnSpPr>
          <p:cNvPr id="780" name="Соединительная линия уступом 779"/>
          <p:cNvCxnSpPr>
            <a:stCxn id="727" idx="2"/>
            <a:endCxn id="738" idx="0"/>
          </p:cNvCxnSpPr>
          <p:nvPr/>
        </p:nvCxnSpPr>
        <p:spPr>
          <a:xfrm rot="5400000">
            <a:off x="3793304" y="5448221"/>
            <a:ext cx="263275" cy="104321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6" name="Соединительная линия уступом 785"/>
          <p:cNvCxnSpPr>
            <a:cxnSpLocks/>
            <a:stCxn id="725" idx="2"/>
            <a:endCxn id="738" idx="0"/>
          </p:cNvCxnSpPr>
          <p:nvPr/>
        </p:nvCxnSpPr>
        <p:spPr>
          <a:xfrm rot="5400000">
            <a:off x="3273919" y="5967605"/>
            <a:ext cx="263275" cy="444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2" name="Прямоугольник 791"/>
          <p:cNvSpPr/>
          <p:nvPr/>
        </p:nvSpPr>
        <p:spPr>
          <a:xfrm>
            <a:off x="5558779" y="6863572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Католический университет Португалии</a:t>
            </a:r>
          </a:p>
        </p:txBody>
      </p:sp>
      <p:cxnSp>
        <p:nvCxnSpPr>
          <p:cNvPr id="793" name="Прямая со стрелкой 792"/>
          <p:cNvCxnSpPr>
            <a:stCxn id="724" idx="2"/>
            <a:endCxn id="709" idx="0"/>
          </p:cNvCxnSpPr>
          <p:nvPr/>
        </p:nvCxnSpPr>
        <p:spPr>
          <a:xfrm>
            <a:off x="1853245" y="8170367"/>
            <a:ext cx="3159" cy="19611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5" name="Прямоугольник 804"/>
          <p:cNvSpPr/>
          <p:nvPr/>
        </p:nvSpPr>
        <p:spPr>
          <a:xfrm>
            <a:off x="5558315" y="8370083"/>
            <a:ext cx="926325" cy="540000"/>
          </a:xfrm>
          <a:prstGeom prst="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Розовая карта</a:t>
            </a:r>
          </a:p>
        </p:txBody>
      </p:sp>
      <p:sp>
        <p:nvSpPr>
          <p:cNvPr id="806" name="Прямоугольник 805"/>
          <p:cNvSpPr/>
          <p:nvPr/>
        </p:nvSpPr>
        <p:spPr>
          <a:xfrm>
            <a:off x="6607618" y="916613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Уругвай</a:t>
            </a:r>
          </a:p>
        </p:txBody>
      </p:sp>
      <p:sp>
        <p:nvSpPr>
          <p:cNvPr id="828" name="Прямоугольник 827"/>
          <p:cNvSpPr/>
          <p:nvPr/>
        </p:nvSpPr>
        <p:spPr>
          <a:xfrm>
            <a:off x="5560590" y="917977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Ост-Индию (ваниль)</a:t>
            </a:r>
          </a:p>
        </p:txBody>
      </p:sp>
      <p:sp>
        <p:nvSpPr>
          <p:cNvPr id="829" name="Прямоугольник 828"/>
          <p:cNvSpPr/>
          <p:nvPr/>
        </p:nvSpPr>
        <p:spPr>
          <a:xfrm>
            <a:off x="4496065" y="988263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владение чайными плантациями</a:t>
            </a:r>
          </a:p>
        </p:txBody>
      </p:sp>
      <p:sp>
        <p:nvSpPr>
          <p:cNvPr id="830" name="Прямоугольник 829"/>
          <p:cNvSpPr/>
          <p:nvPr/>
        </p:nvSpPr>
        <p:spPr>
          <a:xfrm>
            <a:off x="7678294" y="9168406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финиковые сады Омана</a:t>
            </a:r>
          </a:p>
        </p:txBody>
      </p:sp>
      <p:sp>
        <p:nvSpPr>
          <p:cNvPr id="835" name="Прямоугольник 834"/>
          <p:cNvSpPr/>
          <p:nvPr/>
        </p:nvSpPr>
        <p:spPr>
          <a:xfrm>
            <a:off x="9277050" y="837770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Пятая империя (ваниль)</a:t>
            </a:r>
          </a:p>
        </p:txBody>
      </p:sp>
      <p:cxnSp>
        <p:nvCxnSpPr>
          <p:cNvPr id="843" name="Соединительная линия уступом 842"/>
          <p:cNvCxnSpPr>
            <a:stCxn id="716" idx="2"/>
            <a:endCxn id="792" idx="0"/>
          </p:cNvCxnSpPr>
          <p:nvPr/>
        </p:nvCxnSpPr>
        <p:spPr>
          <a:xfrm rot="16200000" flipH="1">
            <a:off x="5644300" y="6485929"/>
            <a:ext cx="230487" cy="5247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Соединительная линия уступом 851"/>
          <p:cNvCxnSpPr>
            <a:cxnSpLocks/>
            <a:stCxn id="736" idx="2"/>
            <a:endCxn id="970" idx="0"/>
          </p:cNvCxnSpPr>
          <p:nvPr/>
        </p:nvCxnSpPr>
        <p:spPr>
          <a:xfrm rot="16200000" flipH="1">
            <a:off x="4600281" y="6211186"/>
            <a:ext cx="221383" cy="260394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Соединительная линия уступом 854"/>
          <p:cNvCxnSpPr>
            <a:cxnSpLocks/>
            <a:stCxn id="779" idx="2"/>
            <a:endCxn id="970" idx="0"/>
          </p:cNvCxnSpPr>
          <p:nvPr/>
        </p:nvCxnSpPr>
        <p:spPr>
          <a:xfrm rot="16200000" flipH="1">
            <a:off x="5115494" y="6726399"/>
            <a:ext cx="219109" cy="157579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3" name="Соединительная линия уступом 862"/>
          <p:cNvCxnSpPr>
            <a:stCxn id="738" idx="2"/>
            <a:endCxn id="736" idx="0"/>
          </p:cNvCxnSpPr>
          <p:nvPr/>
        </p:nvCxnSpPr>
        <p:spPr>
          <a:xfrm rot="16200000" flipH="1">
            <a:off x="3295664" y="6749134"/>
            <a:ext cx="221002" cy="56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Прямоугольник 865"/>
          <p:cNvSpPr/>
          <p:nvPr/>
        </p:nvSpPr>
        <p:spPr>
          <a:xfrm>
            <a:off x="6609892" y="987126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Парагвай</a:t>
            </a:r>
          </a:p>
        </p:txBody>
      </p:sp>
      <p:sp>
        <p:nvSpPr>
          <p:cNvPr id="867" name="Прямоугольник 866"/>
          <p:cNvSpPr/>
          <p:nvPr/>
        </p:nvSpPr>
        <p:spPr>
          <a:xfrm>
            <a:off x="5562865" y="98712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территорию в Китае (ваниль)</a:t>
            </a:r>
          </a:p>
        </p:txBody>
      </p:sp>
      <p:sp>
        <p:nvSpPr>
          <p:cNvPr id="868" name="Прямоугольник 867"/>
          <p:cNvSpPr/>
          <p:nvPr/>
        </p:nvSpPr>
        <p:spPr>
          <a:xfrm>
            <a:off x="5565139" y="105491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Разделаться с Японской угрозой (ваниль)</a:t>
            </a:r>
          </a:p>
        </p:txBody>
      </p:sp>
      <p:sp>
        <p:nvSpPr>
          <p:cNvPr id="869" name="Прямоугольник 868"/>
          <p:cNvSpPr/>
          <p:nvPr/>
        </p:nvSpPr>
        <p:spPr>
          <a:xfrm>
            <a:off x="4491516" y="916840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Сделать Индию своей (ваниль)</a:t>
            </a:r>
          </a:p>
        </p:txBody>
      </p:sp>
      <p:sp>
        <p:nvSpPr>
          <p:cNvPr id="870" name="Прямоугольник 869"/>
          <p:cNvSpPr/>
          <p:nvPr/>
        </p:nvSpPr>
        <p:spPr>
          <a:xfrm>
            <a:off x="3429265" y="9170680"/>
            <a:ext cx="926325" cy="540000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Португальское </a:t>
            </a:r>
            <a:r>
              <a:rPr lang="ru-RU" sz="700" dirty="0" err="1"/>
              <a:t>Морокко</a:t>
            </a:r>
            <a:endParaRPr lang="ru-RU" sz="700" dirty="0"/>
          </a:p>
        </p:txBody>
      </p:sp>
      <p:cxnSp>
        <p:nvCxnSpPr>
          <p:cNvPr id="871" name="Соединительная линия уступом 870"/>
          <p:cNvCxnSpPr>
            <a:cxnSpLocks/>
            <a:stCxn id="700" idx="2"/>
            <a:endCxn id="650" idx="0"/>
          </p:cNvCxnSpPr>
          <p:nvPr/>
        </p:nvCxnSpPr>
        <p:spPr>
          <a:xfrm rot="16200000" flipH="1">
            <a:off x="5098560" y="3846206"/>
            <a:ext cx="281605" cy="260786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Соединительная линия уступом 873"/>
          <p:cNvCxnSpPr>
            <a:stCxn id="646" idx="2"/>
            <a:endCxn id="650" idx="0"/>
          </p:cNvCxnSpPr>
          <p:nvPr/>
        </p:nvCxnSpPr>
        <p:spPr>
          <a:xfrm rot="5400000">
            <a:off x="7725973" y="3817579"/>
            <a:ext cx="290682" cy="265604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Соединительная линия уступом 876"/>
          <p:cNvCxnSpPr>
            <a:stCxn id="805" idx="2"/>
            <a:endCxn id="870" idx="0"/>
          </p:cNvCxnSpPr>
          <p:nvPr/>
        </p:nvCxnSpPr>
        <p:spPr>
          <a:xfrm rot="5400000">
            <a:off x="4826655" y="7975856"/>
            <a:ext cx="260597" cy="21290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Соединительная линия уступом 879"/>
          <p:cNvCxnSpPr>
            <a:stCxn id="805" idx="2"/>
            <a:endCxn id="830" idx="0"/>
          </p:cNvCxnSpPr>
          <p:nvPr/>
        </p:nvCxnSpPr>
        <p:spPr>
          <a:xfrm rot="16200000" flipH="1">
            <a:off x="6952306" y="7979254"/>
            <a:ext cx="258323" cy="211997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Соединительная линия уступом 882"/>
          <p:cNvCxnSpPr>
            <a:stCxn id="805" idx="2"/>
            <a:endCxn id="869" idx="0"/>
          </p:cNvCxnSpPr>
          <p:nvPr/>
        </p:nvCxnSpPr>
        <p:spPr>
          <a:xfrm rot="5400000">
            <a:off x="5358918" y="8505845"/>
            <a:ext cx="258323" cy="10667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6" name="Соединительная линия уступом 885"/>
          <p:cNvCxnSpPr>
            <a:stCxn id="805" idx="2"/>
            <a:endCxn id="806" idx="0"/>
          </p:cNvCxnSpPr>
          <p:nvPr/>
        </p:nvCxnSpPr>
        <p:spPr>
          <a:xfrm rot="16200000" flipH="1">
            <a:off x="6418105" y="8513455"/>
            <a:ext cx="256048" cy="10493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9" name="Прямая со стрелкой 888"/>
          <p:cNvCxnSpPr>
            <a:stCxn id="805" idx="2"/>
            <a:endCxn id="828" idx="0"/>
          </p:cNvCxnSpPr>
          <p:nvPr/>
        </p:nvCxnSpPr>
        <p:spPr>
          <a:xfrm>
            <a:off x="6021478" y="8910083"/>
            <a:ext cx="2275" cy="2696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Прямая со стрелкой 891"/>
          <p:cNvCxnSpPr>
            <a:stCxn id="869" idx="2"/>
            <a:endCxn id="829" idx="0"/>
          </p:cNvCxnSpPr>
          <p:nvPr/>
        </p:nvCxnSpPr>
        <p:spPr>
          <a:xfrm>
            <a:off x="4954679" y="9708406"/>
            <a:ext cx="4549" cy="17423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Прямая со стрелкой 894"/>
          <p:cNvCxnSpPr>
            <a:stCxn id="828" idx="2"/>
            <a:endCxn id="867" idx="0"/>
          </p:cNvCxnSpPr>
          <p:nvPr/>
        </p:nvCxnSpPr>
        <p:spPr>
          <a:xfrm>
            <a:off x="6023753" y="9719779"/>
            <a:ext cx="2275" cy="15148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Прямая со стрелкой 897"/>
          <p:cNvCxnSpPr>
            <a:stCxn id="806" idx="2"/>
            <a:endCxn id="866" idx="0"/>
          </p:cNvCxnSpPr>
          <p:nvPr/>
        </p:nvCxnSpPr>
        <p:spPr>
          <a:xfrm>
            <a:off x="7070781" y="9706131"/>
            <a:ext cx="2274" cy="1651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Прямая со стрелкой 900"/>
          <p:cNvCxnSpPr>
            <a:stCxn id="867" idx="2"/>
            <a:endCxn id="868" idx="0"/>
          </p:cNvCxnSpPr>
          <p:nvPr/>
        </p:nvCxnSpPr>
        <p:spPr>
          <a:xfrm>
            <a:off x="6026028" y="10411266"/>
            <a:ext cx="2274" cy="13784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Соединительная линия уступом 903"/>
          <p:cNvCxnSpPr>
            <a:stCxn id="667" idx="2"/>
            <a:endCxn id="689" idx="0"/>
          </p:cNvCxnSpPr>
          <p:nvPr/>
        </p:nvCxnSpPr>
        <p:spPr>
          <a:xfrm rot="16200000" flipH="1">
            <a:off x="13627096" y="2977343"/>
            <a:ext cx="247400" cy="27381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0" name="Прямоугольник 689"/>
          <p:cNvSpPr/>
          <p:nvPr/>
        </p:nvSpPr>
        <p:spPr>
          <a:xfrm>
            <a:off x="3970212" y="6100231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Торжество латинского порядка</a:t>
            </a:r>
          </a:p>
        </p:txBody>
      </p:sp>
      <p:cxnSp>
        <p:nvCxnSpPr>
          <p:cNvPr id="730" name="Прямая соединительная линия 729"/>
          <p:cNvCxnSpPr>
            <a:cxnSpLocks/>
            <a:stCxn id="738" idx="3"/>
            <a:endCxn id="690" idx="1"/>
          </p:cNvCxnSpPr>
          <p:nvPr/>
        </p:nvCxnSpPr>
        <p:spPr>
          <a:xfrm flipV="1">
            <a:off x="3866494" y="6370231"/>
            <a:ext cx="103718" cy="123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Соединительная линия уступом 730"/>
          <p:cNvCxnSpPr>
            <a:stCxn id="690" idx="2"/>
            <a:endCxn id="736" idx="0"/>
          </p:cNvCxnSpPr>
          <p:nvPr/>
        </p:nvCxnSpPr>
        <p:spPr>
          <a:xfrm rot="5400000">
            <a:off x="3810068" y="6239162"/>
            <a:ext cx="222238" cy="102437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25" idx="2"/>
            <a:endCxn id="690" idx="0"/>
          </p:cNvCxnSpPr>
          <p:nvPr/>
        </p:nvCxnSpPr>
        <p:spPr>
          <a:xfrm rot="16200000" flipH="1">
            <a:off x="3789558" y="5456413"/>
            <a:ext cx="262039" cy="102559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Соединительная линия уступом 733"/>
          <p:cNvCxnSpPr>
            <a:stCxn id="690" idx="2"/>
            <a:endCxn id="779" idx="0"/>
          </p:cNvCxnSpPr>
          <p:nvPr/>
        </p:nvCxnSpPr>
        <p:spPr>
          <a:xfrm rot="16200000" flipH="1">
            <a:off x="4323006" y="6750599"/>
            <a:ext cx="224512" cy="3775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5" name="Прямоугольник 734"/>
          <p:cNvSpPr/>
          <p:nvPr/>
        </p:nvSpPr>
        <p:spPr>
          <a:xfrm>
            <a:off x="1932388" y="9166313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Рабочие суды</a:t>
            </a:r>
            <a:endParaRPr lang="ru-RU" sz="200" dirty="0"/>
          </a:p>
        </p:txBody>
      </p:sp>
      <p:cxnSp>
        <p:nvCxnSpPr>
          <p:cNvPr id="744" name="Соединительная линия уступом 743"/>
          <p:cNvCxnSpPr>
            <a:cxnSpLocks/>
            <a:stCxn id="722" idx="2"/>
            <a:endCxn id="735" idx="0"/>
          </p:cNvCxnSpPr>
          <p:nvPr/>
        </p:nvCxnSpPr>
        <p:spPr>
          <a:xfrm rot="5400000">
            <a:off x="2155884" y="8405015"/>
            <a:ext cx="1000965" cy="521630"/>
          </a:xfrm>
          <a:prstGeom prst="bentConnector3">
            <a:avLst>
              <a:gd name="adj1" fmla="val 7369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Соединительная линия уступом 746"/>
          <p:cNvCxnSpPr>
            <a:cxnSpLocks/>
            <a:stCxn id="709" idx="2"/>
            <a:endCxn id="735" idx="0"/>
          </p:cNvCxnSpPr>
          <p:nvPr/>
        </p:nvCxnSpPr>
        <p:spPr>
          <a:xfrm rot="16200000" flipH="1">
            <a:off x="1996060" y="8766822"/>
            <a:ext cx="259834" cy="5391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8" name="Прямоугольник 747"/>
          <p:cNvSpPr/>
          <p:nvPr/>
        </p:nvSpPr>
        <p:spPr>
          <a:xfrm>
            <a:off x="844522" y="916472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Применить 12 принципов выпуска промышленной продукции</a:t>
            </a:r>
          </a:p>
        </p:txBody>
      </p:sp>
      <p:cxnSp>
        <p:nvCxnSpPr>
          <p:cNvPr id="751" name="Соединительная линия уступом 750"/>
          <p:cNvCxnSpPr>
            <a:cxnSpLocks/>
            <a:stCxn id="972" idx="2"/>
            <a:endCxn id="748" idx="0"/>
          </p:cNvCxnSpPr>
          <p:nvPr/>
        </p:nvCxnSpPr>
        <p:spPr>
          <a:xfrm rot="16200000" flipH="1">
            <a:off x="501199" y="8358234"/>
            <a:ext cx="999163" cy="613809"/>
          </a:xfrm>
          <a:prstGeom prst="bentConnector3">
            <a:avLst>
              <a:gd name="adj1" fmla="val 79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3" name="Прямоугольник 752"/>
          <p:cNvSpPr/>
          <p:nvPr/>
        </p:nvSpPr>
        <p:spPr>
          <a:xfrm>
            <a:off x="842918" y="994546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Общество мелких собственников</a:t>
            </a:r>
            <a:endParaRPr lang="ru-RU" sz="300" dirty="0"/>
          </a:p>
        </p:txBody>
      </p:sp>
      <p:cxnSp>
        <p:nvCxnSpPr>
          <p:cNvPr id="756" name="Прямая со стрелкой 755"/>
          <p:cNvCxnSpPr>
            <a:cxnSpLocks/>
            <a:endCxn id="753" idx="0"/>
          </p:cNvCxnSpPr>
          <p:nvPr/>
        </p:nvCxnSpPr>
        <p:spPr>
          <a:xfrm>
            <a:off x="1301764" y="9693628"/>
            <a:ext cx="4317" cy="2518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9" name="Прямоугольник 758"/>
          <p:cNvSpPr/>
          <p:nvPr/>
        </p:nvSpPr>
        <p:spPr>
          <a:xfrm>
            <a:off x="3470529" y="3688317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Восстание против </a:t>
            </a:r>
            <a:r>
              <a:rPr lang="ru-RU" sz="700" dirty="0" err="1"/>
              <a:t>Салазарского</a:t>
            </a:r>
            <a:r>
              <a:rPr lang="ru-RU" sz="700" dirty="0"/>
              <a:t> режима</a:t>
            </a:r>
          </a:p>
        </p:txBody>
      </p:sp>
      <p:cxnSp>
        <p:nvCxnSpPr>
          <p:cNvPr id="760" name="Прямая со стрелкой 759"/>
          <p:cNvCxnSpPr>
            <a:cxnSpLocks/>
            <a:stCxn id="759" idx="2"/>
            <a:endCxn id="700" idx="0"/>
          </p:cNvCxnSpPr>
          <p:nvPr/>
        </p:nvCxnSpPr>
        <p:spPr>
          <a:xfrm>
            <a:off x="3933692" y="4228317"/>
            <a:ext cx="1739" cy="24101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Прямая соединительная линия 761"/>
          <p:cNvCxnSpPr>
            <a:stCxn id="759" idx="3"/>
            <a:endCxn id="667" idx="1"/>
          </p:cNvCxnSpPr>
          <p:nvPr/>
        </p:nvCxnSpPr>
        <p:spPr>
          <a:xfrm flipV="1">
            <a:off x="4396854" y="3952734"/>
            <a:ext cx="7521688" cy="558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 стрелкой 719"/>
          <p:cNvCxnSpPr>
            <a:stCxn id="502" idx="2"/>
            <a:endCxn id="712" idx="0"/>
          </p:cNvCxnSpPr>
          <p:nvPr/>
        </p:nvCxnSpPr>
        <p:spPr>
          <a:xfrm flipH="1">
            <a:off x="24746738" y="8280858"/>
            <a:ext cx="1128" cy="28108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1916749" y="6107882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Признать язык Галисии вторым официальным</a:t>
            </a:r>
          </a:p>
        </p:txBody>
      </p:sp>
      <p:cxnSp>
        <p:nvCxnSpPr>
          <p:cNvPr id="763" name="Соединительная линия уступом 762"/>
          <p:cNvCxnSpPr>
            <a:cxnSpLocks/>
            <a:stCxn id="725" idx="2"/>
            <a:endCxn id="742" idx="0"/>
          </p:cNvCxnSpPr>
          <p:nvPr/>
        </p:nvCxnSpPr>
        <p:spPr>
          <a:xfrm rot="5400000">
            <a:off x="2759001" y="5459103"/>
            <a:ext cx="269690" cy="1027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Прямоугольник 766"/>
          <p:cNvSpPr/>
          <p:nvPr/>
        </p:nvSpPr>
        <p:spPr>
          <a:xfrm>
            <a:off x="17946093" y="6951781"/>
            <a:ext cx="926325" cy="540000"/>
          </a:xfrm>
          <a:prstGeom prst="rect">
            <a:avLst/>
          </a:prstGeom>
          <a:solidFill>
            <a:srgbClr val="FFFF0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Папой</a:t>
            </a:r>
          </a:p>
        </p:txBody>
      </p:sp>
      <p:cxnSp>
        <p:nvCxnSpPr>
          <p:cNvPr id="768" name="Соединительная линия уступом 767"/>
          <p:cNvCxnSpPr>
            <a:stCxn id="548" idx="2"/>
            <a:endCxn id="767" idx="0"/>
          </p:cNvCxnSpPr>
          <p:nvPr/>
        </p:nvCxnSpPr>
        <p:spPr>
          <a:xfrm rot="16200000" flipH="1">
            <a:off x="18003725" y="6546250"/>
            <a:ext cx="271606" cy="53945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Соединительная линия уступом 771"/>
          <p:cNvCxnSpPr>
            <a:stCxn id="577" idx="2"/>
            <a:endCxn id="767" idx="0"/>
          </p:cNvCxnSpPr>
          <p:nvPr/>
        </p:nvCxnSpPr>
        <p:spPr>
          <a:xfrm rot="5400000">
            <a:off x="18535612" y="6553368"/>
            <a:ext cx="272057" cy="5247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2" name="Прямая соединительная линия 781"/>
          <p:cNvCxnSpPr>
            <a:stCxn id="767" idx="3"/>
            <a:endCxn id="719" idx="1"/>
          </p:cNvCxnSpPr>
          <p:nvPr/>
        </p:nvCxnSpPr>
        <p:spPr>
          <a:xfrm flipV="1">
            <a:off x="18872418" y="7220028"/>
            <a:ext cx="121814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7" name="Прямоугольник 786"/>
          <p:cNvSpPr/>
          <p:nvPr/>
        </p:nvSpPr>
        <p:spPr>
          <a:xfrm>
            <a:off x="20596072" y="5277656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Торговля с Европейскими державами (наше)</a:t>
            </a:r>
            <a:endParaRPr lang="ru-RU" sz="100" dirty="0"/>
          </a:p>
        </p:txBody>
      </p:sp>
      <p:sp>
        <p:nvSpPr>
          <p:cNvPr id="788" name="Прямоугольник 787"/>
          <p:cNvSpPr/>
          <p:nvPr/>
        </p:nvSpPr>
        <p:spPr>
          <a:xfrm>
            <a:off x="20598346" y="6131492"/>
            <a:ext cx="926325" cy="540000"/>
          </a:xfrm>
          <a:prstGeom prst="rect">
            <a:avLst/>
          </a:prstGeom>
          <a:solidFill>
            <a:schemeClr val="bg1">
              <a:lumMod val="5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Столица шпионажа (ваниль)</a:t>
            </a:r>
            <a:endParaRPr lang="ru-RU" sz="100" dirty="0"/>
          </a:p>
        </p:txBody>
      </p:sp>
      <p:cxnSp>
        <p:nvCxnSpPr>
          <p:cNvPr id="790" name="Прямая со стрелкой 789"/>
          <p:cNvCxnSpPr>
            <a:stCxn id="787" idx="2"/>
            <a:endCxn id="788" idx="0"/>
          </p:cNvCxnSpPr>
          <p:nvPr/>
        </p:nvCxnSpPr>
        <p:spPr>
          <a:xfrm>
            <a:off x="21059235" y="5817656"/>
            <a:ext cx="2274" cy="3138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5" name="Соединительная линия уступом 794"/>
          <p:cNvCxnSpPr>
            <a:stCxn id="282" idx="2"/>
            <a:endCxn id="533" idx="0"/>
          </p:cNvCxnSpPr>
          <p:nvPr/>
        </p:nvCxnSpPr>
        <p:spPr>
          <a:xfrm rot="5400000">
            <a:off x="20137400" y="4867603"/>
            <a:ext cx="276461" cy="5390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8" name="Соединительная линия уступом 797"/>
          <p:cNvCxnSpPr>
            <a:stCxn id="282" idx="2"/>
            <a:endCxn id="787" idx="0"/>
          </p:cNvCxnSpPr>
          <p:nvPr/>
        </p:nvCxnSpPr>
        <p:spPr>
          <a:xfrm rot="16200000" flipH="1">
            <a:off x="20662838" y="4881259"/>
            <a:ext cx="278736" cy="51405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2" name="Соединительная линия уступом 801"/>
          <p:cNvCxnSpPr>
            <a:stCxn id="787" idx="2"/>
            <a:endCxn id="436" idx="0"/>
          </p:cNvCxnSpPr>
          <p:nvPr/>
        </p:nvCxnSpPr>
        <p:spPr>
          <a:xfrm rot="5400000">
            <a:off x="20376633" y="5451122"/>
            <a:ext cx="316069" cy="10491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7" name="Прямоугольник 806"/>
          <p:cNvSpPr/>
          <p:nvPr/>
        </p:nvSpPr>
        <p:spPr>
          <a:xfrm>
            <a:off x="10808682" y="528635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карлистам</a:t>
            </a:r>
            <a:r>
              <a:rPr lang="ru-RU" sz="700" dirty="0"/>
              <a:t> (ваниль)</a:t>
            </a:r>
          </a:p>
        </p:txBody>
      </p:sp>
      <p:cxnSp>
        <p:nvCxnSpPr>
          <p:cNvPr id="809" name="Соединительная линия уступом 808"/>
          <p:cNvCxnSpPr>
            <a:stCxn id="650" idx="2"/>
            <a:endCxn id="652" idx="0"/>
          </p:cNvCxnSpPr>
          <p:nvPr/>
        </p:nvCxnSpPr>
        <p:spPr>
          <a:xfrm rot="16200000" flipH="1">
            <a:off x="6945116" y="5429116"/>
            <a:ext cx="268582" cy="107222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7" name="Прямоугольник 756"/>
          <p:cNvSpPr/>
          <p:nvPr/>
        </p:nvSpPr>
        <p:spPr>
          <a:xfrm>
            <a:off x="7149917" y="6843235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Поддержка Бразильских монархистов</a:t>
            </a:r>
          </a:p>
        </p:txBody>
      </p:sp>
      <p:sp>
        <p:nvSpPr>
          <p:cNvPr id="765" name="Прямоугольник 764"/>
          <p:cNvSpPr/>
          <p:nvPr/>
        </p:nvSpPr>
        <p:spPr>
          <a:xfrm>
            <a:off x="7148698" y="762474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Внедрение Бразильской индустрии</a:t>
            </a:r>
          </a:p>
        </p:txBody>
      </p:sp>
      <p:cxnSp>
        <p:nvCxnSpPr>
          <p:cNvPr id="766" name="Соединительная линия уступом 765"/>
          <p:cNvCxnSpPr>
            <a:cxnSpLocks/>
            <a:stCxn id="794" idx="2"/>
            <a:endCxn id="792" idx="0"/>
          </p:cNvCxnSpPr>
          <p:nvPr/>
        </p:nvCxnSpPr>
        <p:spPr>
          <a:xfrm rot="5400000">
            <a:off x="6168518" y="6493569"/>
            <a:ext cx="223427" cy="51657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Соединительная линия уступом 773"/>
          <p:cNvCxnSpPr>
            <a:stCxn id="827" idx="2"/>
            <a:endCxn id="805" idx="0"/>
          </p:cNvCxnSpPr>
          <p:nvPr/>
        </p:nvCxnSpPr>
        <p:spPr>
          <a:xfrm rot="5400000">
            <a:off x="7246790" y="6945527"/>
            <a:ext cx="199244" cy="264986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" name="Прямоугольник 777"/>
          <p:cNvSpPr/>
          <p:nvPr/>
        </p:nvSpPr>
        <p:spPr>
          <a:xfrm>
            <a:off x="10807463" y="611903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Помочь </a:t>
            </a:r>
            <a:r>
              <a:rPr lang="ru-RU" sz="700" dirty="0" err="1"/>
              <a:t>рекета</a:t>
            </a:r>
            <a:r>
              <a:rPr lang="ru-RU" sz="700" dirty="0"/>
              <a:t> (ваниль)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10294211" y="683470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Помните об </a:t>
            </a:r>
            <a:r>
              <a:rPr lang="ru-RU" sz="700" dirty="0" err="1"/>
              <a:t>Оливенса</a:t>
            </a:r>
            <a:r>
              <a:rPr lang="ru-RU" sz="700" dirty="0"/>
              <a:t> (ваниль)</a:t>
            </a:r>
            <a:r>
              <a:rPr lang="ru-RU" sz="800" dirty="0"/>
              <a:t> </a:t>
            </a:r>
            <a:endParaRPr lang="ru-RU" sz="7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11340285" y="6834702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Королевский Иберийский союз </a:t>
            </a:r>
            <a:r>
              <a:rPr lang="ru-RU" sz="500" dirty="0"/>
              <a:t>(объединён с присоединиться к сражением </a:t>
            </a:r>
            <a:r>
              <a:rPr lang="ru-RU" sz="500" dirty="0" err="1"/>
              <a:t>карлистов</a:t>
            </a:r>
            <a:r>
              <a:rPr lang="ru-RU" sz="500" dirty="0"/>
              <a:t>) </a:t>
            </a:r>
            <a:r>
              <a:rPr lang="ru-RU" sz="800" dirty="0"/>
              <a:t>(ваниль)</a:t>
            </a:r>
          </a:p>
          <a:p>
            <a:pPr algn="ctr"/>
            <a:endParaRPr lang="ru-RU" sz="700" dirty="0"/>
          </a:p>
        </p:txBody>
      </p:sp>
      <p:cxnSp>
        <p:nvCxnSpPr>
          <p:cNvPr id="796" name="Прямая со стрелкой 795"/>
          <p:cNvCxnSpPr>
            <a:stCxn id="807" idx="2"/>
            <a:endCxn id="778" idx="0"/>
          </p:cNvCxnSpPr>
          <p:nvPr/>
        </p:nvCxnSpPr>
        <p:spPr>
          <a:xfrm flipH="1">
            <a:off x="11270626" y="5826359"/>
            <a:ext cx="1219" cy="2926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0" name="Соединительная линия уступом 799"/>
          <p:cNvCxnSpPr>
            <a:stCxn id="778" idx="2"/>
            <a:endCxn id="785" idx="0"/>
          </p:cNvCxnSpPr>
          <p:nvPr/>
        </p:nvCxnSpPr>
        <p:spPr>
          <a:xfrm rot="16200000" flipH="1">
            <a:off x="11449202" y="6480456"/>
            <a:ext cx="175670" cy="53282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4" name="Соединительная линия уступом 803"/>
          <p:cNvCxnSpPr>
            <a:stCxn id="778" idx="2"/>
            <a:endCxn id="781" idx="0"/>
          </p:cNvCxnSpPr>
          <p:nvPr/>
        </p:nvCxnSpPr>
        <p:spPr>
          <a:xfrm rot="5400000">
            <a:off x="10926165" y="6490241"/>
            <a:ext cx="175671" cy="5132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Прямая соединительная линия 813"/>
          <p:cNvCxnSpPr>
            <a:stCxn id="785" idx="1"/>
            <a:endCxn id="781" idx="3"/>
          </p:cNvCxnSpPr>
          <p:nvPr/>
        </p:nvCxnSpPr>
        <p:spPr>
          <a:xfrm flipH="1">
            <a:off x="11220536" y="7104702"/>
            <a:ext cx="119749" cy="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Прямая со стрелкой 820"/>
          <p:cNvCxnSpPr>
            <a:stCxn id="652" idx="2"/>
            <a:endCxn id="757" idx="0"/>
          </p:cNvCxnSpPr>
          <p:nvPr/>
        </p:nvCxnSpPr>
        <p:spPr>
          <a:xfrm flipH="1">
            <a:off x="7613080" y="6639522"/>
            <a:ext cx="2442" cy="2037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4" name="Прямая со стрелкой 823"/>
          <p:cNvCxnSpPr>
            <a:stCxn id="757" idx="2"/>
            <a:endCxn id="765" idx="0"/>
          </p:cNvCxnSpPr>
          <p:nvPr/>
        </p:nvCxnSpPr>
        <p:spPr>
          <a:xfrm flipH="1">
            <a:off x="7611861" y="7383235"/>
            <a:ext cx="1219" cy="24150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7" name="Прямоугольник 826"/>
          <p:cNvSpPr/>
          <p:nvPr/>
        </p:nvSpPr>
        <p:spPr>
          <a:xfrm>
            <a:off x="8208183" y="7630839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FFFF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королевств</a:t>
            </a:r>
          </a:p>
        </p:txBody>
      </p:sp>
      <p:cxnSp>
        <p:nvCxnSpPr>
          <p:cNvPr id="848" name="Соединительная линия уступом 847"/>
          <p:cNvCxnSpPr>
            <a:stCxn id="757" idx="2"/>
            <a:endCxn id="827" idx="0"/>
          </p:cNvCxnSpPr>
          <p:nvPr/>
        </p:nvCxnSpPr>
        <p:spPr>
          <a:xfrm rot="16200000" flipH="1">
            <a:off x="8018411" y="6977904"/>
            <a:ext cx="247604" cy="10582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9" name="Соединительная линия уступом 858"/>
          <p:cNvCxnSpPr>
            <a:stCxn id="646" idx="2"/>
            <a:endCxn id="807" idx="0"/>
          </p:cNvCxnSpPr>
          <p:nvPr/>
        </p:nvCxnSpPr>
        <p:spPr>
          <a:xfrm rot="16200000" flipH="1">
            <a:off x="10092539" y="4107052"/>
            <a:ext cx="286101" cy="2072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Прямоугольник 863"/>
          <p:cNvSpPr/>
          <p:nvPr/>
        </p:nvSpPr>
        <p:spPr>
          <a:xfrm>
            <a:off x="7149861" y="529245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Назначить советников короля</a:t>
            </a:r>
          </a:p>
        </p:txBody>
      </p:sp>
      <p:cxnSp>
        <p:nvCxnSpPr>
          <p:cNvPr id="865" name="Соединительная линия уступом 864"/>
          <p:cNvCxnSpPr>
            <a:stCxn id="646" idx="2"/>
            <a:endCxn id="864" idx="0"/>
          </p:cNvCxnSpPr>
          <p:nvPr/>
        </p:nvCxnSpPr>
        <p:spPr>
          <a:xfrm rot="5400000">
            <a:off x="8260080" y="4353202"/>
            <a:ext cx="292198" cy="15863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6" name="Прямоугольник 875"/>
          <p:cNvSpPr/>
          <p:nvPr/>
        </p:nvSpPr>
        <p:spPr>
          <a:xfrm>
            <a:off x="8211844" y="6098302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Королевские скауты</a:t>
            </a:r>
          </a:p>
        </p:txBody>
      </p:sp>
      <p:cxnSp>
        <p:nvCxnSpPr>
          <p:cNvPr id="878" name="Соединительная линия уступом 877"/>
          <p:cNvCxnSpPr>
            <a:stCxn id="650" idx="2"/>
            <a:endCxn id="876" idx="0"/>
          </p:cNvCxnSpPr>
          <p:nvPr/>
        </p:nvCxnSpPr>
        <p:spPr>
          <a:xfrm rot="16200000" flipH="1">
            <a:off x="7475469" y="4898764"/>
            <a:ext cx="267362" cy="21317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2" name="Прямоугольник 881"/>
          <p:cNvSpPr/>
          <p:nvPr/>
        </p:nvSpPr>
        <p:spPr>
          <a:xfrm>
            <a:off x="8210625" y="6835918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королевской гвардии</a:t>
            </a:r>
          </a:p>
        </p:txBody>
      </p:sp>
      <p:cxnSp>
        <p:nvCxnSpPr>
          <p:cNvPr id="884" name="Прямая со стрелкой 883"/>
          <p:cNvCxnSpPr>
            <a:stCxn id="876" idx="2"/>
            <a:endCxn id="882" idx="0"/>
          </p:cNvCxnSpPr>
          <p:nvPr/>
        </p:nvCxnSpPr>
        <p:spPr>
          <a:xfrm flipH="1">
            <a:off x="8673788" y="6638302"/>
            <a:ext cx="1219" cy="1976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8" name="Прямоугольник 887"/>
          <p:cNvSpPr/>
          <p:nvPr/>
        </p:nvSpPr>
        <p:spPr>
          <a:xfrm>
            <a:off x="8210311" y="528441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Восстановить дворянские титулы</a:t>
            </a:r>
          </a:p>
        </p:txBody>
      </p:sp>
      <p:cxnSp>
        <p:nvCxnSpPr>
          <p:cNvPr id="890" name="Соединительная линия уступом 889"/>
          <p:cNvCxnSpPr>
            <a:stCxn id="646" idx="2"/>
            <a:endCxn id="888" idx="0"/>
          </p:cNvCxnSpPr>
          <p:nvPr/>
        </p:nvCxnSpPr>
        <p:spPr>
          <a:xfrm rot="5400000">
            <a:off x="8794327" y="4879405"/>
            <a:ext cx="284155" cy="5258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6" name="Прямоугольник 895"/>
          <p:cNvSpPr/>
          <p:nvPr/>
        </p:nvSpPr>
        <p:spPr>
          <a:xfrm>
            <a:off x="10292992" y="7630839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Единое Иберийское королевство</a:t>
            </a:r>
          </a:p>
        </p:txBody>
      </p:sp>
      <p:cxnSp>
        <p:nvCxnSpPr>
          <p:cNvPr id="897" name="Прямая со стрелкой 896"/>
          <p:cNvCxnSpPr>
            <a:stCxn id="781" idx="2"/>
            <a:endCxn id="896" idx="0"/>
          </p:cNvCxnSpPr>
          <p:nvPr/>
        </p:nvCxnSpPr>
        <p:spPr>
          <a:xfrm flipH="1">
            <a:off x="10756155" y="7374703"/>
            <a:ext cx="1219" cy="2561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2" name="Прямоугольник 901"/>
          <p:cNvSpPr/>
          <p:nvPr/>
        </p:nvSpPr>
        <p:spPr>
          <a:xfrm>
            <a:off x="11345164" y="763693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Иберийская научная группа</a:t>
            </a:r>
          </a:p>
        </p:txBody>
      </p:sp>
      <p:cxnSp>
        <p:nvCxnSpPr>
          <p:cNvPr id="903" name="Прямая со стрелкой 902"/>
          <p:cNvCxnSpPr>
            <a:stCxn id="785" idx="2"/>
            <a:endCxn id="902" idx="0"/>
          </p:cNvCxnSpPr>
          <p:nvPr/>
        </p:nvCxnSpPr>
        <p:spPr>
          <a:xfrm>
            <a:off x="11803448" y="7374702"/>
            <a:ext cx="4879" cy="262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8" name="Прямоугольник 907"/>
          <p:cNvSpPr/>
          <p:nvPr/>
        </p:nvSpPr>
        <p:spPr>
          <a:xfrm>
            <a:off x="9270302" y="6835961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королевской армады</a:t>
            </a:r>
          </a:p>
        </p:txBody>
      </p:sp>
      <p:sp>
        <p:nvSpPr>
          <p:cNvPr id="909" name="Прямоугольник 908"/>
          <p:cNvSpPr/>
          <p:nvPr/>
        </p:nvSpPr>
        <p:spPr>
          <a:xfrm>
            <a:off x="9267667" y="762962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Империя над которой зайдёт солнце (</a:t>
            </a:r>
            <a:r>
              <a:rPr lang="ru-RU" sz="700" dirty="0" err="1"/>
              <a:t>варгол</a:t>
            </a:r>
            <a:r>
              <a:rPr lang="ru-RU" sz="700" dirty="0"/>
              <a:t> против ВБ)</a:t>
            </a:r>
          </a:p>
        </p:txBody>
      </p:sp>
      <p:sp>
        <p:nvSpPr>
          <p:cNvPr id="910" name="Прямоугольник 909"/>
          <p:cNvSpPr/>
          <p:nvPr/>
        </p:nvSpPr>
        <p:spPr>
          <a:xfrm>
            <a:off x="9269083" y="5291726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морской блокады (ваниль)</a:t>
            </a:r>
          </a:p>
        </p:txBody>
      </p:sp>
      <p:cxnSp>
        <p:nvCxnSpPr>
          <p:cNvPr id="911" name="Прямая со стрелкой 910"/>
          <p:cNvCxnSpPr>
            <a:stCxn id="908" idx="2"/>
            <a:endCxn id="909" idx="0"/>
          </p:cNvCxnSpPr>
          <p:nvPr/>
        </p:nvCxnSpPr>
        <p:spPr>
          <a:xfrm flipH="1">
            <a:off x="9730830" y="7375961"/>
            <a:ext cx="2635" cy="2536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Соединительная линия уступом 913"/>
          <p:cNvCxnSpPr>
            <a:stCxn id="646" idx="2"/>
            <a:endCxn id="910" idx="0"/>
          </p:cNvCxnSpPr>
          <p:nvPr/>
        </p:nvCxnSpPr>
        <p:spPr>
          <a:xfrm rot="16200000" flipH="1">
            <a:off x="9320056" y="4879536"/>
            <a:ext cx="291468" cy="53291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7" name="Прямоугольник 916"/>
          <p:cNvSpPr/>
          <p:nvPr/>
        </p:nvSpPr>
        <p:spPr>
          <a:xfrm>
            <a:off x="9270365" y="6097083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Морская империя (верфи и НД на флот)</a:t>
            </a:r>
          </a:p>
        </p:txBody>
      </p:sp>
      <p:cxnSp>
        <p:nvCxnSpPr>
          <p:cNvPr id="918" name="Прямая со стрелкой 917"/>
          <p:cNvCxnSpPr>
            <a:stCxn id="910" idx="2"/>
            <a:endCxn id="917" idx="0"/>
          </p:cNvCxnSpPr>
          <p:nvPr/>
        </p:nvCxnSpPr>
        <p:spPr>
          <a:xfrm>
            <a:off x="9732246" y="5831726"/>
            <a:ext cx="1282" cy="26535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Прямая со стрелкой 920"/>
          <p:cNvCxnSpPr>
            <a:stCxn id="917" idx="2"/>
            <a:endCxn id="908" idx="0"/>
          </p:cNvCxnSpPr>
          <p:nvPr/>
        </p:nvCxnSpPr>
        <p:spPr>
          <a:xfrm flipH="1">
            <a:off x="9733465" y="6637083"/>
            <a:ext cx="63" cy="19887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Соединительная линия уступом 925"/>
          <p:cNvCxnSpPr>
            <a:cxnSpLocks/>
            <a:stCxn id="827" idx="2"/>
            <a:endCxn id="835" idx="0"/>
          </p:cNvCxnSpPr>
          <p:nvPr/>
        </p:nvCxnSpPr>
        <p:spPr>
          <a:xfrm rot="16200000" flipH="1">
            <a:off x="9102349" y="7739835"/>
            <a:ext cx="206861" cy="10688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Соединительная линия уступом 928"/>
          <p:cNvCxnSpPr>
            <a:cxnSpLocks/>
            <a:stCxn id="896" idx="2"/>
            <a:endCxn id="835" idx="0"/>
          </p:cNvCxnSpPr>
          <p:nvPr/>
        </p:nvCxnSpPr>
        <p:spPr>
          <a:xfrm rot="5400000">
            <a:off x="10144754" y="7766298"/>
            <a:ext cx="206861" cy="101594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4" name="Прямоугольник 933"/>
          <p:cNvSpPr/>
          <p:nvPr/>
        </p:nvSpPr>
        <p:spPr>
          <a:xfrm>
            <a:off x="7147479" y="8369674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Объединение металлургических отраслей</a:t>
            </a:r>
          </a:p>
        </p:txBody>
      </p:sp>
      <p:cxnSp>
        <p:nvCxnSpPr>
          <p:cNvPr id="935" name="Прямая со стрелкой 934"/>
          <p:cNvCxnSpPr>
            <a:stCxn id="765" idx="2"/>
            <a:endCxn id="934" idx="0"/>
          </p:cNvCxnSpPr>
          <p:nvPr/>
        </p:nvCxnSpPr>
        <p:spPr>
          <a:xfrm flipH="1">
            <a:off x="7610642" y="8164743"/>
            <a:ext cx="1219" cy="20493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8" name="Прямоугольник 937"/>
          <p:cNvSpPr/>
          <p:nvPr/>
        </p:nvSpPr>
        <p:spPr>
          <a:xfrm>
            <a:off x="8214279" y="8375770"/>
            <a:ext cx="926325" cy="540000"/>
          </a:xfrm>
          <a:prstGeom prst="rect">
            <a:avLst/>
          </a:prstGeom>
          <a:solidFill>
            <a:srgbClr val="7030A0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экспорт Бразильского кофе и сахара</a:t>
            </a:r>
          </a:p>
        </p:txBody>
      </p:sp>
      <p:cxnSp>
        <p:nvCxnSpPr>
          <p:cNvPr id="939" name="Соединительная линия уступом 938"/>
          <p:cNvCxnSpPr>
            <a:stCxn id="765" idx="2"/>
            <a:endCxn id="938" idx="0"/>
          </p:cNvCxnSpPr>
          <p:nvPr/>
        </p:nvCxnSpPr>
        <p:spPr>
          <a:xfrm rot="16200000" flipH="1">
            <a:off x="8039138" y="7737465"/>
            <a:ext cx="211027" cy="10655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Соединительная линия уступом 768"/>
          <p:cNvCxnSpPr>
            <a:stCxn id="888" idx="2"/>
            <a:endCxn id="652" idx="0"/>
          </p:cNvCxnSpPr>
          <p:nvPr/>
        </p:nvCxnSpPr>
        <p:spPr>
          <a:xfrm rot="5400000">
            <a:off x="8006944" y="5432991"/>
            <a:ext cx="275109" cy="1057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Прямая со стрелкой 774"/>
          <p:cNvCxnSpPr>
            <a:stCxn id="888" idx="2"/>
            <a:endCxn id="876" idx="0"/>
          </p:cNvCxnSpPr>
          <p:nvPr/>
        </p:nvCxnSpPr>
        <p:spPr>
          <a:xfrm>
            <a:off x="8673474" y="5824413"/>
            <a:ext cx="1533" cy="27388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Соединительная линия уступом 770"/>
          <p:cNvCxnSpPr>
            <a:cxnSpLocks/>
            <a:stCxn id="701" idx="2"/>
            <a:endCxn id="820" idx="0"/>
          </p:cNvCxnSpPr>
          <p:nvPr/>
        </p:nvCxnSpPr>
        <p:spPr>
          <a:xfrm rot="16200000" flipH="1">
            <a:off x="15372265" y="7227663"/>
            <a:ext cx="2807256" cy="75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4" name="Прямоугольник 713"/>
          <p:cNvSpPr/>
          <p:nvPr/>
        </p:nvSpPr>
        <p:spPr>
          <a:xfrm>
            <a:off x="2898413" y="1552869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Инвестировать в королевские кампании Мозамбика</a:t>
            </a:r>
            <a:endParaRPr lang="ru-RU" sz="200" dirty="0"/>
          </a:p>
        </p:txBody>
      </p:sp>
      <p:cxnSp>
        <p:nvCxnSpPr>
          <p:cNvPr id="717" name="Прямая со стрелкой 716"/>
          <p:cNvCxnSpPr>
            <a:stCxn id="236" idx="2"/>
            <a:endCxn id="714" idx="0"/>
          </p:cNvCxnSpPr>
          <p:nvPr/>
        </p:nvCxnSpPr>
        <p:spPr>
          <a:xfrm>
            <a:off x="3359901" y="15258123"/>
            <a:ext cx="1675" cy="27056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4" name="Соединительная линия уступом 783"/>
          <p:cNvCxnSpPr>
            <a:stCxn id="364" idx="2"/>
            <a:endCxn id="714" idx="0"/>
          </p:cNvCxnSpPr>
          <p:nvPr/>
        </p:nvCxnSpPr>
        <p:spPr>
          <a:xfrm rot="5400000">
            <a:off x="3746249" y="14873451"/>
            <a:ext cx="270567" cy="10399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18994232" y="695002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Антифашистское восстание </a:t>
            </a:r>
            <a:endParaRPr lang="ru-RU" sz="200" dirty="0"/>
          </a:p>
        </p:txBody>
      </p:sp>
      <p:sp>
        <p:nvSpPr>
          <p:cNvPr id="777" name="Прямоугольник 776"/>
          <p:cNvSpPr/>
          <p:nvPr/>
        </p:nvSpPr>
        <p:spPr>
          <a:xfrm>
            <a:off x="18995906" y="7745524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Завершить реорганизацию партии</a:t>
            </a:r>
            <a:endParaRPr lang="ru-RU" sz="2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7950877" y="774552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Свободные выборы губернаторов </a:t>
            </a:r>
            <a:r>
              <a:rPr lang="ru-RU" sz="400" dirty="0"/>
              <a:t>(т.к. участвовали в восстании все партии – это компромисс)</a:t>
            </a:r>
            <a:endParaRPr lang="ru-RU" sz="300" dirty="0"/>
          </a:p>
          <a:p>
            <a:pPr algn="ctr"/>
            <a:endParaRPr lang="ru-RU" sz="300" dirty="0"/>
          </a:p>
        </p:txBody>
      </p:sp>
      <p:cxnSp>
        <p:nvCxnSpPr>
          <p:cNvPr id="801" name="Прямая соединительная линия 800"/>
          <p:cNvCxnSpPr>
            <a:stCxn id="719" idx="3"/>
            <a:endCxn id="396" idx="1"/>
          </p:cNvCxnSpPr>
          <p:nvPr/>
        </p:nvCxnSpPr>
        <p:spPr>
          <a:xfrm>
            <a:off x="19920557" y="7220028"/>
            <a:ext cx="157037" cy="175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5" name="Соединительная линия уступом 814"/>
          <p:cNvCxnSpPr>
            <a:cxnSpLocks/>
            <a:stCxn id="811" idx="2"/>
            <a:endCxn id="820" idx="0"/>
          </p:cNvCxnSpPr>
          <p:nvPr/>
        </p:nvCxnSpPr>
        <p:spPr>
          <a:xfrm rot="5400000">
            <a:off x="16877799" y="8177298"/>
            <a:ext cx="352844" cy="5558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9" name="Прямая со стрелкой 818"/>
          <p:cNvCxnSpPr>
            <a:stCxn id="719" idx="2"/>
            <a:endCxn id="777" idx="0"/>
          </p:cNvCxnSpPr>
          <p:nvPr/>
        </p:nvCxnSpPr>
        <p:spPr>
          <a:xfrm>
            <a:off x="19457395" y="7490028"/>
            <a:ext cx="1674" cy="25549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" name="Соединительная линия уступом 822"/>
          <p:cNvCxnSpPr>
            <a:stCxn id="513" idx="2"/>
            <a:endCxn id="719" idx="0"/>
          </p:cNvCxnSpPr>
          <p:nvPr/>
        </p:nvCxnSpPr>
        <p:spPr>
          <a:xfrm rot="5400000">
            <a:off x="21185775" y="4952210"/>
            <a:ext cx="269438" cy="3726198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1" name="Соединительная линия уступом 830"/>
          <p:cNvCxnSpPr>
            <a:stCxn id="508" idx="2"/>
            <a:endCxn id="719" idx="0"/>
          </p:cNvCxnSpPr>
          <p:nvPr/>
        </p:nvCxnSpPr>
        <p:spPr>
          <a:xfrm rot="5400000">
            <a:off x="20653663" y="5484322"/>
            <a:ext cx="269438" cy="2661974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Соединительная линия уступом 833"/>
          <p:cNvCxnSpPr>
            <a:stCxn id="719" idx="2"/>
            <a:endCxn id="791" idx="0"/>
          </p:cNvCxnSpPr>
          <p:nvPr/>
        </p:nvCxnSpPr>
        <p:spPr>
          <a:xfrm rot="5400000">
            <a:off x="18807971" y="7096098"/>
            <a:ext cx="255495" cy="10433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8" name="Прямоугольник 837"/>
          <p:cNvSpPr/>
          <p:nvPr/>
        </p:nvSpPr>
        <p:spPr>
          <a:xfrm>
            <a:off x="18470044" y="860633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Самостоятельный курс</a:t>
            </a:r>
            <a:endParaRPr lang="ru-RU" sz="200" dirty="0"/>
          </a:p>
        </p:txBody>
      </p:sp>
      <p:sp>
        <p:nvSpPr>
          <p:cNvPr id="839" name="Прямоугольник 838"/>
          <p:cNvSpPr/>
          <p:nvPr/>
        </p:nvSpPr>
        <p:spPr>
          <a:xfrm>
            <a:off x="19541865" y="860298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Продолжить курс Москвы</a:t>
            </a:r>
            <a:endParaRPr lang="ru-RU" sz="200" dirty="0"/>
          </a:p>
        </p:txBody>
      </p:sp>
      <p:cxnSp>
        <p:nvCxnSpPr>
          <p:cNvPr id="840" name="Соединительная линия уступом 839"/>
          <p:cNvCxnSpPr>
            <a:stCxn id="777" idx="2"/>
            <a:endCxn id="838" idx="0"/>
          </p:cNvCxnSpPr>
          <p:nvPr/>
        </p:nvCxnSpPr>
        <p:spPr>
          <a:xfrm rot="5400000">
            <a:off x="19035734" y="8182997"/>
            <a:ext cx="320808" cy="5258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Соединительная линия уступом 843"/>
          <p:cNvCxnSpPr>
            <a:stCxn id="777" idx="2"/>
            <a:endCxn id="839" idx="0"/>
          </p:cNvCxnSpPr>
          <p:nvPr/>
        </p:nvCxnSpPr>
        <p:spPr>
          <a:xfrm rot="16200000" flipH="1">
            <a:off x="19573319" y="8171273"/>
            <a:ext cx="317459" cy="5459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Прямая соединительная линия 846"/>
          <p:cNvCxnSpPr>
            <a:stCxn id="838" idx="3"/>
            <a:endCxn id="839" idx="1"/>
          </p:cNvCxnSpPr>
          <p:nvPr/>
        </p:nvCxnSpPr>
        <p:spPr>
          <a:xfrm flipV="1">
            <a:off x="19396369" y="8872983"/>
            <a:ext cx="145496" cy="334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7" name="Прямоугольник 796"/>
          <p:cNvSpPr/>
          <p:nvPr/>
        </p:nvSpPr>
        <p:spPr>
          <a:xfrm>
            <a:off x="19012653" y="937503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Испании</a:t>
            </a:r>
            <a:endParaRPr lang="ru-RU" sz="1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20111272" y="9383404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Инвестиции из СССР</a:t>
            </a:r>
            <a:endParaRPr lang="ru-RU" sz="200" dirty="0"/>
          </a:p>
        </p:txBody>
      </p:sp>
      <p:sp>
        <p:nvSpPr>
          <p:cNvPr id="803" name="Прямоугольник 802"/>
          <p:cNvSpPr/>
          <p:nvPr/>
        </p:nvSpPr>
        <p:spPr>
          <a:xfrm>
            <a:off x="19545217" y="101455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Догнать науку социалистического блока</a:t>
            </a:r>
            <a:endParaRPr lang="ru-RU" sz="200" dirty="0"/>
          </a:p>
        </p:txBody>
      </p:sp>
      <p:sp>
        <p:nvSpPr>
          <p:cNvPr id="811" name="Прямоугольник 810"/>
          <p:cNvSpPr/>
          <p:nvPr/>
        </p:nvSpPr>
        <p:spPr>
          <a:xfrm>
            <a:off x="16869007" y="773882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Направить экономику на внутренние проблемы </a:t>
            </a:r>
            <a:endParaRPr lang="ru-RU" sz="100" dirty="0"/>
          </a:p>
        </p:txBody>
      </p:sp>
      <p:cxnSp>
        <p:nvCxnSpPr>
          <p:cNvPr id="812" name="Соединительная линия уступом 811"/>
          <p:cNvCxnSpPr>
            <a:stCxn id="719" idx="2"/>
            <a:endCxn id="811" idx="0"/>
          </p:cNvCxnSpPr>
          <p:nvPr/>
        </p:nvCxnSpPr>
        <p:spPr>
          <a:xfrm rot="5400000">
            <a:off x="18270385" y="6551814"/>
            <a:ext cx="248797" cy="21252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2" name="Прямоугольник 821"/>
          <p:cNvSpPr/>
          <p:nvPr/>
        </p:nvSpPr>
        <p:spPr>
          <a:xfrm>
            <a:off x="18478113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Объявить войну фашизму</a:t>
            </a:r>
            <a:endParaRPr lang="ru-RU" sz="200" dirty="0"/>
          </a:p>
        </p:txBody>
      </p:sp>
      <p:cxnSp>
        <p:nvCxnSpPr>
          <p:cNvPr id="825" name="Соединительная линия уступом 824"/>
          <p:cNvCxnSpPr>
            <a:stCxn id="839" idx="2"/>
            <a:endCxn id="797" idx="0"/>
          </p:cNvCxnSpPr>
          <p:nvPr/>
        </p:nvCxnSpPr>
        <p:spPr>
          <a:xfrm rot="5400000">
            <a:off x="19624398" y="8994401"/>
            <a:ext cx="232048" cy="52921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838" idx="2"/>
            <a:endCxn id="797" idx="0"/>
          </p:cNvCxnSpPr>
          <p:nvPr/>
        </p:nvCxnSpPr>
        <p:spPr>
          <a:xfrm rot="16200000" flipH="1">
            <a:off x="19090162" y="8989376"/>
            <a:ext cx="228699" cy="5426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Прямая со стрелкой 840"/>
          <p:cNvCxnSpPr>
            <a:stCxn id="839" idx="2"/>
            <a:endCxn id="803" idx="0"/>
          </p:cNvCxnSpPr>
          <p:nvPr/>
        </p:nvCxnSpPr>
        <p:spPr>
          <a:xfrm>
            <a:off x="20005028" y="9142983"/>
            <a:ext cx="3352" cy="100257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Соединительная линия уступом 848"/>
          <p:cNvCxnSpPr>
            <a:stCxn id="839" idx="2"/>
            <a:endCxn id="799" idx="0"/>
          </p:cNvCxnSpPr>
          <p:nvPr/>
        </p:nvCxnSpPr>
        <p:spPr>
          <a:xfrm rot="16200000" flipH="1">
            <a:off x="20169521" y="8978489"/>
            <a:ext cx="240421" cy="569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6" name="Соединительная линия уступом 855"/>
          <p:cNvCxnSpPr>
            <a:stCxn id="577" idx="2"/>
            <a:endCxn id="396" idx="0"/>
          </p:cNvCxnSpPr>
          <p:nvPr/>
        </p:nvCxnSpPr>
        <p:spPr>
          <a:xfrm rot="16200000" flipH="1">
            <a:off x="19601362" y="6012385"/>
            <a:ext cx="272057" cy="160673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1" name="Соединительная линия уступом 860"/>
          <p:cNvCxnSpPr>
            <a:stCxn id="577" idx="2"/>
            <a:endCxn id="393" idx="0"/>
          </p:cNvCxnSpPr>
          <p:nvPr/>
        </p:nvCxnSpPr>
        <p:spPr>
          <a:xfrm rot="16200000" flipH="1">
            <a:off x="20143861" y="5469886"/>
            <a:ext cx="269783" cy="2689457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Соединительная линия уступом 872"/>
          <p:cNvCxnSpPr>
            <a:stCxn id="577" idx="2"/>
            <a:endCxn id="394" idx="0"/>
          </p:cNvCxnSpPr>
          <p:nvPr/>
        </p:nvCxnSpPr>
        <p:spPr>
          <a:xfrm rot="16200000" flipH="1">
            <a:off x="20706831" y="4906916"/>
            <a:ext cx="272058" cy="3817673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Соединительная линия уступом 880"/>
          <p:cNvCxnSpPr>
            <a:stCxn id="577" idx="2"/>
            <a:endCxn id="719" idx="0"/>
          </p:cNvCxnSpPr>
          <p:nvPr/>
        </p:nvCxnSpPr>
        <p:spPr>
          <a:xfrm rot="16200000" flipH="1">
            <a:off x="19060557" y="6553190"/>
            <a:ext cx="270304" cy="52337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1" name="Прямоугольник 890"/>
          <p:cNvSpPr/>
          <p:nvPr/>
        </p:nvSpPr>
        <p:spPr>
          <a:xfrm>
            <a:off x="17406593" y="860800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антифашистских боевых групп</a:t>
            </a:r>
            <a:endParaRPr lang="ru-RU" sz="200" dirty="0"/>
          </a:p>
        </p:txBody>
      </p:sp>
      <p:cxnSp>
        <p:nvCxnSpPr>
          <p:cNvPr id="893" name="Соединительная линия уступом 892"/>
          <p:cNvCxnSpPr>
            <a:stCxn id="811" idx="2"/>
            <a:endCxn id="891" idx="0"/>
          </p:cNvCxnSpPr>
          <p:nvPr/>
        </p:nvCxnSpPr>
        <p:spPr>
          <a:xfrm rot="16200000" flipH="1">
            <a:off x="17436372" y="8174623"/>
            <a:ext cx="329182" cy="53758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Соединительная линия уступом 899"/>
          <p:cNvCxnSpPr>
            <a:cxnSpLocks/>
            <a:stCxn id="791" idx="2"/>
            <a:endCxn id="891" idx="0"/>
          </p:cNvCxnSpPr>
          <p:nvPr/>
        </p:nvCxnSpPr>
        <p:spPr>
          <a:xfrm rot="5400000">
            <a:off x="17980656" y="8174623"/>
            <a:ext cx="322484" cy="54428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7" name="Прямоугольник 906"/>
          <p:cNvSpPr/>
          <p:nvPr/>
        </p:nvSpPr>
        <p:spPr>
          <a:xfrm>
            <a:off x="17944178" y="9376706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Союзники в Иберии </a:t>
            </a:r>
            <a:endParaRPr lang="ru-RU" sz="100" dirty="0"/>
          </a:p>
        </p:txBody>
      </p:sp>
      <p:cxnSp>
        <p:nvCxnSpPr>
          <p:cNvPr id="912" name="Соединительная линия уступом 911"/>
          <p:cNvCxnSpPr>
            <a:stCxn id="838" idx="2"/>
            <a:endCxn id="907" idx="0"/>
          </p:cNvCxnSpPr>
          <p:nvPr/>
        </p:nvCxnSpPr>
        <p:spPr>
          <a:xfrm rot="5400000">
            <a:off x="18555087" y="8998586"/>
            <a:ext cx="230374" cy="52586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Прямая соединительная линия 915"/>
          <p:cNvCxnSpPr>
            <a:stCxn id="907" idx="3"/>
            <a:endCxn id="797" idx="1"/>
          </p:cNvCxnSpPr>
          <p:nvPr/>
        </p:nvCxnSpPr>
        <p:spPr>
          <a:xfrm flipV="1">
            <a:off x="18870503" y="9645031"/>
            <a:ext cx="142150" cy="167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2" name="Прямоугольник 921"/>
          <p:cNvSpPr/>
          <p:nvPr/>
        </p:nvSpPr>
        <p:spPr>
          <a:xfrm>
            <a:off x="20615366" y="860130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Программа национального единства</a:t>
            </a:r>
            <a:endParaRPr lang="ru-RU" sz="100" dirty="0"/>
          </a:p>
        </p:txBody>
      </p:sp>
      <p:cxnSp>
        <p:nvCxnSpPr>
          <p:cNvPr id="923" name="Соединительная линия уступом 922"/>
          <p:cNvCxnSpPr>
            <a:stCxn id="777" idx="2"/>
            <a:endCxn id="922" idx="0"/>
          </p:cNvCxnSpPr>
          <p:nvPr/>
        </p:nvCxnSpPr>
        <p:spPr>
          <a:xfrm rot="16200000" flipH="1">
            <a:off x="20110907" y="7633686"/>
            <a:ext cx="315785" cy="161946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7" name="Прямоугольник 926"/>
          <p:cNvSpPr/>
          <p:nvPr/>
        </p:nvSpPr>
        <p:spPr>
          <a:xfrm>
            <a:off x="17399895" y="10144703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Совместное экономическое развитие</a:t>
            </a:r>
            <a:endParaRPr lang="ru-RU" sz="100" dirty="0"/>
          </a:p>
        </p:txBody>
      </p:sp>
      <p:cxnSp>
        <p:nvCxnSpPr>
          <p:cNvPr id="932" name="Соединительная линия уступом 931"/>
          <p:cNvCxnSpPr>
            <a:stCxn id="907" idx="2"/>
            <a:endCxn id="927" idx="0"/>
          </p:cNvCxnSpPr>
          <p:nvPr/>
        </p:nvCxnSpPr>
        <p:spPr>
          <a:xfrm rot="5400000">
            <a:off x="18021202" y="9758563"/>
            <a:ext cx="227997" cy="54428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Соединительная линия уступом 936"/>
          <p:cNvCxnSpPr>
            <a:stCxn id="678" idx="2"/>
            <a:endCxn id="927" idx="0"/>
          </p:cNvCxnSpPr>
          <p:nvPr/>
        </p:nvCxnSpPr>
        <p:spPr>
          <a:xfrm rot="16200000" flipH="1">
            <a:off x="17482204" y="9763849"/>
            <a:ext cx="202600" cy="5591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3" name="Прямоугольник 942"/>
          <p:cNvSpPr/>
          <p:nvPr/>
        </p:nvSpPr>
        <p:spPr>
          <a:xfrm>
            <a:off x="16312964" y="10849018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Использовать «</a:t>
            </a:r>
            <a:r>
              <a:rPr lang="en-US" sz="800" dirty="0" err="1"/>
              <a:t>Avante</a:t>
            </a:r>
            <a:r>
              <a:rPr lang="en-US" sz="800" dirty="0"/>
              <a:t>!</a:t>
            </a:r>
            <a:r>
              <a:rPr lang="ru-RU" sz="800" dirty="0"/>
              <a:t>» как идеологический путеводитель</a:t>
            </a:r>
            <a:endParaRPr lang="ru-RU" sz="100" dirty="0"/>
          </a:p>
        </p:txBody>
      </p:sp>
      <p:cxnSp>
        <p:nvCxnSpPr>
          <p:cNvPr id="944" name="Прямая со стрелкой 943"/>
          <p:cNvCxnSpPr>
            <a:cxnSpLocks/>
            <a:stCxn id="820" idx="2"/>
            <a:endCxn id="943" idx="0"/>
          </p:cNvCxnSpPr>
          <p:nvPr/>
        </p:nvCxnSpPr>
        <p:spPr>
          <a:xfrm flipH="1">
            <a:off x="16776127" y="9171669"/>
            <a:ext cx="144" cy="16773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7" name="Прямоугольник 946"/>
          <p:cNvSpPr/>
          <p:nvPr/>
        </p:nvSpPr>
        <p:spPr>
          <a:xfrm>
            <a:off x="21747480" y="859796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Создание молодёжных организаций</a:t>
            </a:r>
            <a:endParaRPr lang="ru-RU" sz="200" dirty="0"/>
          </a:p>
        </p:txBody>
      </p:sp>
      <p:cxnSp>
        <p:nvCxnSpPr>
          <p:cNvPr id="948" name="Соединительная линия уступом 947"/>
          <p:cNvCxnSpPr>
            <a:stCxn id="777" idx="2"/>
            <a:endCxn id="947" idx="0"/>
          </p:cNvCxnSpPr>
          <p:nvPr/>
        </p:nvCxnSpPr>
        <p:spPr>
          <a:xfrm rot="16200000" flipH="1">
            <a:off x="20678638" y="7065955"/>
            <a:ext cx="312436" cy="27515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" name="Прямоугольник 951"/>
          <p:cNvSpPr/>
          <p:nvPr/>
        </p:nvSpPr>
        <p:spPr>
          <a:xfrm>
            <a:off x="21186448" y="9378382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Предоставить независимость Африканским колониям</a:t>
            </a:r>
            <a:endParaRPr lang="ru-RU" sz="200" dirty="0"/>
          </a:p>
        </p:txBody>
      </p:sp>
      <p:cxnSp>
        <p:nvCxnSpPr>
          <p:cNvPr id="953" name="Соединительная линия уступом 952"/>
          <p:cNvCxnSpPr>
            <a:stCxn id="922" idx="2"/>
            <a:endCxn id="952" idx="0"/>
          </p:cNvCxnSpPr>
          <p:nvPr/>
        </p:nvCxnSpPr>
        <p:spPr>
          <a:xfrm rot="16200000" flipH="1">
            <a:off x="21245534" y="8974304"/>
            <a:ext cx="237073" cy="5710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7" name="Прямоугольник 956"/>
          <p:cNvSpPr/>
          <p:nvPr/>
        </p:nvSpPr>
        <p:spPr>
          <a:xfrm>
            <a:off x="22306839" y="9373358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Уравнять права женщин с мужчинами</a:t>
            </a:r>
            <a:endParaRPr lang="ru-RU" sz="200" dirty="0"/>
          </a:p>
        </p:txBody>
      </p:sp>
      <p:cxnSp>
        <p:nvCxnSpPr>
          <p:cNvPr id="958" name="Соединительная линия уступом 957"/>
          <p:cNvCxnSpPr>
            <a:stCxn id="947" idx="2"/>
            <a:endCxn id="957" idx="0"/>
          </p:cNvCxnSpPr>
          <p:nvPr/>
        </p:nvCxnSpPr>
        <p:spPr>
          <a:xfrm rot="16200000" flipH="1">
            <a:off x="22372623" y="8975979"/>
            <a:ext cx="235398" cy="55935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1" name="Прямоугольник 960"/>
          <p:cNvSpPr/>
          <p:nvPr/>
        </p:nvSpPr>
        <p:spPr>
          <a:xfrm>
            <a:off x="14663799" y="10158815"/>
            <a:ext cx="926325" cy="540000"/>
          </a:xfrm>
          <a:prstGeom prst="rect">
            <a:avLst/>
          </a:prstGeom>
          <a:solidFill>
            <a:schemeClr val="accent6"/>
          </a:solidFill>
          <a:ln w="19050">
            <a:solidFill>
              <a:srgbClr val="00B05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Концепция непрерывного производства</a:t>
            </a:r>
            <a:endParaRPr lang="ru-RU" sz="300" dirty="0"/>
          </a:p>
        </p:txBody>
      </p:sp>
      <p:cxnSp>
        <p:nvCxnSpPr>
          <p:cNvPr id="962" name="Соединительная линия уступом 961"/>
          <p:cNvCxnSpPr>
            <a:cxnSpLocks/>
            <a:stCxn id="820" idx="2"/>
            <a:endCxn id="832" idx="0"/>
          </p:cNvCxnSpPr>
          <p:nvPr/>
        </p:nvCxnSpPr>
        <p:spPr>
          <a:xfrm rot="5400000">
            <a:off x="15842285" y="8456347"/>
            <a:ext cx="218664" cy="1649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5" name="Прямая со стрелкой 964"/>
          <p:cNvCxnSpPr>
            <a:stCxn id="838" idx="2"/>
            <a:endCxn id="822" idx="0"/>
          </p:cNvCxnSpPr>
          <p:nvPr/>
        </p:nvCxnSpPr>
        <p:spPr>
          <a:xfrm>
            <a:off x="18933207" y="9146332"/>
            <a:ext cx="8069" cy="99837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8" name="Прямоугольник 967"/>
          <p:cNvSpPr/>
          <p:nvPr/>
        </p:nvSpPr>
        <p:spPr>
          <a:xfrm>
            <a:off x="17943398" y="10799230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Пригласить Бразилию</a:t>
            </a:r>
            <a:endParaRPr lang="ru-RU" sz="200" dirty="0"/>
          </a:p>
        </p:txBody>
      </p:sp>
      <p:cxnSp>
        <p:nvCxnSpPr>
          <p:cNvPr id="971" name="Соединительная линия уступом 970"/>
          <p:cNvCxnSpPr>
            <a:cxnSpLocks/>
            <a:stCxn id="797" idx="2"/>
            <a:endCxn id="968" idx="0"/>
          </p:cNvCxnSpPr>
          <p:nvPr/>
        </p:nvCxnSpPr>
        <p:spPr>
          <a:xfrm rot="5400000">
            <a:off x="18499090" y="9822503"/>
            <a:ext cx="884199" cy="1069255"/>
          </a:xfrm>
          <a:prstGeom prst="bentConnector3">
            <a:avLst>
              <a:gd name="adj1" fmla="val 14731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Прямая со стрелкой 975"/>
          <p:cNvCxnSpPr>
            <a:stCxn id="907" idx="2"/>
            <a:endCxn id="968" idx="0"/>
          </p:cNvCxnSpPr>
          <p:nvPr/>
        </p:nvCxnSpPr>
        <p:spPr>
          <a:xfrm flipH="1">
            <a:off x="18406561" y="9916706"/>
            <a:ext cx="780" cy="882524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0" name="Прямоугольник 979"/>
          <p:cNvSpPr/>
          <p:nvPr/>
        </p:nvSpPr>
        <p:spPr>
          <a:xfrm>
            <a:off x="19006490" y="1080124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Свергнуть диктатуру в Бразилии</a:t>
            </a:r>
            <a:endParaRPr lang="ru-RU" sz="100" dirty="0"/>
          </a:p>
        </p:txBody>
      </p:sp>
      <p:cxnSp>
        <p:nvCxnSpPr>
          <p:cNvPr id="981" name="Соединительная линия уступом 980"/>
          <p:cNvCxnSpPr>
            <a:cxnSpLocks/>
            <a:stCxn id="907" idx="2"/>
            <a:endCxn id="980" idx="0"/>
          </p:cNvCxnSpPr>
          <p:nvPr/>
        </p:nvCxnSpPr>
        <p:spPr>
          <a:xfrm rot="16200000" flipH="1">
            <a:off x="18496226" y="9827821"/>
            <a:ext cx="884543" cy="1062312"/>
          </a:xfrm>
          <a:prstGeom prst="bentConnector3">
            <a:avLst>
              <a:gd name="adj1" fmla="val 1355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Прямая со стрелкой 984"/>
          <p:cNvCxnSpPr>
            <a:cxnSpLocks/>
            <a:stCxn id="797" idx="2"/>
            <a:endCxn id="980" idx="0"/>
          </p:cNvCxnSpPr>
          <p:nvPr/>
        </p:nvCxnSpPr>
        <p:spPr>
          <a:xfrm flipH="1">
            <a:off x="19469653" y="9915031"/>
            <a:ext cx="6163" cy="886218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Прямая соединительная линия 987"/>
          <p:cNvCxnSpPr>
            <a:stCxn id="968" idx="3"/>
            <a:endCxn id="980" idx="1"/>
          </p:cNvCxnSpPr>
          <p:nvPr/>
        </p:nvCxnSpPr>
        <p:spPr>
          <a:xfrm>
            <a:off x="18869723" y="11069230"/>
            <a:ext cx="136767" cy="201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2" name="Прямоугольник 991"/>
          <p:cNvSpPr/>
          <p:nvPr/>
        </p:nvSpPr>
        <p:spPr>
          <a:xfrm>
            <a:off x="39315596" y="6928669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Всеобщий профсоюз рабочих Северного региона</a:t>
            </a:r>
          </a:p>
        </p:txBody>
      </p:sp>
      <p:cxnSp>
        <p:nvCxnSpPr>
          <p:cNvPr id="993" name="Соединительная линия уступом 992"/>
          <p:cNvCxnSpPr>
            <a:stCxn id="314" idx="2"/>
            <a:endCxn id="992" idx="0"/>
          </p:cNvCxnSpPr>
          <p:nvPr/>
        </p:nvCxnSpPr>
        <p:spPr>
          <a:xfrm rot="16200000" flipH="1">
            <a:off x="38858542" y="6008452"/>
            <a:ext cx="240700" cy="159973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7" name="Прямоугольник 996"/>
          <p:cNvSpPr/>
          <p:nvPr/>
        </p:nvSpPr>
        <p:spPr>
          <a:xfrm>
            <a:off x="39316531" y="7748637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Дать убежище и гражданство бегущим евреям</a:t>
            </a:r>
          </a:p>
        </p:txBody>
      </p:sp>
      <p:sp>
        <p:nvSpPr>
          <p:cNvPr id="1001" name="Прямоугольник 1000"/>
          <p:cNvSpPr/>
          <p:nvPr/>
        </p:nvSpPr>
        <p:spPr>
          <a:xfrm>
            <a:off x="38777989" y="8550841"/>
            <a:ext cx="926325" cy="540000"/>
          </a:xfrm>
          <a:prstGeom prst="rect">
            <a:avLst/>
          </a:prstGeom>
          <a:solidFill>
            <a:schemeClr val="accent6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>
                <a:solidFill>
                  <a:schemeClr val="bg1"/>
                </a:solidFill>
              </a:rPr>
              <a:t>Индустриализировать кустарное производство обуви в Порту</a:t>
            </a:r>
          </a:p>
        </p:txBody>
      </p:sp>
      <p:cxnSp>
        <p:nvCxnSpPr>
          <p:cNvPr id="1002" name="Соединительная линия уступом 1001"/>
          <p:cNvCxnSpPr>
            <a:stCxn id="992" idx="2"/>
            <a:endCxn id="1001" idx="0"/>
          </p:cNvCxnSpPr>
          <p:nvPr/>
        </p:nvCxnSpPr>
        <p:spPr>
          <a:xfrm rot="5400000">
            <a:off x="38968870" y="7740952"/>
            <a:ext cx="1082172" cy="537607"/>
          </a:xfrm>
          <a:prstGeom prst="bentConnector3">
            <a:avLst>
              <a:gd name="adj1" fmla="val 1267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5" name="Соединительная линия уступом 1004"/>
          <p:cNvCxnSpPr>
            <a:stCxn id="992" idx="2"/>
            <a:endCxn id="997" idx="0"/>
          </p:cNvCxnSpPr>
          <p:nvPr/>
        </p:nvCxnSpPr>
        <p:spPr>
          <a:xfrm rot="16200000" flipH="1">
            <a:off x="39639242" y="7608185"/>
            <a:ext cx="279968" cy="93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4" name="Прямоугольник 793">
            <a:extLst>
              <a:ext uri="{FF2B5EF4-FFF2-40B4-BE49-F238E27FC236}">
                <a16:creationId xmlns:a16="http://schemas.microsoft.com/office/drawing/2014/main" id="{78AE4266-63D5-442C-8DD2-4E2AF439EA5C}"/>
              </a:ext>
            </a:extLst>
          </p:cNvPr>
          <p:cNvSpPr/>
          <p:nvPr/>
        </p:nvSpPr>
        <p:spPr>
          <a:xfrm>
            <a:off x="6075357" y="6100145"/>
            <a:ext cx="926325" cy="540000"/>
          </a:xfrm>
          <a:prstGeom prst="rect">
            <a:avLst/>
          </a:prstGeom>
          <a:solidFill>
            <a:srgbClr val="7030A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Церковь – духовный партнёр короны</a:t>
            </a:r>
          </a:p>
        </p:txBody>
      </p:sp>
      <p:cxnSp>
        <p:nvCxnSpPr>
          <p:cNvPr id="817" name="Соединительная линия уступом 877">
            <a:extLst>
              <a:ext uri="{FF2B5EF4-FFF2-40B4-BE49-F238E27FC236}">
                <a16:creationId xmlns:a16="http://schemas.microsoft.com/office/drawing/2014/main" id="{2807BEE1-7563-48A2-86FF-35083B5F476B}"/>
              </a:ext>
            </a:extLst>
          </p:cNvPr>
          <p:cNvCxnSpPr>
            <a:cxnSpLocks/>
            <a:stCxn id="888" idx="2"/>
            <a:endCxn id="794" idx="0"/>
          </p:cNvCxnSpPr>
          <p:nvPr/>
        </p:nvCxnSpPr>
        <p:spPr>
          <a:xfrm rot="5400000">
            <a:off x="7468131" y="4894802"/>
            <a:ext cx="275732" cy="21349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77">
            <a:extLst>
              <a:ext uri="{FF2B5EF4-FFF2-40B4-BE49-F238E27FC236}">
                <a16:creationId xmlns:a16="http://schemas.microsoft.com/office/drawing/2014/main" id="{BC701FD7-C072-4A8A-A890-04C9AD3CC42A}"/>
              </a:ext>
            </a:extLst>
          </p:cNvPr>
          <p:cNvCxnSpPr>
            <a:cxnSpLocks/>
            <a:stCxn id="650" idx="2"/>
            <a:endCxn id="794" idx="0"/>
          </p:cNvCxnSpPr>
          <p:nvPr/>
        </p:nvCxnSpPr>
        <p:spPr>
          <a:xfrm rot="5400000">
            <a:off x="6406305" y="5963156"/>
            <a:ext cx="269205" cy="47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0" name="Прямоугольник 819">
            <a:extLst>
              <a:ext uri="{FF2B5EF4-FFF2-40B4-BE49-F238E27FC236}">
                <a16:creationId xmlns:a16="http://schemas.microsoft.com/office/drawing/2014/main" id="{7FB062A6-7D4A-43AF-92D6-076653D95FF2}"/>
              </a:ext>
            </a:extLst>
          </p:cNvPr>
          <p:cNvSpPr/>
          <p:nvPr/>
        </p:nvSpPr>
        <p:spPr>
          <a:xfrm>
            <a:off x="16313108" y="86316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борьбу с буржуазией в стране</a:t>
            </a:r>
          </a:p>
        </p:txBody>
      </p:sp>
      <p:sp>
        <p:nvSpPr>
          <p:cNvPr id="826" name="Прямоугольник 825">
            <a:extLst>
              <a:ext uri="{FF2B5EF4-FFF2-40B4-BE49-F238E27FC236}">
                <a16:creationId xmlns:a16="http://schemas.microsoft.com/office/drawing/2014/main" id="{267CA77E-D566-4696-BFF6-E05B42D79FC1}"/>
              </a:ext>
            </a:extLst>
          </p:cNvPr>
          <p:cNvSpPr/>
          <p:nvPr/>
        </p:nvSpPr>
        <p:spPr>
          <a:xfrm>
            <a:off x="15761582" y="939965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Коллективизация частной собственности</a:t>
            </a:r>
          </a:p>
        </p:txBody>
      </p:sp>
      <p:sp>
        <p:nvSpPr>
          <p:cNvPr id="832" name="Прямоугольник 831">
            <a:extLst>
              <a:ext uri="{FF2B5EF4-FFF2-40B4-BE49-F238E27FC236}">
                <a16:creationId xmlns:a16="http://schemas.microsoft.com/office/drawing/2014/main" id="{A0A0ABF1-6E6E-432F-920B-5F661A75EC6A}"/>
              </a:ext>
            </a:extLst>
          </p:cNvPr>
          <p:cNvSpPr/>
          <p:nvPr/>
        </p:nvSpPr>
        <p:spPr>
          <a:xfrm>
            <a:off x="14663799" y="939033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Обобществление всех средств производства</a:t>
            </a:r>
          </a:p>
        </p:txBody>
      </p:sp>
      <p:sp>
        <p:nvSpPr>
          <p:cNvPr id="836" name="Прямоугольник 835">
            <a:extLst>
              <a:ext uri="{FF2B5EF4-FFF2-40B4-BE49-F238E27FC236}">
                <a16:creationId xmlns:a16="http://schemas.microsoft.com/office/drawing/2014/main" id="{DCFBCD53-86CD-41EF-99CA-D5A01123F9A2}"/>
              </a:ext>
            </a:extLst>
          </p:cNvPr>
          <p:cNvSpPr/>
          <p:nvPr/>
        </p:nvSpPr>
        <p:spPr>
          <a:xfrm>
            <a:off x="15748123" y="6953766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Республик Иберийских Советов</a:t>
            </a:r>
          </a:p>
        </p:txBody>
      </p:sp>
      <p:cxnSp>
        <p:nvCxnSpPr>
          <p:cNvPr id="837" name="Прямая со стрелкой 836">
            <a:extLst>
              <a:ext uri="{FF2B5EF4-FFF2-40B4-BE49-F238E27FC236}">
                <a16:creationId xmlns:a16="http://schemas.microsoft.com/office/drawing/2014/main" id="{32683337-8B09-4A0C-A255-7006391BD8B4}"/>
              </a:ext>
            </a:extLst>
          </p:cNvPr>
          <p:cNvCxnSpPr>
            <a:cxnSpLocks/>
            <a:stCxn id="684" idx="2"/>
            <a:endCxn id="836" idx="0"/>
          </p:cNvCxnSpPr>
          <p:nvPr/>
        </p:nvCxnSpPr>
        <p:spPr>
          <a:xfrm>
            <a:off x="16210333" y="6682314"/>
            <a:ext cx="953" cy="2714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5" name="Прямоугольник 844">
            <a:extLst>
              <a:ext uri="{FF2B5EF4-FFF2-40B4-BE49-F238E27FC236}">
                <a16:creationId xmlns:a16="http://schemas.microsoft.com/office/drawing/2014/main" id="{2F982291-23C9-40D2-8BFF-548D9BC81589}"/>
              </a:ext>
            </a:extLst>
          </p:cNvPr>
          <p:cNvSpPr/>
          <p:nvPr/>
        </p:nvSpPr>
        <p:spPr>
          <a:xfrm>
            <a:off x="36106297" y="6175581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Программа социальной реорганизации </a:t>
            </a:r>
            <a:r>
              <a:rPr lang="ru-RU" sz="100" dirty="0"/>
              <a:t>В № 2 еженедельника </a:t>
            </a:r>
            <a:r>
              <a:rPr lang="ru-RU" sz="100" dirty="0" err="1"/>
              <a:t>Bandeira</a:t>
            </a:r>
            <a:r>
              <a:rPr lang="ru-RU" sz="100" dirty="0"/>
              <a:t> </a:t>
            </a:r>
            <a:r>
              <a:rPr lang="ru-RU" sz="100" dirty="0" err="1"/>
              <a:t>Vermelha</a:t>
            </a:r>
            <a:r>
              <a:rPr lang="ru-RU" sz="100" dirty="0"/>
              <a:t> максималисты запускают программу социальной реорганизации, в которой они обрисовывают будущее максималистского общества. Первой мерой, которая должна быть принята, была бы отмена частной собственности и права производства и потребления для всех. Другие его предложения включали «отмену наследства, отмену налогов, отмену государственного долга, отмену проституции, бесплатное медицинское обслуживание, запрет на продажу алкогольных напитков, отмену азартных игр и осуществление религиозных свобода и отправление культа»</a:t>
            </a:r>
            <a:endParaRPr lang="ru-RU" sz="700" dirty="0"/>
          </a:p>
        </p:txBody>
      </p:sp>
      <p:cxnSp>
        <p:nvCxnSpPr>
          <p:cNvPr id="846" name="Соединительная линия уступом 722">
            <a:extLst>
              <a:ext uri="{FF2B5EF4-FFF2-40B4-BE49-F238E27FC236}">
                <a16:creationId xmlns:a16="http://schemas.microsoft.com/office/drawing/2014/main" id="{2317C8F7-F623-42EA-8837-7D2F89FA102A}"/>
              </a:ext>
            </a:extLst>
          </p:cNvPr>
          <p:cNvCxnSpPr>
            <a:cxnSpLocks/>
            <a:stCxn id="677" idx="2"/>
            <a:endCxn id="680" idx="0"/>
          </p:cNvCxnSpPr>
          <p:nvPr/>
        </p:nvCxnSpPr>
        <p:spPr>
          <a:xfrm rot="5400000">
            <a:off x="15875560" y="10495089"/>
            <a:ext cx="151970" cy="55718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Прямая со стрелкой 849">
            <a:extLst>
              <a:ext uri="{FF2B5EF4-FFF2-40B4-BE49-F238E27FC236}">
                <a16:creationId xmlns:a16="http://schemas.microsoft.com/office/drawing/2014/main" id="{AB2DB38E-4E5A-40F8-A2FF-B397BCB92560}"/>
              </a:ext>
            </a:extLst>
          </p:cNvPr>
          <p:cNvCxnSpPr>
            <a:cxnSpLocks/>
            <a:stCxn id="826" idx="2"/>
            <a:endCxn id="677" idx="0"/>
          </p:cNvCxnSpPr>
          <p:nvPr/>
        </p:nvCxnSpPr>
        <p:spPr>
          <a:xfrm>
            <a:off x="16224745" y="9939651"/>
            <a:ext cx="5390" cy="21804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3" name="Прямоугольник 852">
            <a:extLst>
              <a:ext uri="{FF2B5EF4-FFF2-40B4-BE49-F238E27FC236}">
                <a16:creationId xmlns:a16="http://schemas.microsoft.com/office/drawing/2014/main" id="{3B3152CE-6CFA-4192-B298-F23C2FBE51CA}"/>
              </a:ext>
            </a:extLst>
          </p:cNvPr>
          <p:cNvSpPr/>
          <p:nvPr/>
        </p:nvSpPr>
        <p:spPr>
          <a:xfrm>
            <a:off x="16379651" y="613891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54" name="Прямоугольник 853">
            <a:extLst>
              <a:ext uri="{FF2B5EF4-FFF2-40B4-BE49-F238E27FC236}">
                <a16:creationId xmlns:a16="http://schemas.microsoft.com/office/drawing/2014/main" id="{E0B217E3-D1FC-4EB6-A06D-F64E441DC7A1}"/>
              </a:ext>
            </a:extLst>
          </p:cNvPr>
          <p:cNvSpPr/>
          <p:nvPr/>
        </p:nvSpPr>
        <p:spPr>
          <a:xfrm>
            <a:off x="15242733" y="6131143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7" name="Прямоугольник 856">
            <a:extLst>
              <a:ext uri="{FF2B5EF4-FFF2-40B4-BE49-F238E27FC236}">
                <a16:creationId xmlns:a16="http://schemas.microsoft.com/office/drawing/2014/main" id="{6F1C8480-147C-434E-A50C-2F7AAB2A97F4}"/>
              </a:ext>
            </a:extLst>
          </p:cNvPr>
          <p:cNvSpPr/>
          <p:nvPr/>
        </p:nvSpPr>
        <p:spPr>
          <a:xfrm>
            <a:off x="12231975" y="617042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10</a:t>
            </a:r>
          </a:p>
        </p:txBody>
      </p:sp>
      <p:sp>
        <p:nvSpPr>
          <p:cNvPr id="858" name="Прямоугольник 857">
            <a:extLst>
              <a:ext uri="{FF2B5EF4-FFF2-40B4-BE49-F238E27FC236}">
                <a16:creationId xmlns:a16="http://schemas.microsoft.com/office/drawing/2014/main" id="{54675529-FDF3-4CCC-B239-90BF6915F3FD}"/>
              </a:ext>
            </a:extLst>
          </p:cNvPr>
          <p:cNvSpPr/>
          <p:nvPr/>
        </p:nvSpPr>
        <p:spPr>
          <a:xfrm>
            <a:off x="12239952" y="6926562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62" name="Прямоугольник 861">
            <a:extLst>
              <a:ext uri="{FF2B5EF4-FFF2-40B4-BE49-F238E27FC236}">
                <a16:creationId xmlns:a16="http://schemas.microsoft.com/office/drawing/2014/main" id="{F46601F4-8B4B-412F-81BF-34629A976B54}"/>
              </a:ext>
            </a:extLst>
          </p:cNvPr>
          <p:cNvSpPr/>
          <p:nvPr/>
        </p:nvSpPr>
        <p:spPr>
          <a:xfrm>
            <a:off x="13775477" y="8582559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72" name="Прямоугольник 871">
            <a:extLst>
              <a:ext uri="{FF2B5EF4-FFF2-40B4-BE49-F238E27FC236}">
                <a16:creationId xmlns:a16="http://schemas.microsoft.com/office/drawing/2014/main" id="{0FE00B3F-CC73-4C3F-92C2-2A41859768A4}"/>
              </a:ext>
            </a:extLst>
          </p:cNvPr>
          <p:cNvSpPr/>
          <p:nvPr/>
        </p:nvSpPr>
        <p:spPr>
          <a:xfrm>
            <a:off x="11617099" y="8545988"/>
            <a:ext cx="486698" cy="2310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b="1" dirty="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842" name="Прямоугольник 841">
            <a:extLst>
              <a:ext uri="{FF2B5EF4-FFF2-40B4-BE49-F238E27FC236}">
                <a16:creationId xmlns:a16="http://schemas.microsoft.com/office/drawing/2014/main" id="{7FBC1AA2-A5F5-4899-834E-3EEBF793A1ED}"/>
              </a:ext>
            </a:extLst>
          </p:cNvPr>
          <p:cNvSpPr/>
          <p:nvPr/>
        </p:nvSpPr>
        <p:spPr>
          <a:xfrm>
            <a:off x="6081924" y="13884093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Наладить аграрное производство</a:t>
            </a:r>
          </a:p>
        </p:txBody>
      </p:sp>
      <p:sp>
        <p:nvSpPr>
          <p:cNvPr id="851" name="Прямоугольник 850">
            <a:extLst>
              <a:ext uri="{FF2B5EF4-FFF2-40B4-BE49-F238E27FC236}">
                <a16:creationId xmlns:a16="http://schemas.microsoft.com/office/drawing/2014/main" id="{15A824E6-4C04-49D6-905B-2136EE103B31}"/>
              </a:ext>
            </a:extLst>
          </p:cNvPr>
          <p:cNvSpPr/>
          <p:nvPr/>
        </p:nvSpPr>
        <p:spPr>
          <a:xfrm>
            <a:off x="6080870" y="13073807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создание «туземных деревень»</a:t>
            </a:r>
          </a:p>
        </p:txBody>
      </p:sp>
      <p:sp>
        <p:nvSpPr>
          <p:cNvPr id="885" name="Прямоугольник 884">
            <a:extLst>
              <a:ext uri="{FF2B5EF4-FFF2-40B4-BE49-F238E27FC236}">
                <a16:creationId xmlns:a16="http://schemas.microsoft.com/office/drawing/2014/main" id="{47C3F43D-8E7D-457C-AA9B-C6113F99781A}"/>
              </a:ext>
            </a:extLst>
          </p:cNvPr>
          <p:cNvSpPr/>
          <p:nvPr/>
        </p:nvSpPr>
        <p:spPr>
          <a:xfrm>
            <a:off x="7130384" y="13887469"/>
            <a:ext cx="926325" cy="54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административный контроль</a:t>
            </a:r>
          </a:p>
        </p:txBody>
      </p:sp>
      <p:cxnSp>
        <p:nvCxnSpPr>
          <p:cNvPr id="894" name="Прямая со стрелкой 893">
            <a:extLst>
              <a:ext uri="{FF2B5EF4-FFF2-40B4-BE49-F238E27FC236}">
                <a16:creationId xmlns:a16="http://schemas.microsoft.com/office/drawing/2014/main" id="{710852AD-54E5-450A-A72B-9B7E712DAF79}"/>
              </a:ext>
            </a:extLst>
          </p:cNvPr>
          <p:cNvCxnSpPr>
            <a:cxnSpLocks/>
            <a:stCxn id="127" idx="2"/>
            <a:endCxn id="851" idx="0"/>
          </p:cNvCxnSpPr>
          <p:nvPr/>
        </p:nvCxnSpPr>
        <p:spPr>
          <a:xfrm>
            <a:off x="6541648" y="12858574"/>
            <a:ext cx="2385" cy="21523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Прямая со стрелкой 898">
            <a:extLst>
              <a:ext uri="{FF2B5EF4-FFF2-40B4-BE49-F238E27FC236}">
                <a16:creationId xmlns:a16="http://schemas.microsoft.com/office/drawing/2014/main" id="{BE2359D9-8F27-419E-A922-6445F32BC67D}"/>
              </a:ext>
            </a:extLst>
          </p:cNvPr>
          <p:cNvCxnSpPr>
            <a:cxnSpLocks/>
            <a:stCxn id="851" idx="2"/>
            <a:endCxn id="842" idx="0"/>
          </p:cNvCxnSpPr>
          <p:nvPr/>
        </p:nvCxnSpPr>
        <p:spPr>
          <a:xfrm>
            <a:off x="6544033" y="13613807"/>
            <a:ext cx="1054" cy="2702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Прямая со стрелкой 912">
            <a:extLst>
              <a:ext uri="{FF2B5EF4-FFF2-40B4-BE49-F238E27FC236}">
                <a16:creationId xmlns:a16="http://schemas.microsoft.com/office/drawing/2014/main" id="{E4E5BB4B-CBC3-46C9-BE51-740D27A5D0F2}"/>
              </a:ext>
            </a:extLst>
          </p:cNvPr>
          <p:cNvCxnSpPr>
            <a:cxnSpLocks/>
            <a:stCxn id="123" idx="2"/>
            <a:endCxn id="122" idx="0"/>
          </p:cNvCxnSpPr>
          <p:nvPr/>
        </p:nvCxnSpPr>
        <p:spPr>
          <a:xfrm>
            <a:off x="4403139" y="12857468"/>
            <a:ext cx="4197" cy="2245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Соединительная линия уступом 134">
            <a:extLst>
              <a:ext uri="{FF2B5EF4-FFF2-40B4-BE49-F238E27FC236}">
                <a16:creationId xmlns:a16="http://schemas.microsoft.com/office/drawing/2014/main" id="{63492FEE-30AA-471D-AA00-C6DE74C1BF61}"/>
              </a:ext>
            </a:extLst>
          </p:cNvPr>
          <p:cNvCxnSpPr>
            <a:cxnSpLocks/>
            <a:stCxn id="851" idx="2"/>
            <a:endCxn id="885" idx="0"/>
          </p:cNvCxnSpPr>
          <p:nvPr/>
        </p:nvCxnSpPr>
        <p:spPr>
          <a:xfrm rot="16200000" flipH="1">
            <a:off x="6931959" y="13225881"/>
            <a:ext cx="273662" cy="104951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Прямоугольник 886">
            <a:extLst>
              <a:ext uri="{FF2B5EF4-FFF2-40B4-BE49-F238E27FC236}">
                <a16:creationId xmlns:a16="http://schemas.microsoft.com/office/drawing/2014/main" id="{20041EBA-41B2-4DC4-810D-92538CA97719}"/>
              </a:ext>
            </a:extLst>
          </p:cNvPr>
          <p:cNvSpPr/>
          <p:nvPr/>
        </p:nvSpPr>
        <p:spPr>
          <a:xfrm>
            <a:off x="174052" y="1268190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Программа «Органического синдикализма» вытекала из «интегрально-корпоративной» модели, которая должна была заменить классические механизмы репрезентации либерализма. Новой утопией, предложенной IL мелкой буржуазии и особенно рабочему классу, была утопия «органического общества», которое усилит «нацию». Некоторые элементы </a:t>
            </a:r>
            <a:r>
              <a:rPr lang="ru-RU" sz="300" dirty="0" err="1"/>
              <a:t>интегралистского</a:t>
            </a:r>
            <a:r>
              <a:rPr lang="ru-RU" sz="300" dirty="0"/>
              <a:t> </a:t>
            </a:r>
            <a:r>
              <a:rPr lang="ru-RU" sz="300" dirty="0" err="1"/>
              <a:t>антикапитализма</a:t>
            </a:r>
            <a:r>
              <a:rPr lang="ru-RU" sz="300" dirty="0"/>
              <a:t> использовались для оправдания противоядия: растущая «денационализация» капитализма, центральные части которого не знали границ и угрожали разрушить национальные реалии; дикая индустриализация, породившая жалкий пролетариат, которым манипулируют социалистические и революционные идеологии; политический класс, развращенный международным капиталом. Это противоядие, таким образом, сопровождалось «социальным» дискурсом защиты рабочего класса, ограничением эксплуатации и признанием его символического места в «национальном </a:t>
            </a:r>
            <a:r>
              <a:rPr lang="ru-RU" sz="300" dirty="0" err="1"/>
              <a:t>производстве».Провозглашая</a:t>
            </a:r>
            <a:r>
              <a:rPr lang="ru-RU" sz="300" dirty="0"/>
              <a:t> «вечную нацию первой причиной нашего общественного существования», именно «высшие интересы этого» определили отмену свободной конкуренции, усиление государственного экономического вмешательства, корпоративную организацию собственников и рабочих в «союзы». которые представляли и регулировали интересы сторон. «Мы отрицаем, — говорил </a:t>
            </a:r>
            <a:r>
              <a:rPr lang="ru-RU" sz="300" dirty="0" err="1"/>
              <a:t>Прето</a:t>
            </a:r>
            <a:r>
              <a:rPr lang="ru-RU" sz="300" dirty="0"/>
              <a:t> в своих «двенадцати принципах производства», — разобщение элементов национального производства, то есть мы отрицаем изолированное существование классов, уловку, которая ставит под сомнение необходимые компоненты одного весь". Некоторые принципы до-</a:t>
            </a:r>
            <a:r>
              <a:rPr lang="ru-RU" sz="300" dirty="0" err="1"/>
              <a:t>антикапитализма</a:t>
            </a:r>
            <a:r>
              <a:rPr lang="ru-RU" sz="300" dirty="0"/>
              <a:t> И.Л. выступили тогда как морализирующие и защитные меры для самих рабочих. «Мы осуждаем», — говорится в IV принципе, — «свободу труда, свободную конкуренцию, свободу торговли, как противоречащие производству. Мы не рассматриваем права без обязательств»</a:t>
            </a:r>
            <a:br>
              <a:rPr lang="ru-RU" sz="300" dirty="0"/>
            </a:br>
            <a:r>
              <a:rPr lang="ru-RU" sz="300" dirty="0"/>
              <a:t>В отличие от капитализма, который игнорировал социальную напряженность, и социализма, который использовал один класс для уничтожения других, «</a:t>
            </a:r>
            <a:r>
              <a:rPr lang="ru-RU" sz="300" dirty="0" err="1"/>
              <a:t>символ¬органический</a:t>
            </a:r>
            <a:r>
              <a:rPr lang="ru-RU" sz="300" dirty="0"/>
              <a:t> </a:t>
            </a:r>
            <a:r>
              <a:rPr lang="ru-RU" sz="300" dirty="0" err="1"/>
              <a:t>дикализм</a:t>
            </a:r>
            <a:r>
              <a:rPr lang="ru-RU" sz="300" dirty="0"/>
              <a:t>» установил «баланс» между ними, </a:t>
            </a:r>
            <a:r>
              <a:rPr lang="ru-RU" sz="300" dirty="0" err="1"/>
              <a:t>используядля</a:t>
            </a:r>
            <a:r>
              <a:rPr lang="ru-RU" sz="300" dirty="0"/>
              <a:t> этой цели «хорошие профсоюзные и корпоративные формулы, чье прошлое уходит корнями в лучшие времена социальной гармонии и национальной работы».. На эту программу «национального </a:t>
            </a:r>
            <a:r>
              <a:rPr lang="ru-RU" sz="300" dirty="0" err="1"/>
              <a:t>юнионизма</a:t>
            </a:r>
            <a:r>
              <a:rPr lang="ru-RU" sz="300" dirty="0"/>
              <a:t>», а также на ее неразрывную связь с мифологией «нации» оказал влияние и итальянский национализм </a:t>
            </a:r>
            <a:r>
              <a:rPr lang="ru-RU" sz="300" dirty="0" err="1"/>
              <a:t>Коррадини</a:t>
            </a:r>
            <a:r>
              <a:rPr lang="ru-RU" sz="300" dirty="0"/>
              <a:t> и </a:t>
            </a:r>
            <a:r>
              <a:rPr lang="ru-RU" sz="300" dirty="0" err="1"/>
              <a:t>Рокко</a:t>
            </a:r>
            <a:r>
              <a:rPr lang="ru-RU" sz="300" dirty="0"/>
              <a:t>.</a:t>
            </a:r>
            <a:br>
              <a:rPr lang="ru-RU" sz="300" dirty="0"/>
            </a:br>
            <a:r>
              <a:rPr lang="ru-RU" sz="300" dirty="0"/>
              <a:t>Корпоративный проект МП, разработанный </a:t>
            </a:r>
            <a:r>
              <a:rPr lang="ru-RU" sz="300" dirty="0" err="1"/>
              <a:t>Прето</a:t>
            </a:r>
            <a:r>
              <a:rPr lang="ru-RU" sz="300" dirty="0"/>
              <a:t>, предусматривал обширный набор профсоюзных институтов для рабочих и боссов на региональной основе и по сфере производства, дополненный «палатами профсоюзов», которые регулировали бы заработную плату, разрешали трудовые конфликты и представляли соответствующих секторов в высших организмах системы. Было бы утомительно (и почти невозможно, учитывая многообразие вариантов) подробно обращаться ко всем организационным схемам проекта, который отныне составит программную платформу первых </a:t>
            </a:r>
            <a:r>
              <a:rPr lang="ru-RU" sz="300" dirty="0" err="1"/>
              <a:t>интегралистских</a:t>
            </a:r>
            <a:r>
              <a:rPr lang="ru-RU" sz="300" dirty="0"/>
              <a:t> союзов. Первоначально расплывчатая и очень схематичная, она будет постоянно переделываться в 1920-х годах, а в 1930-х годах будет адаптирована и сильно развита, когда станет центральной платформой национал-синдикализма. Он был, однако,</a:t>
            </a:r>
            <a:endParaRPr lang="ru-RU" sz="100" dirty="0"/>
          </a:p>
        </p:txBody>
      </p:sp>
      <p:sp>
        <p:nvSpPr>
          <p:cNvPr id="905" name="Прямоугольник 904">
            <a:extLst>
              <a:ext uri="{FF2B5EF4-FFF2-40B4-BE49-F238E27FC236}">
                <a16:creationId xmlns:a16="http://schemas.microsoft.com/office/drawing/2014/main" id="{BA54A035-A779-4B26-91B8-6C3F47C3C728}"/>
              </a:ext>
            </a:extLst>
          </p:cNvPr>
          <p:cNvSpPr/>
          <p:nvPr/>
        </p:nvSpPr>
        <p:spPr>
          <a:xfrm>
            <a:off x="844523" y="531549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фашистской милиции</a:t>
            </a:r>
          </a:p>
        </p:txBody>
      </p:sp>
      <p:sp>
        <p:nvSpPr>
          <p:cNvPr id="919" name="Прямоугольник 918">
            <a:extLst>
              <a:ext uri="{FF2B5EF4-FFF2-40B4-BE49-F238E27FC236}">
                <a16:creationId xmlns:a16="http://schemas.microsoft.com/office/drawing/2014/main" id="{8BF2E5AF-52BC-4B48-AA39-9FFA7B66BC9F}"/>
              </a:ext>
            </a:extLst>
          </p:cNvPr>
          <p:cNvSpPr/>
          <p:nvPr/>
        </p:nvSpPr>
        <p:spPr>
          <a:xfrm>
            <a:off x="842190" y="610496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Армия национальной обороны</a:t>
            </a:r>
          </a:p>
        </p:txBody>
      </p:sp>
      <p:cxnSp>
        <p:nvCxnSpPr>
          <p:cNvPr id="808" name="Соединительная линия уступом 251">
            <a:extLst>
              <a:ext uri="{FF2B5EF4-FFF2-40B4-BE49-F238E27FC236}">
                <a16:creationId xmlns:a16="http://schemas.microsoft.com/office/drawing/2014/main" id="{C6B1EA63-F320-46A2-B593-1D5DB86E5D96}"/>
              </a:ext>
            </a:extLst>
          </p:cNvPr>
          <p:cNvCxnSpPr>
            <a:cxnSpLocks/>
            <a:stCxn id="127" idx="2"/>
            <a:endCxn id="133" idx="0"/>
          </p:cNvCxnSpPr>
          <p:nvPr/>
        </p:nvCxnSpPr>
        <p:spPr>
          <a:xfrm rot="5400000">
            <a:off x="5909778" y="12450108"/>
            <a:ext cx="223405" cy="10403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3" name="Соединительная линия уступом 134">
            <a:extLst>
              <a:ext uri="{FF2B5EF4-FFF2-40B4-BE49-F238E27FC236}">
                <a16:creationId xmlns:a16="http://schemas.microsoft.com/office/drawing/2014/main" id="{6E4BFBE0-B28B-49AF-AE7A-C08192ABEC1F}"/>
              </a:ext>
            </a:extLst>
          </p:cNvPr>
          <p:cNvCxnSpPr>
            <a:cxnSpLocks/>
            <a:stCxn id="851" idx="2"/>
            <a:endCxn id="128" idx="0"/>
          </p:cNvCxnSpPr>
          <p:nvPr/>
        </p:nvCxnSpPr>
        <p:spPr>
          <a:xfrm rot="5400000">
            <a:off x="5890453" y="13230513"/>
            <a:ext cx="270286" cy="10368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Соединительная линия уступом 251">
            <a:extLst>
              <a:ext uri="{FF2B5EF4-FFF2-40B4-BE49-F238E27FC236}">
                <a16:creationId xmlns:a16="http://schemas.microsoft.com/office/drawing/2014/main" id="{061E5844-1D5C-4BD1-B178-6C2B17BF99E1}"/>
              </a:ext>
            </a:extLst>
          </p:cNvPr>
          <p:cNvCxnSpPr>
            <a:cxnSpLocks/>
            <a:stCxn id="113" idx="2"/>
            <a:endCxn id="233" idx="0"/>
          </p:cNvCxnSpPr>
          <p:nvPr/>
        </p:nvCxnSpPr>
        <p:spPr>
          <a:xfrm rot="5400000">
            <a:off x="1642690" y="11650628"/>
            <a:ext cx="234287" cy="10685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Соединительная линия уступом 251">
            <a:extLst>
              <a:ext uri="{FF2B5EF4-FFF2-40B4-BE49-F238E27FC236}">
                <a16:creationId xmlns:a16="http://schemas.microsoft.com/office/drawing/2014/main" id="{169A078A-B270-4C6E-9D8A-B122B705C9DB}"/>
              </a:ext>
            </a:extLst>
          </p:cNvPr>
          <p:cNvCxnSpPr>
            <a:cxnSpLocks/>
            <a:stCxn id="113" idx="2"/>
            <a:endCxn id="334" idx="0"/>
          </p:cNvCxnSpPr>
          <p:nvPr/>
        </p:nvCxnSpPr>
        <p:spPr>
          <a:xfrm rot="16200000" flipH="1">
            <a:off x="2706404" y="11655441"/>
            <a:ext cx="249755" cy="10743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Соединительная линия уступом 251">
            <a:extLst>
              <a:ext uri="{FF2B5EF4-FFF2-40B4-BE49-F238E27FC236}">
                <a16:creationId xmlns:a16="http://schemas.microsoft.com/office/drawing/2014/main" id="{AEF685CE-C5D4-4FFB-99D6-A0D31393F111}"/>
              </a:ext>
            </a:extLst>
          </p:cNvPr>
          <p:cNvCxnSpPr>
            <a:cxnSpLocks/>
            <a:stCxn id="117" idx="2"/>
            <a:endCxn id="359" idx="0"/>
          </p:cNvCxnSpPr>
          <p:nvPr/>
        </p:nvCxnSpPr>
        <p:spPr>
          <a:xfrm rot="16200000" flipH="1">
            <a:off x="2714014" y="12430545"/>
            <a:ext cx="226552" cy="106638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Соединительная линия уступом 251">
            <a:extLst>
              <a:ext uri="{FF2B5EF4-FFF2-40B4-BE49-F238E27FC236}">
                <a16:creationId xmlns:a16="http://schemas.microsoft.com/office/drawing/2014/main" id="{4EC07048-102F-4BBF-8581-D7DB530D3590}"/>
              </a:ext>
            </a:extLst>
          </p:cNvPr>
          <p:cNvCxnSpPr>
            <a:cxnSpLocks/>
            <a:stCxn id="117" idx="2"/>
            <a:endCxn id="121" idx="0"/>
          </p:cNvCxnSpPr>
          <p:nvPr/>
        </p:nvCxnSpPr>
        <p:spPr>
          <a:xfrm rot="5400000">
            <a:off x="1656007" y="12435359"/>
            <a:ext cx="222987" cy="10531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Соединительная линия уступом 251">
            <a:extLst>
              <a:ext uri="{FF2B5EF4-FFF2-40B4-BE49-F238E27FC236}">
                <a16:creationId xmlns:a16="http://schemas.microsoft.com/office/drawing/2014/main" id="{2F7C3FA1-5453-4B7F-AAFE-AD9E118C851B}"/>
              </a:ext>
            </a:extLst>
          </p:cNvPr>
          <p:cNvCxnSpPr>
            <a:cxnSpLocks/>
            <a:stCxn id="327" idx="2"/>
            <a:endCxn id="118" idx="0"/>
          </p:cNvCxnSpPr>
          <p:nvPr/>
        </p:nvCxnSpPr>
        <p:spPr>
          <a:xfrm rot="5400000">
            <a:off x="1639694" y="13211993"/>
            <a:ext cx="257727" cy="106361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Прямая со стрелкой 929">
            <a:extLst>
              <a:ext uri="{FF2B5EF4-FFF2-40B4-BE49-F238E27FC236}">
                <a16:creationId xmlns:a16="http://schemas.microsoft.com/office/drawing/2014/main" id="{E8F075D8-A2DC-4358-BEBE-09B7B7E7D601}"/>
              </a:ext>
            </a:extLst>
          </p:cNvPr>
          <p:cNvCxnSpPr>
            <a:cxnSpLocks/>
            <a:stCxn id="117" idx="2"/>
            <a:endCxn id="327" idx="0"/>
          </p:cNvCxnSpPr>
          <p:nvPr/>
        </p:nvCxnSpPr>
        <p:spPr>
          <a:xfrm>
            <a:off x="2294097" y="12850463"/>
            <a:ext cx="6265" cy="22447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Прямая со стрелкой 930">
            <a:extLst>
              <a:ext uri="{FF2B5EF4-FFF2-40B4-BE49-F238E27FC236}">
                <a16:creationId xmlns:a16="http://schemas.microsoft.com/office/drawing/2014/main" id="{27D0E60A-212A-491A-A4FB-97059D556B0E}"/>
              </a:ext>
            </a:extLst>
          </p:cNvPr>
          <p:cNvCxnSpPr>
            <a:cxnSpLocks/>
            <a:stCxn id="113" idx="2"/>
            <a:endCxn id="117" idx="0"/>
          </p:cNvCxnSpPr>
          <p:nvPr/>
        </p:nvCxnSpPr>
        <p:spPr>
          <a:xfrm>
            <a:off x="2294097" y="12067749"/>
            <a:ext cx="0" cy="24271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Соединительная линия уступом 251">
            <a:extLst>
              <a:ext uri="{FF2B5EF4-FFF2-40B4-BE49-F238E27FC236}">
                <a16:creationId xmlns:a16="http://schemas.microsoft.com/office/drawing/2014/main" id="{D6CBA428-3FBE-4F62-A676-B787B487A731}"/>
              </a:ext>
            </a:extLst>
          </p:cNvPr>
          <p:cNvCxnSpPr>
            <a:cxnSpLocks/>
            <a:stCxn id="359" idx="2"/>
            <a:endCxn id="333" idx="0"/>
          </p:cNvCxnSpPr>
          <p:nvPr/>
        </p:nvCxnSpPr>
        <p:spPr>
          <a:xfrm rot="5400000">
            <a:off x="3231807" y="13743984"/>
            <a:ext cx="255647" cy="170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Соединительная линия уступом 251">
            <a:extLst>
              <a:ext uri="{FF2B5EF4-FFF2-40B4-BE49-F238E27FC236}">
                <a16:creationId xmlns:a16="http://schemas.microsoft.com/office/drawing/2014/main" id="{FEB720CD-BF9A-4D1F-B7CE-CA534E6E7890}"/>
              </a:ext>
            </a:extLst>
          </p:cNvPr>
          <p:cNvCxnSpPr>
            <a:cxnSpLocks/>
            <a:stCxn id="359" idx="2"/>
            <a:endCxn id="363" idx="0"/>
          </p:cNvCxnSpPr>
          <p:nvPr/>
        </p:nvCxnSpPr>
        <p:spPr>
          <a:xfrm rot="16200000" flipH="1">
            <a:off x="3750679" y="13226819"/>
            <a:ext cx="260612" cy="104100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Прямая со стрелкой 939">
            <a:extLst>
              <a:ext uri="{FF2B5EF4-FFF2-40B4-BE49-F238E27FC236}">
                <a16:creationId xmlns:a16="http://schemas.microsoft.com/office/drawing/2014/main" id="{2063E696-D134-451E-96FA-DDC675773EB0}"/>
              </a:ext>
            </a:extLst>
          </p:cNvPr>
          <p:cNvCxnSpPr>
            <a:cxnSpLocks/>
            <a:stCxn id="842" idx="2"/>
            <a:endCxn id="217" idx="0"/>
          </p:cNvCxnSpPr>
          <p:nvPr/>
        </p:nvCxnSpPr>
        <p:spPr>
          <a:xfrm>
            <a:off x="6545087" y="14424093"/>
            <a:ext cx="3327" cy="30049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Соединительная линия уступом 230">
            <a:extLst>
              <a:ext uri="{FF2B5EF4-FFF2-40B4-BE49-F238E27FC236}">
                <a16:creationId xmlns:a16="http://schemas.microsoft.com/office/drawing/2014/main" id="{E0AF97CB-64E9-4241-8BA7-98D061DFF553}"/>
              </a:ext>
            </a:extLst>
          </p:cNvPr>
          <p:cNvCxnSpPr>
            <a:cxnSpLocks/>
            <a:stCxn id="129" idx="2"/>
            <a:endCxn id="177" idx="0"/>
          </p:cNvCxnSpPr>
          <p:nvPr/>
        </p:nvCxnSpPr>
        <p:spPr>
          <a:xfrm rot="16200000" flipH="1">
            <a:off x="8217228" y="13449873"/>
            <a:ext cx="270474" cy="5994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Соединительная линия уступом 230">
            <a:extLst>
              <a:ext uri="{FF2B5EF4-FFF2-40B4-BE49-F238E27FC236}">
                <a16:creationId xmlns:a16="http://schemas.microsoft.com/office/drawing/2014/main" id="{D9769541-1096-41FD-B92D-AED2FE8C9E74}"/>
              </a:ext>
            </a:extLst>
          </p:cNvPr>
          <p:cNvCxnSpPr>
            <a:cxnSpLocks/>
            <a:stCxn id="226" idx="2"/>
            <a:endCxn id="177" idx="0"/>
          </p:cNvCxnSpPr>
          <p:nvPr/>
        </p:nvCxnSpPr>
        <p:spPr>
          <a:xfrm rot="5400000">
            <a:off x="8778642" y="13495825"/>
            <a:ext cx="262575" cy="5154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Соединительная линия уступом 230">
            <a:extLst>
              <a:ext uri="{FF2B5EF4-FFF2-40B4-BE49-F238E27FC236}">
                <a16:creationId xmlns:a16="http://schemas.microsoft.com/office/drawing/2014/main" id="{463AC108-ADF3-4B96-9A39-503A78B5E1CC}"/>
              </a:ext>
            </a:extLst>
          </p:cNvPr>
          <p:cNvCxnSpPr>
            <a:cxnSpLocks/>
            <a:stCxn id="226" idx="2"/>
            <a:endCxn id="274" idx="0"/>
          </p:cNvCxnSpPr>
          <p:nvPr/>
        </p:nvCxnSpPr>
        <p:spPr>
          <a:xfrm rot="16200000" flipH="1">
            <a:off x="9313123" y="13476804"/>
            <a:ext cx="261825" cy="5527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6" name="Соединительная линия уступом 251">
            <a:extLst>
              <a:ext uri="{FF2B5EF4-FFF2-40B4-BE49-F238E27FC236}">
                <a16:creationId xmlns:a16="http://schemas.microsoft.com/office/drawing/2014/main" id="{972E16C9-C0DB-4FBB-A876-CBDD4C71F90A}"/>
              </a:ext>
            </a:extLst>
          </p:cNvPr>
          <p:cNvCxnSpPr>
            <a:cxnSpLocks/>
            <a:stCxn id="132" idx="2"/>
            <a:endCxn id="851" idx="0"/>
          </p:cNvCxnSpPr>
          <p:nvPr/>
        </p:nvCxnSpPr>
        <p:spPr>
          <a:xfrm rot="16200000" flipH="1">
            <a:off x="5918187" y="12447961"/>
            <a:ext cx="208968" cy="10427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Соединительная линия уступом 505">
            <a:extLst>
              <a:ext uri="{FF2B5EF4-FFF2-40B4-BE49-F238E27FC236}">
                <a16:creationId xmlns:a16="http://schemas.microsoft.com/office/drawing/2014/main" id="{4F190FB3-3B6D-4F02-9EEA-FE98ADAD1A68}"/>
              </a:ext>
            </a:extLst>
          </p:cNvPr>
          <p:cNvCxnSpPr>
            <a:cxnSpLocks/>
            <a:stCxn id="75" idx="2"/>
            <a:endCxn id="105" idx="0"/>
          </p:cNvCxnSpPr>
          <p:nvPr/>
        </p:nvCxnSpPr>
        <p:spPr>
          <a:xfrm rot="5400000">
            <a:off x="15779358" y="13489012"/>
            <a:ext cx="264331" cy="53026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Соединительная линия уступом 505">
            <a:extLst>
              <a:ext uri="{FF2B5EF4-FFF2-40B4-BE49-F238E27FC236}">
                <a16:creationId xmlns:a16="http://schemas.microsoft.com/office/drawing/2014/main" id="{B9A821B6-D2BB-46B3-A6D4-C9200F61E404}"/>
              </a:ext>
            </a:extLst>
          </p:cNvPr>
          <p:cNvCxnSpPr>
            <a:cxnSpLocks/>
            <a:stCxn id="105" idx="2"/>
            <a:endCxn id="60" idx="0"/>
          </p:cNvCxnSpPr>
          <p:nvPr/>
        </p:nvCxnSpPr>
        <p:spPr>
          <a:xfrm rot="5400000">
            <a:off x="15234109" y="14312305"/>
            <a:ext cx="298276" cy="5262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Соединительная линия уступом 505">
            <a:extLst>
              <a:ext uri="{FF2B5EF4-FFF2-40B4-BE49-F238E27FC236}">
                <a16:creationId xmlns:a16="http://schemas.microsoft.com/office/drawing/2014/main" id="{9F99F544-4A1E-4151-BEBA-0C2743127CA2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rot="16200000" flipH="1">
            <a:off x="14704884" y="14309366"/>
            <a:ext cx="293416" cy="5370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Соединительная линия уступом 505">
            <a:extLst>
              <a:ext uri="{FF2B5EF4-FFF2-40B4-BE49-F238E27FC236}">
                <a16:creationId xmlns:a16="http://schemas.microsoft.com/office/drawing/2014/main" id="{06A661F2-468D-4758-96B5-83BC0E7CA573}"/>
              </a:ext>
            </a:extLst>
          </p:cNvPr>
          <p:cNvCxnSpPr>
            <a:cxnSpLocks/>
            <a:stCxn id="186" idx="2"/>
            <a:endCxn id="102" idx="0"/>
          </p:cNvCxnSpPr>
          <p:nvPr/>
        </p:nvCxnSpPr>
        <p:spPr>
          <a:xfrm rot="16200000" flipH="1">
            <a:off x="14169389" y="13477478"/>
            <a:ext cx="273668" cy="5537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Соединительная линия уступом 505">
            <a:extLst>
              <a:ext uri="{FF2B5EF4-FFF2-40B4-BE49-F238E27FC236}">
                <a16:creationId xmlns:a16="http://schemas.microsoft.com/office/drawing/2014/main" id="{E24D5E44-707A-4039-AC17-ED9263F4A895}"/>
              </a:ext>
            </a:extLst>
          </p:cNvPr>
          <p:cNvCxnSpPr>
            <a:cxnSpLocks/>
            <a:stCxn id="104" idx="2"/>
            <a:endCxn id="102" idx="0"/>
          </p:cNvCxnSpPr>
          <p:nvPr/>
        </p:nvCxnSpPr>
        <p:spPr>
          <a:xfrm rot="5400000">
            <a:off x="14714130" y="13485195"/>
            <a:ext cx="274926" cy="537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Соединительная линия уступом 505">
            <a:extLst>
              <a:ext uri="{FF2B5EF4-FFF2-40B4-BE49-F238E27FC236}">
                <a16:creationId xmlns:a16="http://schemas.microsoft.com/office/drawing/2014/main" id="{6FA0A369-5477-475F-8CA2-802355DD508C}"/>
              </a:ext>
            </a:extLst>
          </p:cNvPr>
          <p:cNvCxnSpPr>
            <a:cxnSpLocks/>
            <a:stCxn id="104" idx="2"/>
            <a:endCxn id="105" idx="0"/>
          </p:cNvCxnSpPr>
          <p:nvPr/>
        </p:nvCxnSpPr>
        <p:spPr>
          <a:xfrm rot="16200000" flipH="1">
            <a:off x="15248214" y="13488134"/>
            <a:ext cx="270066" cy="5262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Соединительная линия уступом 505">
            <a:extLst>
              <a:ext uri="{FF2B5EF4-FFF2-40B4-BE49-F238E27FC236}">
                <a16:creationId xmlns:a16="http://schemas.microsoft.com/office/drawing/2014/main" id="{E7C7895B-7363-4CF6-8161-21E6498F9614}"/>
              </a:ext>
            </a:extLst>
          </p:cNvPr>
          <p:cNvCxnSpPr>
            <a:cxnSpLocks/>
            <a:stCxn id="103" idx="2"/>
            <a:endCxn id="186" idx="0"/>
          </p:cNvCxnSpPr>
          <p:nvPr/>
        </p:nvCxnSpPr>
        <p:spPr>
          <a:xfrm rot="5400000">
            <a:off x="14453795" y="12411193"/>
            <a:ext cx="241880" cy="1090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Соединительная линия уступом 505">
            <a:extLst>
              <a:ext uri="{FF2B5EF4-FFF2-40B4-BE49-F238E27FC236}">
                <a16:creationId xmlns:a16="http://schemas.microsoft.com/office/drawing/2014/main" id="{B8DE9549-B9D0-4430-BA5C-9AE2CC09687E}"/>
              </a:ext>
            </a:extLst>
          </p:cNvPr>
          <p:cNvCxnSpPr>
            <a:cxnSpLocks/>
            <a:stCxn id="103" idx="2"/>
            <a:endCxn id="75" idx="0"/>
          </p:cNvCxnSpPr>
          <p:nvPr/>
        </p:nvCxnSpPr>
        <p:spPr>
          <a:xfrm rot="16200000" flipH="1">
            <a:off x="15525201" y="12430524"/>
            <a:ext cx="246357" cy="10565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Прямая со стрелкой 955">
            <a:extLst>
              <a:ext uri="{FF2B5EF4-FFF2-40B4-BE49-F238E27FC236}">
                <a16:creationId xmlns:a16="http://schemas.microsoft.com/office/drawing/2014/main" id="{1DA9096B-60AD-4B90-BCEA-FB30451EBA83}"/>
              </a:ext>
            </a:extLst>
          </p:cNvPr>
          <p:cNvCxnSpPr>
            <a:cxnSpLocks/>
            <a:stCxn id="103" idx="2"/>
            <a:endCxn id="104" idx="0"/>
          </p:cNvCxnSpPr>
          <p:nvPr/>
        </p:nvCxnSpPr>
        <p:spPr>
          <a:xfrm>
            <a:off x="15120104" y="12835622"/>
            <a:ext cx="1" cy="2406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9" name="Соединительная линия уступом 505">
            <a:extLst>
              <a:ext uri="{FF2B5EF4-FFF2-40B4-BE49-F238E27FC236}">
                <a16:creationId xmlns:a16="http://schemas.microsoft.com/office/drawing/2014/main" id="{DA3649BF-04D0-48A8-9CEC-A7B3D4821A18}"/>
              </a:ext>
            </a:extLst>
          </p:cNvPr>
          <p:cNvCxnSpPr>
            <a:cxnSpLocks/>
            <a:stCxn id="161" idx="2"/>
            <a:endCxn id="103" idx="0"/>
          </p:cNvCxnSpPr>
          <p:nvPr/>
        </p:nvCxnSpPr>
        <p:spPr>
          <a:xfrm rot="16200000" flipH="1">
            <a:off x="14167714" y="11343232"/>
            <a:ext cx="252932" cy="16518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0" name="Соединительная линия уступом 505">
            <a:extLst>
              <a:ext uri="{FF2B5EF4-FFF2-40B4-BE49-F238E27FC236}">
                <a16:creationId xmlns:a16="http://schemas.microsoft.com/office/drawing/2014/main" id="{BC8BA646-28E8-45A6-B90F-13B26DB38A53}"/>
              </a:ext>
            </a:extLst>
          </p:cNvPr>
          <p:cNvCxnSpPr>
            <a:cxnSpLocks/>
            <a:stCxn id="161" idx="2"/>
            <a:endCxn id="33" idx="0"/>
          </p:cNvCxnSpPr>
          <p:nvPr/>
        </p:nvCxnSpPr>
        <p:spPr>
          <a:xfrm rot="5400000">
            <a:off x="12525276" y="11345719"/>
            <a:ext cx="246010" cy="16399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3" name="Соединительная линия уступом 505">
            <a:extLst>
              <a:ext uri="{FF2B5EF4-FFF2-40B4-BE49-F238E27FC236}">
                <a16:creationId xmlns:a16="http://schemas.microsoft.com/office/drawing/2014/main" id="{E488295D-9476-4708-A3E0-49C8D1F8C448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 rot="5400000">
            <a:off x="11461328" y="12707957"/>
            <a:ext cx="246235" cy="4877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4" name="Соединительная линия уступом 505">
            <a:extLst>
              <a:ext uri="{FF2B5EF4-FFF2-40B4-BE49-F238E27FC236}">
                <a16:creationId xmlns:a16="http://schemas.microsoft.com/office/drawing/2014/main" id="{17CC2250-8220-4F4F-A2C9-4F91B4C36E4D}"/>
              </a:ext>
            </a:extLst>
          </p:cNvPr>
          <p:cNvCxnSpPr>
            <a:cxnSpLocks/>
            <a:stCxn id="33" idx="2"/>
            <a:endCxn id="37" idx="0"/>
          </p:cNvCxnSpPr>
          <p:nvPr/>
        </p:nvCxnSpPr>
        <p:spPr>
          <a:xfrm rot="16200000" flipH="1">
            <a:off x="11981690" y="12675315"/>
            <a:ext cx="253279" cy="56004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6" name="Прямая со стрелкой 965">
            <a:extLst>
              <a:ext uri="{FF2B5EF4-FFF2-40B4-BE49-F238E27FC236}">
                <a16:creationId xmlns:a16="http://schemas.microsoft.com/office/drawing/2014/main" id="{2C4941E2-7859-4703-AD14-2FD5A03858D3}"/>
              </a:ext>
            </a:extLst>
          </p:cNvPr>
          <p:cNvCxnSpPr>
            <a:cxnSpLocks/>
            <a:stCxn id="161" idx="2"/>
            <a:endCxn id="32" idx="0"/>
          </p:cNvCxnSpPr>
          <p:nvPr/>
        </p:nvCxnSpPr>
        <p:spPr>
          <a:xfrm>
            <a:off x="13468257" y="12042690"/>
            <a:ext cx="1470" cy="2460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7" name="Прямоугольник 966">
            <a:extLst>
              <a:ext uri="{FF2B5EF4-FFF2-40B4-BE49-F238E27FC236}">
                <a16:creationId xmlns:a16="http://schemas.microsoft.com/office/drawing/2014/main" id="{999429A8-D836-4567-B05F-F1602F1F7F43}"/>
              </a:ext>
            </a:extLst>
          </p:cNvPr>
          <p:cNvSpPr/>
          <p:nvPr/>
        </p:nvSpPr>
        <p:spPr>
          <a:xfrm>
            <a:off x="3470466" y="7627623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коммунистической угрозы</a:t>
            </a:r>
          </a:p>
        </p:txBody>
      </p:sp>
      <p:sp>
        <p:nvSpPr>
          <p:cNvPr id="969" name="Прямоугольник 968">
            <a:extLst>
              <a:ext uri="{FF2B5EF4-FFF2-40B4-BE49-F238E27FC236}">
                <a16:creationId xmlns:a16="http://schemas.microsoft.com/office/drawing/2014/main" id="{A27EB8E3-002E-4BAC-8428-C255540D4D7F}"/>
              </a:ext>
            </a:extLst>
          </p:cNvPr>
          <p:cNvSpPr/>
          <p:nvPr/>
        </p:nvSpPr>
        <p:spPr>
          <a:xfrm>
            <a:off x="2481888" y="1270108"/>
            <a:ext cx="2136259" cy="162648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Фашизм, по </a:t>
            </a:r>
            <a:r>
              <a:rPr lang="ru-RU" sz="300" dirty="0" err="1"/>
              <a:t>Антониу</a:t>
            </a:r>
            <a:r>
              <a:rPr lang="ru-RU" sz="300" dirty="0"/>
              <a:t> Педро, должен возглавить «революционный дух» после того, как либерализм будет свергнут, а не довольствоваться простыми превентивными репрессиями. Ссылаясь на политическую ситуацию в Португалии, он должен возглавить строительство нового «порядка» против тех, кто хотел только превентивной диктатуры, проводя «социальные реформы», которые материализуются в насаждении корпоративизма. С другой стороны, одной из характеристик, всегда связанных с его состоянием, была молодость. Почти всегда от имени «молодых людей» Педро высказывал требования фашизма, которым следует доверить важные задачи при новом режиме.</a:t>
            </a:r>
            <a:br>
              <a:rPr lang="ru-RU" sz="300" dirty="0"/>
            </a:br>
            <a:r>
              <a:rPr lang="ru-RU" sz="300" dirty="0"/>
              <a:t>Именно от нее исходят индивидуализирующие черты фашистского активизма: мужественного молодого человека, осознающего свой статус «революционера», авангарда авторитарного режима, дисциплинированного и преданного Отечеству, перед которым берутся самые трудные задачи. строительства следует поручить "Новому порядку".</a:t>
            </a:r>
            <a:br>
              <a:rPr lang="ru-RU" sz="300" dirty="0"/>
            </a:br>
            <a:r>
              <a:rPr lang="ru-RU" sz="300" dirty="0"/>
              <a:t>претензия на формирование «нового человека» вместо признания человека, являющегося частью национальной преемственности и соответствующего вечному порядку, узаконивающему общество; гражданское поклонение вместо религии.</a:t>
            </a:r>
            <a:br>
              <a:rPr lang="ru-RU" sz="300" dirty="0"/>
            </a:br>
            <a:r>
              <a:rPr lang="ru-RU" sz="300" dirty="0"/>
              <a:t>«Органистский» идеальный тип был для них решением: «мы отрицаем растворение элементов национального производства, то есть мы отрицаем изолированное существование классов, уловку, ставящую в спор составляющие.</a:t>
            </a:r>
            <a:br>
              <a:rPr lang="ru-RU" sz="300" dirty="0"/>
            </a:br>
            <a:r>
              <a:rPr lang="ru-RU" sz="300" dirty="0"/>
              <a:t>Военизированные парады, боевые песни и харизматическая ритуализация </a:t>
            </a:r>
            <a:r>
              <a:rPr lang="ru-RU" sz="300" dirty="0" err="1"/>
              <a:t>Ролао</a:t>
            </a:r>
            <a:r>
              <a:rPr lang="ru-RU" sz="300" dirty="0"/>
              <a:t> </a:t>
            </a:r>
            <a:r>
              <a:rPr lang="ru-RU" sz="300" dirty="0" err="1"/>
              <a:t>Прето</a:t>
            </a:r>
            <a:r>
              <a:rPr lang="ru-RU" sz="300" dirty="0"/>
              <a:t> отметили его политическое действие.</a:t>
            </a:r>
            <a:endParaRPr lang="ru-RU" sz="100" dirty="0"/>
          </a:p>
        </p:txBody>
      </p:sp>
      <p:sp>
        <p:nvSpPr>
          <p:cNvPr id="970" name="Прямоугольник 969">
            <a:extLst>
              <a:ext uri="{FF2B5EF4-FFF2-40B4-BE49-F238E27FC236}">
                <a16:creationId xmlns:a16="http://schemas.microsoft.com/office/drawing/2014/main" id="{38E20A14-ADA6-4B74-A71D-AC1539481BCA}"/>
              </a:ext>
            </a:extLst>
          </p:cNvPr>
          <p:cNvSpPr/>
          <p:nvPr/>
        </p:nvSpPr>
        <p:spPr>
          <a:xfrm>
            <a:off x="5549783" y="7623852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Имперское возрождение</a:t>
            </a:r>
          </a:p>
        </p:txBody>
      </p:sp>
      <p:sp>
        <p:nvSpPr>
          <p:cNvPr id="972" name="Прямоугольник 971">
            <a:extLst>
              <a:ext uri="{FF2B5EF4-FFF2-40B4-BE49-F238E27FC236}">
                <a16:creationId xmlns:a16="http://schemas.microsoft.com/office/drawing/2014/main" id="{B346011B-A09A-4616-836A-1E389D64339F}"/>
              </a:ext>
            </a:extLst>
          </p:cNvPr>
          <p:cNvSpPr/>
          <p:nvPr/>
        </p:nvSpPr>
        <p:spPr>
          <a:xfrm>
            <a:off x="230713" y="762555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государственное регулирование</a:t>
            </a:r>
          </a:p>
        </p:txBody>
      </p:sp>
      <p:cxnSp>
        <p:nvCxnSpPr>
          <p:cNvPr id="973" name="Соединительная линия уступом 773">
            <a:extLst>
              <a:ext uri="{FF2B5EF4-FFF2-40B4-BE49-F238E27FC236}">
                <a16:creationId xmlns:a16="http://schemas.microsoft.com/office/drawing/2014/main" id="{92EEFAAB-612C-4461-91FD-C9653C5EE655}"/>
              </a:ext>
            </a:extLst>
          </p:cNvPr>
          <p:cNvCxnSpPr>
            <a:cxnSpLocks/>
            <a:stCxn id="970" idx="2"/>
            <a:endCxn id="805" idx="0"/>
          </p:cNvCxnSpPr>
          <p:nvPr/>
        </p:nvCxnSpPr>
        <p:spPr>
          <a:xfrm rot="16200000" flipH="1">
            <a:off x="5914097" y="8262701"/>
            <a:ext cx="206231" cy="8532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Соединительная линия уступом 851">
            <a:extLst>
              <a:ext uri="{FF2B5EF4-FFF2-40B4-BE49-F238E27FC236}">
                <a16:creationId xmlns:a16="http://schemas.microsoft.com/office/drawing/2014/main" id="{292C728C-8C10-4D84-B3FB-5B4539ACAB31}"/>
              </a:ext>
            </a:extLst>
          </p:cNvPr>
          <p:cNvCxnSpPr>
            <a:cxnSpLocks/>
            <a:stCxn id="736" idx="2"/>
            <a:endCxn id="967" idx="0"/>
          </p:cNvCxnSpPr>
          <p:nvPr/>
        </p:nvCxnSpPr>
        <p:spPr>
          <a:xfrm rot="16200000" flipH="1">
            <a:off x="3558737" y="7252731"/>
            <a:ext cx="225154" cy="524630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Соединительная линия уступом 851">
            <a:extLst>
              <a:ext uri="{FF2B5EF4-FFF2-40B4-BE49-F238E27FC236}">
                <a16:creationId xmlns:a16="http://schemas.microsoft.com/office/drawing/2014/main" id="{648705EE-45E2-4612-B022-A6B559AD003B}"/>
              </a:ext>
            </a:extLst>
          </p:cNvPr>
          <p:cNvCxnSpPr>
            <a:cxnSpLocks/>
            <a:stCxn id="779" idx="2"/>
            <a:endCxn id="967" idx="0"/>
          </p:cNvCxnSpPr>
          <p:nvPr/>
        </p:nvCxnSpPr>
        <p:spPr>
          <a:xfrm rot="5400000">
            <a:off x="4073950" y="7264423"/>
            <a:ext cx="222880" cy="503521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7" name="Прямоугольник 976">
            <a:extLst>
              <a:ext uri="{FF2B5EF4-FFF2-40B4-BE49-F238E27FC236}">
                <a16:creationId xmlns:a16="http://schemas.microsoft.com/office/drawing/2014/main" id="{5F7AA194-166A-4C7C-9399-6F4E217CA863}"/>
              </a:ext>
            </a:extLst>
          </p:cNvPr>
          <p:cNvSpPr/>
          <p:nvPr/>
        </p:nvSpPr>
        <p:spPr>
          <a:xfrm>
            <a:off x="2454147" y="8365995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Социальная политика к рабочим</a:t>
            </a:r>
          </a:p>
        </p:txBody>
      </p:sp>
      <p:cxnSp>
        <p:nvCxnSpPr>
          <p:cNvPr id="978" name="Соединительная линия уступом 750">
            <a:extLst>
              <a:ext uri="{FF2B5EF4-FFF2-40B4-BE49-F238E27FC236}">
                <a16:creationId xmlns:a16="http://schemas.microsoft.com/office/drawing/2014/main" id="{5E3BF8E2-A226-44AD-BBDF-ABC70A483AAE}"/>
              </a:ext>
            </a:extLst>
          </p:cNvPr>
          <p:cNvCxnSpPr>
            <a:cxnSpLocks/>
            <a:stCxn id="724" idx="2"/>
            <a:endCxn id="748" idx="0"/>
          </p:cNvCxnSpPr>
          <p:nvPr/>
        </p:nvCxnSpPr>
        <p:spPr>
          <a:xfrm rot="5400000">
            <a:off x="1083288" y="8394764"/>
            <a:ext cx="994354" cy="545560"/>
          </a:xfrm>
          <a:prstGeom prst="bentConnector3">
            <a:avLst>
              <a:gd name="adj1" fmla="val 772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Соединительная линия уступом 775">
            <a:extLst>
              <a:ext uri="{FF2B5EF4-FFF2-40B4-BE49-F238E27FC236}">
                <a16:creationId xmlns:a16="http://schemas.microsoft.com/office/drawing/2014/main" id="{F841CEB8-9AC0-44B6-9192-6B6AAA621255}"/>
              </a:ext>
            </a:extLst>
          </p:cNvPr>
          <p:cNvCxnSpPr>
            <a:cxnSpLocks/>
            <a:stCxn id="713" idx="2"/>
            <a:endCxn id="972" idx="0"/>
          </p:cNvCxnSpPr>
          <p:nvPr/>
        </p:nvCxnSpPr>
        <p:spPr>
          <a:xfrm rot="5400000">
            <a:off x="593679" y="7520953"/>
            <a:ext cx="204803" cy="440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Прямая со стрелкой 981">
            <a:extLst>
              <a:ext uri="{FF2B5EF4-FFF2-40B4-BE49-F238E27FC236}">
                <a16:creationId xmlns:a16="http://schemas.microsoft.com/office/drawing/2014/main" id="{FD64DC4A-8ED9-411F-A213-E4AB5C4CF7B4}"/>
              </a:ext>
            </a:extLst>
          </p:cNvPr>
          <p:cNvCxnSpPr>
            <a:cxnSpLocks/>
            <a:stCxn id="722" idx="2"/>
            <a:endCxn id="977" idx="0"/>
          </p:cNvCxnSpPr>
          <p:nvPr/>
        </p:nvCxnSpPr>
        <p:spPr>
          <a:xfrm>
            <a:off x="2917181" y="8165348"/>
            <a:ext cx="129" cy="20064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Соединительная линия уступом 744">
            <a:extLst>
              <a:ext uri="{FF2B5EF4-FFF2-40B4-BE49-F238E27FC236}">
                <a16:creationId xmlns:a16="http://schemas.microsoft.com/office/drawing/2014/main" id="{C1EFCB2E-2C19-4C0A-B026-7A6C3EFD0BEE}"/>
              </a:ext>
            </a:extLst>
          </p:cNvPr>
          <p:cNvCxnSpPr>
            <a:cxnSpLocks/>
            <a:stCxn id="759" idx="2"/>
            <a:endCxn id="715" idx="0"/>
          </p:cNvCxnSpPr>
          <p:nvPr/>
        </p:nvCxnSpPr>
        <p:spPr>
          <a:xfrm rot="5400000">
            <a:off x="2772512" y="3308153"/>
            <a:ext cx="241016" cy="208134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Соединительная линия уступом 744">
            <a:extLst>
              <a:ext uri="{FF2B5EF4-FFF2-40B4-BE49-F238E27FC236}">
                <a16:creationId xmlns:a16="http://schemas.microsoft.com/office/drawing/2014/main" id="{EE0811DF-FA3F-4250-8E68-E48F16A52994}"/>
              </a:ext>
            </a:extLst>
          </p:cNvPr>
          <p:cNvCxnSpPr>
            <a:cxnSpLocks/>
            <a:stCxn id="715" idx="2"/>
            <a:endCxn id="905" idx="0"/>
          </p:cNvCxnSpPr>
          <p:nvPr/>
        </p:nvCxnSpPr>
        <p:spPr>
          <a:xfrm rot="5400000">
            <a:off x="1426938" y="4890082"/>
            <a:ext cx="306159" cy="5446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6" name="Соединительная линия уступом 744">
            <a:extLst>
              <a:ext uri="{FF2B5EF4-FFF2-40B4-BE49-F238E27FC236}">
                <a16:creationId xmlns:a16="http://schemas.microsoft.com/office/drawing/2014/main" id="{F7DFC4AF-4821-47F3-8DF3-43E5AE29435D}"/>
              </a:ext>
            </a:extLst>
          </p:cNvPr>
          <p:cNvCxnSpPr>
            <a:cxnSpLocks/>
            <a:stCxn id="715" idx="2"/>
            <a:endCxn id="706" idx="0"/>
          </p:cNvCxnSpPr>
          <p:nvPr/>
        </p:nvCxnSpPr>
        <p:spPr>
          <a:xfrm rot="16200000" flipH="1">
            <a:off x="1967642" y="4894038"/>
            <a:ext cx="298715" cy="5293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9" name="Прямая со стрелкой 988">
            <a:extLst>
              <a:ext uri="{FF2B5EF4-FFF2-40B4-BE49-F238E27FC236}">
                <a16:creationId xmlns:a16="http://schemas.microsoft.com/office/drawing/2014/main" id="{CC40CBDF-8EC0-4763-90B0-4681020DCEFE}"/>
              </a:ext>
            </a:extLst>
          </p:cNvPr>
          <p:cNvCxnSpPr>
            <a:cxnSpLocks/>
            <a:stCxn id="905" idx="2"/>
            <a:endCxn id="919" idx="0"/>
          </p:cNvCxnSpPr>
          <p:nvPr/>
        </p:nvCxnSpPr>
        <p:spPr>
          <a:xfrm flipH="1">
            <a:off x="1305353" y="5855492"/>
            <a:ext cx="2333" cy="2494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0" name="Прямоугольник 989">
            <a:extLst>
              <a:ext uri="{FF2B5EF4-FFF2-40B4-BE49-F238E27FC236}">
                <a16:creationId xmlns:a16="http://schemas.microsoft.com/office/drawing/2014/main" id="{B3EE7353-BF6C-4C55-81DD-5D07E7501BBF}"/>
              </a:ext>
            </a:extLst>
          </p:cNvPr>
          <p:cNvSpPr/>
          <p:nvPr/>
        </p:nvSpPr>
        <p:spPr>
          <a:xfrm>
            <a:off x="1387184" y="6880938"/>
            <a:ext cx="926325" cy="540000"/>
          </a:xfrm>
          <a:prstGeom prst="rect">
            <a:avLst/>
          </a:prstGeom>
          <a:solidFill>
            <a:srgbClr val="FFC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Культ вождя</a:t>
            </a:r>
          </a:p>
        </p:txBody>
      </p:sp>
      <p:cxnSp>
        <p:nvCxnSpPr>
          <p:cNvPr id="789" name="Прямая со стрелкой 788">
            <a:extLst>
              <a:ext uri="{FF2B5EF4-FFF2-40B4-BE49-F238E27FC236}">
                <a16:creationId xmlns:a16="http://schemas.microsoft.com/office/drawing/2014/main" id="{29D5556F-5912-4C04-B044-B75C08FD26DD}"/>
              </a:ext>
            </a:extLst>
          </p:cNvPr>
          <p:cNvCxnSpPr>
            <a:cxnSpLocks/>
            <a:stCxn id="715" idx="2"/>
            <a:endCxn id="990" idx="0"/>
          </p:cNvCxnSpPr>
          <p:nvPr/>
        </p:nvCxnSpPr>
        <p:spPr>
          <a:xfrm flipH="1">
            <a:off x="1850347" y="5009333"/>
            <a:ext cx="2000" cy="187160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37758</TotalTime>
  <Words>2143</Words>
  <Application>Microsoft Office PowerPoint</Application>
  <PresentationFormat>Произвольный</PresentationFormat>
  <Paragraphs>371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2161</cp:revision>
  <dcterms:created xsi:type="dcterms:W3CDTF">2018-10-23T08:09:21Z</dcterms:created>
  <dcterms:modified xsi:type="dcterms:W3CDTF">2023-06-21T06:45:52Z</dcterms:modified>
</cp:coreProperties>
</file>