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120" d="100"/>
          <a:sy n="120" d="100"/>
        </p:scale>
        <p:origin x="-9474" y="-438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Прямоугольник 309"/>
          <p:cNvSpPr/>
          <p:nvPr/>
        </p:nvSpPr>
        <p:spPr>
          <a:xfrm>
            <a:off x="5343006" y="174160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17 фокусов</a:t>
            </a:r>
            <a:endParaRPr lang="en-US" sz="2400" b="1" dirty="0" smtClean="0"/>
          </a:p>
        </p:txBody>
      </p:sp>
      <p:cxnSp>
        <p:nvCxnSpPr>
          <p:cNvPr id="497" name="Соединительная линия уступом 496"/>
          <p:cNvCxnSpPr>
            <a:stCxn id="21" idx="2"/>
            <a:endCxn id="548" idx="0"/>
          </p:cNvCxnSpPr>
          <p:nvPr/>
        </p:nvCxnSpPr>
        <p:spPr>
          <a:xfrm rot="5400000">
            <a:off x="6154090" y="2309680"/>
            <a:ext cx="399884" cy="1207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единительная линия 308"/>
          <p:cNvCxnSpPr>
            <a:stCxn id="548" idx="3"/>
            <a:endCxn id="549" idx="1"/>
          </p:cNvCxnSpPr>
          <p:nvPr/>
        </p:nvCxnSpPr>
        <p:spPr>
          <a:xfrm>
            <a:off x="6808407" y="3653206"/>
            <a:ext cx="2984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Прямоугольник 68"/>
          <p:cNvSpPr/>
          <p:nvPr/>
        </p:nvSpPr>
        <p:spPr>
          <a:xfrm rot="16200000">
            <a:off x="4972798" y="9428100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Phetsarath</a:t>
            </a:r>
            <a:r>
              <a:rPr lang="en-US" sz="1200" dirty="0"/>
              <a:t> </a:t>
            </a:r>
            <a:r>
              <a:rPr lang="en-US" sz="1200" dirty="0" err="1"/>
              <a:t>Ratanavongsa</a:t>
            </a:r>
            <a:endParaRPr lang="ru-RU" sz="300" b="1" spc="300" dirty="0"/>
          </a:p>
        </p:txBody>
      </p:sp>
      <p:cxnSp>
        <p:nvCxnSpPr>
          <p:cNvPr id="221" name="Прямая со стрелкой 220"/>
          <p:cNvCxnSpPr>
            <a:stCxn id="557" idx="2"/>
            <a:endCxn id="556" idx="0"/>
          </p:cNvCxnSpPr>
          <p:nvPr/>
        </p:nvCxnSpPr>
        <p:spPr>
          <a:xfrm>
            <a:off x="10579120" y="4193206"/>
            <a:ext cx="0" cy="399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49" idx="2"/>
          </p:cNvCxnSpPr>
          <p:nvPr/>
        </p:nvCxnSpPr>
        <p:spPr>
          <a:xfrm rot="5400000">
            <a:off x="6757674" y="3185980"/>
            <a:ext cx="399884" cy="2414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Прямоугольник 547"/>
          <p:cNvSpPr/>
          <p:nvPr/>
        </p:nvSpPr>
        <p:spPr>
          <a:xfrm>
            <a:off x="4692489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число госслужащих за счёт </a:t>
            </a:r>
            <a:r>
              <a:rPr lang="ru-RU" sz="1400" dirty="0" err="1" smtClean="0"/>
              <a:t>вьеттов</a:t>
            </a:r>
            <a:r>
              <a:rPr lang="ru-RU" sz="1400" dirty="0" smtClean="0"/>
              <a:t> (исторически)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7106825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иммиграцию </a:t>
            </a:r>
            <a:r>
              <a:rPr lang="ru-RU" sz="1400" dirty="0" err="1" smtClean="0"/>
              <a:t>вьеттов</a:t>
            </a:r>
            <a:endParaRPr lang="ru-RU" sz="1400" dirty="0" smtClean="0"/>
          </a:p>
        </p:txBody>
      </p:sp>
      <p:sp>
        <p:nvSpPr>
          <p:cNvPr id="553" name="Прямоугольник 552"/>
          <p:cNvSpPr/>
          <p:nvPr/>
        </p:nvSpPr>
        <p:spPr>
          <a:xfrm>
            <a:off x="2278153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производству рисового спирта</a:t>
            </a:r>
          </a:p>
        </p:txBody>
      </p:sp>
      <p:sp>
        <p:nvSpPr>
          <p:cNvPr id="556" name="Прямоугольник 555"/>
          <p:cNvSpPr/>
          <p:nvPr/>
        </p:nvSpPr>
        <p:spPr>
          <a:xfrm>
            <a:off x="9521161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Разведение тутового шелкопряда</a:t>
            </a:r>
          </a:p>
        </p:txBody>
      </p:sp>
      <p:sp>
        <p:nvSpPr>
          <p:cNvPr id="557" name="Прямоугольник 556"/>
          <p:cNvSpPr/>
          <p:nvPr/>
        </p:nvSpPr>
        <p:spPr>
          <a:xfrm>
            <a:off x="9521161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Выращивание тика</a:t>
            </a:r>
          </a:p>
        </p:txBody>
      </p:sp>
      <p:sp>
        <p:nvSpPr>
          <p:cNvPr id="576" name="Прямоугольник 575"/>
          <p:cNvSpPr/>
          <p:nvPr/>
        </p:nvSpPr>
        <p:spPr>
          <a:xfrm>
            <a:off x="2278153" y="311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Выращивание риса</a:t>
            </a:r>
          </a:p>
        </p:txBody>
      </p:sp>
      <p:sp>
        <p:nvSpPr>
          <p:cNvPr id="579" name="Прямоугольник 578"/>
          <p:cNvSpPr/>
          <p:nvPr/>
        </p:nvSpPr>
        <p:spPr>
          <a:xfrm>
            <a:off x="2278153" y="60729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Подавление бандитизма</a:t>
            </a:r>
          </a:p>
        </p:txBody>
      </p:sp>
      <p:sp>
        <p:nvSpPr>
          <p:cNvPr id="594" name="Прямоугольник 593"/>
          <p:cNvSpPr/>
          <p:nvPr/>
        </p:nvSpPr>
        <p:spPr>
          <a:xfrm>
            <a:off x="5899657" y="77934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</a:t>
            </a:r>
            <a:r>
              <a:rPr lang="ru-RU" sz="1400" dirty="0" smtClean="0"/>
              <a:t>протектората</a:t>
            </a:r>
            <a:endParaRPr lang="ru-RU" sz="1400" dirty="0"/>
          </a:p>
        </p:txBody>
      </p:sp>
      <p:sp>
        <p:nvSpPr>
          <p:cNvPr id="595" name="Прямоугольник 594"/>
          <p:cNvSpPr/>
          <p:nvPr/>
        </p:nvSpPr>
        <p:spPr>
          <a:xfrm>
            <a:off x="7106825" y="60729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школ в </a:t>
            </a:r>
            <a:r>
              <a:rPr lang="ru-RU" sz="1400" dirty="0" smtClean="0"/>
              <a:t>Лаосе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92489" y="60729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рабства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7106825" y="45930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дискриминацию </a:t>
            </a:r>
            <a:r>
              <a:rPr lang="ru-RU" sz="400" dirty="0"/>
              <a:t>(правовую дискриминацией </a:t>
            </a:r>
            <a:r>
              <a:rPr lang="ru-RU" sz="400" dirty="0" err="1"/>
              <a:t>Лао</a:t>
            </a:r>
            <a:r>
              <a:rPr lang="ru-RU" sz="400" dirty="0"/>
              <a:t> </a:t>
            </a:r>
            <a:r>
              <a:rPr lang="ru-RU" sz="400" dirty="0" err="1"/>
              <a:t>Theung</a:t>
            </a:r>
            <a:r>
              <a:rPr lang="ru-RU" sz="400" dirty="0"/>
              <a:t> и </a:t>
            </a:r>
            <a:r>
              <a:rPr lang="ru-RU" sz="400" dirty="0" err="1"/>
              <a:t>Лао</a:t>
            </a:r>
            <a:r>
              <a:rPr lang="ru-RU" sz="400" dirty="0"/>
              <a:t> </a:t>
            </a:r>
            <a:r>
              <a:rPr lang="ru-RU" sz="400" dirty="0" err="1"/>
              <a:t>Soung</a:t>
            </a:r>
            <a:r>
              <a:rPr lang="ru-RU" sz="400" dirty="0"/>
              <a:t> людей со стороны </a:t>
            </a:r>
            <a:r>
              <a:rPr lang="ru-RU" sz="400" dirty="0" err="1"/>
              <a:t>Лао</a:t>
            </a:r>
            <a:r>
              <a:rPr lang="ru-RU" sz="400" dirty="0"/>
              <a:t> </a:t>
            </a:r>
            <a:r>
              <a:rPr lang="ru-RU" sz="400" dirty="0" err="1"/>
              <a:t>Loum</a:t>
            </a:r>
            <a:r>
              <a:rPr lang="ru-RU" sz="400" dirty="0"/>
              <a:t> большинства. Позднее прибыли вьетнамские и китайские купцы, чтобы заселить города (в частности, Вьентьян) и возродить торговлю, а некоторым </a:t>
            </a:r>
            <a:r>
              <a:rPr lang="ru-RU" sz="400" dirty="0" err="1"/>
              <a:t>Лао</a:t>
            </a:r>
            <a:r>
              <a:rPr lang="ru-RU" sz="400" dirty="0"/>
              <a:t> </a:t>
            </a:r>
            <a:r>
              <a:rPr lang="ru-RU" sz="400" dirty="0" err="1"/>
              <a:t>Лум</a:t>
            </a:r>
            <a:r>
              <a:rPr lang="ru-RU" sz="400" dirty="0"/>
              <a:t> позже разрешили участвовать в местном самоуправлении. Несмотря на эти социальные реформы, многие группы меньшинств, особенно горные племена </a:t>
            </a:r>
            <a:r>
              <a:rPr lang="ru-RU" sz="400" dirty="0" err="1"/>
              <a:t>Лаосунг</a:t>
            </a:r>
            <a:r>
              <a:rPr lang="ru-RU" sz="400" dirty="0"/>
              <a:t>, не извлекли выгоду из французского правления и не испытали, если вообще, влияния французской </a:t>
            </a:r>
            <a:r>
              <a:rPr lang="ru-RU" sz="400" dirty="0" smtClean="0"/>
              <a:t>культуры)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5899657" y="16333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Колониальное управление Лаоса</a:t>
            </a:r>
          </a:p>
        </p:txBody>
      </p:sp>
      <p:cxnSp>
        <p:nvCxnSpPr>
          <p:cNvPr id="24" name="Соединительная линия уступом 23"/>
          <p:cNvCxnSpPr>
            <a:stCxn id="21" idx="2"/>
            <a:endCxn id="549" idx="0"/>
          </p:cNvCxnSpPr>
          <p:nvPr/>
        </p:nvCxnSpPr>
        <p:spPr>
          <a:xfrm rot="16200000" flipH="1">
            <a:off x="7361258" y="2309680"/>
            <a:ext cx="399884" cy="1207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548" idx="2"/>
            <a:endCxn id="20" idx="0"/>
          </p:cNvCxnSpPr>
          <p:nvPr/>
        </p:nvCxnSpPr>
        <p:spPr>
          <a:xfrm rot="16200000" flipH="1">
            <a:off x="6757674" y="3185980"/>
            <a:ext cx="399884" cy="2414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endCxn id="595" idx="0"/>
          </p:cNvCxnSpPr>
          <p:nvPr/>
        </p:nvCxnSpPr>
        <p:spPr>
          <a:xfrm rot="16200000" flipH="1">
            <a:off x="6757674" y="4665864"/>
            <a:ext cx="399884" cy="2414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19" idx="2"/>
            <a:endCxn id="594" idx="0"/>
          </p:cNvCxnSpPr>
          <p:nvPr/>
        </p:nvCxnSpPr>
        <p:spPr>
          <a:xfrm rot="16200000" flipH="1">
            <a:off x="6033775" y="6869647"/>
            <a:ext cx="640515" cy="1207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37"/>
          <p:cNvCxnSpPr>
            <a:stCxn id="595" idx="2"/>
            <a:endCxn id="594" idx="0"/>
          </p:cNvCxnSpPr>
          <p:nvPr/>
        </p:nvCxnSpPr>
        <p:spPr>
          <a:xfrm rot="5400000">
            <a:off x="7240943" y="6869647"/>
            <a:ext cx="640515" cy="1207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20" idx="2"/>
            <a:endCxn id="19" idx="0"/>
          </p:cNvCxnSpPr>
          <p:nvPr/>
        </p:nvCxnSpPr>
        <p:spPr>
          <a:xfrm rot="5400000">
            <a:off x="6757674" y="4665864"/>
            <a:ext cx="399884" cy="2414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21" idx="2"/>
            <a:endCxn id="576" idx="0"/>
          </p:cNvCxnSpPr>
          <p:nvPr/>
        </p:nvCxnSpPr>
        <p:spPr>
          <a:xfrm rot="5400000">
            <a:off x="4946922" y="1102512"/>
            <a:ext cx="399884" cy="3621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21" idx="2"/>
            <a:endCxn id="557" idx="0"/>
          </p:cNvCxnSpPr>
          <p:nvPr/>
        </p:nvCxnSpPr>
        <p:spPr>
          <a:xfrm rot="16200000" flipH="1">
            <a:off x="8568426" y="1102512"/>
            <a:ext cx="399884" cy="3621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576" idx="2"/>
            <a:endCxn id="553" idx="0"/>
          </p:cNvCxnSpPr>
          <p:nvPr/>
        </p:nvCxnSpPr>
        <p:spPr>
          <a:xfrm>
            <a:off x="3336112" y="4193206"/>
            <a:ext cx="0" cy="399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5899657" y="92749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Лао</a:t>
            </a:r>
            <a:r>
              <a:rPr lang="ru-RU" sz="1400" dirty="0" smtClean="0"/>
              <a:t> </a:t>
            </a:r>
            <a:r>
              <a:rPr lang="ru-RU" sz="1400" dirty="0" err="1" smtClean="0"/>
              <a:t>Иссара</a:t>
            </a:r>
            <a:r>
              <a:rPr lang="ru-RU" sz="1400" dirty="0" smtClean="0"/>
              <a:t>! (</a:t>
            </a:r>
            <a:r>
              <a:rPr lang="en-US" sz="1400" dirty="0"/>
              <a:t>https://en.wikipedia.org/wiki/Lao_Issara</a:t>
            </a:r>
            <a:r>
              <a:rPr lang="ru-RU" sz="1400" dirty="0" smtClean="0"/>
              <a:t>)</a:t>
            </a:r>
          </a:p>
        </p:txBody>
      </p:sp>
      <p:cxnSp>
        <p:nvCxnSpPr>
          <p:cNvPr id="59" name="Соединительная линия уступом 58"/>
          <p:cNvCxnSpPr>
            <a:endCxn id="579" idx="0"/>
          </p:cNvCxnSpPr>
          <p:nvPr/>
        </p:nvCxnSpPr>
        <p:spPr>
          <a:xfrm rot="5400000">
            <a:off x="4343339" y="4665863"/>
            <a:ext cx="399883" cy="24143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3485321" y="10756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сил самообороны  Лаоса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485321" y="122378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от </a:t>
            </a:r>
            <a:r>
              <a:rPr lang="ru-RU" sz="1400" dirty="0" err="1" smtClean="0"/>
              <a:t>вьетнама</a:t>
            </a:r>
            <a:endParaRPr lang="ru-RU" sz="1400" dirty="0" smtClean="0"/>
          </a:p>
        </p:txBody>
      </p:sp>
      <p:sp>
        <p:nvSpPr>
          <p:cNvPr id="65" name="Прямоугольник 64"/>
          <p:cNvSpPr/>
          <p:nvPr/>
        </p:nvSpPr>
        <p:spPr>
          <a:xfrm>
            <a:off x="100636" y="9274959"/>
            <a:ext cx="3235475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НД свободного Лаоса</a:t>
            </a:r>
            <a:r>
              <a:rPr lang="en-US" sz="1400" dirty="0" smtClean="0"/>
              <a:t>: </a:t>
            </a:r>
            <a:r>
              <a:rPr lang="ru-RU" sz="1400" dirty="0" smtClean="0"/>
              <a:t>«Отсутствие поддержки </a:t>
            </a:r>
            <a:r>
              <a:rPr lang="ru-RU" sz="1400" dirty="0"/>
              <a:t>массового населения» </a:t>
            </a:r>
            <a:r>
              <a:rPr lang="ru-RU" sz="800" dirty="0"/>
              <a:t>(</a:t>
            </a:r>
            <a:r>
              <a:rPr lang="ru-RU" sz="800" dirty="0" err="1"/>
              <a:t>Лао</a:t>
            </a:r>
            <a:r>
              <a:rPr lang="ru-RU" sz="800" dirty="0"/>
              <a:t> </a:t>
            </a:r>
            <a:r>
              <a:rPr lang="ru-RU" sz="800" dirty="0" err="1"/>
              <a:t>Иссара</a:t>
            </a:r>
            <a:r>
              <a:rPr lang="ru-RU" sz="800" dirty="0"/>
              <a:t> было небольшим городским движением и поэтому не смог получить массовой поддержки со стороны населения, ориентированного на племена . Его идеи независимого Лаоса не понравились массам.)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100636" y="10454198"/>
            <a:ext cx="3235475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НД свободного Лаоса</a:t>
            </a:r>
            <a:r>
              <a:rPr lang="en-US" sz="1400" dirty="0" smtClean="0"/>
              <a:t>: </a:t>
            </a:r>
            <a:r>
              <a:rPr lang="ru-RU" sz="1400" dirty="0" smtClean="0"/>
              <a:t>«Неорганизованная армия»</a:t>
            </a:r>
            <a:endParaRPr lang="ru-RU" sz="800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100635" y="11694726"/>
            <a:ext cx="3235475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НД свободного Лаоса</a:t>
            </a:r>
            <a:r>
              <a:rPr lang="en-US" sz="1400" dirty="0" smtClean="0"/>
              <a:t>: </a:t>
            </a:r>
            <a:r>
              <a:rPr lang="ru-RU" sz="1400" dirty="0" smtClean="0"/>
              <a:t>«Финансовая несостоятельность» </a:t>
            </a:r>
            <a:r>
              <a:rPr lang="ru-RU" sz="500" dirty="0"/>
              <a:t>(</a:t>
            </a:r>
            <a:r>
              <a:rPr lang="ru-RU" sz="500" dirty="0" err="1"/>
              <a:t>Лао</a:t>
            </a:r>
            <a:r>
              <a:rPr lang="ru-RU" sz="500" dirty="0"/>
              <a:t> </a:t>
            </a:r>
            <a:r>
              <a:rPr lang="ru-RU" sz="500" dirty="0" err="1"/>
              <a:t>Иссара</a:t>
            </a:r>
            <a:r>
              <a:rPr lang="ru-RU" sz="500" dirty="0"/>
              <a:t> также не управлял финансами страны должным образом. Сама армия понесла большие расходы на ее содержание, и </a:t>
            </a:r>
            <a:r>
              <a:rPr lang="ru-RU" sz="500" dirty="0" err="1"/>
              <a:t>Суфанувонг</a:t>
            </a:r>
            <a:r>
              <a:rPr lang="ru-RU" sz="500" dirty="0"/>
              <a:t> отказался это учитывать. В течение очень короткого периода времени у правительства </a:t>
            </a:r>
            <a:r>
              <a:rPr lang="ru-RU" sz="500" dirty="0" err="1"/>
              <a:t>Иссары</a:t>
            </a:r>
            <a:r>
              <a:rPr lang="ru-RU" sz="500" dirty="0"/>
              <a:t> закончились деньги, чтобы заплатить за свою деятельность, не говоря уже о чем-либо еще. Пытаясь обуздать бюджетные расходы и инфляцию, министр финансов Катай Дон </a:t>
            </a:r>
            <a:r>
              <a:rPr lang="ru-RU" sz="500" dirty="0" err="1"/>
              <a:t>Сасорит</a:t>
            </a:r>
            <a:r>
              <a:rPr lang="ru-RU" sz="500" dirty="0"/>
              <a:t> в начале 1946 года выпустил новые деньги, которые быстро стали известны как «сушеные банановые листья Катая» из-за низкого качества бумаги, на которой они были напечатаны. и его бесполезность..)</a:t>
            </a:r>
          </a:p>
        </p:txBody>
      </p:sp>
      <p:sp>
        <p:nvSpPr>
          <p:cNvPr id="68" name="Прямоугольник 67"/>
          <p:cNvSpPr/>
          <p:nvPr/>
        </p:nvSpPr>
        <p:spPr>
          <a:xfrm>
            <a:off x="8313993" y="10756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новых банкнот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8313993" y="122363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валюту страны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5899657" y="10756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Лаосской администрации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5899657" y="122363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массовую пропаганду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692489" y="137161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</a:t>
            </a:r>
            <a:r>
              <a:rPr lang="ru-RU" sz="1400" dirty="0" err="1" smtClean="0"/>
              <a:t>Вьетмином</a:t>
            </a:r>
            <a:endParaRPr lang="ru-RU" sz="1400" dirty="0" smtClean="0"/>
          </a:p>
        </p:txBody>
      </p:sp>
      <p:sp>
        <p:nvSpPr>
          <p:cNvPr id="74" name="Прямоугольник 73"/>
          <p:cNvSpPr/>
          <p:nvPr/>
        </p:nvSpPr>
        <p:spPr>
          <a:xfrm>
            <a:off x="7106825" y="137161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французами</a:t>
            </a:r>
          </a:p>
        </p:txBody>
      </p:sp>
      <p:cxnSp>
        <p:nvCxnSpPr>
          <p:cNvPr id="75" name="Прямая соединительная линия 74"/>
          <p:cNvCxnSpPr>
            <a:stCxn id="73" idx="3"/>
            <a:endCxn id="74" idx="1"/>
          </p:cNvCxnSpPr>
          <p:nvPr/>
        </p:nvCxnSpPr>
        <p:spPr>
          <a:xfrm>
            <a:off x="6808407" y="14256197"/>
            <a:ext cx="2984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5" idx="2"/>
            <a:endCxn id="63" idx="0"/>
          </p:cNvCxnSpPr>
          <p:nvPr/>
        </p:nvCxnSpPr>
        <p:spPr>
          <a:xfrm rot="5400000">
            <a:off x="5549713" y="9348526"/>
            <a:ext cx="401470" cy="24143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5" idx="2"/>
            <a:endCxn id="68" idx="0"/>
          </p:cNvCxnSpPr>
          <p:nvPr/>
        </p:nvCxnSpPr>
        <p:spPr>
          <a:xfrm rot="16200000" flipH="1">
            <a:off x="7964049" y="9348526"/>
            <a:ext cx="401470" cy="24143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stCxn id="55" idx="2"/>
            <a:endCxn id="71" idx="0"/>
          </p:cNvCxnSpPr>
          <p:nvPr/>
        </p:nvCxnSpPr>
        <p:spPr>
          <a:xfrm>
            <a:off x="6957616" y="10354959"/>
            <a:ext cx="0" cy="401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63" idx="2"/>
            <a:endCxn id="64" idx="0"/>
          </p:cNvCxnSpPr>
          <p:nvPr/>
        </p:nvCxnSpPr>
        <p:spPr>
          <a:xfrm>
            <a:off x="4543280" y="11836429"/>
            <a:ext cx="0" cy="401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71" idx="2"/>
            <a:endCxn id="72" idx="0"/>
          </p:cNvCxnSpPr>
          <p:nvPr/>
        </p:nvCxnSpPr>
        <p:spPr>
          <a:xfrm>
            <a:off x="6957616" y="11836429"/>
            <a:ext cx="0" cy="399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68" idx="2"/>
            <a:endCxn id="70" idx="0"/>
          </p:cNvCxnSpPr>
          <p:nvPr/>
        </p:nvCxnSpPr>
        <p:spPr>
          <a:xfrm>
            <a:off x="9371952" y="11836429"/>
            <a:ext cx="0" cy="3998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94"/>
          <p:cNvCxnSpPr>
            <a:stCxn id="72" idx="2"/>
            <a:endCxn id="74" idx="0"/>
          </p:cNvCxnSpPr>
          <p:nvPr/>
        </p:nvCxnSpPr>
        <p:spPr>
          <a:xfrm rot="16200000" flipH="1">
            <a:off x="7361258" y="12912671"/>
            <a:ext cx="399884" cy="1207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stCxn id="70" idx="2"/>
            <a:endCxn id="74" idx="0"/>
          </p:cNvCxnSpPr>
          <p:nvPr/>
        </p:nvCxnSpPr>
        <p:spPr>
          <a:xfrm rot="5400000">
            <a:off x="8568426" y="12912671"/>
            <a:ext cx="399884" cy="1207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00"/>
          <p:cNvCxnSpPr>
            <a:stCxn id="64" idx="2"/>
            <a:endCxn id="73" idx="0"/>
          </p:cNvCxnSpPr>
          <p:nvPr/>
        </p:nvCxnSpPr>
        <p:spPr>
          <a:xfrm rot="16200000" flipH="1">
            <a:off x="4947715" y="12913464"/>
            <a:ext cx="398298" cy="1207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Прямоугольник 103"/>
          <p:cNvSpPr/>
          <p:nvPr/>
        </p:nvSpPr>
        <p:spPr>
          <a:xfrm>
            <a:off x="9508461" y="60729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Реорганизация Консультативного совета короля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8307643" y="77934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Реорганизация </a:t>
            </a:r>
            <a:r>
              <a:rPr lang="ru-RU" sz="1400" dirty="0"/>
              <a:t>буддистского духовенства Лаоса </a:t>
            </a:r>
            <a:r>
              <a:rPr lang="ru-RU" sz="700" dirty="0"/>
              <a:t>(</a:t>
            </a:r>
            <a:r>
              <a:rPr lang="ru-RU" sz="700" dirty="0" err="1"/>
              <a:t>Фетсарат</a:t>
            </a:r>
            <a:r>
              <a:rPr lang="ru-RU" sz="700" dirty="0"/>
              <a:t> реорганизовал административную систему буддийского духовенства и основал систему школ для обучения монахов на </a:t>
            </a:r>
            <a:r>
              <a:rPr lang="ru-RU" sz="700" dirty="0" smtClean="0"/>
              <a:t>пали)</a:t>
            </a:r>
          </a:p>
        </p:txBody>
      </p:sp>
      <p:sp>
        <p:nvSpPr>
          <p:cNvPr id="106" name="Прямоугольник 105"/>
          <p:cNvSpPr/>
          <p:nvPr/>
        </p:nvSpPr>
        <p:spPr>
          <a:xfrm>
            <a:off x="1070985" y="77934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права и управления </a:t>
            </a:r>
            <a:r>
              <a:rPr lang="ru-RU" sz="600" dirty="0" smtClean="0"/>
              <a:t>(Он создал Институт права и управления, чтобы обучать офицеров начального уровня (</a:t>
            </a:r>
            <a:r>
              <a:rPr lang="ru-RU" sz="600" dirty="0" err="1" smtClean="0"/>
              <a:t>Самиен</a:t>
            </a:r>
            <a:r>
              <a:rPr lang="ru-RU" sz="600" dirty="0" smtClean="0"/>
              <a:t>), которые затем последовательно продвигались по служебной лестнице как </a:t>
            </a:r>
            <a:r>
              <a:rPr lang="ru-RU" sz="600" dirty="0" err="1" smtClean="0"/>
              <a:t>Фуксуэй</a:t>
            </a:r>
            <a:r>
              <a:rPr lang="ru-RU" sz="600" dirty="0" smtClean="0"/>
              <a:t>, </a:t>
            </a:r>
            <a:r>
              <a:rPr lang="ru-RU" sz="600" dirty="0" err="1" smtClean="0"/>
              <a:t>Чао</a:t>
            </a:r>
            <a:r>
              <a:rPr lang="ru-RU" sz="600" dirty="0" smtClean="0"/>
              <a:t> </a:t>
            </a:r>
            <a:r>
              <a:rPr lang="ru-RU" sz="600" dirty="0" err="1" smtClean="0"/>
              <a:t>Меуанг</a:t>
            </a:r>
            <a:r>
              <a:rPr lang="ru-RU" sz="600" dirty="0" smtClean="0"/>
              <a:t> и </a:t>
            </a:r>
            <a:r>
              <a:rPr lang="ru-RU" sz="600" dirty="0" err="1" smtClean="0"/>
              <a:t>Чао</a:t>
            </a:r>
            <a:r>
              <a:rPr lang="ru-RU" sz="600" dirty="0" smtClean="0"/>
              <a:t> </a:t>
            </a:r>
            <a:r>
              <a:rPr lang="ru-RU" sz="600" dirty="0" err="1" smtClean="0"/>
              <a:t>Хуэнг</a:t>
            </a:r>
            <a:r>
              <a:rPr lang="ru-RU" sz="600" dirty="0" smtClean="0"/>
              <a:t>.)</a:t>
            </a:r>
          </a:p>
        </p:txBody>
      </p:sp>
      <p:sp>
        <p:nvSpPr>
          <p:cNvPr id="107" name="Прямоугольник 106"/>
          <p:cNvSpPr/>
          <p:nvPr/>
        </p:nvSpPr>
        <p:spPr>
          <a:xfrm>
            <a:off x="4692489" y="45915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Изменения гражданских и уголовных кодексов </a:t>
            </a:r>
            <a:r>
              <a:rPr lang="ru-RU" sz="800" dirty="0" smtClean="0"/>
              <a:t>(Он установил правила для вознаграждения, переназначения и продвижения достойных государственных служащих, а также создал судебную систему, включая гражданский и уголовный кодексы.)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3485321" y="77934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дорог в Лаосе</a:t>
            </a:r>
          </a:p>
        </p:txBody>
      </p:sp>
      <p:cxnSp>
        <p:nvCxnSpPr>
          <p:cNvPr id="111" name="Соединительная линия уступом 110"/>
          <p:cNvCxnSpPr>
            <a:stCxn id="548" idx="2"/>
            <a:endCxn id="107" idx="0"/>
          </p:cNvCxnSpPr>
          <p:nvPr/>
        </p:nvCxnSpPr>
        <p:spPr>
          <a:xfrm rot="5400000">
            <a:off x="5551300" y="4392354"/>
            <a:ext cx="398297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549" idx="2"/>
            <a:endCxn id="20" idx="0"/>
          </p:cNvCxnSpPr>
          <p:nvPr/>
        </p:nvCxnSpPr>
        <p:spPr>
          <a:xfrm rot="5400000">
            <a:off x="7964842" y="4393148"/>
            <a:ext cx="39988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20" idx="2"/>
            <a:endCxn id="595" idx="0"/>
          </p:cNvCxnSpPr>
          <p:nvPr/>
        </p:nvCxnSpPr>
        <p:spPr>
          <a:xfrm rot="5400000">
            <a:off x="7964842" y="5873032"/>
            <a:ext cx="39988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107" idx="2"/>
            <a:endCxn id="19" idx="0"/>
          </p:cNvCxnSpPr>
          <p:nvPr/>
        </p:nvCxnSpPr>
        <p:spPr>
          <a:xfrm rot="5400000">
            <a:off x="5549713" y="5872238"/>
            <a:ext cx="401471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/>
          <p:cNvCxnSpPr>
            <a:stCxn id="579" idx="2"/>
            <a:endCxn id="106" idx="0"/>
          </p:cNvCxnSpPr>
          <p:nvPr/>
        </p:nvCxnSpPr>
        <p:spPr>
          <a:xfrm rot="5400000">
            <a:off x="2412270" y="6869647"/>
            <a:ext cx="640516" cy="1207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579" idx="2"/>
            <a:endCxn id="108" idx="0"/>
          </p:cNvCxnSpPr>
          <p:nvPr/>
        </p:nvCxnSpPr>
        <p:spPr>
          <a:xfrm rot="16200000" flipH="1">
            <a:off x="3619438" y="6869647"/>
            <a:ext cx="640516" cy="1207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20" idx="2"/>
            <a:endCxn id="104" idx="0"/>
          </p:cNvCxnSpPr>
          <p:nvPr/>
        </p:nvCxnSpPr>
        <p:spPr>
          <a:xfrm rot="16200000" flipH="1">
            <a:off x="9165661" y="4672213"/>
            <a:ext cx="399883" cy="2401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595" idx="2"/>
            <a:endCxn id="105" idx="0"/>
          </p:cNvCxnSpPr>
          <p:nvPr/>
        </p:nvCxnSpPr>
        <p:spPr>
          <a:xfrm rot="16200000" flipH="1">
            <a:off x="8444936" y="6872822"/>
            <a:ext cx="640515" cy="12008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22909531" y="77934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Кхмеры </a:t>
            </a:r>
            <a:r>
              <a:rPr lang="ru-RU" sz="1400" dirty="0" err="1" smtClean="0"/>
              <a:t>Иссарак</a:t>
            </a:r>
            <a:r>
              <a:rPr lang="ru-RU" sz="1400" dirty="0" smtClean="0"/>
              <a:t> (</a:t>
            </a:r>
            <a:r>
              <a:rPr lang="en-US" sz="1400" dirty="0"/>
              <a:t>https://fr.wikipedia.org/wiki/Khmers_issarak</a:t>
            </a:r>
            <a:r>
              <a:rPr lang="ru-RU" sz="1400" dirty="0" smtClean="0"/>
              <a:t>)</a:t>
            </a:r>
          </a:p>
        </p:txBody>
      </p:sp>
      <p:sp>
        <p:nvSpPr>
          <p:cNvPr id="78" name="Прямоугольник 77"/>
          <p:cNvSpPr/>
          <p:nvPr/>
        </p:nvSpPr>
        <p:spPr>
          <a:xfrm>
            <a:off x="20509863" y="10753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зонтиков </a:t>
            </a:r>
            <a:r>
              <a:rPr lang="ru-RU" sz="200" dirty="0"/>
              <a:t>(Восстание </a:t>
            </a:r>
            <a:r>
              <a:rPr lang="ru-RU" sz="200" dirty="0" err="1"/>
              <a:t>зонтиковВ</a:t>
            </a:r>
            <a:r>
              <a:rPr lang="ru-RU" sz="200" dirty="0"/>
              <a:t> Камбодже, стремясь примирить местное население с европейскими колонизаторами, японцы разыгрывают карту союза с буддийским духовенством , привлекая сочувствие некоторых </a:t>
            </a:r>
            <a:r>
              <a:rPr lang="ru-RU" sz="200" dirty="0" err="1"/>
              <a:t>бонзов</a:t>
            </a:r>
            <a:r>
              <a:rPr lang="ru-RU" sz="200" dirty="0"/>
              <a:t> , в частности высокопоставленного </a:t>
            </a:r>
            <a:r>
              <a:rPr lang="ru-RU" sz="200" dirty="0" err="1"/>
              <a:t>Хем</a:t>
            </a:r>
            <a:r>
              <a:rPr lang="ru-RU" sz="200" dirty="0"/>
              <a:t> </a:t>
            </a:r>
            <a:r>
              <a:rPr lang="ru-RU" sz="200" dirty="0" err="1"/>
              <a:t>Чиеу</a:t>
            </a:r>
            <a:r>
              <a:rPr lang="ru-RU" sz="200" dirty="0"/>
              <a:t>, профессора Буддийского института. . В18 июля 1942 г., </a:t>
            </a:r>
            <a:r>
              <a:rPr lang="ru-RU" sz="200" dirty="0" err="1"/>
              <a:t>Хем</a:t>
            </a:r>
            <a:r>
              <a:rPr lang="ru-RU" sz="200" dirty="0"/>
              <a:t> </a:t>
            </a:r>
            <a:r>
              <a:rPr lang="ru-RU" sz="200" dirty="0" err="1"/>
              <a:t>Чиеу</a:t>
            </a:r>
            <a:r>
              <a:rPr lang="ru-RU" sz="200" dirty="0"/>
              <a:t> и еще один монах подозреваются в подрывной деятельности и арестованы французами, которые, как это принято, не позаботились предупредить буддийскую иерархию. Двумя днями позже главный редактор </a:t>
            </a:r>
            <a:r>
              <a:rPr lang="ru-RU" sz="200" dirty="0" err="1"/>
              <a:t>Nagaravatta</a:t>
            </a:r>
            <a:r>
              <a:rPr lang="ru-RU" sz="200" dirty="0"/>
              <a:t> Пак </a:t>
            </a:r>
            <a:r>
              <a:rPr lang="ru-RU" sz="200" dirty="0" err="1"/>
              <a:t>Чхойн</a:t>
            </a:r>
            <a:r>
              <a:rPr lang="ru-RU" sz="200" dirty="0"/>
              <a:t> выходит на улицы Пномпеня вместе с двумя тысячами демонстрантов, в том числе многими монахами, чтобы выразить протест местному генералу. Событие получило название «восстание зонтиков» в связи с зонтиками, которыми размахивают некоторые монахи: демонстрация заканчивается бунтом, а репрессии полиции приводят к многочисленным арестам, в том числе </a:t>
            </a:r>
            <a:r>
              <a:rPr lang="ru-RU" sz="200" dirty="0" err="1"/>
              <a:t>Пач</a:t>
            </a:r>
            <a:r>
              <a:rPr lang="ru-RU" sz="200" dirty="0"/>
              <a:t> </a:t>
            </a:r>
            <a:r>
              <a:rPr lang="ru-RU" sz="200" dirty="0" err="1"/>
              <a:t>Чхоена</a:t>
            </a:r>
            <a:r>
              <a:rPr lang="ru-RU" sz="200" dirty="0"/>
              <a:t>. </a:t>
            </a:r>
            <a:r>
              <a:rPr lang="ru-RU" sz="200" dirty="0" err="1"/>
              <a:t>Хем</a:t>
            </a:r>
            <a:r>
              <a:rPr lang="ru-RU" sz="200" dirty="0"/>
              <a:t> </a:t>
            </a:r>
            <a:r>
              <a:rPr lang="ru-RU" sz="200" dirty="0" err="1"/>
              <a:t>Чиеу</a:t>
            </a:r>
            <a:r>
              <a:rPr lang="ru-RU" sz="200" dirty="0"/>
              <a:t> депортирован в тюрьму. Сон </a:t>
            </a:r>
            <a:r>
              <a:rPr lang="ru-RU" sz="200" dirty="0" err="1"/>
              <a:t>Нгок</a:t>
            </a:r>
            <a:r>
              <a:rPr lang="ru-RU" sz="200" dirty="0"/>
              <a:t> </a:t>
            </a:r>
            <a:r>
              <a:rPr lang="ru-RU" sz="200" dirty="0" err="1"/>
              <a:t>ТханьОн</a:t>
            </a:r>
            <a:r>
              <a:rPr lang="ru-RU" sz="200" dirty="0"/>
              <a:t> бежал в Таиланд, а затем в Японию, где получил поддержку имперских властей [ 17 ] . «Зонтик бунт» считается первым публичным проявлением молодого кхмерского национализма [ 22 ] .)</a:t>
            </a:r>
            <a:endParaRPr lang="ru-RU" sz="200" dirty="0" smtClean="0"/>
          </a:p>
        </p:txBody>
      </p:sp>
      <p:sp>
        <p:nvSpPr>
          <p:cNvPr id="79" name="Прямоугольник 78"/>
          <p:cNvSpPr/>
          <p:nvPr/>
        </p:nvSpPr>
        <p:spPr>
          <a:xfrm>
            <a:off x="15559316" y="927337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Король </a:t>
            </a:r>
            <a:r>
              <a:rPr lang="ru-RU" sz="1400" dirty="0" err="1"/>
              <a:t>Сисоват</a:t>
            </a:r>
            <a:r>
              <a:rPr lang="ru-RU" sz="1400" dirty="0"/>
              <a:t> </a:t>
            </a:r>
            <a:r>
              <a:rPr lang="ru-RU" sz="1400" dirty="0" err="1"/>
              <a:t>Монирет</a:t>
            </a:r>
            <a:r>
              <a:rPr lang="ru-RU" sz="1400" dirty="0"/>
              <a:t> (</a:t>
            </a:r>
            <a:r>
              <a:rPr lang="en-US" sz="1400" dirty="0" err="1"/>
              <a:t>Sisowath</a:t>
            </a:r>
            <a:r>
              <a:rPr lang="en-US" sz="1400" dirty="0"/>
              <a:t> </a:t>
            </a:r>
            <a:r>
              <a:rPr lang="en-US" sz="1400" dirty="0" err="1"/>
              <a:t>Monireth</a:t>
            </a:r>
            <a:r>
              <a:rPr lang="ru-RU" sz="1400" dirty="0"/>
              <a:t>)</a:t>
            </a:r>
            <a:endParaRPr lang="ru-RU" sz="14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18110059" y="92733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Вмешаться в престолонаследие (историчный вариант)  </a:t>
            </a:r>
            <a:r>
              <a:rPr lang="ru-RU" sz="300" dirty="0" smtClean="0"/>
              <a:t>(апреле 1941 года король </a:t>
            </a:r>
            <a:r>
              <a:rPr lang="ru-RU" sz="300" dirty="0" err="1" smtClean="0"/>
              <a:t>Сисоват</a:t>
            </a:r>
            <a:r>
              <a:rPr lang="ru-RU" sz="300" dirty="0" smtClean="0"/>
              <a:t> </a:t>
            </a:r>
            <a:r>
              <a:rPr lang="ru-RU" sz="300" dirty="0" err="1" smtClean="0"/>
              <a:t>Монивонг</a:t>
            </a:r>
            <a:r>
              <a:rPr lang="ru-RU" sz="300" dirty="0" smtClean="0"/>
              <a:t> , подорванный опасениями по поводу японского и тайского империализма, умер в возрасте шестидесяти пяти лет. Один из его сыновей, принц </a:t>
            </a:r>
            <a:r>
              <a:rPr lang="ru-RU" sz="300" dirty="0" err="1" smtClean="0"/>
              <a:t>Сисоват</a:t>
            </a:r>
            <a:r>
              <a:rPr lang="ru-RU" sz="300" dirty="0" smtClean="0"/>
              <a:t> </a:t>
            </a:r>
            <a:r>
              <a:rPr lang="ru-RU" sz="300" dirty="0" err="1" smtClean="0"/>
              <a:t>Монирет</a:t>
            </a:r>
            <a:r>
              <a:rPr lang="ru-RU" sz="300" dirty="0" smtClean="0"/>
              <a:t> , кажется наиболее вероятным преемником в очень большой королевской семье. Но генерал-губернатор Жан Деку , ответственный за надзор за престолонаследием, предпочитает предоставить доступ к трону внуку </a:t>
            </a:r>
            <a:r>
              <a:rPr lang="ru-RU" sz="300" dirty="0" err="1" smtClean="0"/>
              <a:t>Монивонга</a:t>
            </a:r>
            <a:r>
              <a:rPr lang="ru-RU" sz="300" dirty="0" smtClean="0"/>
              <a:t> и племяннику </a:t>
            </a:r>
            <a:r>
              <a:rPr lang="ru-RU" sz="300" dirty="0" err="1" smtClean="0"/>
              <a:t>Монирета</a:t>
            </a:r>
            <a:r>
              <a:rPr lang="ru-RU" sz="300" dirty="0" smtClean="0"/>
              <a:t>, принцу </a:t>
            </a:r>
            <a:r>
              <a:rPr lang="ru-RU" sz="300" dirty="0" err="1" smtClean="0"/>
              <a:t>Нородому</a:t>
            </a:r>
            <a:r>
              <a:rPr lang="ru-RU" sz="300" dirty="0" smtClean="0"/>
              <a:t> </a:t>
            </a:r>
            <a:r>
              <a:rPr lang="ru-RU" sz="300" dirty="0" err="1" smtClean="0"/>
              <a:t>Сиануку</a:t>
            </a:r>
            <a:r>
              <a:rPr lang="ru-RU" sz="300" dirty="0" smtClean="0"/>
              <a:t> , которому тогда было восемнадцать лет и которого считали более податливым)</a:t>
            </a:r>
            <a:endParaRPr lang="ru-RU" sz="300" dirty="0" smtClean="0"/>
          </a:p>
        </p:txBody>
      </p:sp>
      <p:sp>
        <p:nvSpPr>
          <p:cNvPr id="82" name="Прямоугольник 81"/>
          <p:cNvSpPr/>
          <p:nvPr/>
        </p:nvSpPr>
        <p:spPr>
          <a:xfrm>
            <a:off x="14349833" y="16333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Колониальное управление Камбоджи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18110059" y="12234726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</a:t>
            </a:r>
            <a:r>
              <a:rPr lang="ru-RU" sz="1400" dirty="0"/>
              <a:t>роль </a:t>
            </a:r>
            <a:r>
              <a:rPr lang="ru-RU" sz="1400" dirty="0" smtClean="0"/>
              <a:t>Камбоджи (1942) </a:t>
            </a:r>
            <a:r>
              <a:rPr lang="ru-RU" sz="400" dirty="0"/>
              <a:t>(в документе из Верхней резиденции в 1942 году говорилось, что «экономическая роль Камбоджи состоит частично в снабжении рынка Сайгон-</a:t>
            </a:r>
            <a:r>
              <a:rPr lang="ru-RU" sz="400" dirty="0" err="1"/>
              <a:t>Чолон</a:t>
            </a:r>
            <a:r>
              <a:rPr lang="ru-RU" sz="400" dirty="0"/>
              <a:t> и, во вторую очередь, всего Индокитая, сельскохозяйственных продуктов, а также сырья, которое является вывозится, а иногда и возвращается ему в виде готовой продукции или полуфабрикатов)</a:t>
            </a:r>
            <a:endParaRPr lang="ru-RU" sz="400" dirty="0" smtClean="0"/>
          </a:p>
        </p:txBody>
      </p:sp>
      <p:sp>
        <p:nvSpPr>
          <p:cNvPr id="85" name="Прямоугольник 84"/>
          <p:cNvSpPr/>
          <p:nvPr/>
        </p:nvSpPr>
        <p:spPr>
          <a:xfrm>
            <a:off x="11935497" y="3113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Соединить Пномпень с тайской </a:t>
            </a:r>
            <a:r>
              <a:rPr lang="ru-RU" sz="1400" dirty="0"/>
              <a:t>границей </a:t>
            </a:r>
            <a:r>
              <a:rPr lang="ru-RU" sz="700" dirty="0"/>
              <a:t>(Для развития экономической инфраструктуры колониальная администрация построила ряд дорог и железнодорожных линий, в том числе линию, соединяющую Пномпень с тайской границей.)</a:t>
            </a:r>
            <a:endParaRPr lang="ru-RU" sz="700" dirty="0" smtClean="0"/>
          </a:p>
        </p:txBody>
      </p:sp>
      <p:sp>
        <p:nvSpPr>
          <p:cNvPr id="87" name="Прямоугольник 86"/>
          <p:cNvSpPr/>
          <p:nvPr/>
        </p:nvSpPr>
        <p:spPr>
          <a:xfrm>
            <a:off x="14377129" y="60729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</a:t>
            </a:r>
            <a:r>
              <a:rPr lang="ru-RU" sz="1400" dirty="0"/>
              <a:t>буддистского университета </a:t>
            </a:r>
            <a:r>
              <a:rPr lang="ru-RU" sz="800" dirty="0" smtClean="0"/>
              <a:t>(ИВЕНТ</a:t>
            </a:r>
            <a:r>
              <a:rPr lang="en-US" sz="800" dirty="0" smtClean="0"/>
              <a:t>: </a:t>
            </a:r>
            <a:r>
              <a:rPr lang="ru-RU" sz="800" dirty="0" smtClean="0"/>
              <a:t>Восковая </a:t>
            </a:r>
            <a:r>
              <a:rPr lang="ru-RU" sz="800" dirty="0"/>
              <a:t>статуя </a:t>
            </a:r>
            <a:r>
              <a:rPr lang="ru-RU" sz="800" dirty="0" err="1"/>
              <a:t>Чуон</a:t>
            </a:r>
            <a:r>
              <a:rPr lang="ru-RU" sz="800" dirty="0"/>
              <a:t> </a:t>
            </a:r>
            <a:r>
              <a:rPr lang="ru-RU" sz="800" dirty="0" err="1"/>
              <a:t>Натха</a:t>
            </a:r>
            <a:r>
              <a:rPr lang="ru-RU" sz="800" dirty="0"/>
              <a:t>, у истоков первого словаря кхмерского языка, опубликованного институтом в 1938 году.)</a:t>
            </a:r>
            <a:endParaRPr lang="ru-RU" sz="800" dirty="0" smtClean="0"/>
          </a:p>
        </p:txBody>
      </p:sp>
      <p:sp>
        <p:nvSpPr>
          <p:cNvPr id="88" name="Прямоугольник 87"/>
          <p:cNvSpPr/>
          <p:nvPr/>
        </p:nvSpPr>
        <p:spPr>
          <a:xfrm>
            <a:off x="13197643" y="77934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газету </a:t>
            </a:r>
            <a:r>
              <a:rPr lang="ru-RU" sz="1400" dirty="0" err="1"/>
              <a:t>Нагараватта</a:t>
            </a:r>
            <a:r>
              <a:rPr lang="ru-RU" sz="1400" dirty="0"/>
              <a:t> </a:t>
            </a:r>
            <a:r>
              <a:rPr lang="ru-RU" sz="400" dirty="0"/>
              <a:t>(Один из </a:t>
            </a:r>
            <a:r>
              <a:rPr lang="ru-RU" sz="400" dirty="0" smtClean="0"/>
              <a:t>ее </a:t>
            </a:r>
            <a:r>
              <a:rPr lang="ru-RU" sz="400" dirty="0"/>
              <a:t>активных, Сон </a:t>
            </a:r>
            <a:r>
              <a:rPr lang="ru-RU" sz="400" dirty="0" err="1"/>
              <a:t>Нгок</a:t>
            </a:r>
            <a:r>
              <a:rPr lang="ru-RU" sz="400" dirty="0"/>
              <a:t> </a:t>
            </a:r>
            <a:r>
              <a:rPr lang="ru-RU" sz="400" dirty="0" err="1"/>
              <a:t>Тхань</a:t>
            </a:r>
            <a:r>
              <a:rPr lang="ru-RU" sz="400" dirty="0"/>
              <a:t> , кхмер Кром, родившийся в провинции </a:t>
            </a:r>
            <a:r>
              <a:rPr lang="ru-RU" sz="400" dirty="0" err="1"/>
              <a:t>Тра</a:t>
            </a:r>
            <a:r>
              <a:rPr lang="ru-RU" sz="400" dirty="0"/>
              <a:t> </a:t>
            </a:r>
            <a:r>
              <a:rPr lang="ru-RU" sz="400" dirty="0" err="1"/>
              <a:t>Винь</a:t>
            </a:r>
            <a:r>
              <a:rPr lang="ru-RU" sz="400" dirty="0"/>
              <a:t> , приезжает в Пномпень, чтобы работать там в недавно созданном буддийском институте : в 1936 году вместе со своими двумя коллегами Симом Варом и </a:t>
            </a:r>
            <a:r>
              <a:rPr lang="ru-RU" sz="400" dirty="0" err="1"/>
              <a:t>Пач</a:t>
            </a:r>
            <a:r>
              <a:rPr lang="ru-RU" sz="400" dirty="0"/>
              <a:t> </a:t>
            </a:r>
            <a:r>
              <a:rPr lang="ru-RU" sz="400" dirty="0" err="1"/>
              <a:t>Чхойном</a:t>
            </a:r>
            <a:r>
              <a:rPr lang="ru-RU" sz="400" dirty="0"/>
              <a:t>. он запускает газету, </a:t>
            </a:r>
            <a:r>
              <a:rPr lang="ru-RU" sz="400" dirty="0" err="1"/>
              <a:t>Нагараватта</a:t>
            </a:r>
            <a:r>
              <a:rPr lang="ru-RU" sz="400" dirty="0"/>
              <a:t>(«Наш город»), чей успех встревожил французские власти и который с 1940 года принял редакционную линию, явно антиколониальную, но также и </a:t>
            </a:r>
            <a:r>
              <a:rPr lang="ru-RU" sz="400" dirty="0" err="1"/>
              <a:t>антивьетнамскую</a:t>
            </a:r>
            <a:r>
              <a:rPr lang="ru-RU" sz="400" dirty="0" smtClean="0"/>
              <a:t>)</a:t>
            </a:r>
            <a:endParaRPr lang="ru-RU" sz="400" dirty="0"/>
          </a:p>
        </p:txBody>
      </p:sp>
      <p:sp>
        <p:nvSpPr>
          <p:cNvPr id="91" name="Прямоугольник 90"/>
          <p:cNvSpPr/>
          <p:nvPr/>
        </p:nvSpPr>
        <p:spPr>
          <a:xfrm>
            <a:off x="18114535" y="77934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Выступить против кхмерского национализма</a:t>
            </a:r>
            <a:endParaRPr lang="ru-RU" sz="400" dirty="0" smtClean="0"/>
          </a:p>
        </p:txBody>
      </p:sp>
      <p:cxnSp>
        <p:nvCxnSpPr>
          <p:cNvPr id="93" name="Прямая соединительная линия 92"/>
          <p:cNvCxnSpPr>
            <a:stCxn id="88" idx="3"/>
            <a:endCxn id="91" idx="1"/>
          </p:cNvCxnSpPr>
          <p:nvPr/>
        </p:nvCxnSpPr>
        <p:spPr>
          <a:xfrm>
            <a:off x="15313561" y="8333489"/>
            <a:ext cx="28009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87" idx="2"/>
            <a:endCxn id="91" idx="0"/>
          </p:cNvCxnSpPr>
          <p:nvPr/>
        </p:nvCxnSpPr>
        <p:spPr>
          <a:xfrm rot="16200000" flipH="1">
            <a:off x="16983533" y="5604528"/>
            <a:ext cx="640516" cy="3737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87" idx="2"/>
            <a:endCxn id="88" idx="0"/>
          </p:cNvCxnSpPr>
          <p:nvPr/>
        </p:nvCxnSpPr>
        <p:spPr>
          <a:xfrm rot="5400000">
            <a:off x="14525087" y="6883488"/>
            <a:ext cx="640516" cy="117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88" idx="2"/>
            <a:endCxn id="125" idx="0"/>
          </p:cNvCxnSpPr>
          <p:nvPr/>
        </p:nvCxnSpPr>
        <p:spPr>
          <a:xfrm>
            <a:off x="14255602" y="8873489"/>
            <a:ext cx="0" cy="399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91" idx="2"/>
            <a:endCxn id="81" idx="0"/>
          </p:cNvCxnSpPr>
          <p:nvPr/>
        </p:nvCxnSpPr>
        <p:spPr>
          <a:xfrm flipH="1">
            <a:off x="19168018" y="8873489"/>
            <a:ext cx="4476" cy="399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9"/>
          <p:cNvCxnSpPr>
            <a:stCxn id="81" idx="2"/>
            <a:endCxn id="78" idx="0"/>
          </p:cNvCxnSpPr>
          <p:nvPr/>
        </p:nvCxnSpPr>
        <p:spPr>
          <a:xfrm rot="16200000" flipH="1">
            <a:off x="20167979" y="9353411"/>
            <a:ext cx="399882" cy="23998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559180" y="1075325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скаутское движение (</a:t>
            </a:r>
            <a:r>
              <a:rPr lang="en-US" sz="1400" dirty="0" err="1"/>
              <a:t>Angkar</a:t>
            </a:r>
            <a:r>
              <a:rPr lang="en-US" sz="1400" dirty="0"/>
              <a:t> </a:t>
            </a:r>
            <a:r>
              <a:rPr lang="en-US" sz="1400" dirty="0" err="1"/>
              <a:t>Khemarak</a:t>
            </a:r>
            <a:r>
              <a:rPr lang="en-US" sz="1400" dirty="0"/>
              <a:t> </a:t>
            </a:r>
            <a:r>
              <a:rPr lang="en-US" sz="1400" dirty="0" err="1"/>
              <a:t>Kayarith</a:t>
            </a:r>
            <a:r>
              <a:rPr lang="ru-RU" sz="1400" dirty="0" smtClean="0"/>
              <a:t>)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8110059" y="10754026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Репрессии духовенства</a:t>
            </a:r>
            <a:endParaRPr lang="ru-RU" sz="400" dirty="0" smtClean="0"/>
          </a:p>
        </p:txBody>
      </p:sp>
      <p:cxnSp>
        <p:nvCxnSpPr>
          <p:cNvPr id="109" name="Прямая соединительная линия 108"/>
          <p:cNvCxnSpPr>
            <a:stCxn id="103" idx="3"/>
            <a:endCxn id="78" idx="1"/>
          </p:cNvCxnSpPr>
          <p:nvPr/>
        </p:nvCxnSpPr>
        <p:spPr>
          <a:xfrm flipV="1">
            <a:off x="20225977" y="11293254"/>
            <a:ext cx="283886" cy="7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79" idx="2"/>
            <a:endCxn id="102" idx="0"/>
          </p:cNvCxnSpPr>
          <p:nvPr/>
        </p:nvCxnSpPr>
        <p:spPr>
          <a:xfrm flipH="1">
            <a:off x="16617139" y="10353372"/>
            <a:ext cx="136" cy="3998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81" idx="2"/>
            <a:endCxn id="103" idx="0"/>
          </p:cNvCxnSpPr>
          <p:nvPr/>
        </p:nvCxnSpPr>
        <p:spPr>
          <a:xfrm>
            <a:off x="19168018" y="10353372"/>
            <a:ext cx="0" cy="4006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103" idx="2"/>
            <a:endCxn id="84" idx="0"/>
          </p:cNvCxnSpPr>
          <p:nvPr/>
        </p:nvCxnSpPr>
        <p:spPr>
          <a:xfrm>
            <a:off x="19168018" y="11834026"/>
            <a:ext cx="0" cy="4007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12233915" y="4731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050" dirty="0" smtClean="0"/>
              <a:t>НД Стартовые Камбоджа</a:t>
            </a:r>
            <a:r>
              <a:rPr lang="en-US" sz="1050" dirty="0" smtClean="0"/>
              <a:t>:</a:t>
            </a:r>
            <a:r>
              <a:rPr lang="ru-RU" sz="1050" dirty="0" smtClean="0"/>
              <a:t/>
            </a:r>
            <a:br>
              <a:rPr lang="ru-RU" sz="1050" dirty="0" smtClean="0"/>
            </a:br>
            <a:r>
              <a:rPr lang="ru-RU" sz="1050" dirty="0" smtClean="0"/>
              <a:t>«Высокие налоги для крестьян»</a:t>
            </a:r>
            <a:br>
              <a:rPr lang="ru-RU" sz="1050" dirty="0" smtClean="0"/>
            </a:br>
            <a:r>
              <a:rPr lang="ru-RU" sz="1050" dirty="0" smtClean="0"/>
              <a:t>«Недоедание и неполная занятость»</a:t>
            </a:r>
          </a:p>
          <a:p>
            <a:pPr algn="ctr"/>
            <a:r>
              <a:rPr lang="ru-RU" sz="1050" dirty="0" smtClean="0"/>
              <a:t>«Бандитизм в деревнях»</a:t>
            </a:r>
            <a:endParaRPr lang="ru-RU" sz="1050" dirty="0" smtClean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0495630" y="9733685"/>
            <a:ext cx="1648754" cy="61886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Решения и миссии для успеха восстания зонтиков</a:t>
            </a:r>
            <a:r>
              <a:rPr lang="en-US" sz="600" dirty="0" smtClean="0"/>
              <a:t>: </a:t>
            </a:r>
            <a:r>
              <a:rPr lang="ru-RU" sz="600" dirty="0" smtClean="0"/>
              <a:t>1.Монашеская пропаганда среди кхмерских солдат и полицейских</a:t>
            </a:r>
            <a:br>
              <a:rPr lang="ru-RU" sz="600" dirty="0" smtClean="0"/>
            </a:br>
            <a:r>
              <a:rPr lang="ru-RU" sz="600" dirty="0" smtClean="0"/>
              <a:t>2. </a:t>
            </a:r>
            <a:r>
              <a:rPr lang="ru-RU" sz="600" dirty="0" smtClean="0"/>
              <a:t>Вербовка кхмеров</a:t>
            </a:r>
            <a:br>
              <a:rPr lang="ru-RU" sz="600" dirty="0" smtClean="0"/>
            </a:br>
            <a:r>
              <a:rPr lang="ru-RU" sz="600" dirty="0" smtClean="0"/>
              <a:t>3. Разведать силы французской армии</a:t>
            </a:r>
          </a:p>
          <a:p>
            <a:pPr algn="ctr"/>
            <a:r>
              <a:rPr lang="ru-RU" sz="600" dirty="0" smtClean="0"/>
              <a:t>4. Подготовить удары по уязвимым местам.</a:t>
            </a:r>
          </a:p>
          <a:p>
            <a:pPr algn="ctr"/>
            <a:r>
              <a:rPr lang="ru-RU" sz="600" dirty="0" smtClean="0"/>
              <a:t>5. Начать националистическое восстание</a:t>
            </a:r>
            <a:endParaRPr lang="ru-RU" sz="100" dirty="0" smtClean="0"/>
          </a:p>
        </p:txBody>
      </p:sp>
      <p:cxnSp>
        <p:nvCxnSpPr>
          <p:cNvPr id="118" name="Прямая соединительная линия 117"/>
          <p:cNvCxnSpPr>
            <a:stCxn id="79" idx="3"/>
            <a:endCxn id="81" idx="1"/>
          </p:cNvCxnSpPr>
          <p:nvPr/>
        </p:nvCxnSpPr>
        <p:spPr>
          <a:xfrm>
            <a:off x="17675234" y="9813372"/>
            <a:ext cx="434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91" idx="2"/>
            <a:endCxn id="79" idx="0"/>
          </p:cNvCxnSpPr>
          <p:nvPr/>
        </p:nvCxnSpPr>
        <p:spPr>
          <a:xfrm rot="5400000">
            <a:off x="17694944" y="7795821"/>
            <a:ext cx="399883" cy="25552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197643" y="9273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демократической партии Камбоджи</a:t>
            </a:r>
            <a:endParaRPr lang="ru-RU" sz="14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13197643" y="107547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Король </a:t>
            </a:r>
            <a:r>
              <a:rPr lang="ru-RU" sz="1400" dirty="0" err="1" smtClean="0"/>
              <a:t>Сисоват</a:t>
            </a:r>
            <a:r>
              <a:rPr lang="ru-RU" sz="1400" dirty="0" smtClean="0"/>
              <a:t> </a:t>
            </a:r>
            <a:r>
              <a:rPr lang="ru-RU" sz="1400" dirty="0" err="1" smtClean="0"/>
              <a:t>Ютевонг</a:t>
            </a:r>
            <a:endParaRPr lang="ru-RU" sz="1400" dirty="0"/>
          </a:p>
        </p:txBody>
      </p:sp>
      <p:cxnSp>
        <p:nvCxnSpPr>
          <p:cNvPr id="130" name="Прямая со стрелкой 129"/>
          <p:cNvCxnSpPr>
            <a:stCxn id="125" idx="2"/>
            <a:endCxn id="128" idx="0"/>
          </p:cNvCxnSpPr>
          <p:nvPr/>
        </p:nvCxnSpPr>
        <p:spPr>
          <a:xfrm>
            <a:off x="14255602" y="10353372"/>
            <a:ext cx="0" cy="401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87" idx="2"/>
            <a:endCxn id="76" idx="0"/>
          </p:cNvCxnSpPr>
          <p:nvPr/>
        </p:nvCxnSpPr>
        <p:spPr>
          <a:xfrm rot="16200000" flipH="1">
            <a:off x="19381031" y="3207030"/>
            <a:ext cx="640516" cy="85324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/>
          <p:cNvCxnSpPr>
            <a:stCxn id="91" idx="3"/>
            <a:endCxn id="76" idx="1"/>
          </p:cNvCxnSpPr>
          <p:nvPr/>
        </p:nvCxnSpPr>
        <p:spPr>
          <a:xfrm>
            <a:off x="20230453" y="8333489"/>
            <a:ext cx="26790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25928</TotalTime>
  <Words>919</Words>
  <Application>Microsoft Office PowerPoint</Application>
  <PresentationFormat>Произвольный</PresentationFormat>
  <Paragraphs>51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1623</cp:revision>
  <dcterms:created xsi:type="dcterms:W3CDTF">2018-10-23T08:09:21Z</dcterms:created>
  <dcterms:modified xsi:type="dcterms:W3CDTF">2021-10-18T11:11:17Z</dcterms:modified>
</cp:coreProperties>
</file>